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9" r:id="rId3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A28BB6-441F-4F46-B7AE-A3B2CFD47371}" v="5" dt="2025-04-24T11:53:04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122" d="100"/>
          <a:sy n="122" d="100"/>
        </p:scale>
        <p:origin x="96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san, David, Dr.rer.nat. (I/ET-B2)" userId="1f9fa8ca-9f42-4e07-9079-fd131d38b4ed" providerId="ADAL" clId="{EEA28BB6-441F-4F46-B7AE-A3B2CFD47371}"/>
    <pc:docChg chg="custSel delSld modSld">
      <pc:chgData name="Bassan, David, Dr.rer.nat. (I/ET-B2)" userId="1f9fa8ca-9f42-4e07-9079-fd131d38b4ed" providerId="ADAL" clId="{EEA28BB6-441F-4F46-B7AE-A3B2CFD47371}" dt="2025-04-24T11:53:52.216" v="158" actId="790"/>
      <pc:docMkLst>
        <pc:docMk/>
      </pc:docMkLst>
      <pc:sldChg chg="modSp mod">
        <pc:chgData name="Bassan, David, Dr.rer.nat. (I/ET-B2)" userId="1f9fa8ca-9f42-4e07-9079-fd131d38b4ed" providerId="ADAL" clId="{EEA28BB6-441F-4F46-B7AE-A3B2CFD47371}" dt="2025-04-24T11:53:52.216" v="158" actId="790"/>
        <pc:sldMkLst>
          <pc:docMk/>
          <pc:sldMk cId="0" sldId="256"/>
        </pc:sldMkLst>
        <pc:spChg chg="mod">
          <ac:chgData name="Bassan, David, Dr.rer.nat. (I/ET-B2)" userId="1f9fa8ca-9f42-4e07-9079-fd131d38b4ed" providerId="ADAL" clId="{EEA28BB6-441F-4F46-B7AE-A3B2CFD47371}" dt="2025-04-24T11:53:52.216" v="158" actId="790"/>
          <ac:spMkLst>
            <pc:docMk/>
            <pc:sldMk cId="0" sldId="256"/>
            <ac:spMk id="4" creationId="{4CF181AD-2138-4110-A5E2-8649EDB84903}"/>
          </ac:spMkLst>
        </pc:spChg>
        <pc:spChg chg="mod">
          <ac:chgData name="Bassan, David, Dr.rer.nat. (I/ET-B2)" userId="1f9fa8ca-9f42-4e07-9079-fd131d38b4ed" providerId="ADAL" clId="{EEA28BB6-441F-4F46-B7AE-A3B2CFD47371}" dt="2025-04-24T11:47:56.307" v="89" actId="6549"/>
          <ac:spMkLst>
            <pc:docMk/>
            <pc:sldMk cId="0" sldId="256"/>
            <ac:spMk id="5" creationId="{15054904-277D-4336-8282-11732B047032}"/>
          </ac:spMkLst>
        </pc:spChg>
      </pc:sldChg>
      <pc:sldChg chg="del">
        <pc:chgData name="Bassan, David, Dr.rer.nat. (I/ET-B2)" userId="1f9fa8ca-9f42-4e07-9079-fd131d38b4ed" providerId="ADAL" clId="{EEA28BB6-441F-4F46-B7AE-A3B2CFD47371}" dt="2025-04-24T11:47:59.772" v="90" actId="47"/>
        <pc:sldMkLst>
          <pc:docMk/>
          <pc:sldMk cId="0" sldId="258"/>
        </pc:sldMkLst>
      </pc:sldChg>
      <pc:sldChg chg="del">
        <pc:chgData name="Bassan, David, Dr.rer.nat. (I/ET-B2)" userId="1f9fa8ca-9f42-4e07-9079-fd131d38b4ed" providerId="ADAL" clId="{EEA28BB6-441F-4F46-B7AE-A3B2CFD47371}" dt="2025-04-24T11:47:59.962" v="91" actId="47"/>
        <pc:sldMkLst>
          <pc:docMk/>
          <pc:sldMk cId="2111627343" sldId="263"/>
        </pc:sldMkLst>
      </pc:sldChg>
      <pc:sldChg chg="addSp delSp modSp mod">
        <pc:chgData name="Bassan, David, Dr.rer.nat. (I/ET-B2)" userId="1f9fa8ca-9f42-4e07-9079-fd131d38b4ed" providerId="ADAL" clId="{EEA28BB6-441F-4F46-B7AE-A3B2CFD47371}" dt="2025-04-24T11:53:21.028" v="157" actId="6549"/>
        <pc:sldMkLst>
          <pc:docMk/>
          <pc:sldMk cId="3492934055" sldId="269"/>
        </pc:sldMkLst>
        <pc:spChg chg="mod">
          <ac:chgData name="Bassan, David, Dr.rer.nat. (I/ET-B2)" userId="1f9fa8ca-9f42-4e07-9079-fd131d38b4ed" providerId="ADAL" clId="{EEA28BB6-441F-4F46-B7AE-A3B2CFD47371}" dt="2025-04-24T11:49:08.515" v="104" actId="1076"/>
          <ac:spMkLst>
            <pc:docMk/>
            <pc:sldMk cId="3492934055" sldId="269"/>
            <ac:spMk id="2" creationId="{515B1803-D799-AD2D-F275-2C5B3A33A9CF}"/>
          </ac:spMkLst>
        </pc:spChg>
        <pc:spChg chg="mod">
          <ac:chgData name="Bassan, David, Dr.rer.nat. (I/ET-B2)" userId="1f9fa8ca-9f42-4e07-9079-fd131d38b4ed" providerId="ADAL" clId="{EEA28BB6-441F-4F46-B7AE-A3B2CFD47371}" dt="2025-04-24T11:53:21.028" v="157" actId="6549"/>
          <ac:spMkLst>
            <pc:docMk/>
            <pc:sldMk cId="3492934055" sldId="269"/>
            <ac:spMk id="3" creationId="{2AE0C6DC-1E76-8056-308D-FB1A5072AA9C}"/>
          </ac:spMkLst>
        </pc:spChg>
        <pc:spChg chg="add del mod">
          <ac:chgData name="Bassan, David, Dr.rer.nat. (I/ET-B2)" userId="1f9fa8ca-9f42-4e07-9079-fd131d38b4ed" providerId="ADAL" clId="{EEA28BB6-441F-4F46-B7AE-A3B2CFD47371}" dt="2025-04-24T11:48:46.052" v="101"/>
          <ac:spMkLst>
            <pc:docMk/>
            <pc:sldMk cId="3492934055" sldId="269"/>
            <ac:spMk id="4" creationId="{F0F17DDF-3E11-4917-4760-2DD1C55837AF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5" creationId="{286FB8B0-A568-5ECC-89F6-8B9D5884FA12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7" creationId="{5145B444-57DF-8DD7-98CC-1AF954E94F9C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9" creationId="{3A6EBBAF-8F97-B117-6D1D-84A4E86355E5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10" creationId="{8762AA32-ECAF-098D-A820-84D2AC92317D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11" creationId="{32B78C43-DF9C-1114-F5F1-DE545952294B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12" creationId="{3313A3E0-F595-75A1-0B17-8B66E02C8A89}"/>
          </ac:spMkLst>
        </pc:spChg>
        <pc:spChg chg="add mod">
          <ac:chgData name="Bassan, David, Dr.rer.nat. (I/ET-B2)" userId="1f9fa8ca-9f42-4e07-9079-fd131d38b4ed" providerId="ADAL" clId="{EEA28BB6-441F-4F46-B7AE-A3B2CFD47371}" dt="2025-04-24T11:49:03.196" v="103" actId="1076"/>
          <ac:spMkLst>
            <pc:docMk/>
            <pc:sldMk cId="3492934055" sldId="269"/>
            <ac:spMk id="15" creationId="{9CC6F98A-BFFF-6149-9DB8-E776ED900CD6}"/>
          </ac:spMkLst>
        </pc:spChg>
        <pc:picChg chg="add mod">
          <ac:chgData name="Bassan, David, Dr.rer.nat. (I/ET-B2)" userId="1f9fa8ca-9f42-4e07-9079-fd131d38b4ed" providerId="ADAL" clId="{EEA28BB6-441F-4F46-B7AE-A3B2CFD47371}" dt="2025-04-24T11:49:03.196" v="103" actId="1076"/>
          <ac:picMkLst>
            <pc:docMk/>
            <pc:sldMk cId="3492934055" sldId="269"/>
            <ac:picMk id="6" creationId="{3FAAE831-963D-7BCB-195D-043E35B450F1}"/>
          </ac:picMkLst>
        </pc:picChg>
        <pc:picChg chg="add mod">
          <ac:chgData name="Bassan, David, Dr.rer.nat. (I/ET-B2)" userId="1f9fa8ca-9f42-4e07-9079-fd131d38b4ed" providerId="ADAL" clId="{EEA28BB6-441F-4F46-B7AE-A3B2CFD47371}" dt="2025-04-24T11:49:03.196" v="103" actId="1076"/>
          <ac:picMkLst>
            <pc:docMk/>
            <pc:sldMk cId="3492934055" sldId="269"/>
            <ac:picMk id="8" creationId="{F09F8D37-602B-E497-3515-B187A5173C44}"/>
          </ac:picMkLst>
        </pc:picChg>
        <pc:cxnChg chg="add mod">
          <ac:chgData name="Bassan, David, Dr.rer.nat. (I/ET-B2)" userId="1f9fa8ca-9f42-4e07-9079-fd131d38b4ed" providerId="ADAL" clId="{EEA28BB6-441F-4F46-B7AE-A3B2CFD47371}" dt="2025-04-24T11:49:03.196" v="103" actId="1076"/>
          <ac:cxnSpMkLst>
            <pc:docMk/>
            <pc:sldMk cId="3492934055" sldId="269"/>
            <ac:cxnSpMk id="13" creationId="{2FF77041-8DB6-C592-6320-11818A485C71}"/>
          </ac:cxnSpMkLst>
        </pc:cxnChg>
        <pc:cxnChg chg="add mod">
          <ac:chgData name="Bassan, David, Dr.rer.nat. (I/ET-B2)" userId="1f9fa8ca-9f42-4e07-9079-fd131d38b4ed" providerId="ADAL" clId="{EEA28BB6-441F-4F46-B7AE-A3B2CFD47371}" dt="2025-04-24T11:49:03.196" v="103" actId="1076"/>
          <ac:cxnSpMkLst>
            <pc:docMk/>
            <pc:sldMk cId="3492934055" sldId="269"/>
            <ac:cxnSpMk id="14" creationId="{A42A714D-147E-208E-0483-8705120E4A44}"/>
          </ac:cxnSpMkLst>
        </pc:cxnChg>
      </pc:sldChg>
      <pc:sldChg chg="del">
        <pc:chgData name="Bassan, David, Dr.rer.nat. (I/ET-B2)" userId="1f9fa8ca-9f42-4e07-9079-fd131d38b4ed" providerId="ADAL" clId="{EEA28BB6-441F-4F46-B7AE-A3B2CFD47371}" dt="2025-04-24T11:48:00.302" v="93" actId="47"/>
        <pc:sldMkLst>
          <pc:docMk/>
          <pc:sldMk cId="2927101551" sldId="270"/>
        </pc:sldMkLst>
      </pc:sldChg>
      <pc:sldChg chg="del">
        <pc:chgData name="Bassan, David, Dr.rer.nat. (I/ET-B2)" userId="1f9fa8ca-9f42-4e07-9079-fd131d38b4ed" providerId="ADAL" clId="{EEA28BB6-441F-4F46-B7AE-A3B2CFD47371}" dt="2025-04-24T11:48:00.122" v="92" actId="47"/>
        <pc:sldMkLst>
          <pc:docMk/>
          <pc:sldMk cId="186631982" sldId="27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24/04/2025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SG DSSAD 26</a:t>
            </a:r>
            <a:br>
              <a:rPr lang="fr-FR" dirty="0"/>
            </a:br>
            <a:r>
              <a:rPr lang="en-US" dirty="0"/>
              <a:t>OICA contribution regarding yaw rate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24.04.2025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5B1803-D799-AD2D-F275-2C5B3A33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6828"/>
            <a:ext cx="10972800" cy="1143000"/>
          </a:xfrm>
        </p:spPr>
        <p:txBody>
          <a:bodyPr/>
          <a:lstStyle/>
          <a:p>
            <a:r>
              <a:rPr lang="en-US" sz="2400" b="1" dirty="0"/>
              <a:t>Usage of yaw rate: </a:t>
            </a:r>
            <a:br>
              <a:rPr lang="en-US" sz="2400" b="1" dirty="0"/>
            </a:br>
            <a:r>
              <a:rPr lang="en-US" sz="2400" b="1" dirty="0"/>
              <a:t>   To evaluate whether ADS appropriately behaved to avoid collision, together with the detected distance and relative velocity</a:t>
            </a:r>
            <a:endParaRPr lang="de-DE" sz="24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E0C6DC-1E76-8056-308D-FB1A5072A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3832" y="1600201"/>
            <a:ext cx="6998568" cy="4525963"/>
          </a:xfrm>
        </p:spPr>
        <p:txBody>
          <a:bodyPr/>
          <a:lstStyle/>
          <a:p>
            <a:r>
              <a:rPr lang="en-GB" altLang="ja-JP" sz="1400" b="1" dirty="0"/>
              <a:t>Scene example</a:t>
            </a:r>
            <a:r>
              <a:rPr lang="en-GB" altLang="ja-JP" sz="1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ORU ahead of ADS vehicle suddenly decelerate, and ADS vehicle needs to change the direction to avoid a collision.</a:t>
            </a:r>
          </a:p>
          <a:p>
            <a:endParaRPr lang="en-GB" altLang="ja-JP" sz="1400" dirty="0"/>
          </a:p>
          <a:p>
            <a:r>
              <a:rPr lang="en-GB" altLang="ja-JP" sz="1400" b="1" dirty="0"/>
              <a:t>Evaluating ADS performance</a:t>
            </a:r>
            <a:r>
              <a:rPr lang="en-GB" altLang="ja-JP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Whether </a:t>
            </a:r>
            <a:r>
              <a:rPr lang="en-GB" altLang="ja-JP" sz="1400" b="1" dirty="0"/>
              <a:t>crash avoiding manoeuvre by changing the course  </a:t>
            </a:r>
            <a:r>
              <a:rPr lang="en-GB" altLang="ja-JP" sz="1400" dirty="0"/>
              <a:t>(= Lateral rotation speed of the ADS = yaw rate) is sufficient or not</a:t>
            </a:r>
            <a:r>
              <a:rPr lang="en-GB" altLang="ja-JP" sz="1400" b="1" dirty="0"/>
              <a:t>, at the detected distance and the relative velocity in each moment</a:t>
            </a:r>
            <a:r>
              <a:rPr lang="en-GB" altLang="ja-JP" sz="1400" dirty="0"/>
              <a:t>, toward the detected collision event / EDR trigger (=Time 0).</a:t>
            </a:r>
          </a:p>
          <a:p>
            <a:endParaRPr lang="en-GB" altLang="ja-JP" sz="1400" dirty="0"/>
          </a:p>
          <a:p>
            <a:r>
              <a:rPr lang="en-GB" altLang="ja-JP" sz="1400" b="1" dirty="0"/>
              <a:t>Advantage of yaw rate vs. vehicle heading: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Collision can happen in every direction and vehicle heading in absolute geo direction itself does not relate to the safety performance of ADS.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When using absolute direction of ADS, </a:t>
            </a:r>
            <a:r>
              <a:rPr lang="en-GB" altLang="ja-JP" sz="1400" b="1" dirty="0"/>
              <a:t>ORU’s position in absolute direction also need to be known, but it is not feasible</a:t>
            </a:r>
            <a:r>
              <a:rPr lang="en-GB" altLang="ja-JP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Yaw rate is </a:t>
            </a:r>
            <a:r>
              <a:rPr lang="en-GB" altLang="ja-JP" sz="1400" b="1" dirty="0"/>
              <a:t>widely used for the vehicle motion analysis </a:t>
            </a:r>
            <a:r>
              <a:rPr lang="en-GB" altLang="ja-JP" sz="1400" dirty="0"/>
              <a:t>and the information is available by commonly used g sensor </a:t>
            </a:r>
            <a:r>
              <a:rPr lang="en-GB" altLang="ja-JP" sz="1400" b="1" dirty="0"/>
              <a:t>(► more robust technology).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400" dirty="0"/>
              <a:t>Absolute direction change can be translated into the vehicle rotation speed, but it needs an additional calculation </a:t>
            </a:r>
            <a:r>
              <a:rPr lang="en-GB" altLang="ja-JP" sz="1400" b="1" dirty="0"/>
              <a:t>and lowering the accuracy</a:t>
            </a:r>
            <a:r>
              <a:rPr lang="en-GB" altLang="ja-JP" sz="1400" dirty="0"/>
              <a:t>.</a:t>
            </a:r>
          </a:p>
          <a:p>
            <a:endParaRPr lang="en-US" sz="2400" dirty="0"/>
          </a:p>
        </p:txBody>
      </p:sp>
      <p:sp>
        <p:nvSpPr>
          <p:cNvPr id="5" name="正方形/長方形 2">
            <a:extLst>
              <a:ext uri="{FF2B5EF4-FFF2-40B4-BE49-F238E27FC236}">
                <a16:creationId xmlns:a16="http://schemas.microsoft.com/office/drawing/2014/main" id="{286FB8B0-A568-5ECC-89F6-8B9D5884FA12}"/>
              </a:ext>
            </a:extLst>
          </p:cNvPr>
          <p:cNvSpPr/>
          <p:nvPr/>
        </p:nvSpPr>
        <p:spPr>
          <a:xfrm rot="16200000">
            <a:off x="-830499" y="2180522"/>
            <a:ext cx="5627314" cy="37276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3FAAE831-963D-7BCB-195D-043E35B45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063" t="289" b="94745"/>
          <a:stretch>
            <a:fillRect/>
          </a:stretch>
        </p:blipFill>
        <p:spPr bwMode="auto">
          <a:xfrm rot="5400000" flipH="1">
            <a:off x="864545" y="5408214"/>
            <a:ext cx="1774069" cy="85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31">
            <a:extLst>
              <a:ext uri="{FF2B5EF4-FFF2-40B4-BE49-F238E27FC236}">
                <a16:creationId xmlns:a16="http://schemas.microsoft.com/office/drawing/2014/main" id="{5145B444-57DF-8DD7-98CC-1AF954E94F9C}"/>
              </a:ext>
            </a:extLst>
          </p:cNvPr>
          <p:cNvSpPr txBox="1"/>
          <p:nvPr/>
        </p:nvSpPr>
        <p:spPr>
          <a:xfrm>
            <a:off x="1378551" y="5679345"/>
            <a:ext cx="399945" cy="241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ADS</a:t>
            </a:r>
            <a:endParaRPr kumimoji="1" lang="ja-JP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F09F8D37-602B-E497-3515-B187A51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063" t="289" b="94745"/>
          <a:stretch>
            <a:fillRect/>
          </a:stretch>
        </p:blipFill>
        <p:spPr bwMode="auto">
          <a:xfrm rot="5400000" flipH="1">
            <a:off x="599915" y="1693115"/>
            <a:ext cx="1673410" cy="85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29">
            <a:extLst>
              <a:ext uri="{FF2B5EF4-FFF2-40B4-BE49-F238E27FC236}">
                <a16:creationId xmlns:a16="http://schemas.microsoft.com/office/drawing/2014/main" id="{3A6EBBAF-8F97-B117-6D1D-84A4E86355E5}"/>
              </a:ext>
            </a:extLst>
          </p:cNvPr>
          <p:cNvSpPr txBox="1"/>
          <p:nvPr/>
        </p:nvSpPr>
        <p:spPr>
          <a:xfrm>
            <a:off x="1072603" y="1934095"/>
            <a:ext cx="416564" cy="227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ORU</a:t>
            </a:r>
            <a:endParaRPr kumimoji="1" lang="ja-JP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0" name="正方形/長方形 42">
            <a:extLst>
              <a:ext uri="{FF2B5EF4-FFF2-40B4-BE49-F238E27FC236}">
                <a16:creationId xmlns:a16="http://schemas.microsoft.com/office/drawing/2014/main" id="{8762AA32-ECAF-098D-A820-84D2AC92317D}"/>
              </a:ext>
            </a:extLst>
          </p:cNvPr>
          <p:cNvSpPr/>
          <p:nvPr/>
        </p:nvSpPr>
        <p:spPr>
          <a:xfrm rot="2418163">
            <a:off x="2570939" y="2740420"/>
            <a:ext cx="589205" cy="1050171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円弧 43">
            <a:extLst>
              <a:ext uri="{FF2B5EF4-FFF2-40B4-BE49-F238E27FC236}">
                <a16:creationId xmlns:a16="http://schemas.microsoft.com/office/drawing/2014/main" id="{32B78C43-DF9C-1114-F5F1-DE545952294B}"/>
              </a:ext>
            </a:extLst>
          </p:cNvPr>
          <p:cNvSpPr/>
          <p:nvPr/>
        </p:nvSpPr>
        <p:spPr>
          <a:xfrm>
            <a:off x="639987" y="3935858"/>
            <a:ext cx="2277018" cy="2670347"/>
          </a:xfrm>
          <a:prstGeom prst="arc">
            <a:avLst>
              <a:gd name="adj1" fmla="val 16200000"/>
              <a:gd name="adj2" fmla="val 1710487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テキスト ボックス 46">
            <a:extLst>
              <a:ext uri="{FF2B5EF4-FFF2-40B4-BE49-F238E27FC236}">
                <a16:creationId xmlns:a16="http://schemas.microsoft.com/office/drawing/2014/main" id="{3313A3E0-F595-75A1-0B17-8B66E02C8A89}"/>
              </a:ext>
            </a:extLst>
          </p:cNvPr>
          <p:cNvSpPr txBox="1"/>
          <p:nvPr/>
        </p:nvSpPr>
        <p:spPr>
          <a:xfrm rot="1240141">
            <a:off x="1699099" y="3294869"/>
            <a:ext cx="729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Yaw rate</a:t>
            </a:r>
          </a:p>
        </p:txBody>
      </p:sp>
      <p:cxnSp>
        <p:nvCxnSpPr>
          <p:cNvPr id="13" name="直線矢印コネクタ 6">
            <a:extLst>
              <a:ext uri="{FF2B5EF4-FFF2-40B4-BE49-F238E27FC236}">
                <a16:creationId xmlns:a16="http://schemas.microsoft.com/office/drawing/2014/main" id="{2FF77041-8DB6-C592-6320-11818A485C71}"/>
              </a:ext>
            </a:extLst>
          </p:cNvPr>
          <p:cNvCxnSpPr>
            <a:cxnSpLocks/>
          </p:cNvCxnSpPr>
          <p:nvPr/>
        </p:nvCxnSpPr>
        <p:spPr>
          <a:xfrm>
            <a:off x="1737856" y="2804154"/>
            <a:ext cx="0" cy="21437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7">
            <a:extLst>
              <a:ext uri="{FF2B5EF4-FFF2-40B4-BE49-F238E27FC236}">
                <a16:creationId xmlns:a16="http://schemas.microsoft.com/office/drawing/2014/main" id="{A42A714D-147E-208E-0483-8705120E4A44}"/>
              </a:ext>
            </a:extLst>
          </p:cNvPr>
          <p:cNvCxnSpPr>
            <a:cxnSpLocks/>
          </p:cNvCxnSpPr>
          <p:nvPr/>
        </p:nvCxnSpPr>
        <p:spPr>
          <a:xfrm>
            <a:off x="1324839" y="2804154"/>
            <a:ext cx="3520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9">
            <a:extLst>
              <a:ext uri="{FF2B5EF4-FFF2-40B4-BE49-F238E27FC236}">
                <a16:creationId xmlns:a16="http://schemas.microsoft.com/office/drawing/2014/main" id="{9CC6F98A-BFFF-6149-9DB8-E776ED900CD6}"/>
              </a:ext>
            </a:extLst>
          </p:cNvPr>
          <p:cNvSpPr txBox="1"/>
          <p:nvPr/>
        </p:nvSpPr>
        <p:spPr>
          <a:xfrm>
            <a:off x="65402" y="3000236"/>
            <a:ext cx="1641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Detected object distance</a:t>
            </a:r>
          </a:p>
          <a:p>
            <a:r>
              <a:rPr lang="en-US" dirty="0"/>
              <a:t>&amp; </a:t>
            </a:r>
          </a:p>
          <a:p>
            <a:r>
              <a:rPr lang="en-US" dirty="0"/>
              <a:t>Relative speed</a:t>
            </a:r>
          </a:p>
        </p:txBody>
      </p:sp>
    </p:spTree>
    <p:extLst>
      <p:ext uri="{BB962C8B-B14F-4D97-AF65-F5344CB8AC3E}">
        <p14:creationId xmlns:p14="http://schemas.microsoft.com/office/powerpoint/2010/main" val="349293405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 (1).potx  -  Schreibgeschützt" id="{65495FF7-75E0-4F10-B1BE-26352B1C81B8}" vid="{0EB4FBCF-CE8D-435D-B448-727D58E9A93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fea2623-af8f-4fb8-b1cf-b63cc8e496aa}" enabled="1" method="Standard" siteId="{81fa766e-a349-4867-8bf4-ab35e250a08f}" removed="0"/>
  <clbl:label id="{b1c9b508-7c6e-42bd-bedf-808292653d6c}" enabled="1" method="Standard" siteId="{2882be50-2012-4d88-ac86-544124e120c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 (1)</Template>
  <TotalTime>0</TotalTime>
  <Words>228</Words>
  <Application>Microsoft Office PowerPoint</Application>
  <PresentationFormat>Breitbild</PresentationFormat>
  <Paragraphs>21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Meiryo UI</vt:lpstr>
      <vt:lpstr>Arial</vt:lpstr>
      <vt:lpstr>Calibri</vt:lpstr>
      <vt:lpstr>Courier New</vt:lpstr>
      <vt:lpstr>Wingdings</vt:lpstr>
      <vt:lpstr>Masque présentation OICA</vt:lpstr>
      <vt:lpstr>SG DSSAD 26 OICA contribution regarding yaw rate</vt:lpstr>
      <vt:lpstr>Usage of yaw rate:     To evaluate whether ADS appropriately behaved to avoid collision, together with the detected distance and relative velocity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Cluster DSSAD</dc:title>
  <dc:creator>David</dc:creator>
  <cp:lastModifiedBy>Bassan, David, Dr.rer.nat. (I/ET-B2)</cp:lastModifiedBy>
  <cp:revision>43</cp:revision>
  <dcterms:created xsi:type="dcterms:W3CDTF">2023-02-15T14:01:46Z</dcterms:created>
  <dcterms:modified xsi:type="dcterms:W3CDTF">2025-04-24T11:54:02Z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1c9b508-7c6e-42bd-bedf-808292653d6c_Enabled">
    <vt:lpwstr>true</vt:lpwstr>
  </property>
  <property fmtid="{D5CDD505-2E9C-101B-9397-08002B2CF9AE}" pid="3" name="MSIP_Label_b1c9b508-7c6e-42bd-bedf-808292653d6c_SetDate">
    <vt:lpwstr>2023-02-15T14:43:45Z</vt:lpwstr>
  </property>
  <property fmtid="{D5CDD505-2E9C-101B-9397-08002B2CF9AE}" pid="4" name="MSIP_Label_b1c9b508-7c6e-42bd-bedf-808292653d6c_Method">
    <vt:lpwstr>Standard</vt:lpwstr>
  </property>
  <property fmtid="{D5CDD505-2E9C-101B-9397-08002B2CF9AE}" pid="5" name="MSIP_Label_b1c9b508-7c6e-42bd-bedf-808292653d6c_Name">
    <vt:lpwstr>b1c9b508-7c6e-42bd-bedf-808292653d6c</vt:lpwstr>
  </property>
  <property fmtid="{D5CDD505-2E9C-101B-9397-08002B2CF9AE}" pid="6" name="MSIP_Label_b1c9b508-7c6e-42bd-bedf-808292653d6c_SiteId">
    <vt:lpwstr>2882be50-2012-4d88-ac86-544124e120c8</vt:lpwstr>
  </property>
  <property fmtid="{D5CDD505-2E9C-101B-9397-08002B2CF9AE}" pid="7" name="MSIP_Label_b1c9b508-7c6e-42bd-bedf-808292653d6c_ActionId">
    <vt:lpwstr>78a0544d-0fda-405c-90f5-5744375153ad</vt:lpwstr>
  </property>
  <property fmtid="{D5CDD505-2E9C-101B-9397-08002B2CF9AE}" pid="8" name="MSIP_Label_b1c9b508-7c6e-42bd-bedf-808292653d6c_ContentBits">
    <vt:lpwstr>3</vt:lpwstr>
  </property>
  <property fmtid="{D5CDD505-2E9C-101B-9397-08002B2CF9AE}" pid="9" name="MSIP_Label_7fea2623-af8f-4fb8-b1cf-b63cc8e496aa_Enabled">
    <vt:lpwstr>true</vt:lpwstr>
  </property>
  <property fmtid="{D5CDD505-2E9C-101B-9397-08002B2CF9AE}" pid="10" name="MSIP_Label_7fea2623-af8f-4fb8-b1cf-b63cc8e496aa_SetDate">
    <vt:lpwstr>2023-02-15T15:20:14Z</vt:lpwstr>
  </property>
  <property fmtid="{D5CDD505-2E9C-101B-9397-08002B2CF9AE}" pid="11" name="MSIP_Label_7fea2623-af8f-4fb8-b1cf-b63cc8e496aa_Method">
    <vt:lpwstr>Standard</vt:lpwstr>
  </property>
  <property fmtid="{D5CDD505-2E9C-101B-9397-08002B2CF9AE}" pid="12" name="MSIP_Label_7fea2623-af8f-4fb8-b1cf-b63cc8e496aa_Name">
    <vt:lpwstr>Internal</vt:lpwstr>
  </property>
  <property fmtid="{D5CDD505-2E9C-101B-9397-08002B2CF9AE}" pid="13" name="MSIP_Label_7fea2623-af8f-4fb8-b1cf-b63cc8e496aa_SiteId">
    <vt:lpwstr>81fa766e-a349-4867-8bf4-ab35e250a08f</vt:lpwstr>
  </property>
  <property fmtid="{D5CDD505-2E9C-101B-9397-08002B2CF9AE}" pid="14" name="MSIP_Label_7fea2623-af8f-4fb8-b1cf-b63cc8e496aa_ActionId">
    <vt:lpwstr>b7b39d5b-934f-4ccc-a789-cc3ef6a2feb1</vt:lpwstr>
  </property>
  <property fmtid="{D5CDD505-2E9C-101B-9397-08002B2CF9AE}" pid="15" name="MSIP_Label_7fea2623-af8f-4fb8-b1cf-b63cc8e496aa_ContentBits">
    <vt:lpwstr>0</vt:lpwstr>
  </property>
</Properties>
</file>