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61" r:id="rId5"/>
    <p:sldId id="282" r:id="rId6"/>
    <p:sldId id="284" r:id="rId7"/>
    <p:sldId id="285" r:id="rId8"/>
    <p:sldId id="283" r:id="rId9"/>
    <p:sldId id="268" r:id="rId10"/>
  </p:sldIdLst>
  <p:sldSz cx="12192000" cy="6858000"/>
  <p:notesSz cx="6761163" cy="9856788"/>
  <p:custDataLst>
    <p:tags r:id="rId13"/>
  </p:custDataLst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25" autoAdjust="0"/>
    <p:restoredTop sz="95153" autoAdjust="0"/>
  </p:normalViewPr>
  <p:slideViewPr>
    <p:cSldViewPr snapToGrid="0">
      <p:cViewPr varScale="1">
        <p:scale>
          <a:sx n="73" d="100"/>
          <a:sy n="73" d="100"/>
        </p:scale>
        <p:origin x="364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ROYUKI MAE (前 博行)" userId="6eddc6d1-7e5a-49af-8eef-9fa1162936c8" providerId="ADAL" clId="{68C2ED7C-D220-47CE-9C8E-2AA39969BAAA}"/>
    <pc:docChg chg="modSld">
      <pc:chgData name="HIROYUKI MAE (前 博行)" userId="6eddc6d1-7e5a-49af-8eef-9fa1162936c8" providerId="ADAL" clId="{68C2ED7C-D220-47CE-9C8E-2AA39969BAAA}" dt="2025-06-24T10:57:45.133" v="4" actId="1076"/>
      <pc:docMkLst>
        <pc:docMk/>
      </pc:docMkLst>
      <pc:sldChg chg="modSp mod">
        <pc:chgData name="HIROYUKI MAE (前 博行)" userId="6eddc6d1-7e5a-49af-8eef-9fa1162936c8" providerId="ADAL" clId="{68C2ED7C-D220-47CE-9C8E-2AA39969BAAA}" dt="2025-06-24T10:57:45.133" v="4" actId="1076"/>
        <pc:sldMkLst>
          <pc:docMk/>
          <pc:sldMk cId="2360013551" sldId="261"/>
        </pc:sldMkLst>
        <pc:spChg chg="mod">
          <ac:chgData name="HIROYUKI MAE (前 博行)" userId="6eddc6d1-7e5a-49af-8eef-9fa1162936c8" providerId="ADAL" clId="{68C2ED7C-D220-47CE-9C8E-2AA39969BAAA}" dt="2025-06-24T10:57:45.133" v="4" actId="1076"/>
          <ac:spMkLst>
            <pc:docMk/>
            <pc:sldMk cId="2360013551" sldId="261"/>
            <ac:spMk id="2" creationId="{00000000-0000-0000-0000-000000000000}"/>
          </ac:spMkLst>
        </pc:spChg>
      </pc:sldChg>
      <pc:sldChg chg="modSp mod">
        <pc:chgData name="HIROYUKI MAE (前 博行)" userId="6eddc6d1-7e5a-49af-8eef-9fa1162936c8" providerId="ADAL" clId="{68C2ED7C-D220-47CE-9C8E-2AA39969BAAA}" dt="2025-06-24T10:57:14.598" v="3" actId="1076"/>
        <pc:sldMkLst>
          <pc:docMk/>
          <pc:sldMk cId="2176879055" sldId="282"/>
        </pc:sldMkLst>
        <pc:spChg chg="mod">
          <ac:chgData name="HIROYUKI MAE (前 博行)" userId="6eddc6d1-7e5a-49af-8eef-9fa1162936c8" providerId="ADAL" clId="{68C2ED7C-D220-47CE-9C8E-2AA39969BAAA}" dt="2025-06-24T10:57:14.598" v="3" actId="1076"/>
          <ac:spMkLst>
            <pc:docMk/>
            <pc:sldMk cId="2176879055" sldId="282"/>
            <ac:spMk id="4" creationId="{DF236873-8249-DE9E-A5D3-5A0D17F529A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24/06/2025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" altLang="ja-JP"/>
              <a:t>Click to change the styles of the mask text</a:t>
            </a:r>
          </a:p>
          <a:p>
            <a:pPr lvl="1"/>
            <a:r>
              <a:rPr lang="en" altLang="ja-JP"/>
              <a:t>Second level</a:t>
            </a:r>
          </a:p>
          <a:p>
            <a:pPr lvl="2"/>
            <a:r>
              <a:rPr lang="en" altLang="ja-JP"/>
              <a:t>Third level</a:t>
            </a:r>
          </a:p>
          <a:p>
            <a:pPr lvl="3"/>
            <a:r>
              <a:rPr lang="en" altLang="ja-JP"/>
              <a:t>Fourth level</a:t>
            </a:r>
          </a:p>
          <a:p>
            <a:pPr lvl="4"/>
            <a:r>
              <a:rPr lang="en" altLang="ja-JP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1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877537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2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49273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3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3230364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4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7309344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5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8088650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6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606316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"/>
              <a:t>Edit title master format by clicking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"/>
              <a:t>Click to edit the subtitle master style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"/>
              <a:t>Edit title master format by clicking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en"/>
              <a:t>Editing Text Master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"/>
              <a:t>Edit title master format by clicking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"/>
              <a:t>Editing Text Master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.bin"/><Relationship Id="rId5" Type="http://schemas.openxmlformats.org/officeDocument/2006/relationships/tags" Target="../tags/tag2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0">
          <a:gsLst>
            <a:gs pos="0">
              <a:schemeClr val="bg1"/>
            </a:gs>
            <a:gs pos="100000">
              <a:schemeClr val="accent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hink-cell data - do not delete" hidden="1">
            <a:extLst>
              <a:ext uri="{FF2B5EF4-FFF2-40B4-BE49-F238E27FC236}">
                <a16:creationId xmlns:a16="http://schemas.microsoft.com/office/drawing/2014/main" id="{15DFB439-634C-EDC0-A48D-A4FA71C1253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210651062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53" imgH="353" progId="TCLayout.ActiveDocument.1">
                  <p:embed/>
                </p:oleObj>
              </mc:Choice>
              <mc:Fallback>
                <p:oleObj name="think-cell Folie" r:id="rId6" imgW="353" imgH="353" progId="TCLayout.ActiveDocument.1">
                  <p:embed/>
                  <p:pic>
                    <p:nvPicPr>
                      <p:cNvPr id="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15DFB439-634C-EDC0-A48D-A4FA71C1253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" altLang="ja-JP"/>
              <a:t>Click to change the styles of the mask text</a:t>
            </a:r>
          </a:p>
          <a:p>
            <a:pPr lvl="1"/>
            <a:r>
              <a:rPr lang="en" altLang="ja-JP"/>
              <a:t>Second level</a:t>
            </a:r>
          </a:p>
          <a:p>
            <a:pPr lvl="2"/>
            <a:r>
              <a:rPr lang="en" altLang="ja-JP"/>
              <a:t>Third level</a:t>
            </a:r>
          </a:p>
          <a:p>
            <a:pPr lvl="3"/>
            <a:r>
              <a:rPr lang="en" altLang="ja-JP"/>
              <a:t>Fourth level</a:t>
            </a:r>
          </a:p>
          <a:p>
            <a:pPr lvl="4"/>
            <a:r>
              <a:rPr lang="en" altLang="ja-JP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6AFD2817-C2CF-3D8D-F987-A4A2B0473615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63500" y="6672580"/>
            <a:ext cx="531813" cy="12192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de-DE" sz="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sv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5.svg"/><Relationship Id="rId12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1.emf"/><Relationship Id="rId15" Type="http://schemas.openxmlformats.org/officeDocument/2006/relationships/image" Target="../media/image13.svg"/><Relationship Id="rId10" Type="http://schemas.openxmlformats.org/officeDocument/2006/relationships/image" Target="../media/image8.png"/><Relationship Id="rId4" Type="http://schemas.openxmlformats.org/officeDocument/2006/relationships/oleObject" Target="../embeddings/oleObject3.bin"/><Relationship Id="rId9" Type="http://schemas.openxmlformats.org/officeDocument/2006/relationships/image" Target="../media/image7.svg"/><Relationship Id="rId1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5.sv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1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353" imgH="353" progId="TCLayout.ActiveDocument.1">
                  <p:embed/>
                </p:oleObj>
              </mc:Choice>
              <mc:Fallback>
                <p:oleObj name="think-cell Folie" r:id="rId5" imgW="353" imgH="353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/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de-DE" sz="6000">
              <a:latin typeface="Calibri Light" panose="020F0302020204030204" pitchFamily="34" charset="0"/>
              <a:ea typeface="+mj-ea"/>
              <a:cs typeface="+mj-cs"/>
              <a:sym typeface="Calibri Light" panose="020F030202020403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313306"/>
            <a:ext cx="10363200" cy="1470025"/>
          </a:xfrm>
        </p:spPr>
        <p:txBody>
          <a:bodyPr/>
          <a:lstStyle/>
          <a:p>
            <a:r>
              <a:rPr lang="en" sz="4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Cluster #2 </a:t>
            </a:r>
            <a:br>
              <a:rPr lang="de-DE" sz="4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" sz="4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EDR for ADS counter proposal</a:t>
            </a:r>
            <a:endParaRPr lang="de-DE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A33D2-F086-4E62-B13E-8F2833838AB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013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ABC1A4C3-8698-FEC5-F06F-4D281ADC740E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0204501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53" imgH="353" progId="TCLayout.ActiveDocument.1">
                  <p:embed/>
                </p:oleObj>
              </mc:Choice>
              <mc:Fallback>
                <p:oleObj name="think-cell Folie" r:id="rId4" imgW="353" imgH="353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BC1A4C3-8698-FEC5-F06F-4D281ADC740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51DAABA0-E0CE-9CAB-5485-71498BCCB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4709"/>
            <a:ext cx="10972800" cy="1143000"/>
          </a:xfrm>
        </p:spPr>
        <p:txBody>
          <a:bodyPr vert="horz"/>
          <a:lstStyle/>
          <a:p>
            <a:r>
              <a:rPr lang="en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EDR for ADS counter proposal</a:t>
            </a:r>
            <a:endParaRPr lang="en-US" sz="4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70896699-4039-7E4A-34B8-212F9C8D83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01" y="1670173"/>
            <a:ext cx="10972800" cy="4849760"/>
          </a:xfrm>
        </p:spPr>
        <p:txBody>
          <a:bodyPr/>
          <a:lstStyle/>
          <a:p>
            <a:r>
              <a:rPr lang="en-US" altLang="ja-JP" sz="2400" dirty="0"/>
              <a:t>EDR for ADS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ja-JP" sz="1800" dirty="0"/>
              <a:t>Proposal for Supplement 1 to the 02 Series of Amendments to Regulation No. 160</a:t>
            </a:r>
          </a:p>
          <a:p>
            <a:pPr marL="457200" lvl="1" indent="0">
              <a:buNone/>
            </a:pPr>
            <a:r>
              <a:rPr lang="en-US" altLang="ja-JP" sz="1800" dirty="0"/>
              <a:t>    Scope : “ADS vehicles” and “</a:t>
            </a:r>
            <a:r>
              <a:rPr lang="en-US" altLang="ja-JP" sz="1800" b="1" dirty="0"/>
              <a:t>non-ADS vehicles</a:t>
            </a:r>
            <a:r>
              <a:rPr lang="en-US" altLang="ja-JP" sz="1800" dirty="0"/>
              <a:t>”</a:t>
            </a:r>
            <a:endParaRPr lang="en-US" altLang="ja-JP" sz="1800" b="1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ja-JP" sz="1800" dirty="0"/>
              <a:t>Proposal of SG-EDR-44-02 DRAFT R160_02_S1 - ECE-TRANS-WP.29-GRSG-2025-XXe.docx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39E30B66-4890-D887-A970-CBB15F6BCC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1446006"/>
              </p:ext>
            </p:extLst>
          </p:nvPr>
        </p:nvGraphicFramePr>
        <p:xfrm>
          <a:off x="609600" y="3212068"/>
          <a:ext cx="11361491" cy="33832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5444456">
                  <a:extLst>
                    <a:ext uri="{9D8B030D-6E8A-4147-A177-3AD203B41FA5}">
                      <a16:colId xmlns:a16="http://schemas.microsoft.com/office/drawing/2014/main" val="741185609"/>
                    </a:ext>
                  </a:extLst>
                </a:gridCol>
                <a:gridCol w="5917035">
                  <a:extLst>
                    <a:ext uri="{9D8B030D-6E8A-4147-A177-3AD203B41FA5}">
                      <a16:colId xmlns:a16="http://schemas.microsoft.com/office/drawing/2014/main" val="5102989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/>
                        <a:t>Proposal of </a:t>
                      </a:r>
                      <a:r>
                        <a:rPr lang="en-US" altLang="ja-JP" sz="1800" b="1" dirty="0"/>
                        <a:t>SG-EDR-44-02 DRAFT R160_02_S1 - ECE-TRANS-WP.29-GRSG-2025-XXe.docx</a:t>
                      </a:r>
                      <a:endParaRPr kumimoji="1" lang="ja-JP" altLang="en-US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/>
                        <a:t>Impact</a:t>
                      </a:r>
                      <a:endParaRPr kumimoji="1" lang="ja-JP" altLang="en-US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101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Data elements name</a:t>
                      </a:r>
                    </a:p>
                    <a:p>
                      <a:r>
                        <a:rPr kumimoji="1" lang="en-US" altLang="ja-JP" sz="1600" b="0" dirty="0">
                          <a:latin typeface="+mn-lt"/>
                        </a:rPr>
                        <a:t> *</a:t>
                      </a:r>
                      <a:r>
                        <a:rPr lang="en-US" altLang="ja-JP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Safety belt status (position x–y)</a:t>
                      </a:r>
                    </a:p>
                    <a:p>
                      <a:r>
                        <a:rPr kumimoji="1" lang="en-US" altLang="ja-JP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*</a:t>
                      </a:r>
                      <a:r>
                        <a:rPr kumimoji="1" lang="en-US" altLang="ja-JP" sz="16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xxxx</a:t>
                      </a:r>
                      <a:r>
                        <a:rPr kumimoji="1" lang="en-US" altLang="ja-JP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altLang="ja-JP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front seated occupants</a:t>
                      </a:r>
                      <a:endParaRPr lang="en-US" altLang="ja-JP" sz="1600" b="0" kern="1200" baseline="300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altLang="ja-JP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*</a:t>
                      </a:r>
                      <a:r>
                        <a:rPr lang="en-US" altLang="ja-JP" sz="16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xxxx</a:t>
                      </a:r>
                      <a:r>
                        <a:rPr lang="en-US" altLang="ja-JP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front seat, vehicle’s near side</a:t>
                      </a:r>
                    </a:p>
                    <a:p>
                      <a:r>
                        <a:rPr lang="en-US" altLang="ja-JP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*</a:t>
                      </a:r>
                      <a:r>
                        <a:rPr lang="en-US" altLang="ja-JP" sz="16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xxxx</a:t>
                      </a:r>
                      <a:r>
                        <a:rPr lang="en-US" altLang="ja-JP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front seat, vehicle’s far side</a:t>
                      </a:r>
                      <a:endParaRPr lang="en-US" altLang="ja-JP" sz="1600" b="0" kern="1200" baseline="300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highlight>
                            <a:srgbClr val="FFFF00"/>
                          </a:highlight>
                        </a:rPr>
                        <a:t>Software change of EDR retrieval tool and EDR ECU</a:t>
                      </a:r>
                    </a:p>
                    <a:p>
                      <a:r>
                        <a:rPr kumimoji="1" lang="en-US" altLang="ja-JP" dirty="0"/>
                        <a:t>for non-ADS vehicles, leading to additional development.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2877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1800" strike="sng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Occupant size classification, driver</a:t>
                      </a:r>
                      <a:endParaRPr kumimoji="1" lang="en-US" altLang="ja-JP" strike="sngStrike" dirty="0"/>
                    </a:p>
                    <a:p>
                      <a:r>
                        <a:rPr kumimoji="1" lang="en-US" altLang="ja-JP" dirty="0"/>
                        <a:t>Occupant size classification, </a:t>
                      </a:r>
                      <a:r>
                        <a:rPr kumimoji="1" lang="en-US" altLang="ja-JP" strike="sngStrike" baseline="0" dirty="0"/>
                        <a:t>front passenger</a:t>
                      </a:r>
                      <a:r>
                        <a:rPr kumimoji="1" lang="en-US" altLang="ja-JP" dirty="0"/>
                        <a:t> seated occupant</a:t>
                      </a:r>
                    </a:p>
                    <a:p>
                      <a:r>
                        <a:rPr kumimoji="1" lang="en-US" altLang="ja-JP" sz="1600" dirty="0"/>
                        <a:t> </a:t>
                      </a:r>
                      <a:r>
                        <a:rPr lang="en-GB" altLang="ja-JP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[5th percentile  female or larger or] </a:t>
                      </a:r>
                      <a:r>
                        <a:rPr lang="en-GB" altLang="ja-JP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6yr old HIII US ATD or Q6 ATD or smaller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highlight>
                            <a:srgbClr val="FFFF00"/>
                          </a:highlight>
                        </a:rPr>
                        <a:t>Software change of EDR ECU </a:t>
                      </a:r>
                      <a:r>
                        <a:rPr kumimoji="1" lang="en-US" altLang="ja-JP" dirty="0"/>
                        <a:t>for non-ADS vehicles, leading to additional development.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6623384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36873-8249-DE9E-A5D3-5A0D17F529A3}"/>
              </a:ext>
            </a:extLst>
          </p:cNvPr>
          <p:cNvSpPr txBox="1"/>
          <p:nvPr/>
        </p:nvSpPr>
        <p:spPr>
          <a:xfrm>
            <a:off x="914401" y="884999"/>
            <a:ext cx="1146048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000" dirty="0">
                <a:highlight>
                  <a:srgbClr val="FFFF00"/>
                </a:highlight>
              </a:rPr>
              <a:t>“The revision is corresponding to the WP29 request of review about the existing regulation’s fitness for ADS. Accordingly, it does not intend to change the existing requirements on non-ADS vehicles.”</a:t>
            </a:r>
            <a:endParaRPr lang="ja-JP" altLang="en-US" sz="20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176879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ABC1A4C3-8698-FEC5-F06F-4D281ADC740E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53" imgH="353" progId="TCLayout.ActiveDocument.1">
                  <p:embed/>
                </p:oleObj>
              </mc:Choice>
              <mc:Fallback>
                <p:oleObj name="think-cell Folie" r:id="rId4" imgW="353" imgH="353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BC1A4C3-8698-FEC5-F06F-4D281ADC740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51DAABA0-E0CE-9CAB-5485-71498BCCB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7083"/>
            <a:ext cx="10972800" cy="1143000"/>
          </a:xfrm>
        </p:spPr>
        <p:txBody>
          <a:bodyPr vert="horz"/>
          <a:lstStyle/>
          <a:p>
            <a:r>
              <a:rPr lang="en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Concerns of EDR for ADS</a:t>
            </a:r>
            <a:endParaRPr lang="en-US" sz="4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9" name="グラフィックス 28" descr="ノート PC 単色塗りつぶし">
            <a:extLst>
              <a:ext uri="{FF2B5EF4-FFF2-40B4-BE49-F238E27FC236}">
                <a16:creationId xmlns:a16="http://schemas.microsoft.com/office/drawing/2014/main" id="{414B3B07-138B-46C3-4701-4EA5BFDA3CA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275124" y="1555691"/>
            <a:ext cx="914400" cy="914400"/>
          </a:xfrm>
          <a:prstGeom prst="rect">
            <a:avLst/>
          </a:prstGeom>
        </p:spPr>
      </p:pic>
      <p:pic>
        <p:nvPicPr>
          <p:cNvPr id="31" name="グラフィックス 30" descr="車 枠線">
            <a:extLst>
              <a:ext uri="{FF2B5EF4-FFF2-40B4-BE49-F238E27FC236}">
                <a16:creationId xmlns:a16="http://schemas.microsoft.com/office/drawing/2014/main" id="{24EE0A96-7152-6CDC-DE02-2F312C128DD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t="24995" b="24774"/>
          <a:stretch/>
        </p:blipFill>
        <p:spPr>
          <a:xfrm flipH="1">
            <a:off x="1168321" y="2012891"/>
            <a:ext cx="2174364" cy="1092201"/>
          </a:xfrm>
          <a:prstGeom prst="rect">
            <a:avLst/>
          </a:prstGeom>
        </p:spPr>
      </p:pic>
      <p:pic>
        <p:nvPicPr>
          <p:cNvPr id="45" name="図 44">
            <a:extLst>
              <a:ext uri="{FF2B5EF4-FFF2-40B4-BE49-F238E27FC236}">
                <a16:creationId xmlns:a16="http://schemas.microsoft.com/office/drawing/2014/main" id="{968F6FF2-BA78-991E-5193-C58F43547BB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36812" y="2542026"/>
            <a:ext cx="637381" cy="217473"/>
          </a:xfrm>
          <a:prstGeom prst="rect">
            <a:avLst/>
          </a:prstGeom>
        </p:spPr>
      </p:pic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090C9175-D5D7-A84E-A82F-256547E21236}"/>
              </a:ext>
            </a:extLst>
          </p:cNvPr>
          <p:cNvSpPr/>
          <p:nvPr/>
        </p:nvSpPr>
        <p:spPr>
          <a:xfrm>
            <a:off x="3661375" y="2273597"/>
            <a:ext cx="377673" cy="22683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8" name="コネクタ: 曲線 47">
            <a:extLst>
              <a:ext uri="{FF2B5EF4-FFF2-40B4-BE49-F238E27FC236}">
                <a16:creationId xmlns:a16="http://schemas.microsoft.com/office/drawing/2014/main" id="{E2E42B8B-46FE-89EA-9766-0189B25B9E09}"/>
              </a:ext>
            </a:extLst>
          </p:cNvPr>
          <p:cNvCxnSpPr>
            <a:cxnSpLocks/>
            <a:stCxn id="46" idx="2"/>
            <a:endCxn id="45" idx="3"/>
          </p:cNvCxnSpPr>
          <p:nvPr/>
        </p:nvCxnSpPr>
        <p:spPr>
          <a:xfrm rot="5400000">
            <a:off x="3137040" y="1937590"/>
            <a:ext cx="150327" cy="1276019"/>
          </a:xfrm>
          <a:prstGeom prst="curvedConnector2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コネクタ: 曲線 51">
            <a:extLst>
              <a:ext uri="{FF2B5EF4-FFF2-40B4-BE49-F238E27FC236}">
                <a16:creationId xmlns:a16="http://schemas.microsoft.com/office/drawing/2014/main" id="{7805A8A5-A213-1A5B-7F30-72FAC7BDBCFC}"/>
              </a:ext>
            </a:extLst>
          </p:cNvPr>
          <p:cNvCxnSpPr>
            <a:cxnSpLocks/>
            <a:stCxn id="29" idx="1"/>
            <a:endCxn id="46" idx="0"/>
          </p:cNvCxnSpPr>
          <p:nvPr/>
        </p:nvCxnSpPr>
        <p:spPr>
          <a:xfrm rot="10800000" flipV="1">
            <a:off x="3850212" y="2012891"/>
            <a:ext cx="424912" cy="260706"/>
          </a:xfrm>
          <a:prstGeom prst="curvedConnector2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矢印: 右 65">
            <a:extLst>
              <a:ext uri="{FF2B5EF4-FFF2-40B4-BE49-F238E27FC236}">
                <a16:creationId xmlns:a16="http://schemas.microsoft.com/office/drawing/2014/main" id="{9FC06CD3-3417-18E1-A460-7B180BE001E8}"/>
              </a:ext>
            </a:extLst>
          </p:cNvPr>
          <p:cNvSpPr/>
          <p:nvPr/>
        </p:nvSpPr>
        <p:spPr>
          <a:xfrm>
            <a:off x="5216358" y="1907549"/>
            <a:ext cx="194733" cy="2077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DBB99792-3A4D-16C9-1951-ED6FD355156C}"/>
              </a:ext>
            </a:extLst>
          </p:cNvPr>
          <p:cNvSpPr txBox="1"/>
          <p:nvPr/>
        </p:nvSpPr>
        <p:spPr>
          <a:xfrm>
            <a:off x="4190387" y="2452092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EDR retrieval tool</a:t>
            </a:r>
            <a:endParaRPr kumimoji="1" lang="ja-JP" altLang="en-US" dirty="0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D29590E8-EF6C-CBB4-FE62-C28588DF38D5}"/>
              </a:ext>
            </a:extLst>
          </p:cNvPr>
          <p:cNvSpPr txBox="1"/>
          <p:nvPr/>
        </p:nvSpPr>
        <p:spPr>
          <a:xfrm>
            <a:off x="1009007" y="1633746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EDR recording system</a:t>
            </a:r>
            <a:endParaRPr kumimoji="1" lang="ja-JP" altLang="en-US" dirty="0"/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E513937B-C92E-3B12-9BE4-AFF41A4D3774}"/>
              </a:ext>
            </a:extLst>
          </p:cNvPr>
          <p:cNvSpPr txBox="1"/>
          <p:nvPr/>
        </p:nvSpPr>
        <p:spPr>
          <a:xfrm>
            <a:off x="6254344" y="1534933"/>
            <a:ext cx="57730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b="1" dirty="0"/>
              <a:t>EDR recording system must record</a:t>
            </a:r>
            <a:r>
              <a:rPr kumimoji="1" lang="en-US" altLang="ja-JP" dirty="0"/>
              <a:t> the data element according to UN R160.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b="1" dirty="0"/>
              <a:t>EDR retrieval tool must report</a:t>
            </a:r>
            <a:r>
              <a:rPr kumimoji="1" lang="en-US" altLang="ja-JP" dirty="0"/>
              <a:t> the data element according to UN R160.</a:t>
            </a: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74165D5F-2927-ADEB-4445-A6BFC0CCB401}"/>
              </a:ext>
            </a:extLst>
          </p:cNvPr>
          <p:cNvSpPr txBox="1"/>
          <p:nvPr/>
        </p:nvSpPr>
        <p:spPr>
          <a:xfrm>
            <a:off x="426644" y="1174820"/>
            <a:ext cx="1681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u="sng" dirty="0"/>
              <a:t>EDR system</a:t>
            </a: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3984B09F-D816-7C83-E1E0-4F6B7CF4BDF5}"/>
              </a:ext>
            </a:extLst>
          </p:cNvPr>
          <p:cNvSpPr txBox="1"/>
          <p:nvPr/>
        </p:nvSpPr>
        <p:spPr>
          <a:xfrm>
            <a:off x="426644" y="3297681"/>
            <a:ext cx="24641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u="sng" dirty="0"/>
              <a:t>Approval authority</a:t>
            </a:r>
          </a:p>
        </p:txBody>
      </p:sp>
      <p:pic>
        <p:nvPicPr>
          <p:cNvPr id="85" name="図 84">
            <a:extLst>
              <a:ext uri="{FF2B5EF4-FFF2-40B4-BE49-F238E27FC236}">
                <a16:creationId xmlns:a16="http://schemas.microsoft.com/office/drawing/2014/main" id="{BAD15272-A6FD-B3FC-3A6E-DD9F03C6853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9007" y="3819887"/>
            <a:ext cx="2517523" cy="970335"/>
          </a:xfrm>
          <a:prstGeom prst="rect">
            <a:avLst/>
          </a:prstGeom>
        </p:spPr>
      </p:pic>
      <p:sp>
        <p:nvSpPr>
          <p:cNvPr id="86" name="矢印: 右 85">
            <a:extLst>
              <a:ext uri="{FF2B5EF4-FFF2-40B4-BE49-F238E27FC236}">
                <a16:creationId xmlns:a16="http://schemas.microsoft.com/office/drawing/2014/main" id="{748955E4-1D6B-51A5-CEAA-960CC68B2F22}"/>
              </a:ext>
            </a:extLst>
          </p:cNvPr>
          <p:cNvSpPr/>
          <p:nvPr/>
        </p:nvSpPr>
        <p:spPr>
          <a:xfrm>
            <a:off x="3564008" y="3972066"/>
            <a:ext cx="194733" cy="2077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爆発: 8 pt 88">
            <a:extLst>
              <a:ext uri="{FF2B5EF4-FFF2-40B4-BE49-F238E27FC236}">
                <a16:creationId xmlns:a16="http://schemas.microsoft.com/office/drawing/2014/main" id="{AED6B77F-83C4-18FA-416A-AFDD3EF343C5}"/>
              </a:ext>
            </a:extLst>
          </p:cNvPr>
          <p:cNvSpPr/>
          <p:nvPr/>
        </p:nvSpPr>
        <p:spPr>
          <a:xfrm>
            <a:off x="971529" y="4265765"/>
            <a:ext cx="196792" cy="500815"/>
          </a:xfrm>
          <a:prstGeom prst="irregularSeal1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C0DB60A1-1493-2470-2AEB-371027ABB46A}"/>
              </a:ext>
            </a:extLst>
          </p:cNvPr>
          <p:cNvSpPr txBox="1"/>
          <p:nvPr/>
        </p:nvSpPr>
        <p:spPr>
          <a:xfrm>
            <a:off x="1069925" y="3760700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R94/R95/R137</a:t>
            </a:r>
            <a:endParaRPr kumimoji="1" lang="ja-JP" altLang="en-US" dirty="0"/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DB5C3158-2F35-4D80-9C63-F946CC550F4D}"/>
              </a:ext>
            </a:extLst>
          </p:cNvPr>
          <p:cNvSpPr txBox="1"/>
          <p:nvPr/>
        </p:nvSpPr>
        <p:spPr>
          <a:xfrm>
            <a:off x="6254345" y="3819887"/>
            <a:ext cx="5773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b="1" dirty="0"/>
              <a:t>Approval authority check EDR retrieval tool report to comply with UN R160.</a:t>
            </a:r>
          </a:p>
        </p:txBody>
      </p:sp>
      <p:pic>
        <p:nvPicPr>
          <p:cNvPr id="93" name="グラフィックス 92" descr="オフィス ワーカー (男性) 単色塗りつぶし">
            <a:extLst>
              <a:ext uri="{FF2B5EF4-FFF2-40B4-BE49-F238E27FC236}">
                <a16:creationId xmlns:a16="http://schemas.microsoft.com/office/drawing/2014/main" id="{82952FB9-559C-594E-C9EB-E1758A86FFF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112002" y="3658442"/>
            <a:ext cx="1189428" cy="1189428"/>
          </a:xfrm>
          <a:prstGeom prst="rect">
            <a:avLst/>
          </a:prstGeom>
        </p:spPr>
      </p:pic>
      <p:pic>
        <p:nvPicPr>
          <p:cNvPr id="98" name="グラフィックス 97" descr="ドキュメント 単色塗りつぶし">
            <a:extLst>
              <a:ext uri="{FF2B5EF4-FFF2-40B4-BE49-F238E27FC236}">
                <a16:creationId xmlns:a16="http://schemas.microsoft.com/office/drawing/2014/main" id="{751C7E42-E1CC-5549-35D8-A1592D8E9FF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619097" y="3674895"/>
            <a:ext cx="1307436" cy="1307436"/>
          </a:xfrm>
          <a:prstGeom prst="rect">
            <a:avLst/>
          </a:prstGeom>
        </p:spPr>
      </p:pic>
      <p:pic>
        <p:nvPicPr>
          <p:cNvPr id="100" name="グラフィックス 99" descr="ドキュメント 単色塗りつぶし">
            <a:extLst>
              <a:ext uri="{FF2B5EF4-FFF2-40B4-BE49-F238E27FC236}">
                <a16:creationId xmlns:a16="http://schemas.microsoft.com/office/drawing/2014/main" id="{5D461ED0-F336-F130-9F17-D5B24867861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375649" y="1586036"/>
            <a:ext cx="914400" cy="914400"/>
          </a:xfrm>
          <a:prstGeom prst="rect">
            <a:avLst/>
          </a:prstGeom>
        </p:spPr>
      </p:pic>
      <p:cxnSp>
        <p:nvCxnSpPr>
          <p:cNvPr id="96" name="直線矢印コネクタ 95">
            <a:extLst>
              <a:ext uri="{FF2B5EF4-FFF2-40B4-BE49-F238E27FC236}">
                <a16:creationId xmlns:a16="http://schemas.microsoft.com/office/drawing/2014/main" id="{437A8A79-82C2-F40C-DEEC-988FEE66FB66}"/>
              </a:ext>
            </a:extLst>
          </p:cNvPr>
          <p:cNvCxnSpPr>
            <a:cxnSpLocks/>
            <a:stCxn id="93" idx="1"/>
          </p:cNvCxnSpPr>
          <p:nvPr/>
        </p:nvCxnSpPr>
        <p:spPr>
          <a:xfrm flipH="1">
            <a:off x="4502552" y="4253156"/>
            <a:ext cx="609450" cy="13616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DBE9611A-5531-FB9C-68D5-868DC7594017}"/>
              </a:ext>
            </a:extLst>
          </p:cNvPr>
          <p:cNvSpPr txBox="1"/>
          <p:nvPr/>
        </p:nvSpPr>
        <p:spPr>
          <a:xfrm>
            <a:off x="5446754" y="1311618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report</a:t>
            </a:r>
            <a:endParaRPr kumimoji="1" lang="ja-JP" altLang="en-US" dirty="0"/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665C0C16-E9E0-7B7A-A6D8-AE121C7B2076}"/>
              </a:ext>
            </a:extLst>
          </p:cNvPr>
          <p:cNvSpPr txBox="1"/>
          <p:nvPr/>
        </p:nvSpPr>
        <p:spPr>
          <a:xfrm>
            <a:off x="3884815" y="3454898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report</a:t>
            </a:r>
            <a:endParaRPr kumimoji="1" lang="ja-JP" altLang="en-US" dirty="0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E8FD34D0-FB77-6575-957F-C683BDE08FF8}"/>
              </a:ext>
            </a:extLst>
          </p:cNvPr>
          <p:cNvSpPr txBox="1"/>
          <p:nvPr/>
        </p:nvSpPr>
        <p:spPr>
          <a:xfrm>
            <a:off x="426644" y="5247978"/>
            <a:ext cx="34323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u="sng" dirty="0"/>
              <a:t>Data element name update</a:t>
            </a: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864E4024-7A1D-4913-2A60-BA22A786580B}"/>
              </a:ext>
            </a:extLst>
          </p:cNvPr>
          <p:cNvSpPr txBox="1"/>
          <p:nvPr/>
        </p:nvSpPr>
        <p:spPr>
          <a:xfrm>
            <a:off x="862021" y="5596571"/>
            <a:ext cx="108331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Even if the name of a data element is only changed, the software of the EDR retrieval tool needs to be changed because of the approval authority check in the cases of non-ADS vehicles as well as ADS vehicles.</a:t>
            </a:r>
          </a:p>
        </p:txBody>
      </p:sp>
    </p:spTree>
    <p:extLst>
      <p:ext uri="{BB962C8B-B14F-4D97-AF65-F5344CB8AC3E}">
        <p14:creationId xmlns:p14="http://schemas.microsoft.com/office/powerpoint/2010/main" val="2987400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ABC1A4C3-8698-FEC5-F06F-4D281ADC740E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53" imgH="353" progId="TCLayout.ActiveDocument.1">
                  <p:embed/>
                </p:oleObj>
              </mc:Choice>
              <mc:Fallback>
                <p:oleObj name="think-cell Folie" r:id="rId4" imgW="353" imgH="353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BC1A4C3-8698-FEC5-F06F-4D281ADC740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74165D5F-2927-ADEB-4445-A6BFC0CCB401}"/>
              </a:ext>
            </a:extLst>
          </p:cNvPr>
          <p:cNvSpPr txBox="1"/>
          <p:nvPr/>
        </p:nvSpPr>
        <p:spPr>
          <a:xfrm>
            <a:off x="233697" y="1121819"/>
            <a:ext cx="10093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u="sng" dirty="0">
                <a:latin typeface="+mn-lt"/>
                <a:ea typeface="AA HondaGlobal ENJP Regular" pitchFamily="2" charset="-128"/>
              </a:rPr>
              <a:t>Proposal of SG-EDR-44-02 DRAFT R160_02_S1 - ECE-TRANS-WP.29-GRSG-2025-XXe.docx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353188E0-718F-F8D5-03CB-8ECFAA28A1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0364564"/>
              </p:ext>
            </p:extLst>
          </p:nvPr>
        </p:nvGraphicFramePr>
        <p:xfrm>
          <a:off x="12411343" y="1512531"/>
          <a:ext cx="8970627" cy="1554734"/>
        </p:xfrm>
        <a:graphic>
          <a:graphicData uri="http://schemas.openxmlformats.org/drawingml/2006/table">
            <a:tbl>
              <a:tblPr firstRow="1" firstCol="1" bandRow="1"/>
              <a:tblGrid>
                <a:gridCol w="1268752">
                  <a:extLst>
                    <a:ext uri="{9D8B030D-6E8A-4147-A177-3AD203B41FA5}">
                      <a16:colId xmlns:a16="http://schemas.microsoft.com/office/drawing/2014/main" val="3448951907"/>
                    </a:ext>
                  </a:extLst>
                </a:gridCol>
                <a:gridCol w="1184975">
                  <a:extLst>
                    <a:ext uri="{9D8B030D-6E8A-4147-A177-3AD203B41FA5}">
                      <a16:colId xmlns:a16="http://schemas.microsoft.com/office/drawing/2014/main" val="1532406178"/>
                    </a:ext>
                  </a:extLst>
                </a:gridCol>
                <a:gridCol w="1184975">
                  <a:extLst>
                    <a:ext uri="{9D8B030D-6E8A-4147-A177-3AD203B41FA5}">
                      <a16:colId xmlns:a16="http://schemas.microsoft.com/office/drawing/2014/main" val="3892025001"/>
                    </a:ext>
                  </a:extLst>
                </a:gridCol>
                <a:gridCol w="1015560">
                  <a:extLst>
                    <a:ext uri="{9D8B030D-6E8A-4147-A177-3AD203B41FA5}">
                      <a16:colId xmlns:a16="http://schemas.microsoft.com/office/drawing/2014/main" val="666008845"/>
                    </a:ext>
                  </a:extLst>
                </a:gridCol>
                <a:gridCol w="1354391">
                  <a:extLst>
                    <a:ext uri="{9D8B030D-6E8A-4147-A177-3AD203B41FA5}">
                      <a16:colId xmlns:a16="http://schemas.microsoft.com/office/drawing/2014/main" val="2271390710"/>
                    </a:ext>
                  </a:extLst>
                </a:gridCol>
                <a:gridCol w="930853">
                  <a:extLst>
                    <a:ext uri="{9D8B030D-6E8A-4147-A177-3AD203B41FA5}">
                      <a16:colId xmlns:a16="http://schemas.microsoft.com/office/drawing/2014/main" val="3371102755"/>
                    </a:ext>
                  </a:extLst>
                </a:gridCol>
                <a:gridCol w="1100268">
                  <a:extLst>
                    <a:ext uri="{9D8B030D-6E8A-4147-A177-3AD203B41FA5}">
                      <a16:colId xmlns:a16="http://schemas.microsoft.com/office/drawing/2014/main" val="4256304619"/>
                    </a:ext>
                  </a:extLst>
                </a:gridCol>
                <a:gridCol w="930853">
                  <a:extLst>
                    <a:ext uri="{9D8B030D-6E8A-4147-A177-3AD203B41FA5}">
                      <a16:colId xmlns:a16="http://schemas.microsoft.com/office/drawing/2014/main" val="315670593"/>
                    </a:ext>
                  </a:extLst>
                </a:gridCol>
              </a:tblGrid>
              <a:tr h="425958">
                <a:tc>
                  <a:txBody>
                    <a:bodyPr/>
                    <a:lstStyle/>
                    <a:p>
                      <a:pPr marR="71755">
                        <a:lnSpc>
                          <a:spcPts val="1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900" i="1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Data element</a:t>
                      </a:r>
                      <a:endParaRPr lang="ja-JP" sz="900">
                        <a:effectLst/>
                        <a:latin typeface="AA HondaGlobal ENJP Regular" pitchFamily="2" charset="-128"/>
                        <a:ea typeface="AA HondaGlobal ENJP Regular" pitchFamily="2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>
                        <a:lnSpc>
                          <a:spcPts val="1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900" i="1" dirty="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Condition for requirement</a:t>
                      </a:r>
                      <a:r>
                        <a:rPr lang="en-US" sz="900" i="1" baseline="30000" dirty="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1</a:t>
                      </a:r>
                      <a:endParaRPr lang="ja-JP" sz="900" dirty="0">
                        <a:effectLst/>
                        <a:latin typeface="AA HondaGlobal ENJP Regular" pitchFamily="2" charset="-128"/>
                        <a:ea typeface="AA HondaGlobal ENJP Regular" pitchFamily="2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>
                        <a:lnSpc>
                          <a:spcPts val="1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900" i="1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Recording interval/time</a:t>
                      </a:r>
                      <a:r>
                        <a:rPr lang="en-US" sz="900" i="1" baseline="3000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2</a:t>
                      </a:r>
                      <a:r>
                        <a:rPr lang="en-US" sz="900" i="1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 (relative to time zero)</a:t>
                      </a:r>
                      <a:endParaRPr lang="ja-JP" sz="900">
                        <a:effectLst/>
                        <a:latin typeface="AA HondaGlobal ENJP Regular" pitchFamily="2" charset="-128"/>
                        <a:ea typeface="AA HondaGlobal ENJP Regular" pitchFamily="2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>
                        <a:lnSpc>
                          <a:spcPts val="1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900" i="1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Data sample rate (samples per second)</a:t>
                      </a:r>
                      <a:endParaRPr lang="ja-JP" sz="900">
                        <a:effectLst/>
                        <a:latin typeface="AA HondaGlobal ENJP Regular" pitchFamily="2" charset="-128"/>
                        <a:ea typeface="AA HondaGlobal ENJP Regular" pitchFamily="2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>
                        <a:lnSpc>
                          <a:spcPts val="1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900" i="1" dirty="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Minimum range</a:t>
                      </a:r>
                      <a:endParaRPr lang="ja-JP" sz="900" dirty="0">
                        <a:effectLst/>
                        <a:latin typeface="AA HondaGlobal ENJP Regular" pitchFamily="2" charset="-128"/>
                        <a:ea typeface="AA HondaGlobal ENJP Regular" pitchFamily="2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>
                        <a:lnSpc>
                          <a:spcPts val="1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900" i="1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Accuracy</a:t>
                      </a:r>
                      <a:r>
                        <a:rPr lang="en-US" sz="900" i="1" baseline="3000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3</a:t>
                      </a:r>
                      <a:endParaRPr lang="ja-JP" sz="900">
                        <a:effectLst/>
                        <a:latin typeface="AA HondaGlobal ENJP Regular" pitchFamily="2" charset="-128"/>
                        <a:ea typeface="AA HondaGlobal ENJP Regular" pitchFamily="2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>
                        <a:lnSpc>
                          <a:spcPts val="1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900" i="1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Resolution</a:t>
                      </a:r>
                      <a:r>
                        <a:rPr lang="en-US" sz="900" i="1" baseline="3000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3</a:t>
                      </a:r>
                      <a:endParaRPr lang="ja-JP" sz="900">
                        <a:effectLst/>
                        <a:latin typeface="AA HondaGlobal ENJP Regular" pitchFamily="2" charset="-128"/>
                        <a:ea typeface="AA HondaGlobal ENJP Regular" pitchFamily="2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>
                        <a:lnSpc>
                          <a:spcPts val="1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900" i="1" dirty="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Event(s) recorded for</a:t>
                      </a:r>
                      <a:r>
                        <a:rPr lang="en-US" sz="900" i="1" baseline="30000" dirty="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4</a:t>
                      </a:r>
                      <a:endParaRPr lang="ja-JP" sz="900" dirty="0">
                        <a:effectLst/>
                        <a:latin typeface="AA HondaGlobal ENJP Regular" pitchFamily="2" charset="-128"/>
                        <a:ea typeface="AA HondaGlobal ENJP Regular" pitchFamily="2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2609100"/>
                  </a:ext>
                </a:extLst>
              </a:tr>
              <a:tr h="382597">
                <a:tc>
                  <a:txBody>
                    <a:bodyPr/>
                    <a:lstStyle/>
                    <a:p>
                      <a:pPr marR="71755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US" sz="900" strike="sngStrike" dirty="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Occupant size classification,  driver</a:t>
                      </a:r>
                      <a:r>
                        <a:rPr lang="en-US" sz="900" b="1" strike="sngStrike" dirty="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 (if applicable)</a:t>
                      </a:r>
                      <a:endParaRPr lang="ja-JP" sz="900" strike="sngStrike" dirty="0">
                        <a:effectLst/>
                        <a:latin typeface="AA HondaGlobal ENJP Regular" pitchFamily="2" charset="-128"/>
                        <a:ea typeface="AA HondaGlobal ENJP Regular" pitchFamily="2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GB" sz="900" strike="sngStrike" dirty="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If recorded</a:t>
                      </a:r>
                      <a:endParaRPr lang="ja-JP" sz="900" strike="sngStrike" dirty="0">
                        <a:effectLst/>
                        <a:latin typeface="AA HondaGlobal ENJP Regular" pitchFamily="2" charset="-128"/>
                        <a:ea typeface="AA HondaGlobal ENJP Regular" pitchFamily="2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GB" sz="900" strike="sngStrike" dirty="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-1.0 sec</a:t>
                      </a:r>
                      <a:endParaRPr lang="ja-JP" sz="900" strike="sngStrike" dirty="0">
                        <a:effectLst/>
                        <a:latin typeface="AA HondaGlobal ENJP Regular" pitchFamily="2" charset="-128"/>
                        <a:ea typeface="AA HondaGlobal ENJP Regular" pitchFamily="2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GB" sz="900" strike="sngStrike" dirty="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N/A</a:t>
                      </a:r>
                      <a:endParaRPr lang="ja-JP" sz="900" strike="sngStrike" dirty="0">
                        <a:effectLst/>
                        <a:latin typeface="AA HondaGlobal ENJP Regular" pitchFamily="2" charset="-128"/>
                        <a:ea typeface="AA HondaGlobal ENJP Regular" pitchFamily="2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GB" sz="900" strike="sngStrike" dirty="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5th percentile  female or larger.</a:t>
                      </a:r>
                      <a:endParaRPr lang="ja-JP" sz="900" strike="sngStrike" dirty="0">
                        <a:effectLst/>
                        <a:latin typeface="AA HondaGlobal ENJP Regular" pitchFamily="2" charset="-128"/>
                        <a:ea typeface="AA HondaGlobal ENJP Regular" pitchFamily="2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GB" sz="900" strike="sngStrike" dirty="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N/A</a:t>
                      </a:r>
                      <a:endParaRPr lang="ja-JP" sz="900" strike="sngStrike" dirty="0">
                        <a:effectLst/>
                        <a:latin typeface="AA HondaGlobal ENJP Regular" pitchFamily="2" charset="-128"/>
                        <a:ea typeface="AA HondaGlobal ENJP Regular" pitchFamily="2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GB" sz="900" strike="sngStrike" dirty="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Yes or No</a:t>
                      </a:r>
                      <a:endParaRPr lang="ja-JP" sz="900" strike="sngStrike" dirty="0">
                        <a:effectLst/>
                        <a:latin typeface="AA HondaGlobal ENJP Regular" pitchFamily="2" charset="-128"/>
                        <a:ea typeface="AA HondaGlobal ENJP Regular" pitchFamily="2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GB" sz="900" strike="sngStrike" dirty="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Planar</a:t>
                      </a:r>
                      <a:endParaRPr lang="ja-JP" sz="900" strike="sngStrike" dirty="0">
                        <a:effectLst/>
                        <a:latin typeface="AA HondaGlobal ENJP Regular" pitchFamily="2" charset="-128"/>
                        <a:ea typeface="AA HondaGlobal ENJP Regular" pitchFamily="2" charset="-128"/>
                      </a:endParaRPr>
                    </a:p>
                    <a:p>
                      <a:pPr marR="71755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GB" sz="900" strike="sngStrike" dirty="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Rollover</a:t>
                      </a:r>
                      <a:endParaRPr lang="ja-JP" sz="900" strike="sngStrike" dirty="0">
                        <a:effectLst/>
                        <a:latin typeface="AA HondaGlobal ENJP Regular" pitchFamily="2" charset="-128"/>
                        <a:ea typeface="AA HondaGlobal ENJP Regular" pitchFamily="2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660582"/>
                  </a:ext>
                </a:extLst>
              </a:tr>
              <a:tr h="510130">
                <a:tc>
                  <a:txBody>
                    <a:bodyPr/>
                    <a:lstStyle/>
                    <a:p>
                      <a:pPr marR="71755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US" sz="900" dirty="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Occupant size classification, front </a:t>
                      </a:r>
                      <a:r>
                        <a:rPr lang="en-US" sz="900" strike="sngStrike" dirty="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passenger</a:t>
                      </a:r>
                      <a:r>
                        <a:rPr lang="en-US" sz="900" dirty="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 </a:t>
                      </a:r>
                      <a:r>
                        <a:rPr lang="en-US" sz="900" b="1" dirty="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seated occupant</a:t>
                      </a:r>
                      <a:r>
                        <a:rPr lang="en-US" sz="900" baseline="30000" dirty="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 (9)</a:t>
                      </a:r>
                      <a:r>
                        <a:rPr lang="en-US" sz="900" dirty="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.</a:t>
                      </a:r>
                      <a:endParaRPr lang="ja-JP" sz="900" dirty="0">
                        <a:effectLst/>
                        <a:latin typeface="AA HondaGlobal ENJP Regular" pitchFamily="2" charset="-128"/>
                        <a:ea typeface="AA HondaGlobal ENJP Regular" pitchFamily="2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GB" sz="900" dirty="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Mandatory if fitted and used for deployment decision</a:t>
                      </a:r>
                      <a:endParaRPr lang="ja-JP" sz="900" dirty="0">
                        <a:effectLst/>
                        <a:latin typeface="AA HondaGlobal ENJP Regular" pitchFamily="2" charset="-128"/>
                        <a:ea typeface="AA HondaGlobal ENJP Regular" pitchFamily="2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GB" sz="900" dirty="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-1.0 sec</a:t>
                      </a:r>
                      <a:endParaRPr lang="ja-JP" sz="900" dirty="0">
                        <a:effectLst/>
                        <a:latin typeface="AA HondaGlobal ENJP Regular" pitchFamily="2" charset="-128"/>
                        <a:ea typeface="AA HondaGlobal ENJP Regular" pitchFamily="2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N/A</a:t>
                      </a:r>
                      <a:endParaRPr lang="ja-JP" sz="900">
                        <a:effectLst/>
                        <a:latin typeface="AA HondaGlobal ENJP Regular" pitchFamily="2" charset="-128"/>
                        <a:ea typeface="AA HondaGlobal ENJP Regular" pitchFamily="2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GB" sz="900" b="1" dirty="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[5th percentile  female or larger or] </a:t>
                      </a:r>
                      <a:r>
                        <a:rPr lang="en-GB" sz="900" dirty="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6yr old HIII US ATD or Q6 ATD or smaller</a:t>
                      </a:r>
                      <a:endParaRPr lang="ja-JP" sz="900" dirty="0">
                        <a:effectLst/>
                        <a:latin typeface="AA HondaGlobal ENJP Regular" pitchFamily="2" charset="-128"/>
                        <a:ea typeface="AA HondaGlobal ENJP Regular" pitchFamily="2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GB" sz="900" dirty="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N/A</a:t>
                      </a:r>
                      <a:endParaRPr lang="ja-JP" sz="900" dirty="0">
                        <a:effectLst/>
                        <a:latin typeface="AA HondaGlobal ENJP Regular" pitchFamily="2" charset="-128"/>
                        <a:ea typeface="AA HondaGlobal ENJP Regular" pitchFamily="2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GB" sz="900" dirty="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Yes or No</a:t>
                      </a:r>
                      <a:endParaRPr lang="ja-JP" sz="900" dirty="0">
                        <a:effectLst/>
                        <a:latin typeface="AA HondaGlobal ENJP Regular" pitchFamily="2" charset="-128"/>
                        <a:ea typeface="AA HondaGlobal ENJP Regular" pitchFamily="2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GB" sz="900" dirty="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Planar</a:t>
                      </a:r>
                      <a:endParaRPr lang="ja-JP" sz="900" dirty="0">
                        <a:effectLst/>
                        <a:latin typeface="AA HondaGlobal ENJP Regular" pitchFamily="2" charset="-128"/>
                        <a:ea typeface="AA HondaGlobal ENJP Regular" pitchFamily="2" charset="-128"/>
                      </a:endParaRPr>
                    </a:p>
                    <a:p>
                      <a:pPr marR="71755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GB" sz="900" dirty="0">
                          <a:effectLst/>
                          <a:latin typeface="AA HondaGlobal ENJP Regular" pitchFamily="2" charset="-128"/>
                          <a:ea typeface="AA HondaGlobal ENJP Regular" pitchFamily="2" charset="-128"/>
                        </a:rPr>
                        <a:t>Rollover</a:t>
                      </a:r>
                      <a:endParaRPr lang="ja-JP" sz="900" dirty="0">
                        <a:effectLst/>
                        <a:latin typeface="AA HondaGlobal ENJP Regular" pitchFamily="2" charset="-128"/>
                        <a:ea typeface="AA HondaGlobal ENJP Regular" pitchFamily="2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91963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BD207C6-E696-7462-48AD-73C9C0978A3E}"/>
              </a:ext>
            </a:extLst>
          </p:cNvPr>
          <p:cNvSpPr txBox="1"/>
          <p:nvPr/>
        </p:nvSpPr>
        <p:spPr>
          <a:xfrm>
            <a:off x="291613" y="1559822"/>
            <a:ext cx="60054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u="sng" dirty="0">
                <a:effectLst/>
                <a:latin typeface="+mn-lt"/>
                <a:ea typeface="AA HondaGlobal ENJP Regular" pitchFamily="2" charset="-128"/>
              </a:rPr>
              <a:t>Occupant size classification, front seated occupant. </a:t>
            </a:r>
          </a:p>
          <a:p>
            <a:r>
              <a:rPr lang="en-US" altLang="ja-JP" sz="1200" dirty="0">
                <a:latin typeface="+mn-lt"/>
                <a:ea typeface="AA HondaGlobal ENJP Regular" pitchFamily="2" charset="-128"/>
              </a:rPr>
              <a:t> Range : </a:t>
            </a:r>
            <a:r>
              <a:rPr lang="en-GB" altLang="ja-JP" sz="1200" dirty="0">
                <a:effectLst/>
                <a:latin typeface="+mn-lt"/>
                <a:ea typeface="AA HondaGlobal ENJP Regular" pitchFamily="2" charset="-128"/>
              </a:rPr>
              <a:t>[5th percentile  female or larger or] 6yr old HIII US ATD or Q6 ATD or smaller</a:t>
            </a:r>
          </a:p>
          <a:p>
            <a:r>
              <a:rPr lang="en-GB" altLang="ja-JP" sz="1200" dirty="0">
                <a:latin typeface="+mn-lt"/>
                <a:ea typeface="AA HondaGlobal ENJP Regular" pitchFamily="2" charset="-128"/>
              </a:rPr>
              <a:t> R</a:t>
            </a:r>
            <a:r>
              <a:rPr lang="en-GB" altLang="ja-JP" sz="1200" dirty="0">
                <a:effectLst/>
                <a:latin typeface="+mn-lt"/>
                <a:ea typeface="AA HondaGlobal ENJP Regular" pitchFamily="2" charset="-128"/>
              </a:rPr>
              <a:t>esolution : Yes or No</a:t>
            </a:r>
          </a:p>
          <a:p>
            <a:r>
              <a:rPr lang="ja-JP" altLang="en-US" sz="1200" dirty="0">
                <a:latin typeface="+mn-lt"/>
                <a:ea typeface="AA HondaGlobal ENJP Regular" pitchFamily="2" charset="-128"/>
              </a:rPr>
              <a:t> </a:t>
            </a:r>
            <a:r>
              <a:rPr lang="en-US" altLang="ja-JP" sz="1200" dirty="0">
                <a:latin typeface="+mn-lt"/>
                <a:ea typeface="AA HondaGlobal ENJP Regular" pitchFamily="2" charset="-128"/>
              </a:rPr>
              <a:t>Condition for requirement : </a:t>
            </a:r>
            <a:r>
              <a:rPr lang="en-GB" altLang="ja-JP" sz="1200" dirty="0">
                <a:effectLst/>
                <a:latin typeface="+mn-lt"/>
                <a:ea typeface="AA HondaGlobal ENJP Regular" pitchFamily="2" charset="-128"/>
              </a:rPr>
              <a:t>Mandatory if fitted and used for deployment decision</a:t>
            </a:r>
            <a:endParaRPr lang="ja-JP" altLang="ja-JP" sz="1200" dirty="0">
              <a:effectLst/>
              <a:latin typeface="+mn-lt"/>
              <a:ea typeface="AA HondaGlobal ENJP Regular" pitchFamily="2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2327DC9-6164-2105-0453-767462F62B81}"/>
              </a:ext>
            </a:extLst>
          </p:cNvPr>
          <p:cNvSpPr/>
          <p:nvPr/>
        </p:nvSpPr>
        <p:spPr>
          <a:xfrm>
            <a:off x="1064273" y="3322788"/>
            <a:ext cx="1486237" cy="192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E661CBD-DD22-2051-C74E-59086A2E51FE}"/>
              </a:ext>
            </a:extLst>
          </p:cNvPr>
          <p:cNvSpPr/>
          <p:nvPr/>
        </p:nvSpPr>
        <p:spPr>
          <a:xfrm>
            <a:off x="3150598" y="3311998"/>
            <a:ext cx="2225615" cy="1827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A57E4A6-C63C-E9C1-D20A-5130B7619F83}"/>
              </a:ext>
            </a:extLst>
          </p:cNvPr>
          <p:cNvSpPr txBox="1"/>
          <p:nvPr/>
        </p:nvSpPr>
        <p:spPr>
          <a:xfrm>
            <a:off x="3170890" y="2872355"/>
            <a:ext cx="1882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200" b="1" dirty="0">
                <a:effectLst/>
                <a:latin typeface="+mn-lt"/>
                <a:ea typeface="AA HondaGlobal ENJP Regular" pitchFamily="2" charset="-128"/>
              </a:rPr>
              <a:t>5th percentile  female or larger</a:t>
            </a:r>
            <a:endParaRPr kumimoji="1" lang="ja-JP" altLang="en-US" sz="1200" dirty="0">
              <a:latin typeface="+mn-lt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4A6A173-ADCB-7927-A264-B9C6C12219BA}"/>
              </a:ext>
            </a:extLst>
          </p:cNvPr>
          <p:cNvSpPr txBox="1"/>
          <p:nvPr/>
        </p:nvSpPr>
        <p:spPr>
          <a:xfrm>
            <a:off x="812692" y="2865132"/>
            <a:ext cx="1776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effectLst/>
                <a:latin typeface="+mn-lt"/>
                <a:ea typeface="AA HondaGlobal ENJP Regular" pitchFamily="2" charset="-128"/>
              </a:rPr>
              <a:t>6yr old HIII US ATD or Q6 ATD or smaller</a:t>
            </a:r>
            <a:endParaRPr kumimoji="1" lang="ja-JP" altLang="en-US" sz="1200" dirty="0">
              <a:latin typeface="+mn-lt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8002FBF4-F254-C451-05B4-60847B8F1E17}"/>
              </a:ext>
            </a:extLst>
          </p:cNvPr>
          <p:cNvSpPr txBox="1"/>
          <p:nvPr/>
        </p:nvSpPr>
        <p:spPr>
          <a:xfrm>
            <a:off x="7188457" y="3966008"/>
            <a:ext cx="3749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u="sng" dirty="0">
                <a:latin typeface="+mn-lt"/>
              </a:rPr>
              <a:t>=&gt; </a:t>
            </a:r>
            <a:r>
              <a:rPr kumimoji="1" lang="en-US" altLang="ja-JP" b="1" u="sng" dirty="0">
                <a:solidFill>
                  <a:srgbClr val="FF0000"/>
                </a:solidFill>
                <a:latin typeface="+mn-lt"/>
              </a:rPr>
              <a:t>Software change </a:t>
            </a:r>
            <a:r>
              <a:rPr kumimoji="1" lang="en-US" altLang="ja-JP" b="1" u="sng" dirty="0">
                <a:latin typeface="+mn-lt"/>
              </a:rPr>
              <a:t>of EDR ECU</a:t>
            </a:r>
            <a:endParaRPr lang="ja-JP" altLang="ja-JP" sz="1200" b="1" u="sng" dirty="0">
              <a:effectLst/>
              <a:latin typeface="+mn-lt"/>
              <a:ea typeface="AA HondaGlobal ENJP Regular" pitchFamily="2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15A77A2-319C-BDEA-C4EA-44941C2324EB}"/>
              </a:ext>
            </a:extLst>
          </p:cNvPr>
          <p:cNvSpPr txBox="1"/>
          <p:nvPr/>
        </p:nvSpPr>
        <p:spPr>
          <a:xfrm>
            <a:off x="426644" y="4382978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u="sng" dirty="0">
                <a:effectLst/>
                <a:latin typeface="+mn-lt"/>
                <a:ea typeface="AA HondaGlobal ENJP Regular" pitchFamily="2" charset="-128"/>
              </a:rPr>
              <a:t>Counter proposal</a:t>
            </a:r>
            <a:endParaRPr lang="ja-JP" altLang="ja-JP" sz="1200" dirty="0">
              <a:effectLst/>
              <a:latin typeface="+mn-lt"/>
              <a:ea typeface="AA HondaGlobal ENJP Regular" pitchFamily="2" charset="-128"/>
            </a:endParaRPr>
          </a:p>
        </p:txBody>
      </p: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4A4B5EDB-77B2-DC95-CD66-453627E9276F}"/>
              </a:ext>
            </a:extLst>
          </p:cNvPr>
          <p:cNvGrpSpPr/>
          <p:nvPr/>
        </p:nvGrpSpPr>
        <p:grpSpPr>
          <a:xfrm>
            <a:off x="627439" y="4752310"/>
            <a:ext cx="1726755" cy="1127213"/>
            <a:chOff x="1223554" y="5044918"/>
            <a:chExt cx="1726755" cy="1127213"/>
          </a:xfrm>
        </p:grpSpPr>
        <p:pic>
          <p:nvPicPr>
            <p:cNvPr id="60" name="グラフィックス 59" descr="ハンドル 単色塗りつぶし">
              <a:extLst>
                <a:ext uri="{FF2B5EF4-FFF2-40B4-BE49-F238E27FC236}">
                  <a16:creationId xmlns:a16="http://schemas.microsoft.com/office/drawing/2014/main" id="{C69BE602-4834-FE70-9F16-CC1604D140E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712520" y="5402989"/>
              <a:ext cx="305791" cy="205883"/>
            </a:xfrm>
            <a:prstGeom prst="rect">
              <a:avLst/>
            </a:prstGeom>
          </p:spPr>
        </p:pic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50256B04-18A7-F203-E229-EAAFD80AE916}"/>
                </a:ext>
              </a:extLst>
            </p:cNvPr>
            <p:cNvGrpSpPr/>
            <p:nvPr/>
          </p:nvGrpSpPr>
          <p:grpSpPr>
            <a:xfrm>
              <a:off x="1591138" y="5650305"/>
              <a:ext cx="548557" cy="521826"/>
              <a:chOff x="1386881" y="5640849"/>
              <a:chExt cx="782320" cy="521826"/>
            </a:xfrm>
          </p:grpSpPr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723E82DB-8BA0-95F0-096A-FCF198BA4AFF}"/>
                  </a:ext>
                </a:extLst>
              </p:cNvPr>
              <p:cNvSpPr/>
              <p:nvPr/>
            </p:nvSpPr>
            <p:spPr>
              <a:xfrm>
                <a:off x="1386881" y="5640849"/>
                <a:ext cx="782320" cy="521826"/>
              </a:xfrm>
              <a:prstGeom prst="roundRect">
                <a:avLst>
                  <a:gd name="adj" fmla="val 11894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t"/>
              <a:lstStyle/>
              <a:p>
                <a:pPr algn="ctr"/>
                <a:r>
                  <a:rPr kumimoji="1" lang="en-US" altLang="ja-JP" sz="1100" dirty="0">
                    <a:solidFill>
                      <a:schemeClr val="tx1"/>
                    </a:solidFill>
                    <a:ea typeface="AA HondaGlobal ENJP Regular" pitchFamily="2" charset="-128"/>
                  </a:rPr>
                  <a:t>driver</a:t>
                </a:r>
                <a:endParaRPr kumimoji="1" lang="ja-JP" altLang="en-US" sz="1100" dirty="0">
                  <a:solidFill>
                    <a:schemeClr val="tx1"/>
                  </a:solidFill>
                  <a:ea typeface="AA HondaGlobal ENJP Regular" pitchFamily="2" charset="-128"/>
                </a:endParaRPr>
              </a:p>
            </p:txBody>
          </p:sp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457868C1-EC3F-ED36-F392-725D9696A5C5}"/>
                  </a:ext>
                </a:extLst>
              </p:cNvPr>
              <p:cNvSpPr/>
              <p:nvPr/>
            </p:nvSpPr>
            <p:spPr>
              <a:xfrm>
                <a:off x="1386881" y="5989464"/>
                <a:ext cx="782320" cy="173211"/>
              </a:xfrm>
              <a:prstGeom prst="roundRect">
                <a:avLst>
                  <a:gd name="adj" fmla="val 33890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373C8AF4-D926-81E0-B682-9481E8025CDA}"/>
                  </a:ext>
                </a:extLst>
              </p:cNvPr>
              <p:cNvSpPr/>
              <p:nvPr/>
            </p:nvSpPr>
            <p:spPr>
              <a:xfrm>
                <a:off x="1624965" y="5989463"/>
                <a:ext cx="309265" cy="173211"/>
              </a:xfrm>
              <a:prstGeom prst="roundRect">
                <a:avLst>
                  <a:gd name="adj" fmla="val 33890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66145544-1EE5-3CCC-D653-48F50D0DA6CF}"/>
                </a:ext>
              </a:extLst>
            </p:cNvPr>
            <p:cNvGrpSpPr/>
            <p:nvPr/>
          </p:nvGrpSpPr>
          <p:grpSpPr>
            <a:xfrm>
              <a:off x="2266407" y="5650305"/>
              <a:ext cx="548557" cy="521826"/>
              <a:chOff x="1386881" y="5640849"/>
              <a:chExt cx="782320" cy="521826"/>
            </a:xfrm>
          </p:grpSpPr>
          <p:sp>
            <p:nvSpPr>
              <p:cNvPr id="69" name="四角形: 角を丸くする 68">
                <a:extLst>
                  <a:ext uri="{FF2B5EF4-FFF2-40B4-BE49-F238E27FC236}">
                    <a16:creationId xmlns:a16="http://schemas.microsoft.com/office/drawing/2014/main" id="{51648571-87D9-60E4-96E3-D8CB09B25A60}"/>
                  </a:ext>
                </a:extLst>
              </p:cNvPr>
              <p:cNvSpPr/>
              <p:nvPr/>
            </p:nvSpPr>
            <p:spPr>
              <a:xfrm>
                <a:off x="1386881" y="5640849"/>
                <a:ext cx="782320" cy="521826"/>
              </a:xfrm>
              <a:prstGeom prst="roundRect">
                <a:avLst>
                  <a:gd name="adj" fmla="val 11894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t"/>
              <a:lstStyle/>
              <a:p>
                <a:pPr algn="ctr"/>
                <a:r>
                  <a:rPr kumimoji="1" lang="en-US" altLang="ja-JP" sz="1100" dirty="0">
                    <a:solidFill>
                      <a:schemeClr val="tx1"/>
                    </a:solidFill>
                    <a:ea typeface="AA HondaGlobal ENJP Regular" pitchFamily="2" charset="-128"/>
                  </a:rPr>
                  <a:t>Passenger</a:t>
                </a:r>
              </a:p>
              <a:p>
                <a:pPr algn="ctr"/>
                <a:endParaRPr kumimoji="1" lang="ja-JP" altLang="en-US" sz="1600" dirty="0">
                  <a:ea typeface="AA HondaGlobal ENJP Regular" pitchFamily="2" charset="-128"/>
                </a:endParaRPr>
              </a:p>
            </p:txBody>
          </p:sp>
          <p:sp>
            <p:nvSpPr>
              <p:cNvPr id="70" name="四角形: 角を丸くする 69">
                <a:extLst>
                  <a:ext uri="{FF2B5EF4-FFF2-40B4-BE49-F238E27FC236}">
                    <a16:creationId xmlns:a16="http://schemas.microsoft.com/office/drawing/2014/main" id="{C842E158-C855-714A-8BBC-3D285AF8C8DF}"/>
                  </a:ext>
                </a:extLst>
              </p:cNvPr>
              <p:cNvSpPr/>
              <p:nvPr/>
            </p:nvSpPr>
            <p:spPr>
              <a:xfrm>
                <a:off x="1386881" y="5989464"/>
                <a:ext cx="782320" cy="173211"/>
              </a:xfrm>
              <a:prstGeom prst="roundRect">
                <a:avLst>
                  <a:gd name="adj" fmla="val 33890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F7E270BE-3440-9977-7C3E-E8F6F3A28A2C}"/>
                  </a:ext>
                </a:extLst>
              </p:cNvPr>
              <p:cNvSpPr/>
              <p:nvPr/>
            </p:nvSpPr>
            <p:spPr>
              <a:xfrm>
                <a:off x="1624965" y="5989463"/>
                <a:ext cx="309265" cy="173211"/>
              </a:xfrm>
              <a:prstGeom prst="roundRect">
                <a:avLst>
                  <a:gd name="adj" fmla="val 33890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id="{A369A361-B625-0D8B-9C2F-4CC70C628287}"/>
                </a:ext>
              </a:extLst>
            </p:cNvPr>
            <p:cNvSpPr txBox="1"/>
            <p:nvPr/>
          </p:nvSpPr>
          <p:spPr>
            <a:xfrm>
              <a:off x="1223554" y="5044918"/>
              <a:ext cx="17267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>
                  <a:latin typeface="+mn-lt"/>
                  <a:ea typeface="AA HondaGlobal ENJP Regular" pitchFamily="2" charset="-128"/>
                </a:rPr>
                <a:t>Non-ADS vehicles</a:t>
              </a:r>
              <a:endParaRPr lang="ja-JP" altLang="ja-JP" sz="1050" b="1" dirty="0">
                <a:effectLst/>
                <a:latin typeface="+mn-lt"/>
                <a:ea typeface="AA HondaGlobal ENJP Regular" pitchFamily="2" charset="-128"/>
              </a:endParaRPr>
            </a:p>
          </p:txBody>
        </p:sp>
      </p:grpSp>
      <p:graphicFrame>
        <p:nvGraphicFramePr>
          <p:cNvPr id="74" name="表 73">
            <a:extLst>
              <a:ext uri="{FF2B5EF4-FFF2-40B4-BE49-F238E27FC236}">
                <a16:creationId xmlns:a16="http://schemas.microsoft.com/office/drawing/2014/main" id="{C87D0952-C6FE-A050-8C4C-8CCDD02941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9304848"/>
              </p:ext>
            </p:extLst>
          </p:nvPr>
        </p:nvGraphicFramePr>
        <p:xfrm>
          <a:off x="2694239" y="5110380"/>
          <a:ext cx="2344105" cy="848386"/>
        </p:xfrm>
        <a:graphic>
          <a:graphicData uri="http://schemas.openxmlformats.org/drawingml/2006/table">
            <a:tbl>
              <a:tblPr firstRow="1" firstCol="1" bandRow="1"/>
              <a:tblGrid>
                <a:gridCol w="2344105">
                  <a:extLst>
                    <a:ext uri="{9D8B030D-6E8A-4147-A177-3AD203B41FA5}">
                      <a16:colId xmlns:a16="http://schemas.microsoft.com/office/drawing/2014/main" val="1533884388"/>
                    </a:ext>
                  </a:extLst>
                </a:gridCol>
              </a:tblGrid>
              <a:tr h="170714">
                <a:tc>
                  <a:txBody>
                    <a:bodyPr/>
                    <a:lstStyle/>
                    <a:p>
                      <a:pPr marR="71755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US" altLang="ja-JP" sz="1400" strike="noStrike" dirty="0">
                          <a:effectLst/>
                          <a:latin typeface="+mn-lt"/>
                          <a:ea typeface="AA HondaGlobal ENJP Regular" pitchFamily="2" charset="-128"/>
                        </a:rPr>
                        <a:t>Data elements</a:t>
                      </a:r>
                      <a:endParaRPr lang="ja-JP" sz="1400" strike="noStrike" dirty="0">
                        <a:effectLst/>
                        <a:latin typeface="+mn-lt"/>
                        <a:ea typeface="AA HondaGlobal ENJP Regular" pitchFamily="2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1014416"/>
                  </a:ext>
                </a:extLst>
              </a:tr>
              <a:tr h="338836">
                <a:tc>
                  <a:txBody>
                    <a:bodyPr/>
                    <a:lstStyle/>
                    <a:p>
                      <a:pPr marR="71755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US" sz="1400" strike="noStrike" dirty="0">
                          <a:effectLst/>
                          <a:latin typeface="+mn-lt"/>
                          <a:ea typeface="AA HondaGlobal ENJP Regular" pitchFamily="2" charset="-128"/>
                        </a:rPr>
                        <a:t>Occupant size classification, driver</a:t>
                      </a:r>
                      <a:endParaRPr lang="ja-JP" sz="1400" strike="noStrike" dirty="0">
                        <a:effectLst/>
                        <a:latin typeface="+mn-lt"/>
                        <a:ea typeface="AA HondaGlobal ENJP Regular" pitchFamily="2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4115389"/>
                  </a:ext>
                </a:extLst>
              </a:tr>
              <a:tr h="338836">
                <a:tc>
                  <a:txBody>
                    <a:bodyPr/>
                    <a:lstStyle/>
                    <a:p>
                      <a:pPr marR="71755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US" sz="1400" strike="noStrike" dirty="0">
                          <a:effectLst/>
                          <a:latin typeface="+mn-lt"/>
                          <a:ea typeface="AA HondaGlobal ENJP Regular" pitchFamily="2" charset="-128"/>
                        </a:rPr>
                        <a:t>Occupant size classification, front passenger</a:t>
                      </a:r>
                      <a:r>
                        <a:rPr lang="en-US" sz="1400" strike="noStrike" baseline="300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AA HondaGlobal ENJP Regular" pitchFamily="2" charset="-128"/>
                        </a:rPr>
                        <a:t>(18)(19)</a:t>
                      </a:r>
                      <a:endParaRPr lang="ja-JP" sz="1400" strike="noStrike" baseline="30000" dirty="0">
                        <a:solidFill>
                          <a:srgbClr val="FF0000"/>
                        </a:solidFill>
                        <a:effectLst/>
                        <a:latin typeface="+mn-lt"/>
                        <a:ea typeface="AA HondaGlobal ENJP Regular" pitchFamily="2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4707730"/>
                  </a:ext>
                </a:extLst>
              </a:tr>
            </a:tbl>
          </a:graphicData>
        </a:graphic>
      </p:graphicFrame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56A53BEB-3D2C-9388-C908-FDBFC9A38930}"/>
              </a:ext>
            </a:extLst>
          </p:cNvPr>
          <p:cNvGrpSpPr/>
          <p:nvPr/>
        </p:nvGrpSpPr>
        <p:grpSpPr>
          <a:xfrm>
            <a:off x="5871326" y="4752310"/>
            <a:ext cx="3086038" cy="1127213"/>
            <a:chOff x="6596360" y="5044918"/>
            <a:chExt cx="3086038" cy="1127213"/>
          </a:xfrm>
        </p:grpSpPr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345BCFE1-81B9-11B9-3BAE-294ABC2EE9A1}"/>
                </a:ext>
              </a:extLst>
            </p:cNvPr>
            <p:cNvGrpSpPr/>
            <p:nvPr/>
          </p:nvGrpSpPr>
          <p:grpSpPr>
            <a:xfrm>
              <a:off x="6963944" y="5650305"/>
              <a:ext cx="548557" cy="521826"/>
              <a:chOff x="1386881" y="5640849"/>
              <a:chExt cx="782320" cy="521826"/>
            </a:xfrm>
          </p:grpSpPr>
          <p:sp>
            <p:nvSpPr>
              <p:cNvPr id="77" name="四角形: 角を丸くする 76">
                <a:extLst>
                  <a:ext uri="{FF2B5EF4-FFF2-40B4-BE49-F238E27FC236}">
                    <a16:creationId xmlns:a16="http://schemas.microsoft.com/office/drawing/2014/main" id="{A1B7373D-F871-395D-5C48-3AC75BFE49F8}"/>
                  </a:ext>
                </a:extLst>
              </p:cNvPr>
              <p:cNvSpPr/>
              <p:nvPr/>
            </p:nvSpPr>
            <p:spPr>
              <a:xfrm>
                <a:off x="1386881" y="5640849"/>
                <a:ext cx="782320" cy="521826"/>
              </a:xfrm>
              <a:prstGeom prst="roundRect">
                <a:avLst>
                  <a:gd name="adj" fmla="val 11894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t"/>
              <a:lstStyle/>
              <a:p>
                <a:pPr algn="ctr"/>
                <a:r>
                  <a:rPr kumimoji="1" lang="en-US" altLang="ja-JP" sz="1100" dirty="0">
                    <a:solidFill>
                      <a:schemeClr val="tx1"/>
                    </a:solidFill>
                    <a:ea typeface="AA HondaGlobal ENJP Regular" pitchFamily="2" charset="-128"/>
                  </a:rPr>
                  <a:t>1-1</a:t>
                </a:r>
                <a:endParaRPr kumimoji="1" lang="ja-JP" altLang="en-US" sz="1100" dirty="0">
                  <a:solidFill>
                    <a:schemeClr val="tx1"/>
                  </a:solidFill>
                  <a:ea typeface="AA HondaGlobal ENJP Regular" pitchFamily="2" charset="-128"/>
                </a:endParaRPr>
              </a:p>
            </p:txBody>
          </p:sp>
          <p:sp>
            <p:nvSpPr>
              <p:cNvPr id="78" name="四角形: 角を丸くする 77">
                <a:extLst>
                  <a:ext uri="{FF2B5EF4-FFF2-40B4-BE49-F238E27FC236}">
                    <a16:creationId xmlns:a16="http://schemas.microsoft.com/office/drawing/2014/main" id="{ACDACA8E-468B-944A-62C1-F21E6F0AAA66}"/>
                  </a:ext>
                </a:extLst>
              </p:cNvPr>
              <p:cNvSpPr/>
              <p:nvPr/>
            </p:nvSpPr>
            <p:spPr>
              <a:xfrm>
                <a:off x="1386881" y="5989464"/>
                <a:ext cx="782320" cy="173211"/>
              </a:xfrm>
              <a:prstGeom prst="roundRect">
                <a:avLst>
                  <a:gd name="adj" fmla="val 33890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四角形: 角を丸くする 78">
                <a:extLst>
                  <a:ext uri="{FF2B5EF4-FFF2-40B4-BE49-F238E27FC236}">
                    <a16:creationId xmlns:a16="http://schemas.microsoft.com/office/drawing/2014/main" id="{4AA23EDE-91D0-C03A-5F97-65575CA7D8A6}"/>
                  </a:ext>
                </a:extLst>
              </p:cNvPr>
              <p:cNvSpPr/>
              <p:nvPr/>
            </p:nvSpPr>
            <p:spPr>
              <a:xfrm>
                <a:off x="1624965" y="5989463"/>
                <a:ext cx="309265" cy="173211"/>
              </a:xfrm>
              <a:prstGeom prst="roundRect">
                <a:avLst>
                  <a:gd name="adj" fmla="val 33890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ADF29B70-8C27-46D6-4D67-076352A54EA6}"/>
                </a:ext>
              </a:extLst>
            </p:cNvPr>
            <p:cNvGrpSpPr/>
            <p:nvPr/>
          </p:nvGrpSpPr>
          <p:grpSpPr>
            <a:xfrm>
              <a:off x="7639213" y="5650305"/>
              <a:ext cx="548557" cy="521826"/>
              <a:chOff x="1386881" y="5640849"/>
              <a:chExt cx="782320" cy="521826"/>
            </a:xfrm>
          </p:grpSpPr>
          <p:sp>
            <p:nvSpPr>
              <p:cNvPr id="84" name="四角形: 角を丸くする 83">
                <a:extLst>
                  <a:ext uri="{FF2B5EF4-FFF2-40B4-BE49-F238E27FC236}">
                    <a16:creationId xmlns:a16="http://schemas.microsoft.com/office/drawing/2014/main" id="{5AEB5F44-8093-8CDA-78E5-AC05EB30BA83}"/>
                  </a:ext>
                </a:extLst>
              </p:cNvPr>
              <p:cNvSpPr/>
              <p:nvPr/>
            </p:nvSpPr>
            <p:spPr>
              <a:xfrm>
                <a:off x="1386881" y="5640849"/>
                <a:ext cx="782320" cy="521826"/>
              </a:xfrm>
              <a:prstGeom prst="roundRect">
                <a:avLst>
                  <a:gd name="adj" fmla="val 11894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AA HondaGlobal ENJP Regular" pitchFamily="2" charset="-128"/>
                    <a:cs typeface="+mn-cs"/>
                  </a:rPr>
                  <a:t>1-2</a:t>
                </a:r>
                <a:endParaRPr kumimoji="1" lang="ja-JP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AA HondaGlobal ENJP Regular" pitchFamily="2" charset="-128"/>
                  <a:cs typeface="+mn-cs"/>
                </a:endParaRPr>
              </a:p>
            </p:txBody>
          </p:sp>
          <p:sp>
            <p:nvSpPr>
              <p:cNvPr id="87" name="四角形: 角を丸くする 86">
                <a:extLst>
                  <a:ext uri="{FF2B5EF4-FFF2-40B4-BE49-F238E27FC236}">
                    <a16:creationId xmlns:a16="http://schemas.microsoft.com/office/drawing/2014/main" id="{610A8D6A-7E8D-2D27-97DC-4630C7B52D5B}"/>
                  </a:ext>
                </a:extLst>
              </p:cNvPr>
              <p:cNvSpPr/>
              <p:nvPr/>
            </p:nvSpPr>
            <p:spPr>
              <a:xfrm>
                <a:off x="1386881" y="5989464"/>
                <a:ext cx="782320" cy="173211"/>
              </a:xfrm>
              <a:prstGeom prst="roundRect">
                <a:avLst>
                  <a:gd name="adj" fmla="val 33890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四角形: 角を丸くする 87">
                <a:extLst>
                  <a:ext uri="{FF2B5EF4-FFF2-40B4-BE49-F238E27FC236}">
                    <a16:creationId xmlns:a16="http://schemas.microsoft.com/office/drawing/2014/main" id="{CB4973F3-7959-C679-482B-EDE8E62213D0}"/>
                  </a:ext>
                </a:extLst>
              </p:cNvPr>
              <p:cNvSpPr/>
              <p:nvPr/>
            </p:nvSpPr>
            <p:spPr>
              <a:xfrm>
                <a:off x="1624965" y="5989463"/>
                <a:ext cx="309265" cy="173211"/>
              </a:xfrm>
              <a:prstGeom prst="roundRect">
                <a:avLst>
                  <a:gd name="adj" fmla="val 33890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2" name="テキスト ボックス 91">
              <a:extLst>
                <a:ext uri="{FF2B5EF4-FFF2-40B4-BE49-F238E27FC236}">
                  <a16:creationId xmlns:a16="http://schemas.microsoft.com/office/drawing/2014/main" id="{79750F32-DCE6-EA44-8C1B-318CA78493EE}"/>
                </a:ext>
              </a:extLst>
            </p:cNvPr>
            <p:cNvSpPr txBox="1"/>
            <p:nvPr/>
          </p:nvSpPr>
          <p:spPr>
            <a:xfrm>
              <a:off x="6596360" y="5044918"/>
              <a:ext cx="308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>
                  <a:effectLst/>
                  <a:latin typeface="+mn-lt"/>
                  <a:ea typeface="AA HondaGlobal ENJP Regular" pitchFamily="2" charset="-128"/>
                </a:rPr>
                <a:t>ADS vehicles (categories X and Y)</a:t>
              </a:r>
              <a:endParaRPr lang="ja-JP" altLang="ja-JP" sz="1050" b="1" dirty="0">
                <a:effectLst/>
                <a:latin typeface="+mn-lt"/>
                <a:ea typeface="AA HondaGlobal ENJP Regular" pitchFamily="2" charset="-128"/>
              </a:endParaRPr>
            </a:p>
          </p:txBody>
        </p:sp>
      </p:grpSp>
      <p:graphicFrame>
        <p:nvGraphicFramePr>
          <p:cNvPr id="94" name="表 93">
            <a:extLst>
              <a:ext uri="{FF2B5EF4-FFF2-40B4-BE49-F238E27FC236}">
                <a16:creationId xmlns:a16="http://schemas.microsoft.com/office/drawing/2014/main" id="{436111AF-5283-DA36-B872-D88DBBF683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6041352"/>
              </p:ext>
            </p:extLst>
          </p:nvPr>
        </p:nvGraphicFramePr>
        <p:xfrm>
          <a:off x="7972050" y="5110380"/>
          <a:ext cx="2548126" cy="848386"/>
        </p:xfrm>
        <a:graphic>
          <a:graphicData uri="http://schemas.openxmlformats.org/drawingml/2006/table">
            <a:tbl>
              <a:tblPr firstRow="1" firstCol="1" bandRow="1"/>
              <a:tblGrid>
                <a:gridCol w="2548126">
                  <a:extLst>
                    <a:ext uri="{9D8B030D-6E8A-4147-A177-3AD203B41FA5}">
                      <a16:colId xmlns:a16="http://schemas.microsoft.com/office/drawing/2014/main" val="1533884388"/>
                    </a:ext>
                  </a:extLst>
                </a:gridCol>
              </a:tblGrid>
              <a:tr h="170714">
                <a:tc>
                  <a:txBody>
                    <a:bodyPr/>
                    <a:lstStyle/>
                    <a:p>
                      <a:pPr marR="71755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US" altLang="ja-JP" sz="1400" strike="noStrike" dirty="0">
                          <a:effectLst/>
                          <a:latin typeface="+mn-lt"/>
                          <a:ea typeface="AA HondaGlobal ENJP Regular" pitchFamily="2" charset="-128"/>
                        </a:rPr>
                        <a:t>Data elements</a:t>
                      </a:r>
                      <a:endParaRPr lang="ja-JP" sz="1400" strike="noStrike" dirty="0">
                        <a:effectLst/>
                        <a:latin typeface="+mn-lt"/>
                        <a:ea typeface="AA HondaGlobal ENJP Regular" pitchFamily="2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1014416"/>
                  </a:ext>
                </a:extLst>
              </a:tr>
              <a:tr h="338836">
                <a:tc>
                  <a:txBody>
                    <a:bodyPr/>
                    <a:lstStyle/>
                    <a:p>
                      <a:pPr marR="71755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US" sz="1400" b="1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AA HondaGlobal ENJP Regular" pitchFamily="2" charset="-128"/>
                        </a:rPr>
                        <a:t>Occupant size classification, position 1-1</a:t>
                      </a:r>
                      <a:r>
                        <a:rPr lang="en-US" altLang="ja-JP" sz="1400" b="1" strike="noStrike" baseline="300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AA HondaGlobal ENJP Regular" pitchFamily="2" charset="-128"/>
                        </a:rPr>
                        <a:t> (18)(19)</a:t>
                      </a:r>
                      <a:endParaRPr lang="ja-JP" sz="1400" b="1" strike="noStrike" dirty="0">
                        <a:solidFill>
                          <a:srgbClr val="FF0000"/>
                        </a:solidFill>
                        <a:effectLst/>
                        <a:latin typeface="+mn-lt"/>
                        <a:ea typeface="AA HondaGlobal ENJP Regular" pitchFamily="2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4707730"/>
                  </a:ext>
                </a:extLst>
              </a:tr>
              <a:tr h="338836">
                <a:tc>
                  <a:txBody>
                    <a:bodyPr/>
                    <a:lstStyle/>
                    <a:p>
                      <a:pPr marL="0" marR="71755" lvl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AA HondaGlobal ENJP Regular" pitchFamily="2" charset="-128"/>
                        </a:rPr>
                        <a:t>Occupant size classification, position 1-2</a:t>
                      </a:r>
                      <a:r>
                        <a:rPr lang="en-US" altLang="ja-JP" sz="1400" b="1" strike="noStrike" baseline="300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AA HondaGlobal ENJP Regular" pitchFamily="2" charset="-128"/>
                        </a:rPr>
                        <a:t> (18)(19)</a:t>
                      </a:r>
                      <a:endParaRPr lang="ja-JP" altLang="ja-JP" sz="1400" b="1" strike="noStrike" dirty="0">
                        <a:solidFill>
                          <a:srgbClr val="FF0000"/>
                        </a:solidFill>
                        <a:effectLst/>
                        <a:latin typeface="+mn-lt"/>
                        <a:ea typeface="AA HondaGlobal ENJP Regular" pitchFamily="2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2191995"/>
                  </a:ext>
                </a:extLst>
              </a:tr>
            </a:tbl>
          </a:graphicData>
        </a:graphic>
      </p:graphicFrame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2405C232-7E5C-D666-D6D4-54400EF637CD}"/>
              </a:ext>
            </a:extLst>
          </p:cNvPr>
          <p:cNvSpPr txBox="1"/>
          <p:nvPr/>
        </p:nvSpPr>
        <p:spPr>
          <a:xfrm>
            <a:off x="995023" y="5977947"/>
            <a:ext cx="996558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100" dirty="0">
                <a:latin typeface="+mn-lt"/>
                <a:ea typeface="AA HondaGlobal ENJP Regular" pitchFamily="2" charset="-128"/>
              </a:rPr>
              <a:t>(18) </a:t>
            </a:r>
            <a:r>
              <a:rPr lang="en-US" altLang="ja-JP" sz="1100" b="1" dirty="0">
                <a:solidFill>
                  <a:srgbClr val="FF0000"/>
                </a:solidFill>
                <a:latin typeface="+mn-lt"/>
                <a:ea typeface="AA HondaGlobal ENJP Regular" pitchFamily="2" charset="-128"/>
              </a:rPr>
              <a:t>The seating position can be changed as “position x-y” for only categories X and Y</a:t>
            </a:r>
            <a:r>
              <a:rPr lang="en-US" altLang="ja-JP" sz="1100" dirty="0">
                <a:latin typeface="+mn-lt"/>
                <a:ea typeface="AA HondaGlobal ENJP Regular" pitchFamily="2" charset="-128"/>
              </a:rPr>
              <a:t>. A separate row shall be added to the report for each seating position, and the positions shall </a:t>
            </a:r>
            <a:r>
              <a:rPr lang="en-US" altLang="ja-JP" sz="1050" dirty="0">
                <a:latin typeface="+mn-lt"/>
                <a:ea typeface="AA HondaGlobal ENJP Regular" pitchFamily="2" charset="-128"/>
              </a:rPr>
              <a:t>be</a:t>
            </a:r>
            <a:r>
              <a:rPr lang="en-US" altLang="ja-JP" sz="1100" dirty="0">
                <a:latin typeface="+mn-lt"/>
                <a:ea typeface="AA HondaGlobal ENJP Regular" pitchFamily="2" charset="-128"/>
              </a:rPr>
              <a:t> denoted as: x = seat row number, starting with 1 at the vehicle front; y = seat number, starting with 1 at the vehicle’s left side. For example, ‘position 1-1’ denotes the front leftmost seat and ‘position 1-2’ denotes the front second seat from the left.</a:t>
            </a:r>
          </a:p>
          <a:p>
            <a:r>
              <a:rPr lang="en-US" altLang="ja-JP" sz="1100" dirty="0">
                <a:latin typeface="+mn-lt"/>
                <a:ea typeface="AA HondaGlobal ENJP Regular" pitchFamily="2" charset="-128"/>
              </a:rPr>
              <a:t>(19) </a:t>
            </a:r>
            <a:r>
              <a:rPr lang="en-US" altLang="ja-JP" sz="1100" b="1" dirty="0">
                <a:solidFill>
                  <a:srgbClr val="FF0000"/>
                </a:solidFill>
                <a:latin typeface="+mn-lt"/>
                <a:ea typeface="AA HondaGlobal ENJP Regular" pitchFamily="2" charset="-128"/>
              </a:rPr>
              <a:t>List this element n times, once for each front seat.</a:t>
            </a:r>
            <a:endParaRPr lang="ja-JP" altLang="en-US" sz="1100" b="1" dirty="0">
              <a:solidFill>
                <a:srgbClr val="FF0000"/>
              </a:solidFill>
              <a:latin typeface="+mn-lt"/>
              <a:ea typeface="AA HondaGlobal ENJP Regular" pitchFamily="2" charset="-128"/>
            </a:endParaRP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579B3B8C-EA07-187A-D5C4-C197206A0878}"/>
              </a:ext>
            </a:extLst>
          </p:cNvPr>
          <p:cNvSpPr txBox="1">
            <a:spLocks/>
          </p:cNvSpPr>
          <p:nvPr/>
        </p:nvSpPr>
        <p:spPr>
          <a:xfrm>
            <a:off x="752510" y="136035"/>
            <a:ext cx="10972800" cy="1143000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" sz="4000" b="1" kern="0" dirty="0">
                <a:latin typeface="Meiryo UI" panose="020B0604030504040204" pitchFamily="50" charset="-128"/>
                <a:ea typeface="Meiryo UI" panose="020B0604030504040204" pitchFamily="50" charset="-128"/>
              </a:rPr>
              <a:t>Concerns of EDR for ADS</a:t>
            </a:r>
            <a:endParaRPr lang="en-US" sz="4000" b="1" kern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69724D5C-CBD9-0087-7EAF-ADDDA38F3DBC}"/>
              </a:ext>
            </a:extLst>
          </p:cNvPr>
          <p:cNvCxnSpPr>
            <a:cxnSpLocks/>
          </p:cNvCxnSpPr>
          <p:nvPr/>
        </p:nvCxnSpPr>
        <p:spPr>
          <a:xfrm>
            <a:off x="1021160" y="3526341"/>
            <a:ext cx="4573168" cy="277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四角形: 角を丸くする 37">
            <a:extLst>
              <a:ext uri="{FF2B5EF4-FFF2-40B4-BE49-F238E27FC236}">
                <a16:creationId xmlns:a16="http://schemas.microsoft.com/office/drawing/2014/main" id="{0A62B139-A500-2F71-4E3C-216BD9470707}"/>
              </a:ext>
            </a:extLst>
          </p:cNvPr>
          <p:cNvSpPr/>
          <p:nvPr/>
        </p:nvSpPr>
        <p:spPr>
          <a:xfrm>
            <a:off x="3150599" y="2872355"/>
            <a:ext cx="2225614" cy="983704"/>
          </a:xfrm>
          <a:prstGeom prst="roundRect">
            <a:avLst>
              <a:gd name="adj" fmla="val 8594"/>
            </a:avLst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A8C379A6-F5CA-501E-00C7-9D599A5DE147}"/>
              </a:ext>
            </a:extLst>
          </p:cNvPr>
          <p:cNvSpPr txBox="1"/>
          <p:nvPr/>
        </p:nvSpPr>
        <p:spPr>
          <a:xfrm>
            <a:off x="3752244" y="3571350"/>
            <a:ext cx="10764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200" b="1" u="sng" dirty="0">
                <a:effectLst/>
                <a:latin typeface="+mn-lt"/>
                <a:ea typeface="AA HondaGlobal ENJP Regular" pitchFamily="2" charset="-128"/>
              </a:rPr>
              <a:t>Driver Seat</a:t>
            </a:r>
            <a:endParaRPr kumimoji="1" lang="ja-JP" altLang="en-US" sz="1200" u="sng" dirty="0">
              <a:latin typeface="+mn-lt"/>
            </a:endParaRPr>
          </a:p>
        </p:txBody>
      </p:sp>
      <p:sp>
        <p:nvSpPr>
          <p:cNvPr id="40" name="四角形: 角を丸くする 39">
            <a:extLst>
              <a:ext uri="{FF2B5EF4-FFF2-40B4-BE49-F238E27FC236}">
                <a16:creationId xmlns:a16="http://schemas.microsoft.com/office/drawing/2014/main" id="{0A4F6F59-1FA6-78DA-E721-8B04861D576D}"/>
              </a:ext>
            </a:extLst>
          </p:cNvPr>
          <p:cNvSpPr/>
          <p:nvPr/>
        </p:nvSpPr>
        <p:spPr>
          <a:xfrm>
            <a:off x="710052" y="2850615"/>
            <a:ext cx="1858571" cy="983704"/>
          </a:xfrm>
          <a:prstGeom prst="roundRect">
            <a:avLst>
              <a:gd name="adj" fmla="val 8594"/>
            </a:avLst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033B7EEE-C1FF-42FF-CE89-9F30BFAA74B8}"/>
              </a:ext>
            </a:extLst>
          </p:cNvPr>
          <p:cNvSpPr txBox="1"/>
          <p:nvPr/>
        </p:nvSpPr>
        <p:spPr>
          <a:xfrm>
            <a:off x="1021160" y="3547729"/>
            <a:ext cx="14524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200" b="1" u="sng" dirty="0">
                <a:latin typeface="+mn-lt"/>
                <a:ea typeface="AA HondaGlobal ENJP Regular" pitchFamily="2" charset="-128"/>
              </a:rPr>
              <a:t>Passenger</a:t>
            </a:r>
            <a:r>
              <a:rPr lang="en-GB" altLang="ja-JP" sz="1200" b="1" u="sng" dirty="0">
                <a:effectLst/>
                <a:latin typeface="+mn-lt"/>
                <a:ea typeface="AA HondaGlobal ENJP Regular" pitchFamily="2" charset="-128"/>
              </a:rPr>
              <a:t> Seat</a:t>
            </a:r>
            <a:endParaRPr kumimoji="1" lang="ja-JP" altLang="en-US" sz="1200" u="sng" dirty="0">
              <a:latin typeface="+mn-lt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40AC9247-C7F1-C7DE-D87A-DAB4D6D81938}"/>
              </a:ext>
            </a:extLst>
          </p:cNvPr>
          <p:cNvSpPr/>
          <p:nvPr/>
        </p:nvSpPr>
        <p:spPr>
          <a:xfrm>
            <a:off x="7039048" y="3300790"/>
            <a:ext cx="1486237" cy="192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49530DE-4FD5-FBA8-F219-88CDEECE0BE0}"/>
              </a:ext>
            </a:extLst>
          </p:cNvPr>
          <p:cNvSpPr/>
          <p:nvPr/>
        </p:nvSpPr>
        <p:spPr>
          <a:xfrm>
            <a:off x="9125373" y="3290000"/>
            <a:ext cx="2225615" cy="1827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D68CDF5C-CE9C-9389-144C-EB153B4C33A9}"/>
              </a:ext>
            </a:extLst>
          </p:cNvPr>
          <p:cNvSpPr txBox="1"/>
          <p:nvPr/>
        </p:nvSpPr>
        <p:spPr>
          <a:xfrm>
            <a:off x="9145665" y="2850357"/>
            <a:ext cx="1882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200" b="1" dirty="0">
                <a:effectLst/>
                <a:latin typeface="+mn-lt"/>
                <a:ea typeface="AA HondaGlobal ENJP Regular" pitchFamily="2" charset="-128"/>
              </a:rPr>
              <a:t>5th percentile  female or larger</a:t>
            </a:r>
            <a:endParaRPr kumimoji="1" lang="ja-JP" altLang="en-US" sz="1200" dirty="0">
              <a:latin typeface="+mn-lt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A8DDEE35-5A4D-CEA4-5ACB-09A10E6D4D76}"/>
              </a:ext>
            </a:extLst>
          </p:cNvPr>
          <p:cNvSpPr txBox="1"/>
          <p:nvPr/>
        </p:nvSpPr>
        <p:spPr>
          <a:xfrm>
            <a:off x="6787467" y="2843134"/>
            <a:ext cx="1776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effectLst/>
                <a:latin typeface="+mn-lt"/>
                <a:ea typeface="AA HondaGlobal ENJP Regular" pitchFamily="2" charset="-128"/>
              </a:rPr>
              <a:t>6yr old HIII US ATD or Q6 ATD or smaller</a:t>
            </a:r>
            <a:endParaRPr kumimoji="1" lang="ja-JP" altLang="en-US" sz="1200" dirty="0">
              <a:latin typeface="+mn-lt"/>
            </a:endParaRPr>
          </a:p>
        </p:txBody>
      </p: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EF591F83-4750-CAD9-966B-4C5E42432F3E}"/>
              </a:ext>
            </a:extLst>
          </p:cNvPr>
          <p:cNvCxnSpPr>
            <a:cxnSpLocks/>
          </p:cNvCxnSpPr>
          <p:nvPr/>
        </p:nvCxnSpPr>
        <p:spPr>
          <a:xfrm>
            <a:off x="6995935" y="3504343"/>
            <a:ext cx="4573168" cy="277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四角形: 角を丸くする 50">
            <a:extLst>
              <a:ext uri="{FF2B5EF4-FFF2-40B4-BE49-F238E27FC236}">
                <a16:creationId xmlns:a16="http://schemas.microsoft.com/office/drawing/2014/main" id="{BD6B74B0-B406-2E87-4060-3151B5DD82B0}"/>
              </a:ext>
            </a:extLst>
          </p:cNvPr>
          <p:cNvSpPr/>
          <p:nvPr/>
        </p:nvSpPr>
        <p:spPr>
          <a:xfrm>
            <a:off x="9125374" y="2850357"/>
            <a:ext cx="2225614" cy="983704"/>
          </a:xfrm>
          <a:prstGeom prst="roundRect">
            <a:avLst>
              <a:gd name="adj" fmla="val 8594"/>
            </a:avLst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C93F0C56-745B-3ADF-7BC8-D20E39FA866E}"/>
              </a:ext>
            </a:extLst>
          </p:cNvPr>
          <p:cNvSpPr txBox="1"/>
          <p:nvPr/>
        </p:nvSpPr>
        <p:spPr>
          <a:xfrm>
            <a:off x="9203722" y="3532556"/>
            <a:ext cx="22256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200" b="1" u="sng" dirty="0">
                <a:effectLst/>
                <a:latin typeface="+mn-lt"/>
                <a:ea typeface="AA HondaGlobal ENJP Regular" pitchFamily="2" charset="-128"/>
              </a:rPr>
              <a:t>Driver &amp; </a:t>
            </a:r>
            <a:r>
              <a:rPr lang="en-GB" altLang="ja-JP" sz="1200" b="1" u="sng" dirty="0">
                <a:solidFill>
                  <a:srgbClr val="FF0000"/>
                </a:solidFill>
                <a:effectLst/>
                <a:latin typeface="+mn-lt"/>
                <a:ea typeface="AA HondaGlobal ENJP Regular" pitchFamily="2" charset="-128"/>
              </a:rPr>
              <a:t>Passenger</a:t>
            </a:r>
            <a:r>
              <a:rPr lang="en-GB" altLang="ja-JP" sz="1200" b="1" u="sng" dirty="0">
                <a:effectLst/>
                <a:latin typeface="+mn-lt"/>
                <a:ea typeface="AA HondaGlobal ENJP Regular" pitchFamily="2" charset="-128"/>
              </a:rPr>
              <a:t> Seats</a:t>
            </a:r>
            <a:endParaRPr kumimoji="1" lang="ja-JP" altLang="en-US" sz="1200" u="sng" dirty="0">
              <a:latin typeface="+mn-lt"/>
            </a:endParaRPr>
          </a:p>
        </p:txBody>
      </p:sp>
      <p:sp>
        <p:nvSpPr>
          <p:cNvPr id="53" name="四角形: 角を丸くする 52">
            <a:extLst>
              <a:ext uri="{FF2B5EF4-FFF2-40B4-BE49-F238E27FC236}">
                <a16:creationId xmlns:a16="http://schemas.microsoft.com/office/drawing/2014/main" id="{EA1BF7BE-3A8A-13FE-3D1B-CE5C65B1DA8C}"/>
              </a:ext>
            </a:extLst>
          </p:cNvPr>
          <p:cNvSpPr/>
          <p:nvPr/>
        </p:nvSpPr>
        <p:spPr>
          <a:xfrm>
            <a:off x="6684827" y="2828617"/>
            <a:ext cx="1858571" cy="983704"/>
          </a:xfrm>
          <a:prstGeom prst="roundRect">
            <a:avLst>
              <a:gd name="adj" fmla="val 8594"/>
            </a:avLst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2762E312-BF0D-0695-1A49-8CC7F43DBA95}"/>
              </a:ext>
            </a:extLst>
          </p:cNvPr>
          <p:cNvSpPr txBox="1"/>
          <p:nvPr/>
        </p:nvSpPr>
        <p:spPr>
          <a:xfrm>
            <a:off x="6619994" y="3516306"/>
            <a:ext cx="22256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200" b="1" u="sng" dirty="0">
                <a:solidFill>
                  <a:srgbClr val="FF0000"/>
                </a:solidFill>
                <a:latin typeface="+mn-lt"/>
                <a:ea typeface="AA HondaGlobal ENJP Regular" pitchFamily="2" charset="-128"/>
              </a:rPr>
              <a:t>Driver </a:t>
            </a:r>
            <a:r>
              <a:rPr lang="en-US" altLang="ja-JP" sz="1200" b="1" u="sng" dirty="0">
                <a:latin typeface="+mn-lt"/>
                <a:ea typeface="AA HondaGlobal ENJP Regular" pitchFamily="2" charset="-128"/>
              </a:rPr>
              <a:t>&amp;</a:t>
            </a:r>
            <a:r>
              <a:rPr lang="ja-JP" altLang="en-US" sz="1200" b="1" u="sng" dirty="0">
                <a:latin typeface="+mn-lt"/>
                <a:ea typeface="AA HondaGlobal ENJP Regular" pitchFamily="2" charset="-128"/>
              </a:rPr>
              <a:t> </a:t>
            </a:r>
            <a:r>
              <a:rPr lang="en-GB" altLang="ja-JP" sz="1200" b="1" u="sng" dirty="0">
                <a:latin typeface="+mn-lt"/>
                <a:ea typeface="AA HondaGlobal ENJP Regular" pitchFamily="2" charset="-128"/>
              </a:rPr>
              <a:t>Passenger</a:t>
            </a:r>
            <a:r>
              <a:rPr lang="en-GB" altLang="ja-JP" sz="1200" b="1" u="sng" dirty="0">
                <a:effectLst/>
                <a:latin typeface="+mn-lt"/>
                <a:ea typeface="AA HondaGlobal ENJP Regular" pitchFamily="2" charset="-128"/>
              </a:rPr>
              <a:t> Seats</a:t>
            </a:r>
            <a:endParaRPr kumimoji="1" lang="ja-JP" altLang="en-US" sz="1200" u="sng" dirty="0">
              <a:latin typeface="+mn-lt"/>
            </a:endParaRPr>
          </a:p>
        </p:txBody>
      </p:sp>
      <p:sp>
        <p:nvSpPr>
          <p:cNvPr id="55" name="矢印: 右 54">
            <a:extLst>
              <a:ext uri="{FF2B5EF4-FFF2-40B4-BE49-F238E27FC236}">
                <a16:creationId xmlns:a16="http://schemas.microsoft.com/office/drawing/2014/main" id="{A76CCEF8-AB12-1249-1CB2-D5EDF8FC0690}"/>
              </a:ext>
            </a:extLst>
          </p:cNvPr>
          <p:cNvSpPr/>
          <p:nvPr/>
        </p:nvSpPr>
        <p:spPr>
          <a:xfrm>
            <a:off x="5912335" y="3196921"/>
            <a:ext cx="384768" cy="410401"/>
          </a:xfrm>
          <a:prstGeom prst="rightArrow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269F947F-E2EC-7350-4F3F-D8282177AA21}"/>
              </a:ext>
            </a:extLst>
          </p:cNvPr>
          <p:cNvSpPr txBox="1"/>
          <p:nvPr/>
        </p:nvSpPr>
        <p:spPr>
          <a:xfrm>
            <a:off x="539757" y="2439204"/>
            <a:ext cx="12076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u="sng" dirty="0">
                <a:effectLst/>
                <a:latin typeface="+mn-lt"/>
                <a:ea typeface="AA HondaGlobal ENJP Regular" pitchFamily="2" charset="-128"/>
              </a:rPr>
              <a:t>Current</a:t>
            </a:r>
            <a:endParaRPr kumimoji="1" lang="ja-JP" altLang="en-US" sz="1600" u="sng" dirty="0">
              <a:latin typeface="+mn-lt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32BA2E63-A0E4-80BA-5FF8-D5BFF1613D40}"/>
              </a:ext>
            </a:extLst>
          </p:cNvPr>
          <p:cNvSpPr txBox="1"/>
          <p:nvPr/>
        </p:nvSpPr>
        <p:spPr>
          <a:xfrm>
            <a:off x="6618240" y="2382930"/>
            <a:ext cx="22827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u="sng" dirty="0">
                <a:latin typeface="+mn-lt"/>
                <a:ea typeface="AA HondaGlobal ENJP Regular" pitchFamily="2" charset="-128"/>
              </a:rPr>
              <a:t>After supplement</a:t>
            </a:r>
            <a:endParaRPr kumimoji="1" lang="ja-JP" altLang="en-US" sz="1600" u="sng" dirty="0">
              <a:latin typeface="+mn-lt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0E723994-3839-371F-0610-BAE5B454C7A6}"/>
              </a:ext>
            </a:extLst>
          </p:cNvPr>
          <p:cNvSpPr txBox="1"/>
          <p:nvPr/>
        </p:nvSpPr>
        <p:spPr>
          <a:xfrm>
            <a:off x="5433951" y="3618736"/>
            <a:ext cx="1076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200" b="1" dirty="0">
                <a:effectLst/>
                <a:latin typeface="+mn-lt"/>
                <a:ea typeface="AA HondaGlobal ENJP Regular" pitchFamily="2" charset="-128"/>
              </a:rPr>
              <a:t>Occupant Size</a:t>
            </a:r>
            <a:endParaRPr kumimoji="1" lang="ja-JP" altLang="en-US" sz="1200" dirty="0">
              <a:latin typeface="+mn-lt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914106EC-BD4F-7706-FAD4-FE6390051B77}"/>
              </a:ext>
            </a:extLst>
          </p:cNvPr>
          <p:cNvSpPr txBox="1"/>
          <p:nvPr/>
        </p:nvSpPr>
        <p:spPr>
          <a:xfrm>
            <a:off x="11354561" y="3526341"/>
            <a:ext cx="1076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200" b="1" dirty="0">
                <a:effectLst/>
                <a:latin typeface="+mn-lt"/>
                <a:ea typeface="AA HondaGlobal ENJP Regular" pitchFamily="2" charset="-128"/>
              </a:rPr>
              <a:t>Occupant Size</a:t>
            </a:r>
            <a:endParaRPr kumimoji="1" lang="ja-JP" alt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2656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ABC1A4C3-8698-FEC5-F06F-4D281ADC740E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53" imgH="353" progId="TCLayout.ActiveDocument.1">
                  <p:embed/>
                </p:oleObj>
              </mc:Choice>
              <mc:Fallback>
                <p:oleObj name="think-cell Folie" r:id="rId4" imgW="353" imgH="353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BC1A4C3-8698-FEC5-F06F-4D281ADC740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51DAABA0-E0CE-9CAB-5485-71498BCCB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EDR for ADS counter proposal</a:t>
            </a:r>
            <a:endParaRPr lang="en-US" sz="4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70896699-4039-7E4A-34B8-212F9C8D83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88066"/>
            <a:ext cx="10972800" cy="4849760"/>
          </a:xfrm>
        </p:spPr>
        <p:txBody>
          <a:bodyPr/>
          <a:lstStyle/>
          <a:p>
            <a:r>
              <a:rPr lang="en-US" altLang="ja-JP" sz="2400" dirty="0"/>
              <a:t>Counter proposal</a:t>
            </a:r>
          </a:p>
        </p:txBody>
      </p:sp>
      <p:graphicFrame>
        <p:nvGraphicFramePr>
          <p:cNvPr id="4" name="表 7">
            <a:extLst>
              <a:ext uri="{FF2B5EF4-FFF2-40B4-BE49-F238E27FC236}">
                <a16:creationId xmlns:a16="http://schemas.microsoft.com/office/drawing/2014/main" id="{89A531B2-ED59-F11F-82D0-EB44FB1E42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057623"/>
              </p:ext>
            </p:extLst>
          </p:nvPr>
        </p:nvGraphicFramePr>
        <p:xfrm>
          <a:off x="484632" y="1779693"/>
          <a:ext cx="11377168" cy="47548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5691973">
                  <a:extLst>
                    <a:ext uri="{9D8B030D-6E8A-4147-A177-3AD203B41FA5}">
                      <a16:colId xmlns:a16="http://schemas.microsoft.com/office/drawing/2014/main" val="741185609"/>
                    </a:ext>
                  </a:extLst>
                </a:gridCol>
                <a:gridCol w="5685195">
                  <a:extLst>
                    <a:ext uri="{9D8B030D-6E8A-4147-A177-3AD203B41FA5}">
                      <a16:colId xmlns:a16="http://schemas.microsoft.com/office/drawing/2014/main" val="5102989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/>
                        <a:t>Proposal of SG-EDR-44-02 DRAFT R160_02_S1 - ECE-TRANS-WP.29-GRSG-2025-XXe.docx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/>
                        <a:t>Counter proposal</a:t>
                      </a:r>
                      <a:endParaRPr kumimoji="1" lang="ja-JP" altLang="en-US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101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Data elements name</a:t>
                      </a:r>
                    </a:p>
                    <a:p>
                      <a:r>
                        <a:rPr kumimoji="1" lang="en-US" altLang="ja-JP" sz="1600" b="0" dirty="0">
                          <a:latin typeface="+mn-lt"/>
                        </a:rPr>
                        <a:t> *</a:t>
                      </a:r>
                      <a:r>
                        <a:rPr lang="en-US" altLang="ja-JP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Safety belt status (position x–y)</a:t>
                      </a:r>
                    </a:p>
                    <a:p>
                      <a:r>
                        <a:rPr kumimoji="1" lang="en-US" altLang="ja-JP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*</a:t>
                      </a:r>
                      <a:r>
                        <a:rPr kumimoji="1" lang="en-US" altLang="ja-JP" sz="16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xxxx</a:t>
                      </a:r>
                      <a:r>
                        <a:rPr kumimoji="1" lang="en-US" altLang="ja-JP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altLang="ja-JP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front seated occupants</a:t>
                      </a:r>
                      <a:endParaRPr lang="en-US" altLang="ja-JP" sz="1600" b="0" kern="1200" baseline="300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altLang="ja-JP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*</a:t>
                      </a:r>
                      <a:r>
                        <a:rPr lang="en-US" altLang="ja-JP" sz="16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xxxx</a:t>
                      </a:r>
                      <a:r>
                        <a:rPr lang="en-US" altLang="ja-JP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front seat, vehicle’s near side</a:t>
                      </a:r>
                    </a:p>
                    <a:p>
                      <a:r>
                        <a:rPr lang="en-US" altLang="ja-JP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*</a:t>
                      </a:r>
                      <a:r>
                        <a:rPr lang="en-US" altLang="ja-JP" sz="16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xxxx</a:t>
                      </a:r>
                      <a:r>
                        <a:rPr lang="en-US" altLang="ja-JP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front seat, vehicle’s far side</a:t>
                      </a:r>
                      <a:endParaRPr lang="en-US" altLang="ja-JP" sz="1600" b="0" kern="1200" baseline="300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b="1" dirty="0"/>
                        <a:t>Data element names should be unchanged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altLang="ja-JP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Adding Footnote for ADS vehicles</a:t>
                      </a:r>
                    </a:p>
                    <a:p>
                      <a:pPr marL="0" indent="0">
                        <a:buNone/>
                      </a:pPr>
                      <a:r>
                        <a:rPr kumimoji="1" lang="en-US" altLang="ja-JP" sz="1600" dirty="0"/>
                        <a:t>&lt;Foot note&gt;</a:t>
                      </a:r>
                    </a:p>
                    <a:p>
                      <a:pPr marL="0" indent="0">
                        <a:buNone/>
                      </a:pPr>
                      <a:r>
                        <a:rPr kumimoji="1" lang="en-US" altLang="ja-JP" sz="1600" dirty="0"/>
                        <a:t>The seating position can be changed as “position x-y” for only categories X and Y.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2877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1800" strike="sng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Occupant size classification, driver</a:t>
                      </a:r>
                      <a:endParaRPr kumimoji="1" lang="en-US" altLang="ja-JP" strike="sngStrike" dirty="0"/>
                    </a:p>
                    <a:p>
                      <a:r>
                        <a:rPr kumimoji="1" lang="en-US" altLang="ja-JP" dirty="0"/>
                        <a:t>Occupant size classification, </a:t>
                      </a:r>
                      <a:r>
                        <a:rPr kumimoji="1" lang="en-US" altLang="ja-JP" strike="sngStrike" baseline="0" dirty="0"/>
                        <a:t>front passenger</a:t>
                      </a:r>
                      <a:r>
                        <a:rPr kumimoji="1" lang="en-US" altLang="ja-JP" dirty="0"/>
                        <a:t> seated occupant</a:t>
                      </a:r>
                    </a:p>
                    <a:p>
                      <a:r>
                        <a:rPr kumimoji="1" lang="en-US" altLang="ja-JP" sz="1600" dirty="0"/>
                        <a:t> </a:t>
                      </a:r>
                      <a:r>
                        <a:rPr lang="en-GB" altLang="ja-JP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[5th percentile  female or larger or] </a:t>
                      </a:r>
                      <a:r>
                        <a:rPr lang="en-GB" altLang="ja-JP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6yr old HIII US ATD or Q6 ATD or smaller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altLang="ja-JP" sz="1600" b="1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Occupant size classification, driver</a:t>
                      </a:r>
                      <a:endParaRPr kumimoji="1" lang="en-US" altLang="ja-JP" sz="1600" b="1" strike="noStrike" dirty="0">
                        <a:solidFill>
                          <a:srgbClr val="FF0000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dirty="0"/>
                        <a:t>Occupant size classification, front passenger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</a:rPr>
                        <a:t> Minimum range : </a:t>
                      </a:r>
                      <a:r>
                        <a:rPr lang="en-GB" altLang="ja-JP" sz="1600" b="1" strike="sng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[5th percentile  female or larger or] </a:t>
                      </a:r>
                      <a:r>
                        <a:rPr lang="en-GB" altLang="ja-JP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6yr old HIII US ATD or Q6 ATD or smaller</a:t>
                      </a:r>
                    </a:p>
                    <a:p>
                      <a:endParaRPr kumimoji="1" lang="en-US" altLang="ja-JP" sz="1600" dirty="0"/>
                    </a:p>
                    <a:p>
                      <a:r>
                        <a:rPr kumimoji="1" lang="en-US" altLang="ja-JP" sz="1600" dirty="0"/>
                        <a:t>For non-ADS vehicles, and for ADS vehicles</a:t>
                      </a:r>
                      <a:endParaRPr kumimoji="1" lang="ja-JP" altLang="en-US" sz="1600" dirty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altLang="ja-JP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If there is a driver seat, record </a:t>
                      </a:r>
                      <a:r>
                        <a:rPr lang="ja-JP" alt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r>
                        <a:rPr lang="en-US" altLang="ja-JP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Occupant size classification, driver”.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altLang="ja-JP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If there is </a:t>
                      </a:r>
                      <a:r>
                        <a:rPr lang="en-US" altLang="ja-JP" sz="1600" b="0" i="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</a:t>
                      </a:r>
                      <a:r>
                        <a:rPr lang="en-US" altLang="ja-JP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driver seat, record </a:t>
                      </a:r>
                      <a:r>
                        <a:rPr lang="ja-JP" alt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r>
                        <a:rPr lang="en-US" altLang="ja-JP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Occupant size classification, front passenger”</a:t>
                      </a:r>
                      <a:r>
                        <a:rPr lang="en-US" altLang="ja-JP" sz="1600" b="0" i="0" kern="12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(*)</a:t>
                      </a:r>
                      <a:r>
                        <a:rPr lang="en-US" altLang="ja-JP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altLang="ja-JP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</a:t>
                      </a:r>
                      <a:r>
                        <a:rPr lang="en-US" altLang="ja-JP" sz="1600" b="0" i="0" kern="12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(*) </a:t>
                      </a:r>
                      <a:r>
                        <a:rPr lang="en-US" altLang="ja-JP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Record each front seat</a:t>
                      </a:r>
                      <a:endParaRPr lang="en-US" altLang="ja-JP" sz="16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66233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4287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7409F0-0309-2AFD-59E2-6ECF8B2AB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3068960"/>
            <a:ext cx="10363200" cy="1362075"/>
          </a:xfrm>
        </p:spPr>
        <p:txBody>
          <a:bodyPr/>
          <a:lstStyle/>
          <a:p>
            <a:r>
              <a:rPr lang="en"/>
              <a:t>Thank you for your support.</a:t>
            </a:r>
          </a:p>
        </p:txBody>
      </p:sp>
    </p:spTree>
    <p:extLst>
      <p:ext uri="{BB962C8B-B14F-4D97-AF65-F5344CB8AC3E}">
        <p14:creationId xmlns:p14="http://schemas.microsoft.com/office/powerpoint/2010/main" val="415213516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47_fg8Tw1WKarMWoRsII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1087A4ABEFA9D46BA0AF907CEDEBFDB" ma:contentTypeVersion="16" ma:contentTypeDescription="Create a new document." ma:contentTypeScope="" ma:versionID="f8c5608fc2f0c866a89b497939f2f316">
  <xsd:schema xmlns:xsd="http://www.w3.org/2001/XMLSchema" xmlns:xs="http://www.w3.org/2001/XMLSchema" xmlns:p="http://schemas.microsoft.com/office/2006/metadata/properties" xmlns:ns2="f0c99ee1-4fa8-4b52-b287-b9b07dfc45ab" xmlns:ns3="071dd5f1-f561-491b-a890-52adf4ed2c51" targetNamespace="http://schemas.microsoft.com/office/2006/metadata/properties" ma:root="true" ma:fieldsID="8394a1fdac0476eacfa349c43870bbaa" ns2:_="" ns3:_="">
    <xsd:import namespace="f0c99ee1-4fa8-4b52-b287-b9b07dfc45ab"/>
    <xsd:import namespace="071dd5f1-f561-491b-a890-52adf4ed2c5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c99ee1-4fa8-4b52-b287-b9b07dfc45a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8b956c5-7b51-4f98-98b3-f5fe7df0435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1dd5f1-f561-491b-a890-52adf4ed2c5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8b93627-742b-43e5-9fea-dc6aa6dde26e}" ma:internalName="TaxCatchAll" ma:showField="CatchAllData" ma:web="071dd5f1-f561-491b-a890-52adf4ed2c5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71dd5f1-f561-491b-a890-52adf4ed2c51" xsi:nil="true"/>
    <lcf76f155ced4ddcb4097134ff3c332f xmlns="f0c99ee1-4fa8-4b52-b287-b9b07dfc45a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A022F23-2FA6-4091-8E8A-FEFAD34E505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2A608EA-7167-423D-91D7-301280550659}">
  <ds:schemaRefs>
    <ds:schemaRef ds:uri="071dd5f1-f561-491b-a890-52adf4ed2c51"/>
    <ds:schemaRef ds:uri="f0c99ee1-4fa8-4b52-b287-b9b07dfc45a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360FAB36-740A-40B4-B649-879661ED71CF}">
  <ds:schemaRefs>
    <ds:schemaRef ds:uri="071dd5f1-f561-491b-a890-52adf4ed2c51"/>
    <ds:schemaRef ds:uri="f0c99ee1-4fa8-4b52-b287-b9b07dfc45ab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b1c9b508-7c6e-42bd-bedf-808292653d6c}" enabled="1" method="Standard" siteId="{2882be50-2012-4d88-ac86-544124e120c8}" contentBits="3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5001</TotalTime>
  <Words>942</Words>
  <Application>Microsoft Office PowerPoint</Application>
  <PresentationFormat>ワイド画面</PresentationFormat>
  <Paragraphs>125</Paragraphs>
  <Slides>6</Slides>
  <Notes>6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5" baseType="lpstr">
      <vt:lpstr>AA HondaGlobal ENJP Regular</vt:lpstr>
      <vt:lpstr>Meiryo UI</vt:lpstr>
      <vt:lpstr>Arial</vt:lpstr>
      <vt:lpstr>Calibri</vt:lpstr>
      <vt:lpstr>Calibri Light</vt:lpstr>
      <vt:lpstr>Courier New</vt:lpstr>
      <vt:lpstr>Wingdings</vt:lpstr>
      <vt:lpstr>Masque présentation OICA</vt:lpstr>
      <vt:lpstr>think-cell Folie</vt:lpstr>
      <vt:lpstr>Cluster #2  EDR for ADS counter proposal</vt:lpstr>
      <vt:lpstr>EDR for ADS counter proposal</vt:lpstr>
      <vt:lpstr>Concerns of EDR for ADS</vt:lpstr>
      <vt:lpstr>PowerPoint プレゼンテーション</vt:lpstr>
      <vt:lpstr>EDR for ADS counter proposal</vt:lpstr>
      <vt:lpstr>Thank you for your support.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Cluster #2  EDR Step2 for LDVs (UN-R160)</dc:title>
  <dc:creator>HIROYUKI MAE (前 博行)</dc:creator>
  <cp:lastModifiedBy>HIROYUKI MAE (前 博行)</cp:lastModifiedBy>
  <cp:revision>4</cp:revision>
  <dcterms:modified xsi:type="dcterms:W3CDTF">2025-06-24T10:58:06Z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0x01010071087A4ABEFA9D46BA0AF907CEDEBFDB</vt:lpwstr>
  </property>
  <property fmtid="{D5CDD505-2E9C-101B-9397-08002B2CF9AE}" pid="3" name="RevIMBCS">
    <vt:lpwstr>1;#0.1 Initial category|0239cc7a-0c96-48a8-9e0e-a383e362571c</vt:lpwstr>
  </property>
  <property fmtid="{D5CDD505-2E9C-101B-9397-08002B2CF9AE}" pid="4" name="LegalHoldTag">
    <vt:lpwstr/>
  </property>
  <property fmtid="{D5CDD505-2E9C-101B-9397-08002B2CF9AE}" pid="5" name="MediaServiceImageTags">
    <vt:lpwstr/>
  </property>
  <property fmtid="{D5CDD505-2E9C-101B-9397-08002B2CF9AE}" pid="6" name="ClassificationContentMarkingFooterLocations">
    <vt:lpwstr>Masque présentation OICA:4</vt:lpwstr>
  </property>
  <property fmtid="{D5CDD505-2E9C-101B-9397-08002B2CF9AE}" pid="7" name="ClassificationContentMarkingFooterText">
    <vt:lpwstr>INTERNAL</vt:lpwstr>
  </property>
</Properties>
</file>