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553" r:id="rId5"/>
    <p:sldId id="630" r:id="rId6"/>
    <p:sldId id="633" r:id="rId7"/>
    <p:sldId id="634" r:id="rId8"/>
    <p:sldId id="632" r:id="rId9"/>
    <p:sldId id="30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37" autoAdjust="0"/>
    <p:restoredTop sz="94643"/>
  </p:normalViewPr>
  <p:slideViewPr>
    <p:cSldViewPr snapToGrid="0">
      <p:cViewPr varScale="1">
        <p:scale>
          <a:sx n="59" d="100"/>
          <a:sy n="59" d="100"/>
        </p:scale>
        <p:origin x="56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E517F2-B761-56C7-D1F7-E53C35ED46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8024C6-40F4-C12F-53BE-429CB7E33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886AF9-8B54-71FA-1F8D-909AC443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8D3F0D-B3C0-C2F4-8559-836AF4D33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EA8A92-2BAE-C400-41E5-FBF3F2F7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035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C30CC-D489-4CC4-22CD-2B6A231EE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09FEBDD-ACE5-7317-2216-B8A884457B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555FF5-30F6-733F-90A0-760C82FA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1DC651-6082-68E8-203A-601A6B21F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8EA817-B425-78F3-4C56-333BFA8E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90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2707732-5F0B-458B-C99B-5E6792D557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E3E6177-1F5E-214B-4863-5C55164F98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79406D-17E4-9E4B-CF86-D7D1FAE0D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1E0182-9F9D-D621-92FE-A4F50E1DB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7C5A8F-9903-B59B-1C21-FF20E9DDC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15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4F89FD-E8F5-14B1-AB53-D65BF8ACA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75CE5F-EEC8-5C29-9944-6356DD487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A884B2-EB89-B176-14BB-E3EA02AD0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B604AE-DCDC-A17A-609C-FBF57F330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7B300B-5B2E-6CB6-C8CA-7AF415144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9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7C98C1-C12D-5DFD-F464-DBB0A9FEF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7FDD63-D84B-3D2E-CF7A-5793DB612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CB0DDC-608E-1D57-EDA5-6842820F9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E02C3A-5D98-D459-6B55-5C6C0C943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C8757E-5C80-AD98-A7BC-E97AF8A2F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93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678964-28D0-736E-0D8F-D0F9BC5DA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E3BBB1-AD4A-3235-7DB2-CA02FCA6F9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3074A5-B92E-B137-E7CD-8671D0AC5B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8C7BAC-C088-DB37-525B-38CAD2A0B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C6162C3-0201-9BDC-174F-1444B1148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743738-0D11-48C5-05E4-4865BD6E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491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529FB1-4DCE-1D2C-E4C3-64466AB8A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8BA470-A303-37BD-46FF-3162F0E6D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2BA335-4B09-3AFB-479B-3A938A0C14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12BC2E8-F571-D60C-51D3-5FECFE9A57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C0C4E28-FE41-A65D-9FE1-012D8402F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1E2C2D8-CA8D-FBD6-187A-E845FF398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F2F0FBB-E4BB-9D92-FB1A-0C0209509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13AC171-E13F-EFD9-E645-259198554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879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2783CA-789A-53D9-F94B-A40A9037D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761AEFD-3310-F56A-3A82-A47765AD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095402B-4CAF-B5A3-21D3-8618B574D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B566A66-C18E-A040-DD1E-A4076A129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152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F10627D-4ED2-A78F-C648-49F2F789A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A1C3C13-CC2D-F5A4-2379-C49E6B54A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185C2D8-61F4-923C-C7E4-02F2F23E0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9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39946E-51B7-FAC9-F5F2-EAEB88A91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900BED-94B9-4EF0-BD2B-507345207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CC3F57A-FEA0-D40A-0A06-1DA321976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0D07D3-BD07-4C5C-C729-23E148CC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1BBCF4-8BE8-5941-46A0-364CA7454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2112E5-0CFC-5753-79B3-AE1B13A8F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1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D01B51-A4B1-51AC-F240-D87F31677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1F1DC64-85CE-181F-0D86-E7757810A2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31D4DE8-EF3F-0525-63FC-650FD839E0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43F77F-4C9E-44A8-529D-9E55FC6BF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FA696C-9788-168E-9AA5-EFCD353E0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23B8F6-DAC5-4916-B3D5-91BAA48A1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018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F03E8D-26E0-16C9-9584-28689AEB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A00B57-DA76-AA2C-5276-F48B49B90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D6E582-6B9A-4660-BFA4-4ADFC4B9BF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FC435-4705-437A-96B2-A4AE1F21ADEC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E49733-CBF9-AADC-90FA-46789AA25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7B61E7-32B9-FEB1-B000-9728681D2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683DE-6783-4ED5-89FD-324710BF8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0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A9825E-8719-4E24-8AAD-E999BE1B6B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1964" y="3636701"/>
            <a:ext cx="10788072" cy="2233284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Ways Forward  </a:t>
            </a:r>
            <a:br>
              <a:rPr lang="en-US" dirty="0"/>
            </a:br>
            <a:r>
              <a:rPr lang="en-US" dirty="0"/>
              <a:t>with Outstanding Issues </a:t>
            </a:r>
            <a:br>
              <a:rPr lang="en-US" dirty="0"/>
            </a:br>
            <a:r>
              <a:rPr lang="en-US" dirty="0"/>
              <a:t>with SIM and Withholding HORs</a:t>
            </a:r>
            <a:br>
              <a:rPr lang="nl-BE" dirty="0"/>
            </a:br>
            <a:br>
              <a:rPr lang="nl-BE" sz="4900" dirty="0"/>
            </a:br>
            <a:r>
              <a:rPr lang="nl-BE" sz="4900" dirty="0"/>
              <a:t>Orientation Slides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3D11022-BEDF-3F11-CB6A-2D93C38C1EA9}"/>
              </a:ext>
            </a:extLst>
          </p:cNvPr>
          <p:cNvSpPr txBox="1">
            <a:spLocks/>
          </p:cNvSpPr>
          <p:nvPr/>
        </p:nvSpPr>
        <p:spPr>
          <a:xfrm>
            <a:off x="218983" y="269402"/>
            <a:ext cx="5613646" cy="593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/>
              <a:t>Submitted by the TF on ADAS</a:t>
            </a:r>
            <a:r>
              <a:rPr lang="ru-RU" sz="1800" dirty="0"/>
              <a:t> </a:t>
            </a:r>
            <a:r>
              <a:rPr lang="en-US" sz="1800" dirty="0"/>
              <a:t>leadership</a:t>
            </a:r>
            <a:endParaRPr lang="ru-RU" sz="1800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2A025245-87ED-4C61-A1BD-DF50859EAF7A}"/>
              </a:ext>
            </a:extLst>
          </p:cNvPr>
          <p:cNvSpPr txBox="1">
            <a:spLocks/>
          </p:cNvSpPr>
          <p:nvPr/>
        </p:nvSpPr>
        <p:spPr>
          <a:xfrm>
            <a:off x="8394279" y="278281"/>
            <a:ext cx="3704507" cy="930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1800" dirty="0"/>
              <a:t>Document </a:t>
            </a:r>
            <a:r>
              <a:rPr lang="en-US" sz="1800" b="1" dirty="0"/>
              <a:t>ADAS-38-02</a:t>
            </a:r>
          </a:p>
          <a:p>
            <a:pPr algn="l">
              <a:spcBef>
                <a:spcPts val="0"/>
              </a:spcBef>
            </a:pPr>
            <a:r>
              <a:rPr lang="en-US" sz="1800" dirty="0"/>
              <a:t>38</a:t>
            </a:r>
            <a:r>
              <a:rPr lang="en-US" sz="1800" baseline="30000" dirty="0"/>
              <a:t>th</a:t>
            </a:r>
            <a:r>
              <a:rPr lang="en-US" sz="1800" dirty="0"/>
              <a:t> TF on ADAS, 30 April 2025</a:t>
            </a:r>
          </a:p>
          <a:p>
            <a:pPr algn="l">
              <a:spcBef>
                <a:spcPts val="0"/>
              </a:spcBef>
            </a:pPr>
            <a:r>
              <a:rPr lang="en-US" sz="1800" dirty="0"/>
              <a:t>Provisional agenda item 4.1.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87566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9C631-F9A3-9945-0AFC-CF32F6AA3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A3B378-4C14-AF12-F968-DFE7978A2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402" y="1413495"/>
            <a:ext cx="10809303" cy="530798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Extending </a:t>
            </a:r>
            <a:r>
              <a:rPr lang="en-US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system-initiated </a:t>
            </a:r>
            <a:r>
              <a:rPr lang="en-GB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manoeuvres</a:t>
            </a:r>
            <a:r>
              <a:rPr lang="en-US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conditions of withholding Hands-On Requests </a:t>
            </a:r>
            <a:r>
              <a:rPr lang="en-US" sz="2800" kern="1200" dirty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beyond</a:t>
            </a:r>
            <a:r>
              <a:rPr lang="en-US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the conditions of para. 5.3.7.2.4.10. of UN R 171</a:t>
            </a:r>
            <a:endParaRPr lang="ru-RU" dirty="0"/>
          </a:p>
          <a:p>
            <a:endParaRPr lang="en-US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2400" dirty="0"/>
          </a:p>
          <a:p>
            <a:pPr marL="0" indent="0" algn="ctr">
              <a:buNone/>
            </a:pPr>
            <a:endParaRPr lang="en-US" sz="3600" kern="1200" dirty="0">
              <a:solidFill>
                <a:srgbClr val="3333FF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ctr">
              <a:buNone/>
            </a:pPr>
            <a:endParaRPr lang="en-US" sz="3600" kern="1200" dirty="0">
              <a:solidFill>
                <a:srgbClr val="3333FF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en-US" sz="3600" kern="1200" dirty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       We intend to address now</a:t>
            </a:r>
          </a:p>
          <a:p>
            <a:pPr marL="0" indent="0" algn="ctr">
              <a:buNone/>
            </a:pPr>
            <a:r>
              <a:rPr lang="en-US" u="sng" dirty="0">
                <a:solidFill>
                  <a:srgbClr val="C00000"/>
                </a:solidFill>
              </a:rPr>
              <a:t>Key Question</a:t>
            </a:r>
            <a:r>
              <a:rPr lang="en-US" dirty="0">
                <a:solidFill>
                  <a:srgbClr val="C00000"/>
                </a:solidFill>
              </a:rPr>
              <a:t>: What provisions are needed in UN R 171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to enable such vehicle operation? </a:t>
            </a:r>
          </a:p>
          <a:p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Optimizing in-service periodic reporting information </a:t>
            </a:r>
            <a:br>
              <a:rPr lang="en-US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(Table 1 of Section 7 of UN R 171) </a:t>
            </a:r>
            <a:r>
              <a:rPr lang="en-US" sz="2800" kern="1200" dirty="0">
                <a:solidFill>
                  <a:srgbClr val="3333FF"/>
                </a:solidFill>
                <a:effectLst/>
                <a:latin typeface="+mn-lt"/>
                <a:ea typeface="+mn-ea"/>
                <a:cs typeface="+mn-cs"/>
              </a:rPr>
              <a:t>(still remains open)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35EF607-D79C-1D2B-BC34-E6BB05F2B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717C-9100-4B67-BBBE-0E8CFF0344F7}" type="slidenum">
              <a:rPr lang="ru-RU" smtClean="0"/>
              <a:t>2</a:t>
            </a:fld>
            <a:endParaRPr lang="ru-RU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5C0E1F5-3BF6-13E2-FDB9-46B0B0A50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82" y="530320"/>
            <a:ext cx="11275142" cy="482139"/>
          </a:xfrm>
        </p:spPr>
        <p:txBody>
          <a:bodyPr>
            <a:noAutofit/>
          </a:bodyPr>
          <a:lstStyle/>
          <a:p>
            <a:r>
              <a:rPr lang="en-US" sz="4000" dirty="0"/>
              <a:t>Not Completed Working Items (Outstanding Issues)</a:t>
            </a:r>
            <a:br>
              <a:rPr lang="en-US" sz="4000" dirty="0"/>
            </a:br>
            <a:r>
              <a:rPr lang="en-US" sz="3000" dirty="0"/>
              <a:t>As reported by the TF on ADAS to the 21</a:t>
            </a:r>
            <a:r>
              <a:rPr lang="en-US" sz="3000" baseline="30000" dirty="0"/>
              <a:t>st</a:t>
            </a:r>
            <a:r>
              <a:rPr lang="en-US" sz="3000" dirty="0"/>
              <a:t> GRVA session in GRVA-21-36</a:t>
            </a:r>
            <a:endParaRPr lang="ru-RU" sz="3000" dirty="0"/>
          </a:p>
        </p:txBody>
      </p:sp>
      <p:sp>
        <p:nvSpPr>
          <p:cNvPr id="2" name="Стрелка: вверх 1">
            <a:extLst>
              <a:ext uri="{FF2B5EF4-FFF2-40B4-BE49-F238E27FC236}">
                <a16:creationId xmlns:a16="http://schemas.microsoft.com/office/drawing/2014/main" id="{8B7832FB-5DA8-F7D0-BF95-7D7E6E654E70}"/>
              </a:ext>
            </a:extLst>
          </p:cNvPr>
          <p:cNvSpPr/>
          <p:nvPr/>
        </p:nvSpPr>
        <p:spPr>
          <a:xfrm>
            <a:off x="2613873" y="2407756"/>
            <a:ext cx="1217756" cy="1519182"/>
          </a:xfrm>
          <a:prstGeom prst="upArrow">
            <a:avLst>
              <a:gd name="adj1" fmla="val 50000"/>
              <a:gd name="adj2" fmla="val 49454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9F628E-6FFF-F080-E857-D25D3562E2A8}"/>
              </a:ext>
            </a:extLst>
          </p:cNvPr>
          <p:cNvSpPr txBox="1"/>
          <p:nvPr/>
        </p:nvSpPr>
        <p:spPr>
          <a:xfrm>
            <a:off x="4628115" y="2528711"/>
            <a:ext cx="6150186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697230" algn="just">
              <a:spcAft>
                <a:spcPts val="600"/>
              </a:spcAft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Reference: </a:t>
            </a:r>
          </a:p>
          <a:p>
            <a:pPr indent="-697230" algn="just"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5.3.7.2.4.10. The system shall only initiate a manoeuvre if the vehicle is located on a highway (including highway slip roads) and it is not withholding HORs”.</a:t>
            </a:r>
            <a:endParaRPr lang="ru-RU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76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C38F50-8098-BD0B-9E56-A6BF3A46B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2D3A3F0-D37D-66C9-6027-C7355331A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842" y="1015333"/>
            <a:ext cx="10809303" cy="4997568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Symbol" panose="05050102010706020507" pitchFamily="18" charset="2"/>
              <a:buChar char=""/>
            </a:pPr>
            <a:r>
              <a:rPr lang="en-US" dirty="0"/>
              <a:t>Several Contracting Parties identified concerns regarding driver-system interactions, for which safe and proper vehicle behavior should be evidenced, such as (ADAS-37-06):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US" dirty="0"/>
              <a:t>Drivers’ ability to take control during system’s performing DDT with an incorrect situational awareness or unexpected situations (e.g., fallen tree)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subject to accident statistics (to find a border line from manual driving)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addressed in vehicle control strategy 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addressed by adding new provisions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US" dirty="0"/>
              <a:t>Drivers’ ability to respond to critical events after prolonged withholding hands-on requests (“hands-free” operation)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This is more relevant to highway operation (already allowed by UN R 171)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subject to drivers’ survey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subject to accident statistics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US" dirty="0"/>
              <a:t>The effect of prolonged “hands-free” operation on drivers’ retention of manual driving skills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This is more relevant to highway operation (already allowed by UN R 171)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disproved or answered by field data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subject to drivers’ survey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US" dirty="0"/>
              <a:t>Drivers’ ability to manage secondary controls relevant to DDT while “hands-free”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addressed in vehicle control strategy 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addressed by adding new provisions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80C43D-ED79-5151-4938-DD1EABC6E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717C-9100-4B67-BBBE-0E8CFF0344F7}" type="slidenum">
              <a:rPr lang="ru-RU" smtClean="0"/>
              <a:t>3</a:t>
            </a:fld>
            <a:endParaRPr lang="ru-RU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6E5A648-57CC-ED8D-4593-A5DDDC225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842" y="306370"/>
            <a:ext cx="11741158" cy="482139"/>
          </a:xfrm>
        </p:spPr>
        <p:txBody>
          <a:bodyPr>
            <a:noAutofit/>
          </a:bodyPr>
          <a:lstStyle/>
          <a:p>
            <a:r>
              <a:rPr lang="en-US" sz="4000" spc="-130" dirty="0"/>
              <a:t>Raised Concerns Regarding Driver-System Interactions (1/2)</a:t>
            </a:r>
            <a:endParaRPr lang="ru-RU" sz="4000" spc="-130" dirty="0"/>
          </a:p>
        </p:txBody>
      </p:sp>
    </p:spTree>
    <p:extLst>
      <p:ext uri="{BB962C8B-B14F-4D97-AF65-F5344CB8AC3E}">
        <p14:creationId xmlns:p14="http://schemas.microsoft.com/office/powerpoint/2010/main" val="3710517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6726A-81D8-DB5E-4450-88CBE7080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89562E8-DA99-E285-F3F4-13D85ED6B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842" y="1277871"/>
            <a:ext cx="10809303" cy="4260533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Symbol" panose="05050102010706020507" pitchFamily="18" charset="2"/>
              <a:buChar char=""/>
            </a:pPr>
            <a:r>
              <a:rPr lang="en-US" dirty="0"/>
              <a:t>Several Contracting Parties identified concerns regarding driver-system interactions, for which safe and proper vehicle behavior should be evidenced, such as (ADAS-37-06):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US" dirty="0"/>
              <a:t>Drivers’ ability to cancel or override system-initiated maneuvers safely</a:t>
            </a:r>
            <a:br>
              <a:rPr lang="en-US" dirty="0"/>
            </a:br>
            <a:r>
              <a:rPr lang="en-US" dirty="0">
                <a:solidFill>
                  <a:srgbClr val="3333FF"/>
                </a:solidFill>
              </a:rPr>
              <a:t>(already addressed by UN R 171 -&gt; “controllability”)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addressed in vehicle control strategy 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addressed by adding new provisions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verified by physical testing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GB" dirty="0"/>
              <a:t>Drivers’ ability to remain engaged and situationally aware during </a:t>
            </a:r>
            <a:r>
              <a:rPr lang="en-US" dirty="0"/>
              <a:t>system-initiated maneuvers</a:t>
            </a:r>
            <a:r>
              <a:rPr lang="en-GB" dirty="0"/>
              <a:t>, during long trips and over a long period of frequent system usage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This is more relevant to highway operation (already allowed by UN R 171)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subject to drivers’ survey</a:t>
            </a:r>
            <a:endParaRPr lang="en-GB" dirty="0">
              <a:solidFill>
                <a:srgbClr val="3333FF"/>
              </a:solidFill>
            </a:endParaRP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GB" dirty="0"/>
              <a:t>Crashes involving systems capable of </a:t>
            </a:r>
            <a:r>
              <a:rPr lang="en-US" dirty="0"/>
              <a:t>system-initiated maneuvers  and “hands-free” operation </a:t>
            </a:r>
            <a:r>
              <a:rPr lang="en-GB" dirty="0"/>
              <a:t>are not predominantly caused by controllability issues, drivers’ misuse, or overreliance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subject to accident statistics or field data</a:t>
            </a: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3333FF"/>
                </a:solidFill>
              </a:rPr>
              <a:t>Could be subject to drivers’ survey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E3F7FF8-1DD1-E6AA-EDD0-4592296D5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717C-9100-4B67-BBBE-0E8CFF0344F7}" type="slidenum">
              <a:rPr lang="ru-RU" smtClean="0"/>
              <a:t>4</a:t>
            </a:fld>
            <a:endParaRPr lang="ru-RU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074729E4-A9A7-ACE8-EF84-782E5AA16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841" y="425648"/>
            <a:ext cx="11741159" cy="482139"/>
          </a:xfrm>
        </p:spPr>
        <p:txBody>
          <a:bodyPr>
            <a:noAutofit/>
          </a:bodyPr>
          <a:lstStyle/>
          <a:p>
            <a:r>
              <a:rPr lang="en-US" sz="4000" spc="-130" dirty="0"/>
              <a:t>Raised Concerns Regarding Driver-System Interactions (1/2)</a:t>
            </a:r>
            <a:endParaRPr lang="ru-RU" sz="4000" spc="-130" dirty="0"/>
          </a:p>
        </p:txBody>
      </p:sp>
    </p:spTree>
    <p:extLst>
      <p:ext uri="{BB962C8B-B14F-4D97-AF65-F5344CB8AC3E}">
        <p14:creationId xmlns:p14="http://schemas.microsoft.com/office/powerpoint/2010/main" val="2355103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5EC8A-A521-9761-D9A0-C6FFCEA1F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91D59BC-9B8A-6105-D4F4-88AC72CD4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842" y="1347271"/>
            <a:ext cx="10809303" cy="4163458"/>
          </a:xfrm>
        </p:spPr>
        <p:txBody>
          <a:bodyPr>
            <a:normAutofit/>
          </a:bodyPr>
          <a:lstStyle/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GB" dirty="0"/>
              <a:t>Collection and analysis of the accident data in jurisdictions where these systems are already deployed such as the US and China </a:t>
            </a:r>
            <a:r>
              <a:rPr lang="en-GB" i="1" dirty="0">
                <a:solidFill>
                  <a:srgbClr val="3333FF"/>
                </a:solidFill>
              </a:rPr>
              <a:t>(Note: these systems are not compliant with UN R 171)</a:t>
            </a:r>
            <a:endParaRPr lang="en-US" i="1" dirty="0">
              <a:solidFill>
                <a:srgbClr val="3333FF"/>
              </a:solidFill>
            </a:endParaRP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GB" dirty="0"/>
              <a:t>Development of questionnaires for drivers who use the systems capable of SIM and withholding HORs. Collection and analysis of the drivers’ replies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US" sz="2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Optimizing in-service periodic reporting information </a:t>
            </a:r>
            <a:br>
              <a:rPr lang="en-US" sz="2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2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(Table 1 of Section 7 of UN R 171)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76395E3-589C-5F80-BD14-C919EF8A9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717C-9100-4B67-BBBE-0E8CFF0344F7}" type="slidenum">
              <a:rPr lang="ru-RU" smtClean="0"/>
              <a:t>5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F3594DE9-D90F-406A-DFD3-F4A3137ED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842" y="429982"/>
            <a:ext cx="10981325" cy="482139"/>
          </a:xfrm>
        </p:spPr>
        <p:txBody>
          <a:bodyPr>
            <a:noAutofit/>
          </a:bodyPr>
          <a:lstStyle/>
          <a:p>
            <a:r>
              <a:rPr lang="en-US" sz="4000" dirty="0"/>
              <a:t>Longer Term Considerations: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07264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D95FFE-A831-49D2-B196-26DABB0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i="1" dirty="0"/>
              <a:t>Thank you for your attention!</a:t>
            </a:r>
            <a:endParaRPr lang="ru-RU" sz="4800" i="1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9A84332-60B7-443B-9314-C3015BEBC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717C-9100-4B67-BBBE-0E8CFF0344F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9959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ée un document." ma:contentTypeScope="" ma:versionID="52b44823ef0053eacd17618c4087f0a0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58afff9b86f3ba890056f1ee7ef951e8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EEA3E4-EBF7-4E40-A62A-A494358B8D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50588D-9C13-44ED-84B6-DA92B89064CB}">
  <ds:schemaRefs>
    <ds:schemaRef ds:uri="http://schemas.microsoft.com/office/2006/metadata/properties"/>
    <ds:schemaRef ds:uri="http://schemas.microsoft.com/office/infopath/2007/PartnerControls"/>
    <ds:schemaRef ds:uri="acccb6d4-dbe5-46d2-b4d3-5733603d8cc6"/>
    <ds:schemaRef ds:uri="985ec44e-1bab-4c0b-9df0-6ba128686fc9"/>
  </ds:schemaRefs>
</ds:datastoreItem>
</file>

<file path=customXml/itemProps3.xml><?xml version="1.0" encoding="utf-8"?>
<ds:datastoreItem xmlns:ds="http://schemas.openxmlformats.org/officeDocument/2006/customXml" ds:itemID="{D72DC79D-7C07-4B15-BDF4-68B1FA6681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16354</TotalTime>
  <Words>625</Words>
  <Application>Microsoft Office PowerPoint</Application>
  <PresentationFormat>Широкоэкранный</PresentationFormat>
  <Paragraphs>56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Тема Office</vt:lpstr>
      <vt:lpstr>Possible Ways Forward   with Outstanding Issues  with SIM and Withholding HORs  Orientation Slides</vt:lpstr>
      <vt:lpstr>Not Completed Working Items (Outstanding Issues) As reported by the TF on ADAS to the 21st GRVA session in GRVA-21-36</vt:lpstr>
      <vt:lpstr>Raised Concerns Regarding Driver-System Interactions (1/2)</vt:lpstr>
      <vt:lpstr>Raised Concerns Regarding Driver-System Interactions (1/2)</vt:lpstr>
      <vt:lpstr>Longer Term Considerations: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 of the TF on ADAS</dc:title>
  <dc:creator>Andrei Bocharov</dc:creator>
  <cp:lastModifiedBy>Andrei Bocharov</cp:lastModifiedBy>
  <cp:revision>74</cp:revision>
  <dcterms:created xsi:type="dcterms:W3CDTF">2024-12-10T12:01:52Z</dcterms:created>
  <dcterms:modified xsi:type="dcterms:W3CDTF">2025-04-15T11:32:24Z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ediaServiceImageTags">
    <vt:lpwstr/>
  </property>
  <property fmtid="{D5CDD505-2E9C-101B-9397-08002B2CF9AE}" pid="4" name="gba66df640194346a5267c50f24d4797">
    <vt:lpwstr/>
  </property>
  <property fmtid="{D5CDD505-2E9C-101B-9397-08002B2CF9AE}" pid="5" name="Office_x0020_of_x0020_Origin">
    <vt:lpwstr/>
  </property>
  <property fmtid="{D5CDD505-2E9C-101B-9397-08002B2CF9AE}" pid="6" name="Office of Origin">
    <vt:lpwstr/>
  </property>
</Properties>
</file>