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71" r:id="rId4"/>
    <p:sldId id="260" r:id="rId5"/>
    <p:sldId id="259" r:id="rId6"/>
    <p:sldId id="261" r:id="rId7"/>
    <p:sldId id="262" r:id="rId8"/>
    <p:sldId id="268" r:id="rId9"/>
    <p:sldId id="264" r:id="rId10"/>
    <p:sldId id="263" r:id="rId11"/>
    <p:sldId id="267" r:id="rId12"/>
    <p:sldId id="270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76CE7-7CAC-4B57-9576-1DC0D0580FB2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B28F4-DB09-4AE5-9020-49D1900C2B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972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Inversion of the idea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B28F4-DB09-4AE5-9020-49D1900C2B9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969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Using a reversing</a:t>
            </a:r>
            <a:r>
              <a:rPr kumimoji="1" lang="en-US" altLang="ja-JP" baseline="0" dirty="0" smtClean="0"/>
              <a:t> lamp</a:t>
            </a:r>
            <a:r>
              <a:rPr kumimoji="1" lang="en-US" altLang="ja-JP" dirty="0" smtClean="0"/>
              <a:t> signal would solve the problem.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B28F4-DB09-4AE5-9020-49D1900C2B9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7318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642F69-05B3-44FE-B003-A77982D40E2B}" type="slidenum">
              <a:rPr lang="ja-JP" altLang="en-US" smtClean="0"/>
              <a:pPr>
                <a:defRPr/>
              </a:pPr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2582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5733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637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180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663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009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3703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108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181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941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7">
            <a:extLst>
              <a:ext uri="{FF2B5EF4-FFF2-40B4-BE49-F238E27FC236}">
                <a16:creationId xmlns:a16="http://schemas.microsoft.com/office/drawing/2014/main" id="{216252B4-CE42-40B2-8912-948076476B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66500" y="6273800"/>
            <a:ext cx="825500" cy="584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3" name="テキスト ボックス 11">
            <a:extLst>
              <a:ext uri="{FF2B5EF4-FFF2-40B4-BE49-F238E27FC236}">
                <a16:creationId xmlns:a16="http://schemas.microsoft.com/office/drawing/2014/main" id="{8C262359-40DD-4CE2-8EA6-38D6FEA95DD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483975" y="6432550"/>
            <a:ext cx="708025" cy="27781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9pPr>
          </a:lstStyle>
          <a:p>
            <a:pPr algn="ctr" eaLnBrk="1" hangingPunct="1">
              <a:defRPr/>
            </a:pPr>
            <a:fld id="{77B7F5EA-FDD5-4B64-A343-EC094FCDBA69}" type="slidenum">
              <a:rPr lang="en-US" altLang="ja-JP" b="1" i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eaLnBrk="1" hangingPunct="1">
                <a:defRPr/>
              </a:pPr>
              <a:t>‹#›</a:t>
            </a:fld>
            <a:endParaRPr lang="ja-JP" altLang="en-US" b="1" i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606" y="210209"/>
            <a:ext cx="11833362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25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234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212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80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20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19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70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8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43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13A2DA4-D3BC-4E86-866D-9552C2D227AB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9C0F037-9BA7-4A58-8D56-49765A7A9E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9192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png"/><Relationship Id="rId7" Type="http://schemas.openxmlformats.org/officeDocument/2006/relationships/image" Target="../media/image1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8.jpeg"/><Relationship Id="rId7" Type="http://schemas.openxmlformats.org/officeDocument/2006/relationships/image" Target="NUL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UN-R158 </a:t>
            </a:r>
            <a:br>
              <a:rPr lang="en-US" altLang="ja-JP" dirty="0" smtClean="0"/>
            </a:br>
            <a:r>
              <a:rPr lang="en-US" altLang="ja-JP" dirty="0" smtClean="0"/>
              <a:t>Component Approval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333014" y="5682343"/>
            <a:ext cx="1325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/>
              <a:t>JABIA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204152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8600" y="352696"/>
            <a:ext cx="1156335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/>
              <a:t>Installation Approval</a:t>
            </a:r>
            <a:endParaRPr kumimoji="1" lang="ja-JP" altLang="en-US" sz="2800" b="1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8186628" y="1858777"/>
            <a:ext cx="1458828" cy="1441771"/>
            <a:chOff x="7690423" y="1289713"/>
            <a:chExt cx="2575738" cy="2476500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90423" y="1289713"/>
              <a:ext cx="2575738" cy="2476500"/>
            </a:xfrm>
            <a:prstGeom prst="rect">
              <a:avLst/>
            </a:prstGeom>
          </p:spPr>
        </p:pic>
        <p:cxnSp>
          <p:nvCxnSpPr>
            <p:cNvPr id="4" name="直線矢印コネクタ 3"/>
            <p:cNvCxnSpPr/>
            <p:nvPr/>
          </p:nvCxnSpPr>
          <p:spPr>
            <a:xfrm>
              <a:off x="8062057" y="1628029"/>
              <a:ext cx="2204104" cy="40005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/>
          <p:cNvGrpSpPr/>
          <p:nvPr/>
        </p:nvGrpSpPr>
        <p:grpSpPr>
          <a:xfrm>
            <a:off x="4665783" y="2075674"/>
            <a:ext cx="2754925" cy="1442684"/>
            <a:chOff x="4607167" y="2413203"/>
            <a:chExt cx="3669325" cy="1771936"/>
          </a:xfrm>
        </p:grpSpPr>
        <p:sp>
          <p:nvSpPr>
            <p:cNvPr id="6" name="1 つの角を切り取った四角形 5"/>
            <p:cNvSpPr/>
            <p:nvPr/>
          </p:nvSpPr>
          <p:spPr>
            <a:xfrm flipH="1">
              <a:off x="4607167" y="2413203"/>
              <a:ext cx="1207477" cy="1361627"/>
            </a:xfrm>
            <a:prstGeom prst="snip1Rect">
              <a:avLst>
                <a:gd name="adj" fmla="val 50000"/>
              </a:avLst>
            </a:prstGeom>
            <a:noFill/>
            <a:ln w="285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/>
            <p:cNvSpPr/>
            <p:nvPr/>
          </p:nvSpPr>
          <p:spPr>
            <a:xfrm>
              <a:off x="4994031" y="3411414"/>
              <a:ext cx="726831" cy="72683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5814644" y="3458308"/>
              <a:ext cx="2461848" cy="211015"/>
            </a:xfrm>
            <a:prstGeom prst="rect">
              <a:avLst/>
            </a:prstGeom>
            <a:noFill/>
            <a:ln w="285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/>
            <p:cNvSpPr/>
            <p:nvPr/>
          </p:nvSpPr>
          <p:spPr>
            <a:xfrm>
              <a:off x="7282454" y="3458308"/>
              <a:ext cx="726831" cy="72683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4349373" y="1228404"/>
            <a:ext cx="344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Reverse signal (available or not)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115950" y="1197662"/>
            <a:ext cx="3431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Mounting </a:t>
            </a:r>
            <a:r>
              <a:rPr lang="en-US" altLang="ja-JP" dirty="0"/>
              <a:t>position of the monitor and camera</a:t>
            </a:r>
          </a:p>
          <a:p>
            <a:endParaRPr kumimoji="1" lang="ja-JP" altLang="en-US" dirty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5119069" y="1763533"/>
            <a:ext cx="2500931" cy="1143218"/>
            <a:chOff x="5062121" y="2085490"/>
            <a:chExt cx="3296435" cy="1372818"/>
          </a:xfrm>
        </p:grpSpPr>
        <p:sp>
          <p:nvSpPr>
            <p:cNvPr id="15" name="正方形/長方形 14"/>
            <p:cNvSpPr/>
            <p:nvPr/>
          </p:nvSpPr>
          <p:spPr>
            <a:xfrm>
              <a:off x="5896708" y="2085490"/>
              <a:ext cx="2379784" cy="137281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kumimoji="1" lang="en-US" altLang="ja-JP" dirty="0" smtClean="0"/>
                <a:t>Body</a:t>
              </a:r>
              <a:endParaRPr kumimoji="1" lang="ja-JP" altLang="en-US" dirty="0"/>
            </a:p>
          </p:txBody>
        </p:sp>
        <p:sp>
          <p:nvSpPr>
            <p:cNvPr id="16" name="角丸四角形 15"/>
            <p:cNvSpPr/>
            <p:nvPr/>
          </p:nvSpPr>
          <p:spPr>
            <a:xfrm>
              <a:off x="8241326" y="2165757"/>
              <a:ext cx="117230" cy="165954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レーム 16"/>
            <p:cNvSpPr/>
            <p:nvPr/>
          </p:nvSpPr>
          <p:spPr>
            <a:xfrm rot="21140402">
              <a:off x="5062121" y="2515335"/>
              <a:ext cx="296326" cy="266067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1 つの角を丸めた四角形 17"/>
            <p:cNvSpPr/>
            <p:nvPr/>
          </p:nvSpPr>
          <p:spPr>
            <a:xfrm>
              <a:off x="5334023" y="3112865"/>
              <a:ext cx="293050" cy="183152"/>
            </a:xfrm>
            <a:prstGeom prst="round1Rect">
              <a:avLst/>
            </a:prstGeom>
            <a:solidFill>
              <a:srgbClr val="FFC00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" name="カギ線コネクタ 18"/>
            <p:cNvCxnSpPr>
              <a:stCxn id="17" idx="2"/>
              <a:endCxn id="18" idx="0"/>
            </p:cNvCxnSpPr>
            <p:nvPr/>
          </p:nvCxnSpPr>
          <p:spPr>
            <a:xfrm rot="16200000" flipH="1">
              <a:off x="5187957" y="2820274"/>
              <a:ext cx="332650" cy="252531"/>
            </a:xfrm>
            <a:prstGeom prst="bentConnector3">
              <a:avLst/>
            </a:prstGeom>
            <a:ln w="22225">
              <a:solidFill>
                <a:srgbClr val="FF00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カギ線コネクタ 19"/>
            <p:cNvCxnSpPr>
              <a:stCxn id="18" idx="3"/>
              <a:endCxn id="16" idx="1"/>
            </p:cNvCxnSpPr>
            <p:nvPr/>
          </p:nvCxnSpPr>
          <p:spPr>
            <a:xfrm flipV="1">
              <a:off x="5627073" y="2248734"/>
              <a:ext cx="2614253" cy="955707"/>
            </a:xfrm>
            <a:prstGeom prst="bentConnector3">
              <a:avLst/>
            </a:prstGeom>
            <a:ln w="25400">
              <a:solidFill>
                <a:srgbClr val="FF00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直線矢印コネクタ 21"/>
          <p:cNvCxnSpPr>
            <a:stCxn id="9" idx="2"/>
          </p:cNvCxnSpPr>
          <p:nvPr/>
        </p:nvCxnSpPr>
        <p:spPr>
          <a:xfrm flipH="1" flipV="1">
            <a:off x="5543416" y="2812144"/>
            <a:ext cx="1130969" cy="410327"/>
          </a:xfrm>
          <a:prstGeom prst="straightConnector1">
            <a:avLst/>
          </a:prstGeom>
          <a:ln w="57150">
            <a:solidFill>
              <a:srgbClr val="FF0000">
                <a:alpha val="6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角丸四角形 25"/>
          <p:cNvSpPr/>
          <p:nvPr/>
        </p:nvSpPr>
        <p:spPr>
          <a:xfrm>
            <a:off x="8064317" y="1082850"/>
            <a:ext cx="3647152" cy="3668817"/>
          </a:xfrm>
          <a:prstGeom prst="roundRect">
            <a:avLst>
              <a:gd name="adj" fmla="val 2524"/>
            </a:avLst>
          </a:prstGeom>
          <a:noFill/>
          <a:ln w="317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4249018" y="1082850"/>
            <a:ext cx="3647152" cy="3668817"/>
          </a:xfrm>
          <a:prstGeom prst="roundRect">
            <a:avLst>
              <a:gd name="adj" fmla="val 2524"/>
            </a:avLst>
          </a:prstGeom>
          <a:noFill/>
          <a:ln w="317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405633" y="1092174"/>
            <a:ext cx="3647152" cy="3668817"/>
          </a:xfrm>
          <a:prstGeom prst="roundRect">
            <a:avLst>
              <a:gd name="adj" fmla="val 2524"/>
            </a:avLst>
          </a:prstGeom>
          <a:noFill/>
          <a:ln w="317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29474" y="1228404"/>
            <a:ext cx="3034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Optional equipment which may affect the rearward field of vision</a:t>
            </a: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065" y="2240371"/>
            <a:ext cx="2138942" cy="1321435"/>
          </a:xfrm>
          <a:prstGeom prst="rect">
            <a:avLst/>
          </a:prstGeom>
        </p:spPr>
      </p:pic>
      <p:sp>
        <p:nvSpPr>
          <p:cNvPr id="32" name="正方形/長方形 31"/>
          <p:cNvSpPr/>
          <p:nvPr/>
        </p:nvSpPr>
        <p:spPr>
          <a:xfrm>
            <a:off x="1135804" y="2173984"/>
            <a:ext cx="414502" cy="366133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 rot="21094997">
            <a:off x="1916560" y="2531695"/>
            <a:ext cx="329976" cy="811239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7958" y="3657599"/>
            <a:ext cx="1755105" cy="923109"/>
          </a:xfrm>
          <a:prstGeom prst="rect">
            <a:avLst/>
          </a:prstGeom>
        </p:spPr>
      </p:pic>
      <p:cxnSp>
        <p:nvCxnSpPr>
          <p:cNvPr id="35" name="直線矢印コネクタ 34"/>
          <p:cNvCxnSpPr>
            <a:stCxn id="33" idx="3"/>
            <a:endCxn id="30" idx="3"/>
          </p:cNvCxnSpPr>
          <p:nvPr/>
        </p:nvCxnSpPr>
        <p:spPr>
          <a:xfrm>
            <a:off x="2244759" y="2913165"/>
            <a:ext cx="1578304" cy="1205989"/>
          </a:xfrm>
          <a:prstGeom prst="straightConnector1">
            <a:avLst/>
          </a:prstGeom>
          <a:ln w="2222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390130" y="5018060"/>
            <a:ext cx="7208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Components approval checks with </a:t>
            </a:r>
            <a:r>
              <a:rPr lang="en-US" altLang="ja-JP" dirty="0"/>
              <a:t>the </a:t>
            </a:r>
            <a:r>
              <a:rPr lang="en-US" altLang="ja-JP" dirty="0" smtClean="0"/>
              <a:t>devices installed on the </a:t>
            </a:r>
            <a:r>
              <a:rPr lang="en-US" altLang="ja-JP" dirty="0"/>
              <a:t>vehicle</a:t>
            </a:r>
            <a:endParaRPr kumimoji="1" lang="en-US" altLang="ja-JP" dirty="0" smtClean="0"/>
          </a:p>
        </p:txBody>
      </p:sp>
      <p:cxnSp>
        <p:nvCxnSpPr>
          <p:cNvPr id="36" name="直線矢印コネクタ 35"/>
          <p:cNvCxnSpPr>
            <a:stCxn id="32" idx="3"/>
          </p:cNvCxnSpPr>
          <p:nvPr/>
        </p:nvCxnSpPr>
        <p:spPr>
          <a:xfrm>
            <a:off x="1550306" y="2357051"/>
            <a:ext cx="1329866" cy="1537677"/>
          </a:xfrm>
          <a:prstGeom prst="straightConnector1">
            <a:avLst/>
          </a:prstGeom>
          <a:ln w="22225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図 3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5068" y="3516159"/>
            <a:ext cx="2272938" cy="1027612"/>
          </a:xfrm>
          <a:prstGeom prst="rect">
            <a:avLst/>
          </a:prstGeom>
        </p:spPr>
      </p:pic>
      <p:sp>
        <p:nvSpPr>
          <p:cNvPr id="38" name="楕円 37"/>
          <p:cNvSpPr/>
          <p:nvPr/>
        </p:nvSpPr>
        <p:spPr>
          <a:xfrm>
            <a:off x="10685417" y="4119153"/>
            <a:ext cx="296092" cy="21771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12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E1967C9-E87C-4FA5-8B42-97052AFEAC0F}"/>
              </a:ext>
            </a:extLst>
          </p:cNvPr>
          <p:cNvGrpSpPr/>
          <p:nvPr/>
        </p:nvGrpSpPr>
        <p:grpSpPr>
          <a:xfrm>
            <a:off x="24842" y="1010653"/>
            <a:ext cx="9819064" cy="5093368"/>
            <a:chOff x="681789" y="1074769"/>
            <a:chExt cx="11559633" cy="5902506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FEA19A4C-6ADB-4CE0-8036-CAA3DDB4896A}"/>
                </a:ext>
              </a:extLst>
            </p:cNvPr>
            <p:cNvGrpSpPr/>
            <p:nvPr/>
          </p:nvGrpSpPr>
          <p:grpSpPr>
            <a:xfrm>
              <a:off x="681789" y="1074769"/>
              <a:ext cx="11559633" cy="5902506"/>
              <a:chOff x="681789" y="1074769"/>
              <a:chExt cx="11559633" cy="5902506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5ACD1B22-F5B5-45CE-8458-8E978250176A}"/>
                  </a:ext>
                </a:extLst>
              </p:cNvPr>
              <p:cNvGrpSpPr/>
              <p:nvPr/>
            </p:nvGrpSpPr>
            <p:grpSpPr>
              <a:xfrm>
                <a:off x="2889778" y="1364044"/>
                <a:ext cx="9351644" cy="5613231"/>
                <a:chOff x="2805187" y="1127538"/>
                <a:chExt cx="9351644" cy="5613231"/>
              </a:xfrm>
            </p:grpSpPr>
            <p:pic>
              <p:nvPicPr>
                <p:cNvPr id="85" name="図 84">
                  <a:extLst>
                    <a:ext uri="{FF2B5EF4-FFF2-40B4-BE49-F238E27FC236}">
                      <a16:creationId xmlns:a16="http://schemas.microsoft.com/office/drawing/2014/main" id="{BA1F059D-387F-4590-B048-4B6644B73B9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1234301">
                  <a:off x="2805187" y="1127538"/>
                  <a:ext cx="555961" cy="5100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86" name="フリーフォーム 17">
                  <a:extLst>
                    <a:ext uri="{FF2B5EF4-FFF2-40B4-BE49-F238E27FC236}">
                      <a16:creationId xmlns:a16="http://schemas.microsoft.com/office/drawing/2014/main" id="{FEB250A7-4E9D-44F3-91AC-B5DC2666F4F8}"/>
                    </a:ext>
                  </a:extLst>
                </p:cNvPr>
                <p:cNvSpPr/>
                <p:nvPr/>
              </p:nvSpPr>
              <p:spPr>
                <a:xfrm>
                  <a:off x="4177799" y="3270665"/>
                  <a:ext cx="7979032" cy="3470104"/>
                </a:xfrm>
                <a:custGeom>
                  <a:avLst/>
                  <a:gdLst>
                    <a:gd name="connsiteX0" fmla="*/ 2727093 w 7979032"/>
                    <a:gd name="connsiteY0" fmla="*/ 3470104 h 3470104"/>
                    <a:gd name="connsiteX1" fmla="*/ 148016 w 7979032"/>
                    <a:gd name="connsiteY1" fmla="*/ 2063335 h 3470104"/>
                    <a:gd name="connsiteX2" fmla="*/ 429370 w 7979032"/>
                    <a:gd name="connsiteY2" fmla="*/ 949643 h 3470104"/>
                    <a:gd name="connsiteX3" fmla="*/ 1390663 w 7979032"/>
                    <a:gd name="connsiteY3" fmla="*/ 293150 h 3470104"/>
                    <a:gd name="connsiteX4" fmla="*/ 3360139 w 7979032"/>
                    <a:gd name="connsiteY4" fmla="*/ 73 h 3470104"/>
                    <a:gd name="connsiteX5" fmla="*/ 5904047 w 7979032"/>
                    <a:gd name="connsiteY5" fmla="*/ 269704 h 3470104"/>
                    <a:gd name="connsiteX6" fmla="*/ 7979032 w 7979032"/>
                    <a:gd name="connsiteY6" fmla="*/ 726904 h 3470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979032" h="3470104">
                      <a:moveTo>
                        <a:pt x="2727093" y="3470104"/>
                      </a:moveTo>
                      <a:cubicBezTo>
                        <a:pt x="1629031" y="2976758"/>
                        <a:pt x="530970" y="2483412"/>
                        <a:pt x="148016" y="2063335"/>
                      </a:cubicBezTo>
                      <a:cubicBezTo>
                        <a:pt x="-234938" y="1643258"/>
                        <a:pt x="222262" y="1244674"/>
                        <a:pt x="429370" y="949643"/>
                      </a:cubicBezTo>
                      <a:cubicBezTo>
                        <a:pt x="636478" y="654612"/>
                        <a:pt x="902201" y="451412"/>
                        <a:pt x="1390663" y="293150"/>
                      </a:cubicBezTo>
                      <a:cubicBezTo>
                        <a:pt x="1879124" y="134888"/>
                        <a:pt x="2607908" y="3981"/>
                        <a:pt x="3360139" y="73"/>
                      </a:cubicBezTo>
                      <a:cubicBezTo>
                        <a:pt x="4112370" y="-3835"/>
                        <a:pt x="5134232" y="148565"/>
                        <a:pt x="5904047" y="269704"/>
                      </a:cubicBezTo>
                      <a:cubicBezTo>
                        <a:pt x="6673863" y="390842"/>
                        <a:pt x="7326447" y="558873"/>
                        <a:pt x="7979032" y="726904"/>
                      </a:cubicBezTo>
                    </a:path>
                  </a:pathLst>
                </a:custGeom>
                <a:solidFill>
                  <a:srgbClr val="FF0000">
                    <a:alpha val="38000"/>
                  </a:srgbClr>
                </a:solidFill>
                <a:ln>
                  <a:solidFill>
                    <a:srgbClr val="FF0000">
                      <a:alpha val="32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 20">
                  <a:extLst>
                    <a:ext uri="{FF2B5EF4-FFF2-40B4-BE49-F238E27FC236}">
                      <a16:creationId xmlns:a16="http://schemas.microsoft.com/office/drawing/2014/main" id="{A6A068B5-FDAA-44C6-8A7E-C78071D38EF9}"/>
                    </a:ext>
                  </a:extLst>
                </p:cNvPr>
                <p:cNvSpPr/>
                <p:nvPr/>
              </p:nvSpPr>
              <p:spPr>
                <a:xfrm>
                  <a:off x="3083169" y="1356870"/>
                  <a:ext cx="6717482" cy="4513384"/>
                </a:xfrm>
                <a:custGeom>
                  <a:avLst/>
                  <a:gdLst>
                    <a:gd name="connsiteX0" fmla="*/ 0 w 7948246"/>
                    <a:gd name="connsiteY0" fmla="*/ 0 h 4314092"/>
                    <a:gd name="connsiteX1" fmla="*/ 7948246 w 7948246"/>
                    <a:gd name="connsiteY1" fmla="*/ 2028092 h 4314092"/>
                    <a:gd name="connsiteX2" fmla="*/ 2321169 w 7948246"/>
                    <a:gd name="connsiteY2" fmla="*/ 4314092 h 4314092"/>
                    <a:gd name="connsiteX3" fmla="*/ 1617784 w 7948246"/>
                    <a:gd name="connsiteY3" fmla="*/ 3903785 h 4314092"/>
                    <a:gd name="connsiteX4" fmla="*/ 1242646 w 7948246"/>
                    <a:gd name="connsiteY4" fmla="*/ 3493477 h 4314092"/>
                    <a:gd name="connsiteX5" fmla="*/ 0 w 7948246"/>
                    <a:gd name="connsiteY5" fmla="*/ 0 h 4314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48246" h="4314092">
                      <a:moveTo>
                        <a:pt x="0" y="0"/>
                      </a:moveTo>
                      <a:lnTo>
                        <a:pt x="7948246" y="2028092"/>
                      </a:lnTo>
                      <a:lnTo>
                        <a:pt x="2321169" y="4314092"/>
                      </a:lnTo>
                      <a:lnTo>
                        <a:pt x="1617784" y="3903785"/>
                      </a:lnTo>
                      <a:lnTo>
                        <a:pt x="1242646" y="34934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>
                    <a:alpha val="24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80" name="直線矢印コネクタ 79">
                <a:extLst>
                  <a:ext uri="{FF2B5EF4-FFF2-40B4-BE49-F238E27FC236}">
                    <a16:creationId xmlns:a16="http://schemas.microsoft.com/office/drawing/2014/main" id="{5E38C9FB-C257-4537-9636-2A660C6ED0C9}"/>
                  </a:ext>
                </a:extLst>
              </p:cNvPr>
              <p:cNvCxnSpPr>
                <a:stCxn id="81" idx="1"/>
              </p:cNvCxnSpPr>
              <p:nvPr/>
            </p:nvCxnSpPr>
            <p:spPr>
              <a:xfrm flipH="1">
                <a:off x="5446121" y="1536434"/>
                <a:ext cx="836552" cy="77871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テキスト ボックス 80">
                <a:extLst>
                  <a:ext uri="{FF2B5EF4-FFF2-40B4-BE49-F238E27FC236}">
                    <a16:creationId xmlns:a16="http://schemas.microsoft.com/office/drawing/2014/main" id="{CAD2E198-C2D1-447D-AD61-ADB19160B608}"/>
                  </a:ext>
                </a:extLst>
              </p:cNvPr>
              <p:cNvSpPr txBox="1"/>
              <p:nvPr/>
            </p:nvSpPr>
            <p:spPr>
              <a:xfrm>
                <a:off x="6282673" y="1074769"/>
                <a:ext cx="454111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RVCS </a:t>
                </a:r>
                <a:r>
                  <a:rPr lang="en-US" altLang="ja-JP" dirty="0" smtClean="0"/>
                  <a:t>Manufacturer</a:t>
                </a:r>
              </a:p>
              <a:p>
                <a:r>
                  <a:rPr lang="en-US" altLang="ja-JP" dirty="0"/>
                  <a:t>Guarantee the angle of view of the camera.</a:t>
                </a:r>
              </a:p>
            </p:txBody>
          </p:sp>
          <p:sp>
            <p:nvSpPr>
              <p:cNvPr id="82" name="フリーフォーム 30">
                <a:extLst>
                  <a:ext uri="{FF2B5EF4-FFF2-40B4-BE49-F238E27FC236}">
                    <a16:creationId xmlns:a16="http://schemas.microsoft.com/office/drawing/2014/main" id="{8DA7B3C9-6E0B-45BA-8E2F-BD6AC01B520A}"/>
                  </a:ext>
                </a:extLst>
              </p:cNvPr>
              <p:cNvSpPr/>
              <p:nvPr/>
            </p:nvSpPr>
            <p:spPr>
              <a:xfrm>
                <a:off x="3125889" y="1496005"/>
                <a:ext cx="1484449" cy="4525108"/>
              </a:xfrm>
              <a:custGeom>
                <a:avLst/>
                <a:gdLst>
                  <a:gd name="connsiteX0" fmla="*/ 0 w 1535723"/>
                  <a:gd name="connsiteY0" fmla="*/ 0 h 4525108"/>
                  <a:gd name="connsiteX1" fmla="*/ 1535723 w 1535723"/>
                  <a:gd name="connsiteY1" fmla="*/ 4056184 h 4525108"/>
                  <a:gd name="connsiteX2" fmla="*/ 11723 w 1535723"/>
                  <a:gd name="connsiteY2" fmla="*/ 4525108 h 4525108"/>
                  <a:gd name="connsiteX3" fmla="*/ 46892 w 1535723"/>
                  <a:gd name="connsiteY3" fmla="*/ 58615 h 452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35723" h="4525108">
                    <a:moveTo>
                      <a:pt x="0" y="0"/>
                    </a:moveTo>
                    <a:lnTo>
                      <a:pt x="1535723" y="4056184"/>
                    </a:lnTo>
                    <a:lnTo>
                      <a:pt x="11723" y="4525108"/>
                    </a:lnTo>
                    <a:lnTo>
                      <a:pt x="46892" y="58615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  <a:alpha val="4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3" name="直線矢印コネクタ 82">
                <a:extLst>
                  <a:ext uri="{FF2B5EF4-FFF2-40B4-BE49-F238E27FC236}">
                    <a16:creationId xmlns:a16="http://schemas.microsoft.com/office/drawing/2014/main" id="{A5488E8D-6E57-4826-9611-08CDF87B36B7}"/>
                  </a:ext>
                </a:extLst>
              </p:cNvPr>
              <p:cNvCxnSpPr>
                <a:stCxn id="84" idx="2"/>
                <a:endCxn id="102" idx="0"/>
              </p:cNvCxnSpPr>
              <p:nvPr/>
            </p:nvCxnSpPr>
            <p:spPr>
              <a:xfrm>
                <a:off x="2013284" y="2896510"/>
                <a:ext cx="1171650" cy="52948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テキスト ボックス 83">
                <a:extLst>
                  <a:ext uri="{FF2B5EF4-FFF2-40B4-BE49-F238E27FC236}">
                    <a16:creationId xmlns:a16="http://schemas.microsoft.com/office/drawing/2014/main" id="{836C7969-4C13-4F2E-8D6D-C53403E0C86C}"/>
                  </a:ext>
                </a:extLst>
              </p:cNvPr>
              <p:cNvSpPr txBox="1"/>
              <p:nvPr/>
            </p:nvSpPr>
            <p:spPr>
              <a:xfrm>
                <a:off x="681789" y="1973180"/>
                <a:ext cx="266299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/>
                  <a:t>Body builder </a:t>
                </a:r>
                <a:endParaRPr lang="en-US" altLang="ja-JP" dirty="0" smtClean="0"/>
              </a:p>
              <a:p>
                <a:r>
                  <a:rPr lang="en-US" altLang="ja-JP" dirty="0" smtClean="0"/>
                  <a:t>Design </a:t>
                </a:r>
                <a:r>
                  <a:rPr lang="en-US" altLang="ja-JP" dirty="0"/>
                  <a:t>the layout of obstacles.</a:t>
                </a: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9F90E7EB-ACF7-4454-80C8-8C476D36E9F0}"/>
                </a:ext>
              </a:extLst>
            </p:cNvPr>
            <p:cNvGrpSpPr/>
            <p:nvPr/>
          </p:nvGrpSpPr>
          <p:grpSpPr>
            <a:xfrm>
              <a:off x="4135548" y="3001107"/>
              <a:ext cx="1121200" cy="2168771"/>
              <a:chOff x="4135548" y="3001107"/>
              <a:chExt cx="1121200" cy="2168771"/>
            </a:xfrm>
          </p:grpSpPr>
          <p:sp>
            <p:nvSpPr>
              <p:cNvPr id="91" name="円柱 90">
                <a:extLst>
                  <a:ext uri="{FF2B5EF4-FFF2-40B4-BE49-F238E27FC236}">
                    <a16:creationId xmlns:a16="http://schemas.microsoft.com/office/drawing/2014/main" id="{B3316C3C-F49C-482D-9EA4-712DCD5889EB}"/>
                  </a:ext>
                </a:extLst>
              </p:cNvPr>
              <p:cNvSpPr/>
              <p:nvPr/>
            </p:nvSpPr>
            <p:spPr>
              <a:xfrm>
                <a:off x="4550664" y="3552092"/>
                <a:ext cx="290968" cy="1078524"/>
              </a:xfrm>
              <a:prstGeom prst="can">
                <a:avLst>
                  <a:gd name="adj" fmla="val 3694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円柱 91">
                <a:extLst>
                  <a:ext uri="{FF2B5EF4-FFF2-40B4-BE49-F238E27FC236}">
                    <a16:creationId xmlns:a16="http://schemas.microsoft.com/office/drawing/2014/main" id="{BBAF5512-4E5D-4DE9-8824-E88CF84EB819}"/>
                  </a:ext>
                </a:extLst>
              </p:cNvPr>
              <p:cNvSpPr/>
              <p:nvPr/>
            </p:nvSpPr>
            <p:spPr>
              <a:xfrm>
                <a:off x="4135548" y="4091354"/>
                <a:ext cx="290968" cy="1078524"/>
              </a:xfrm>
              <a:prstGeom prst="can">
                <a:avLst>
                  <a:gd name="adj" fmla="val 3694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円柱 92">
                <a:extLst>
                  <a:ext uri="{FF2B5EF4-FFF2-40B4-BE49-F238E27FC236}">
                    <a16:creationId xmlns:a16="http://schemas.microsoft.com/office/drawing/2014/main" id="{3A3E086D-B0C5-48CE-86E3-D66AC6ED58E9}"/>
                  </a:ext>
                </a:extLst>
              </p:cNvPr>
              <p:cNvSpPr/>
              <p:nvPr/>
            </p:nvSpPr>
            <p:spPr>
              <a:xfrm>
                <a:off x="4965780" y="3001107"/>
                <a:ext cx="290968" cy="1078524"/>
              </a:xfrm>
              <a:prstGeom prst="can">
                <a:avLst>
                  <a:gd name="adj" fmla="val 3694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74BC1EF3-D3DA-41BA-9F45-52A7784C2C98}"/>
                </a:ext>
              </a:extLst>
            </p:cNvPr>
            <p:cNvGrpSpPr/>
            <p:nvPr/>
          </p:nvGrpSpPr>
          <p:grpSpPr>
            <a:xfrm>
              <a:off x="5576589" y="3352800"/>
              <a:ext cx="1121200" cy="2168771"/>
              <a:chOff x="4135548" y="3001107"/>
              <a:chExt cx="1121200" cy="2168771"/>
            </a:xfrm>
          </p:grpSpPr>
          <p:sp>
            <p:nvSpPr>
              <p:cNvPr id="95" name="円柱 94">
                <a:extLst>
                  <a:ext uri="{FF2B5EF4-FFF2-40B4-BE49-F238E27FC236}">
                    <a16:creationId xmlns:a16="http://schemas.microsoft.com/office/drawing/2014/main" id="{A777AD11-D3E2-4BF0-B93B-CB4A0D63ACFF}"/>
                  </a:ext>
                </a:extLst>
              </p:cNvPr>
              <p:cNvSpPr/>
              <p:nvPr/>
            </p:nvSpPr>
            <p:spPr>
              <a:xfrm>
                <a:off x="4550664" y="3552092"/>
                <a:ext cx="290968" cy="1078524"/>
              </a:xfrm>
              <a:prstGeom prst="can">
                <a:avLst>
                  <a:gd name="adj" fmla="val 3694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円柱 95">
                <a:extLst>
                  <a:ext uri="{FF2B5EF4-FFF2-40B4-BE49-F238E27FC236}">
                    <a16:creationId xmlns:a16="http://schemas.microsoft.com/office/drawing/2014/main" id="{3B26C811-DC64-4FE8-AAB1-AB6BC8CC8AFF}"/>
                  </a:ext>
                </a:extLst>
              </p:cNvPr>
              <p:cNvSpPr/>
              <p:nvPr/>
            </p:nvSpPr>
            <p:spPr>
              <a:xfrm>
                <a:off x="4135548" y="4091354"/>
                <a:ext cx="290968" cy="1078524"/>
              </a:xfrm>
              <a:prstGeom prst="can">
                <a:avLst>
                  <a:gd name="adj" fmla="val 3694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円柱 96">
                <a:extLst>
                  <a:ext uri="{FF2B5EF4-FFF2-40B4-BE49-F238E27FC236}">
                    <a16:creationId xmlns:a16="http://schemas.microsoft.com/office/drawing/2014/main" id="{99E9CE4C-E18C-4D93-B5B0-F8B86B952607}"/>
                  </a:ext>
                </a:extLst>
              </p:cNvPr>
              <p:cNvSpPr/>
              <p:nvPr/>
            </p:nvSpPr>
            <p:spPr>
              <a:xfrm>
                <a:off x="4965780" y="3001107"/>
                <a:ext cx="290968" cy="1078524"/>
              </a:xfrm>
              <a:prstGeom prst="can">
                <a:avLst>
                  <a:gd name="adj" fmla="val 3694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FFDC7833-73DC-4BA9-99DC-5C76FB82909F}"/>
                </a:ext>
              </a:extLst>
            </p:cNvPr>
            <p:cNvGrpSpPr/>
            <p:nvPr/>
          </p:nvGrpSpPr>
          <p:grpSpPr>
            <a:xfrm>
              <a:off x="7420116" y="3903785"/>
              <a:ext cx="1121200" cy="2168771"/>
              <a:chOff x="4135548" y="3001107"/>
              <a:chExt cx="1121200" cy="2168771"/>
            </a:xfrm>
          </p:grpSpPr>
          <p:sp>
            <p:nvSpPr>
              <p:cNvPr id="99" name="円柱 98">
                <a:extLst>
                  <a:ext uri="{FF2B5EF4-FFF2-40B4-BE49-F238E27FC236}">
                    <a16:creationId xmlns:a16="http://schemas.microsoft.com/office/drawing/2014/main" id="{67397F3D-41AD-4003-8FDB-D389DB8A4FA3}"/>
                  </a:ext>
                </a:extLst>
              </p:cNvPr>
              <p:cNvSpPr/>
              <p:nvPr/>
            </p:nvSpPr>
            <p:spPr>
              <a:xfrm>
                <a:off x="4550664" y="3552092"/>
                <a:ext cx="290968" cy="1078524"/>
              </a:xfrm>
              <a:prstGeom prst="can">
                <a:avLst>
                  <a:gd name="adj" fmla="val 3694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円柱 99">
                <a:extLst>
                  <a:ext uri="{FF2B5EF4-FFF2-40B4-BE49-F238E27FC236}">
                    <a16:creationId xmlns:a16="http://schemas.microsoft.com/office/drawing/2014/main" id="{83972F3B-E998-4903-BA92-5A517718F2F3}"/>
                  </a:ext>
                </a:extLst>
              </p:cNvPr>
              <p:cNvSpPr/>
              <p:nvPr/>
            </p:nvSpPr>
            <p:spPr>
              <a:xfrm>
                <a:off x="4135548" y="4091354"/>
                <a:ext cx="290968" cy="1078524"/>
              </a:xfrm>
              <a:prstGeom prst="can">
                <a:avLst>
                  <a:gd name="adj" fmla="val 3694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柱 100">
                <a:extLst>
                  <a:ext uri="{FF2B5EF4-FFF2-40B4-BE49-F238E27FC236}">
                    <a16:creationId xmlns:a16="http://schemas.microsoft.com/office/drawing/2014/main" id="{C48E9553-AF28-45D9-93B8-E82BFE4E43F2}"/>
                  </a:ext>
                </a:extLst>
              </p:cNvPr>
              <p:cNvSpPr/>
              <p:nvPr/>
            </p:nvSpPr>
            <p:spPr>
              <a:xfrm>
                <a:off x="4965780" y="3001107"/>
                <a:ext cx="290968" cy="1078524"/>
              </a:xfrm>
              <a:prstGeom prst="can">
                <a:avLst>
                  <a:gd name="adj" fmla="val 3694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直方体 101">
              <a:extLst>
                <a:ext uri="{FF2B5EF4-FFF2-40B4-BE49-F238E27FC236}">
                  <a16:creationId xmlns:a16="http://schemas.microsoft.com/office/drawing/2014/main" id="{20E6C23A-A5F4-4066-951F-C93D6E3231A2}"/>
                </a:ext>
              </a:extLst>
            </p:cNvPr>
            <p:cNvSpPr/>
            <p:nvPr/>
          </p:nvSpPr>
          <p:spPr>
            <a:xfrm rot="16200000">
              <a:off x="3032534" y="3214978"/>
              <a:ext cx="820615" cy="515815"/>
            </a:xfrm>
            <a:prstGeom prst="cube">
              <a:avLst>
                <a:gd name="adj" fmla="val 18182"/>
              </a:avLst>
            </a:prstGeom>
            <a:solidFill>
              <a:schemeClr val="accent6">
                <a:lumMod val="60000"/>
                <a:lumOff val="40000"/>
                <a:alpha val="68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355514" y="329812"/>
            <a:ext cx="1156335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/>
              <a:t>Guarantee area</a:t>
            </a:r>
            <a:endParaRPr kumimoji="1" lang="ja-JP" altLang="en-US" sz="2800" b="1" dirty="0"/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2864" y="2445606"/>
            <a:ext cx="4232912" cy="4121296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6745757" y="1837548"/>
            <a:ext cx="54462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Decide on the mounting position of the camera so that there are no obstacles blocking the object.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0593105" y="6488668"/>
            <a:ext cx="1220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Page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1767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8600" y="360717"/>
            <a:ext cx="1156335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/>
              <a:t>Design </a:t>
            </a:r>
            <a:r>
              <a:rPr lang="en-US" altLang="ja-JP" sz="2800" b="1" dirty="0"/>
              <a:t>review for installation</a:t>
            </a:r>
            <a:endParaRPr kumimoji="1" lang="ja-JP" altLang="en-US" sz="2800" b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5379" y="1310464"/>
            <a:ext cx="4887133" cy="234438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5379" y="3815796"/>
            <a:ext cx="4833853" cy="2149433"/>
          </a:xfrm>
          <a:prstGeom prst="rect">
            <a:avLst/>
          </a:prstGeom>
        </p:spPr>
      </p:pic>
      <p:grpSp>
        <p:nvGrpSpPr>
          <p:cNvPr id="5" name="グループ化 4"/>
          <p:cNvGrpSpPr/>
          <p:nvPr/>
        </p:nvGrpSpPr>
        <p:grpSpPr>
          <a:xfrm>
            <a:off x="674250" y="2102273"/>
            <a:ext cx="4823618" cy="3860555"/>
            <a:chOff x="7690338" y="228599"/>
            <a:chExt cx="3602892" cy="2702169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90338" y="228599"/>
              <a:ext cx="3602892" cy="2702169"/>
            </a:xfrm>
            <a:prstGeom prst="rect">
              <a:avLst/>
            </a:prstGeom>
          </p:spPr>
        </p:pic>
        <p:sp>
          <p:nvSpPr>
            <p:cNvPr id="7" name="楕円 6"/>
            <p:cNvSpPr/>
            <p:nvPr/>
          </p:nvSpPr>
          <p:spPr>
            <a:xfrm>
              <a:off x="9202615" y="1266092"/>
              <a:ext cx="289169" cy="199293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正方形/長方形 7"/>
          <p:cNvSpPr/>
          <p:nvPr/>
        </p:nvSpPr>
        <p:spPr>
          <a:xfrm>
            <a:off x="599386" y="1284393"/>
            <a:ext cx="5564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If the position is </a:t>
            </a:r>
            <a:r>
              <a:rPr lang="en-US" altLang="ja-JP" dirty="0" smtClean="0"/>
              <a:t>correct, </a:t>
            </a:r>
            <a:r>
              <a:rPr lang="en-US" altLang="ja-JP" dirty="0" err="1" smtClean="0"/>
              <a:t>i</a:t>
            </a:r>
            <a:r>
              <a:rPr lang="ja-JP" altLang="en-US" dirty="0" smtClean="0"/>
              <a:t>t </a:t>
            </a:r>
            <a:r>
              <a:rPr lang="ja-JP" altLang="en-US" dirty="0"/>
              <a:t>is legal even if the camera has a different angle of view.</a:t>
            </a:r>
          </a:p>
        </p:txBody>
      </p:sp>
    </p:spTree>
    <p:extLst>
      <p:ext uri="{BB962C8B-B14F-4D97-AF65-F5344CB8AC3E}">
        <p14:creationId xmlns:p14="http://schemas.microsoft.com/office/powerpoint/2010/main" val="250587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721" y="2249499"/>
            <a:ext cx="3089418" cy="1196971"/>
          </a:xfrm>
          <a:prstGeom prst="rect">
            <a:avLst/>
          </a:prstGeom>
          <a:noFill/>
          <a:ln>
            <a:solidFill>
              <a:schemeClr val="accent1"/>
            </a:solidFill>
            <a:prstDash val="lgDashDot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28600" y="352696"/>
            <a:ext cx="1156335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/>
              <a:t>UN-R158</a:t>
            </a:r>
            <a:r>
              <a:rPr kumimoji="1" lang="ja-JP" altLang="en-US" sz="2800" b="1" dirty="0" smtClean="0"/>
              <a:t> </a:t>
            </a:r>
            <a:r>
              <a:rPr kumimoji="1" lang="en-US" altLang="ja-JP" sz="2800" b="1" dirty="0" smtClean="0"/>
              <a:t>N2,N3 Vehicle</a:t>
            </a:r>
            <a:endParaRPr kumimoji="1" lang="ja-JP" altLang="en-US" sz="28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7443" y="4974360"/>
            <a:ext cx="87575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In the case of </a:t>
            </a:r>
            <a:r>
              <a:rPr lang="en-US" altLang="ja-JP" dirty="0" smtClean="0"/>
              <a:t>N </a:t>
            </a:r>
            <a:r>
              <a:rPr lang="en-US" altLang="ja-JP" dirty="0"/>
              <a:t>vehicles, cameras, </a:t>
            </a:r>
            <a:r>
              <a:rPr lang="en-US" altLang="ja-JP" dirty="0" smtClean="0"/>
              <a:t>monitors </a:t>
            </a:r>
            <a:r>
              <a:rPr lang="en-US" altLang="ja-JP" dirty="0"/>
              <a:t>and processing equipment are </a:t>
            </a:r>
            <a:endParaRPr lang="en-US" altLang="ja-JP" dirty="0" smtClean="0"/>
          </a:p>
          <a:p>
            <a:r>
              <a:rPr lang="en-US" altLang="ja-JP" dirty="0" smtClean="0"/>
              <a:t>often </a:t>
            </a:r>
            <a:r>
              <a:rPr lang="en-US" altLang="ja-JP" dirty="0"/>
              <a:t>sold as a set by </a:t>
            </a:r>
            <a:r>
              <a:rPr lang="en-US" altLang="ja-JP" dirty="0" smtClean="0"/>
              <a:t>RVCS </a:t>
            </a:r>
            <a:r>
              <a:rPr lang="en-US" altLang="ja-JP" dirty="0"/>
              <a:t>manufacturers</a:t>
            </a:r>
            <a:r>
              <a:rPr lang="en-US" altLang="ja-JP" dirty="0" smtClean="0"/>
              <a:t>.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However, since the </a:t>
            </a:r>
            <a:r>
              <a:rPr lang="en-US" altLang="ja-JP" dirty="0" smtClean="0"/>
              <a:t>RVCS </a:t>
            </a:r>
            <a:r>
              <a:rPr lang="en-US" altLang="ja-JP" dirty="0"/>
              <a:t>manufacturer is not a vehicle manufacturer</a:t>
            </a:r>
            <a:r>
              <a:rPr lang="en-US" altLang="ja-JP" dirty="0" smtClean="0"/>
              <a:t>,</a:t>
            </a:r>
          </a:p>
          <a:p>
            <a:r>
              <a:rPr lang="en-US" altLang="ja-JP" dirty="0" smtClean="0"/>
              <a:t>Part II </a:t>
            </a:r>
            <a:r>
              <a:rPr lang="en-US" altLang="ja-JP" dirty="0"/>
              <a:t>cannot be </a:t>
            </a:r>
            <a:r>
              <a:rPr lang="en-US" altLang="ja-JP" dirty="0" smtClean="0"/>
              <a:t>approved.</a:t>
            </a:r>
            <a:endParaRPr lang="en-US" altLang="ja-JP" dirty="0"/>
          </a:p>
        </p:txBody>
      </p:sp>
      <p:grpSp>
        <p:nvGrpSpPr>
          <p:cNvPr id="22" name="グループ化 21"/>
          <p:cNvGrpSpPr/>
          <p:nvPr/>
        </p:nvGrpSpPr>
        <p:grpSpPr>
          <a:xfrm>
            <a:off x="4607167" y="2413203"/>
            <a:ext cx="3669325" cy="1771936"/>
            <a:chOff x="4607167" y="2413203"/>
            <a:chExt cx="3669325" cy="1771936"/>
          </a:xfrm>
        </p:grpSpPr>
        <p:sp>
          <p:nvSpPr>
            <p:cNvPr id="7" name="1 つの角を切り取った四角形 6"/>
            <p:cNvSpPr/>
            <p:nvPr/>
          </p:nvSpPr>
          <p:spPr>
            <a:xfrm flipH="1">
              <a:off x="4607167" y="2413203"/>
              <a:ext cx="1207477" cy="1361627"/>
            </a:xfrm>
            <a:prstGeom prst="snip1Rect">
              <a:avLst>
                <a:gd name="adj" fmla="val 50000"/>
              </a:avLst>
            </a:prstGeom>
            <a:noFill/>
            <a:ln w="285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/>
            <p:cNvSpPr/>
            <p:nvPr/>
          </p:nvSpPr>
          <p:spPr>
            <a:xfrm>
              <a:off x="4994031" y="3411414"/>
              <a:ext cx="726831" cy="72683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5814644" y="3458308"/>
              <a:ext cx="2461848" cy="211015"/>
            </a:xfrm>
            <a:prstGeom prst="rect">
              <a:avLst/>
            </a:prstGeom>
            <a:noFill/>
            <a:ln w="285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/>
            <p:cNvSpPr/>
            <p:nvPr/>
          </p:nvSpPr>
          <p:spPr>
            <a:xfrm>
              <a:off x="7282454" y="3458308"/>
              <a:ext cx="726831" cy="72683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右矢印 12"/>
          <p:cNvSpPr/>
          <p:nvPr/>
        </p:nvSpPr>
        <p:spPr>
          <a:xfrm rot="396971">
            <a:off x="3647585" y="2530812"/>
            <a:ext cx="1076092" cy="269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/>
          <p:cNvGrpSpPr/>
          <p:nvPr/>
        </p:nvGrpSpPr>
        <p:grpSpPr>
          <a:xfrm>
            <a:off x="5062121" y="2085490"/>
            <a:ext cx="3296435" cy="1372818"/>
            <a:chOff x="5062121" y="2085490"/>
            <a:chExt cx="3296435" cy="1372818"/>
          </a:xfrm>
        </p:grpSpPr>
        <p:sp>
          <p:nvSpPr>
            <p:cNvPr id="9" name="正方形/長方形 8"/>
            <p:cNvSpPr/>
            <p:nvPr/>
          </p:nvSpPr>
          <p:spPr>
            <a:xfrm>
              <a:off x="5896708" y="2085490"/>
              <a:ext cx="2379784" cy="137281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kumimoji="1" lang="en-US" altLang="ja-JP" dirty="0" smtClean="0"/>
                <a:t>Body</a:t>
              </a:r>
              <a:endParaRPr kumimoji="1" lang="ja-JP" altLang="en-US" dirty="0"/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8241326" y="2165757"/>
              <a:ext cx="117230" cy="165954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レーム 14"/>
            <p:cNvSpPr/>
            <p:nvPr/>
          </p:nvSpPr>
          <p:spPr>
            <a:xfrm rot="21140402">
              <a:off x="5062121" y="2515335"/>
              <a:ext cx="296326" cy="266067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1 つの角を丸めた四角形 15"/>
            <p:cNvSpPr/>
            <p:nvPr/>
          </p:nvSpPr>
          <p:spPr>
            <a:xfrm>
              <a:off x="5334023" y="3112865"/>
              <a:ext cx="293050" cy="183152"/>
            </a:xfrm>
            <a:prstGeom prst="round1Rect">
              <a:avLst/>
            </a:prstGeom>
            <a:solidFill>
              <a:srgbClr val="FFC00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カギ線コネクタ 17"/>
            <p:cNvCxnSpPr>
              <a:stCxn id="15" idx="2"/>
              <a:endCxn id="16" idx="0"/>
            </p:cNvCxnSpPr>
            <p:nvPr/>
          </p:nvCxnSpPr>
          <p:spPr>
            <a:xfrm rot="16200000" flipH="1">
              <a:off x="5187957" y="2820274"/>
              <a:ext cx="332650" cy="252531"/>
            </a:xfrm>
            <a:prstGeom prst="bentConnector3">
              <a:avLst/>
            </a:prstGeom>
            <a:ln w="22225">
              <a:solidFill>
                <a:srgbClr val="FF00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カギ線コネクタ 19"/>
            <p:cNvCxnSpPr>
              <a:stCxn id="16" idx="3"/>
              <a:endCxn id="14" idx="1"/>
            </p:cNvCxnSpPr>
            <p:nvPr/>
          </p:nvCxnSpPr>
          <p:spPr>
            <a:xfrm flipV="1">
              <a:off x="5627073" y="2248734"/>
              <a:ext cx="2614253" cy="955707"/>
            </a:xfrm>
            <a:prstGeom prst="bentConnector3">
              <a:avLst/>
            </a:prstGeom>
            <a:ln w="25400">
              <a:solidFill>
                <a:srgbClr val="FF00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/>
          <p:cNvSpPr txBox="1"/>
          <p:nvPr/>
        </p:nvSpPr>
        <p:spPr>
          <a:xfrm>
            <a:off x="1915255" y="3858611"/>
            <a:ext cx="2637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Vehicle manufacturer</a:t>
            </a:r>
          </a:p>
          <a:p>
            <a:r>
              <a:rPr lang="en-US" altLang="ja-JP" dirty="0" smtClean="0"/>
              <a:t>(Only cab cassis)</a:t>
            </a:r>
            <a:endParaRPr kumimoji="1" lang="ja-JP" altLang="en-US" dirty="0"/>
          </a:p>
        </p:txBody>
      </p:sp>
      <p:cxnSp>
        <p:nvCxnSpPr>
          <p:cNvPr id="25" name="直線矢印コネクタ 24"/>
          <p:cNvCxnSpPr>
            <a:stCxn id="24" idx="0"/>
            <a:endCxn id="7" idx="0"/>
          </p:cNvCxnSpPr>
          <p:nvPr/>
        </p:nvCxnSpPr>
        <p:spPr>
          <a:xfrm flipV="1">
            <a:off x="3233885" y="3094017"/>
            <a:ext cx="1373282" cy="764594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17657" y="1890783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RVCS </a:t>
            </a:r>
            <a:r>
              <a:rPr lang="en-US" altLang="ja-JP" dirty="0" smtClean="0"/>
              <a:t>M</a:t>
            </a:r>
            <a:r>
              <a:rPr kumimoji="1" lang="en-US" altLang="ja-JP" dirty="0" smtClean="0"/>
              <a:t>anufacturer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434941" y="1685991"/>
            <a:ext cx="335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Body builder install the RVCS</a:t>
            </a:r>
            <a:endParaRPr kumimoji="1" lang="ja-JP" altLang="en-US" dirty="0"/>
          </a:p>
        </p:txBody>
      </p:sp>
      <p:cxnSp>
        <p:nvCxnSpPr>
          <p:cNvPr id="29" name="直線矢印コネクタ 28"/>
          <p:cNvCxnSpPr>
            <a:stCxn id="28" idx="2"/>
            <a:endCxn id="9" idx="3"/>
          </p:cNvCxnSpPr>
          <p:nvPr/>
        </p:nvCxnSpPr>
        <p:spPr>
          <a:xfrm flipH="1">
            <a:off x="8276492" y="2055323"/>
            <a:ext cx="1836954" cy="716576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784026" y="2683487"/>
            <a:ext cx="468000" cy="180000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none" rtlCol="0" anchor="ctr" anchorCtr="1">
            <a:noAutofit/>
          </a:bodyPr>
          <a:lstStyle/>
          <a:p>
            <a:r>
              <a:rPr kumimoji="1" lang="en-US" altLang="ja-JP" sz="1100" dirty="0" smtClean="0">
                <a:solidFill>
                  <a:schemeClr val="bg1"/>
                </a:solidFill>
              </a:rPr>
              <a:t>Power</a:t>
            </a:r>
            <a:endParaRPr kumimoji="1" lang="ja-JP" alt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64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8600" y="192505"/>
            <a:ext cx="1156335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/>
              <a:t>UN-R158</a:t>
            </a:r>
            <a:r>
              <a:rPr kumimoji="1" lang="ja-JP" altLang="en-US" sz="2800" b="1" dirty="0" smtClean="0"/>
              <a:t> </a:t>
            </a:r>
            <a:r>
              <a:rPr kumimoji="1" lang="en-US" altLang="ja-JP" sz="2800" b="1" dirty="0" smtClean="0"/>
              <a:t>Component</a:t>
            </a:r>
            <a:r>
              <a:rPr lang="ja-JP" altLang="en-US" sz="2800" b="1" dirty="0"/>
              <a:t> </a:t>
            </a:r>
            <a:r>
              <a:rPr lang="ja-JP" altLang="en-US" sz="2800" b="1" dirty="0" smtClean="0"/>
              <a:t> </a:t>
            </a:r>
            <a:r>
              <a:rPr lang="en-US" altLang="ja-JP" sz="2800" b="1" dirty="0" smtClean="0"/>
              <a:t>(Important!)</a:t>
            </a:r>
            <a:endParaRPr kumimoji="1" lang="ja-JP" altLang="en-US" sz="2800" b="1" dirty="0"/>
          </a:p>
        </p:txBody>
      </p:sp>
      <p:grpSp>
        <p:nvGrpSpPr>
          <p:cNvPr id="27" name="グループ化 26"/>
          <p:cNvGrpSpPr/>
          <p:nvPr/>
        </p:nvGrpSpPr>
        <p:grpSpPr>
          <a:xfrm>
            <a:off x="228600" y="788394"/>
            <a:ext cx="9233708" cy="3150839"/>
            <a:chOff x="398565" y="964148"/>
            <a:chExt cx="9233708" cy="3150839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565" y="964148"/>
              <a:ext cx="9233708" cy="3150839"/>
            </a:xfrm>
            <a:prstGeom prst="rect">
              <a:avLst/>
            </a:prstGeom>
          </p:spPr>
        </p:pic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4065510" y="3073236"/>
              <a:ext cx="861132" cy="405247"/>
            </a:xfrm>
            <a:prstGeom prst="rect">
              <a:avLst/>
            </a:prstGeom>
            <a:solidFill>
              <a:srgbClr val="F8F9F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-12696" rIns="0" bIns="-12696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 Unicode MS"/>
                  <a:ea typeface="inherit"/>
                </a:rPr>
                <a:t>Image</a:t>
              </a:r>
              <a:endParaRPr kumimoji="0" lang="en-US" altLang="ja-JP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  <a:ea typeface="inherit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 Unicode MS"/>
                  <a:ea typeface="inherit"/>
                </a:rPr>
                <a:t>correction</a:t>
              </a:r>
              <a:r>
                <a:rPr kumimoji="0" lang="ja-JP" altLang="ja-JP" sz="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</a:rPr>
                <a:t> </a:t>
              </a:r>
              <a:endParaRPr kumimoji="0" lang="ja-JP" altLang="ja-JP" sz="11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5530789" y="3021532"/>
              <a:ext cx="817853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Image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70846" y="4198944"/>
            <a:ext cx="2340305" cy="1079243"/>
            <a:chOff x="1570892" y="4894217"/>
            <a:chExt cx="2613687" cy="1455894"/>
          </a:xfrm>
        </p:grpSpPr>
        <p:sp>
          <p:nvSpPr>
            <p:cNvPr id="7" name="角丸四角形 6"/>
            <p:cNvSpPr/>
            <p:nvPr/>
          </p:nvSpPr>
          <p:spPr>
            <a:xfrm rot="1454544">
              <a:off x="1733006" y="4894217"/>
              <a:ext cx="261257" cy="25254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" name="直線コネクタ 7"/>
            <p:cNvCxnSpPr>
              <a:endCxn id="7" idx="3"/>
            </p:cNvCxnSpPr>
            <p:nvPr/>
          </p:nvCxnSpPr>
          <p:spPr>
            <a:xfrm flipH="1" flipV="1">
              <a:off x="1982744" y="5074128"/>
              <a:ext cx="960753" cy="1151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>
              <a:endCxn id="7" idx="3"/>
            </p:cNvCxnSpPr>
            <p:nvPr/>
          </p:nvCxnSpPr>
          <p:spPr>
            <a:xfrm flipH="1" flipV="1">
              <a:off x="1982744" y="5074128"/>
              <a:ext cx="568812" cy="5904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>
              <a:stCxn id="7" idx="3"/>
            </p:cNvCxnSpPr>
            <p:nvPr/>
          </p:nvCxnSpPr>
          <p:spPr>
            <a:xfrm>
              <a:off x="1982744" y="5074128"/>
              <a:ext cx="2201835" cy="60275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>
              <a:endCxn id="7" idx="3"/>
            </p:cNvCxnSpPr>
            <p:nvPr/>
          </p:nvCxnSpPr>
          <p:spPr>
            <a:xfrm flipH="1" flipV="1">
              <a:off x="1982744" y="5074128"/>
              <a:ext cx="1582541" cy="127598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乗算 17"/>
            <p:cNvSpPr/>
            <p:nvPr/>
          </p:nvSpPr>
          <p:spPr>
            <a:xfrm>
              <a:off x="1570892" y="5369371"/>
              <a:ext cx="696258" cy="879029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" name="直線コネクタ 12"/>
            <p:cNvCxnSpPr/>
            <p:nvPr/>
          </p:nvCxnSpPr>
          <p:spPr>
            <a:xfrm>
              <a:off x="2943497" y="5189266"/>
              <a:ext cx="1241082" cy="463083"/>
            </a:xfrm>
            <a:prstGeom prst="line">
              <a:avLst/>
            </a:prstGeom>
            <a:ln>
              <a:solidFill>
                <a:srgbClr val="FF00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>
              <a:off x="2551556" y="5664615"/>
              <a:ext cx="1012482" cy="685496"/>
            </a:xfrm>
            <a:prstGeom prst="line">
              <a:avLst/>
            </a:prstGeom>
            <a:ln>
              <a:solidFill>
                <a:srgbClr val="FF00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flipH="1">
              <a:off x="3565285" y="5652350"/>
              <a:ext cx="619294" cy="697761"/>
            </a:xfrm>
            <a:prstGeom prst="line">
              <a:avLst/>
            </a:prstGeom>
            <a:ln>
              <a:solidFill>
                <a:srgbClr val="FF00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flipH="1">
              <a:off x="2551556" y="5189266"/>
              <a:ext cx="391941" cy="475349"/>
            </a:xfrm>
            <a:prstGeom prst="line">
              <a:avLst/>
            </a:prstGeom>
            <a:ln>
              <a:solidFill>
                <a:srgbClr val="FF00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/>
        </p:nvGrpSpPr>
        <p:grpSpPr>
          <a:xfrm>
            <a:off x="2782748" y="4162388"/>
            <a:ext cx="2578076" cy="1197108"/>
            <a:chOff x="4239790" y="4233056"/>
            <a:chExt cx="2578076" cy="1081553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4239790" y="4233056"/>
              <a:ext cx="2578076" cy="973106"/>
              <a:chOff x="5980497" y="4947852"/>
              <a:chExt cx="2925536" cy="1445751"/>
            </a:xfrm>
          </p:grpSpPr>
          <p:sp>
            <p:nvSpPr>
              <p:cNvPr id="20" name="角丸四角形 19"/>
              <p:cNvSpPr/>
              <p:nvPr/>
            </p:nvSpPr>
            <p:spPr>
              <a:xfrm rot="1454544">
                <a:off x="5980497" y="4947852"/>
                <a:ext cx="261257" cy="25254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" name="直線コネクタ 20"/>
              <p:cNvCxnSpPr>
                <a:stCxn id="20" idx="3"/>
              </p:cNvCxnSpPr>
              <p:nvPr/>
            </p:nvCxnSpPr>
            <p:spPr>
              <a:xfrm>
                <a:off x="6230235" y="5127763"/>
                <a:ext cx="2675798" cy="101636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/>
              <p:cNvCxnSpPr>
                <a:stCxn id="20" idx="3"/>
              </p:cNvCxnSpPr>
              <p:nvPr/>
            </p:nvCxnSpPr>
            <p:spPr>
              <a:xfrm>
                <a:off x="6230235" y="5127763"/>
                <a:ext cx="1713801" cy="126584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/>
              <p:cNvCxnSpPr>
                <a:stCxn id="20" idx="3"/>
              </p:cNvCxnSpPr>
              <p:nvPr/>
            </p:nvCxnSpPr>
            <p:spPr>
              <a:xfrm>
                <a:off x="6230235" y="5127763"/>
                <a:ext cx="1736512" cy="41208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/>
              <p:cNvCxnSpPr>
                <a:stCxn id="20" idx="3"/>
              </p:cNvCxnSpPr>
              <p:nvPr/>
            </p:nvCxnSpPr>
            <p:spPr>
              <a:xfrm>
                <a:off x="6230235" y="5127763"/>
                <a:ext cx="869570" cy="68290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フリーフォーム 18"/>
            <p:cNvSpPr/>
            <p:nvPr/>
          </p:nvSpPr>
          <p:spPr>
            <a:xfrm>
              <a:off x="5217961" y="4631517"/>
              <a:ext cx="1599905" cy="683092"/>
            </a:xfrm>
            <a:custGeom>
              <a:avLst/>
              <a:gdLst>
                <a:gd name="connsiteX0" fmla="*/ 764198 w 1656564"/>
                <a:gd name="connsiteY0" fmla="*/ 616944 h 638978"/>
                <a:gd name="connsiteX1" fmla="*/ 973519 w 1656564"/>
                <a:gd name="connsiteY1" fmla="*/ 638978 h 638978"/>
                <a:gd name="connsiteX2" fmla="*/ 1392159 w 1656564"/>
                <a:gd name="connsiteY2" fmla="*/ 627961 h 638978"/>
                <a:gd name="connsiteX3" fmla="*/ 1502328 w 1656564"/>
                <a:gd name="connsiteY3" fmla="*/ 594910 h 638978"/>
                <a:gd name="connsiteX4" fmla="*/ 1601480 w 1656564"/>
                <a:gd name="connsiteY4" fmla="*/ 506776 h 638978"/>
                <a:gd name="connsiteX5" fmla="*/ 1645547 w 1656564"/>
                <a:gd name="connsiteY5" fmla="*/ 440674 h 638978"/>
                <a:gd name="connsiteX6" fmla="*/ 1656564 w 1656564"/>
                <a:gd name="connsiteY6" fmla="*/ 407624 h 638978"/>
                <a:gd name="connsiteX7" fmla="*/ 1645547 w 1656564"/>
                <a:gd name="connsiteY7" fmla="*/ 231354 h 638978"/>
                <a:gd name="connsiteX8" fmla="*/ 1634531 w 1656564"/>
                <a:gd name="connsiteY8" fmla="*/ 198303 h 638978"/>
                <a:gd name="connsiteX9" fmla="*/ 1590463 w 1656564"/>
                <a:gd name="connsiteY9" fmla="*/ 132202 h 638978"/>
                <a:gd name="connsiteX10" fmla="*/ 1524362 w 1656564"/>
                <a:gd name="connsiteY10" fmla="*/ 88135 h 638978"/>
                <a:gd name="connsiteX11" fmla="*/ 1458261 w 1656564"/>
                <a:gd name="connsiteY11" fmla="*/ 66101 h 638978"/>
                <a:gd name="connsiteX12" fmla="*/ 1304025 w 1656564"/>
                <a:gd name="connsiteY12" fmla="*/ 44067 h 638978"/>
                <a:gd name="connsiteX13" fmla="*/ 962502 w 1656564"/>
                <a:gd name="connsiteY13" fmla="*/ 22033 h 638978"/>
                <a:gd name="connsiteX14" fmla="*/ 786232 w 1656564"/>
                <a:gd name="connsiteY14" fmla="*/ 0 h 638978"/>
                <a:gd name="connsiteX15" fmla="*/ 598945 w 1656564"/>
                <a:gd name="connsiteY15" fmla="*/ 22033 h 638978"/>
                <a:gd name="connsiteX16" fmla="*/ 532844 w 1656564"/>
                <a:gd name="connsiteY16" fmla="*/ 44067 h 638978"/>
                <a:gd name="connsiteX17" fmla="*/ 499793 w 1656564"/>
                <a:gd name="connsiteY17" fmla="*/ 66101 h 638978"/>
                <a:gd name="connsiteX18" fmla="*/ 455726 w 1656564"/>
                <a:gd name="connsiteY18" fmla="*/ 77118 h 638978"/>
                <a:gd name="connsiteX19" fmla="*/ 378608 w 1656564"/>
                <a:gd name="connsiteY19" fmla="*/ 99151 h 638978"/>
                <a:gd name="connsiteX20" fmla="*/ 268439 w 1656564"/>
                <a:gd name="connsiteY20" fmla="*/ 121185 h 638978"/>
                <a:gd name="connsiteX21" fmla="*/ 235388 w 1656564"/>
                <a:gd name="connsiteY21" fmla="*/ 132202 h 638978"/>
                <a:gd name="connsiteX22" fmla="*/ 191321 w 1656564"/>
                <a:gd name="connsiteY22" fmla="*/ 143219 h 638978"/>
                <a:gd name="connsiteX23" fmla="*/ 147253 w 1656564"/>
                <a:gd name="connsiteY23" fmla="*/ 165253 h 638978"/>
                <a:gd name="connsiteX24" fmla="*/ 114203 w 1656564"/>
                <a:gd name="connsiteY24" fmla="*/ 176269 h 638978"/>
                <a:gd name="connsiteX25" fmla="*/ 48102 w 1656564"/>
                <a:gd name="connsiteY25" fmla="*/ 220337 h 638978"/>
                <a:gd name="connsiteX26" fmla="*/ 15051 w 1656564"/>
                <a:gd name="connsiteY26" fmla="*/ 242371 h 638978"/>
                <a:gd name="connsiteX27" fmla="*/ 15051 w 1656564"/>
                <a:gd name="connsiteY27" fmla="*/ 363556 h 638978"/>
                <a:gd name="connsiteX28" fmla="*/ 48102 w 1656564"/>
                <a:gd name="connsiteY28" fmla="*/ 396607 h 638978"/>
                <a:gd name="connsiteX29" fmla="*/ 114203 w 1656564"/>
                <a:gd name="connsiteY29" fmla="*/ 440674 h 638978"/>
                <a:gd name="connsiteX30" fmla="*/ 202338 w 1656564"/>
                <a:gd name="connsiteY30" fmla="*/ 462708 h 638978"/>
                <a:gd name="connsiteX31" fmla="*/ 235388 w 1656564"/>
                <a:gd name="connsiteY31" fmla="*/ 473725 h 638978"/>
                <a:gd name="connsiteX32" fmla="*/ 323523 w 1656564"/>
                <a:gd name="connsiteY32" fmla="*/ 495759 h 638978"/>
                <a:gd name="connsiteX33" fmla="*/ 444709 w 1656564"/>
                <a:gd name="connsiteY33" fmla="*/ 528809 h 638978"/>
                <a:gd name="connsiteX34" fmla="*/ 543861 w 1656564"/>
                <a:gd name="connsiteY34" fmla="*/ 539826 h 638978"/>
                <a:gd name="connsiteX35" fmla="*/ 609962 w 1656564"/>
                <a:gd name="connsiteY35" fmla="*/ 561860 h 638978"/>
                <a:gd name="connsiteX36" fmla="*/ 643012 w 1656564"/>
                <a:gd name="connsiteY36" fmla="*/ 583894 h 638978"/>
                <a:gd name="connsiteX37" fmla="*/ 676063 w 1656564"/>
                <a:gd name="connsiteY37" fmla="*/ 594910 h 638978"/>
                <a:gd name="connsiteX38" fmla="*/ 764198 w 1656564"/>
                <a:gd name="connsiteY38" fmla="*/ 616944 h 638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56564" h="638978">
                  <a:moveTo>
                    <a:pt x="764198" y="616944"/>
                  </a:moveTo>
                  <a:cubicBezTo>
                    <a:pt x="813774" y="624289"/>
                    <a:pt x="959193" y="638978"/>
                    <a:pt x="973519" y="638978"/>
                  </a:cubicBezTo>
                  <a:cubicBezTo>
                    <a:pt x="1113114" y="638978"/>
                    <a:pt x="1252612" y="631633"/>
                    <a:pt x="1392159" y="627961"/>
                  </a:cubicBezTo>
                  <a:cubicBezTo>
                    <a:pt x="1472625" y="601139"/>
                    <a:pt x="1435729" y="611560"/>
                    <a:pt x="1502328" y="594910"/>
                  </a:cubicBezTo>
                  <a:cubicBezTo>
                    <a:pt x="1542067" y="568419"/>
                    <a:pt x="1571294" y="552056"/>
                    <a:pt x="1601480" y="506776"/>
                  </a:cubicBezTo>
                  <a:cubicBezTo>
                    <a:pt x="1616169" y="484742"/>
                    <a:pt x="1637173" y="465796"/>
                    <a:pt x="1645547" y="440674"/>
                  </a:cubicBezTo>
                  <a:lnTo>
                    <a:pt x="1656564" y="407624"/>
                  </a:lnTo>
                  <a:cubicBezTo>
                    <a:pt x="1652892" y="348867"/>
                    <a:pt x="1651710" y="289902"/>
                    <a:pt x="1645547" y="231354"/>
                  </a:cubicBezTo>
                  <a:cubicBezTo>
                    <a:pt x="1644331" y="219805"/>
                    <a:pt x="1640171" y="208454"/>
                    <a:pt x="1634531" y="198303"/>
                  </a:cubicBezTo>
                  <a:cubicBezTo>
                    <a:pt x="1621671" y="175154"/>
                    <a:pt x="1612497" y="146891"/>
                    <a:pt x="1590463" y="132202"/>
                  </a:cubicBezTo>
                  <a:cubicBezTo>
                    <a:pt x="1568429" y="117513"/>
                    <a:pt x="1549484" y="96509"/>
                    <a:pt x="1524362" y="88135"/>
                  </a:cubicBezTo>
                  <a:cubicBezTo>
                    <a:pt x="1502328" y="80790"/>
                    <a:pt x="1481036" y="70656"/>
                    <a:pt x="1458261" y="66101"/>
                  </a:cubicBezTo>
                  <a:cubicBezTo>
                    <a:pt x="1384738" y="51396"/>
                    <a:pt x="1396623" y="52119"/>
                    <a:pt x="1304025" y="44067"/>
                  </a:cubicBezTo>
                  <a:cubicBezTo>
                    <a:pt x="1067695" y="23516"/>
                    <a:pt x="1225163" y="42238"/>
                    <a:pt x="962502" y="22033"/>
                  </a:cubicBezTo>
                  <a:cubicBezTo>
                    <a:pt x="902348" y="17406"/>
                    <a:pt x="845665" y="8490"/>
                    <a:pt x="786232" y="0"/>
                  </a:cubicBezTo>
                  <a:cubicBezTo>
                    <a:pt x="692071" y="7243"/>
                    <a:pt x="669176" y="963"/>
                    <a:pt x="598945" y="22033"/>
                  </a:cubicBezTo>
                  <a:cubicBezTo>
                    <a:pt x="576699" y="28707"/>
                    <a:pt x="552169" y="31184"/>
                    <a:pt x="532844" y="44067"/>
                  </a:cubicBezTo>
                  <a:cubicBezTo>
                    <a:pt x="521827" y="51412"/>
                    <a:pt x="511963" y="60885"/>
                    <a:pt x="499793" y="66101"/>
                  </a:cubicBezTo>
                  <a:cubicBezTo>
                    <a:pt x="485876" y="72065"/>
                    <a:pt x="470285" y="72958"/>
                    <a:pt x="455726" y="77118"/>
                  </a:cubicBezTo>
                  <a:cubicBezTo>
                    <a:pt x="397916" y="93635"/>
                    <a:pt x="447494" y="84390"/>
                    <a:pt x="378608" y="99151"/>
                  </a:cubicBezTo>
                  <a:cubicBezTo>
                    <a:pt x="341989" y="106998"/>
                    <a:pt x="303967" y="109342"/>
                    <a:pt x="268439" y="121185"/>
                  </a:cubicBezTo>
                  <a:cubicBezTo>
                    <a:pt x="257422" y="124857"/>
                    <a:pt x="246554" y="129012"/>
                    <a:pt x="235388" y="132202"/>
                  </a:cubicBezTo>
                  <a:cubicBezTo>
                    <a:pt x="220829" y="136362"/>
                    <a:pt x="205498" y="137903"/>
                    <a:pt x="191321" y="143219"/>
                  </a:cubicBezTo>
                  <a:cubicBezTo>
                    <a:pt x="175944" y="148986"/>
                    <a:pt x="162348" y="158784"/>
                    <a:pt x="147253" y="165253"/>
                  </a:cubicBezTo>
                  <a:cubicBezTo>
                    <a:pt x="136579" y="169827"/>
                    <a:pt x="125220" y="172597"/>
                    <a:pt x="114203" y="176269"/>
                  </a:cubicBezTo>
                  <a:lnTo>
                    <a:pt x="48102" y="220337"/>
                  </a:lnTo>
                  <a:lnTo>
                    <a:pt x="15051" y="242371"/>
                  </a:lnTo>
                  <a:cubicBezTo>
                    <a:pt x="-868" y="290125"/>
                    <a:pt x="-8781" y="298020"/>
                    <a:pt x="15051" y="363556"/>
                  </a:cubicBezTo>
                  <a:cubicBezTo>
                    <a:pt x="20376" y="378198"/>
                    <a:pt x="35804" y="387042"/>
                    <a:pt x="48102" y="396607"/>
                  </a:cubicBezTo>
                  <a:cubicBezTo>
                    <a:pt x="69005" y="412865"/>
                    <a:pt x="88513" y="434251"/>
                    <a:pt x="114203" y="440674"/>
                  </a:cubicBezTo>
                  <a:cubicBezTo>
                    <a:pt x="143581" y="448019"/>
                    <a:pt x="173610" y="453132"/>
                    <a:pt x="202338" y="462708"/>
                  </a:cubicBezTo>
                  <a:cubicBezTo>
                    <a:pt x="213355" y="466380"/>
                    <a:pt x="224185" y="470669"/>
                    <a:pt x="235388" y="473725"/>
                  </a:cubicBezTo>
                  <a:cubicBezTo>
                    <a:pt x="264603" y="481693"/>
                    <a:pt x="294794" y="486183"/>
                    <a:pt x="323523" y="495759"/>
                  </a:cubicBezTo>
                  <a:cubicBezTo>
                    <a:pt x="361480" y="508411"/>
                    <a:pt x="407430" y="524667"/>
                    <a:pt x="444709" y="528809"/>
                  </a:cubicBezTo>
                  <a:lnTo>
                    <a:pt x="543861" y="539826"/>
                  </a:lnTo>
                  <a:cubicBezTo>
                    <a:pt x="565895" y="547171"/>
                    <a:pt x="590637" y="548977"/>
                    <a:pt x="609962" y="561860"/>
                  </a:cubicBezTo>
                  <a:cubicBezTo>
                    <a:pt x="620979" y="569205"/>
                    <a:pt x="631169" y="577973"/>
                    <a:pt x="643012" y="583894"/>
                  </a:cubicBezTo>
                  <a:cubicBezTo>
                    <a:pt x="653399" y="589087"/>
                    <a:pt x="664897" y="591720"/>
                    <a:pt x="676063" y="594910"/>
                  </a:cubicBezTo>
                  <a:cubicBezTo>
                    <a:pt x="717741" y="606818"/>
                    <a:pt x="714622" y="609599"/>
                    <a:pt x="764198" y="616944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正方形/長方形 24"/>
          <p:cNvSpPr/>
          <p:nvPr/>
        </p:nvSpPr>
        <p:spPr>
          <a:xfrm>
            <a:off x="2484691" y="5446680"/>
            <a:ext cx="368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Difficult to approve angle of </a:t>
            </a:r>
            <a:r>
              <a:rPr lang="ja-JP" altLang="en-US" dirty="0" smtClean="0"/>
              <a:t>view </a:t>
            </a:r>
            <a:r>
              <a:rPr lang="en-US" altLang="ja-JP" dirty="0" smtClean="0"/>
              <a:t>!</a:t>
            </a:r>
            <a:endParaRPr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350054" y="585546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b="1" dirty="0">
                <a:solidFill>
                  <a:srgbClr val="FFFF00"/>
                </a:solidFill>
              </a:rPr>
              <a:t>The projected images are images that have undergone complex image modification</a:t>
            </a:r>
            <a:r>
              <a:rPr lang="ja-JP" altLang="en-US" b="1" dirty="0" smtClean="0">
                <a:solidFill>
                  <a:srgbClr val="FFFF00"/>
                </a:solidFill>
              </a:rPr>
              <a:t>.</a:t>
            </a:r>
            <a:endParaRPr lang="en-US" altLang="ja-JP" b="1" dirty="0" smtClean="0">
              <a:solidFill>
                <a:srgbClr val="FFFF00"/>
              </a:solidFill>
            </a:endParaRPr>
          </a:p>
          <a:p>
            <a:r>
              <a:rPr lang="ja-JP" altLang="en-US" b="1" dirty="0" smtClean="0">
                <a:solidFill>
                  <a:srgbClr val="FFFF00"/>
                </a:solidFill>
              </a:rPr>
              <a:t>therefore </a:t>
            </a:r>
            <a:r>
              <a:rPr lang="ja-JP" altLang="en-US" b="1" dirty="0">
                <a:solidFill>
                  <a:srgbClr val="FFFF00"/>
                </a:solidFill>
              </a:rPr>
              <a:t>it can only system approval.</a:t>
            </a:r>
          </a:p>
        </p:txBody>
      </p:sp>
      <p:cxnSp>
        <p:nvCxnSpPr>
          <p:cNvPr id="55" name="直線矢印コネクタ 54"/>
          <p:cNvCxnSpPr/>
          <p:nvPr/>
        </p:nvCxnSpPr>
        <p:spPr>
          <a:xfrm>
            <a:off x="4513081" y="3506680"/>
            <a:ext cx="2803092" cy="1192228"/>
          </a:xfrm>
          <a:prstGeom prst="straightConnector1">
            <a:avLst/>
          </a:prstGeom>
          <a:ln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グループ化 57"/>
          <p:cNvGrpSpPr/>
          <p:nvPr/>
        </p:nvGrpSpPr>
        <p:grpSpPr>
          <a:xfrm>
            <a:off x="7514223" y="4215434"/>
            <a:ext cx="2566676" cy="1231246"/>
            <a:chOff x="6895632" y="5101055"/>
            <a:chExt cx="2566676" cy="1231246"/>
          </a:xfrm>
        </p:grpSpPr>
        <p:pic>
          <p:nvPicPr>
            <p:cNvPr id="56" name="図 55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895632" y="5101055"/>
              <a:ext cx="2566676" cy="1231246"/>
            </a:xfrm>
            <a:prstGeom prst="rect">
              <a:avLst/>
            </a:prstGeom>
          </p:spPr>
        </p:pic>
        <p:pic>
          <p:nvPicPr>
            <p:cNvPr id="57" name="図 5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66" t="7383" r="26640" b="30608"/>
            <a:stretch/>
          </p:blipFill>
          <p:spPr>
            <a:xfrm>
              <a:off x="7599076" y="5202789"/>
              <a:ext cx="1198486" cy="763480"/>
            </a:xfrm>
            <a:prstGeom prst="rect">
              <a:avLst/>
            </a:prstGeom>
          </p:spPr>
        </p:pic>
      </p:grpSp>
      <p:sp>
        <p:nvSpPr>
          <p:cNvPr id="59" name="正方形/長方形 58"/>
          <p:cNvSpPr/>
          <p:nvPr/>
        </p:nvSpPr>
        <p:spPr>
          <a:xfrm>
            <a:off x="6962457" y="5486132"/>
            <a:ext cx="4167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There are a lot of ways to cut an image.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966819" y="3215110"/>
            <a:ext cx="786485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chemeClr val="bg1"/>
                </a:solidFill>
              </a:rPr>
              <a:t>Camera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461072" y="1360434"/>
            <a:ext cx="1872820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</a:rPr>
              <a:t>photographic subject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013828" y="1244779"/>
            <a:ext cx="623440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before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486400" y="1233664"/>
            <a:ext cx="568171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after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513081" y="1157595"/>
            <a:ext cx="973319" cy="1354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4141709" y="998512"/>
            <a:ext cx="2040697" cy="220581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  <a:ea typeface="inherit"/>
              </a:rPr>
              <a:t>Image</a:t>
            </a:r>
            <a:r>
              <a:rPr kumimoji="0" lang="en-US" altLang="ja-JP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  <a:ea typeface="inherit"/>
              </a:rPr>
              <a:t> </a:t>
            </a:r>
            <a:r>
              <a:rPr kumimoji="0" lang="ja-JP" altLang="ja-JP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  <a:ea typeface="inherit"/>
              </a:rPr>
              <a:t>correction</a:t>
            </a:r>
            <a:r>
              <a:rPr kumimoji="0" lang="ja-JP" altLang="ja-JP" sz="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endParaRPr kumimoji="0" lang="ja-JP" altLang="ja-JP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393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8600" y="352696"/>
            <a:ext cx="1156335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Separation of Installation and Components Approval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2369" y="943709"/>
            <a:ext cx="1039900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Components(Part I)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 smtClean="0"/>
              <a:t>Area of camera positions (UN-R158 15.2. Annex9 2.)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 smtClean="0"/>
              <a:t>Response time from Reverse signal (UN-R158 16.1.2.1.)  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 smtClean="0"/>
              <a:t>Object size (UN-R158 16.1.1.)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 smtClean="0"/>
              <a:t>System (UN-R158 16.1.1.1.-16.1.2)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Installation(Part II)</a:t>
            </a:r>
          </a:p>
          <a:p>
            <a:r>
              <a:rPr lang="en-US" altLang="ja-JP" sz="2400" dirty="0" smtClean="0"/>
              <a:t>The </a:t>
            </a:r>
            <a:r>
              <a:rPr lang="en-US" altLang="ja-JP" sz="2400" dirty="0"/>
              <a:t>installation on </a:t>
            </a:r>
            <a:r>
              <a:rPr lang="en-US" altLang="ja-JP" sz="2400" dirty="0" smtClean="0"/>
              <a:t>vehicles </a:t>
            </a:r>
            <a:r>
              <a:rPr lang="en-US" altLang="ja-JP" sz="2400" dirty="0"/>
              <a:t>of </a:t>
            </a:r>
            <a:r>
              <a:rPr lang="en-US" altLang="ja-JP" sz="2400" dirty="0" smtClean="0"/>
              <a:t>RVCS</a:t>
            </a:r>
          </a:p>
          <a:p>
            <a:r>
              <a:rPr lang="en-US" altLang="ja-JP" sz="2400" dirty="0" smtClean="0"/>
              <a:t>which </a:t>
            </a:r>
            <a:r>
              <a:rPr lang="en-US" altLang="ja-JP" sz="2400" dirty="0"/>
              <a:t>have been </a:t>
            </a:r>
            <a:r>
              <a:rPr lang="en-US" altLang="ja-JP" sz="2400" dirty="0" smtClean="0"/>
              <a:t>type-approved </a:t>
            </a:r>
            <a:r>
              <a:rPr lang="en-US" altLang="ja-JP" sz="2400" dirty="0"/>
              <a:t>to Part I of this </a:t>
            </a:r>
            <a:r>
              <a:rPr lang="en-US" altLang="ja-JP" sz="2400" dirty="0" smtClean="0"/>
              <a:t>Regulation</a:t>
            </a:r>
          </a:p>
          <a:p>
            <a:endParaRPr lang="en-US" altLang="ja-JP" sz="2400" dirty="0"/>
          </a:p>
          <a:p>
            <a:pPr marL="342900" indent="-342900">
              <a:buFontTx/>
              <a:buChar char="-"/>
            </a:pPr>
            <a:r>
              <a:rPr lang="en-US" altLang="ja-JP" sz="2400" dirty="0" smtClean="0"/>
              <a:t>Whether </a:t>
            </a:r>
            <a:r>
              <a:rPr lang="en-US" altLang="ja-JP" sz="2400" dirty="0"/>
              <a:t>the vehicle has a </a:t>
            </a:r>
            <a:r>
              <a:rPr lang="en-US" altLang="ja-JP" sz="2400" dirty="0" smtClean="0"/>
              <a:t>reverse signal </a:t>
            </a:r>
            <a:r>
              <a:rPr lang="en-US" altLang="ja-JP" sz="2400" dirty="0"/>
              <a:t>or </a:t>
            </a:r>
            <a:r>
              <a:rPr lang="en-US" altLang="ja-JP" sz="2400" dirty="0" smtClean="0"/>
              <a:t>not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 smtClean="0"/>
              <a:t>Optional equipment which may affect the rearward field of vision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/>
              <a:t>Check the mounting position of the monitor and </a:t>
            </a:r>
            <a:r>
              <a:rPr lang="en-US" altLang="ja-JP" sz="2400" dirty="0" smtClean="0"/>
              <a:t>camera</a:t>
            </a:r>
          </a:p>
          <a:p>
            <a:endParaRPr lang="en-US" altLang="ja-JP" sz="2400" dirty="0"/>
          </a:p>
          <a:p>
            <a:r>
              <a:rPr lang="en-US" altLang="ja-JP" sz="2400" dirty="0"/>
              <a:t>Of course, </a:t>
            </a:r>
            <a:r>
              <a:rPr lang="en-US" altLang="ja-JP" sz="2400" dirty="0" smtClean="0"/>
              <a:t>Part </a:t>
            </a:r>
            <a:r>
              <a:rPr lang="en-US" altLang="ja-JP" sz="2400" dirty="0"/>
              <a:t>I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and </a:t>
            </a:r>
            <a:r>
              <a:rPr lang="en-US" altLang="ja-JP" sz="2400" dirty="0" smtClean="0"/>
              <a:t>Part II may </a:t>
            </a:r>
            <a:r>
              <a:rPr lang="en-US" altLang="ja-JP" sz="2400" dirty="0"/>
              <a:t>be </a:t>
            </a:r>
            <a:r>
              <a:rPr lang="en-US" altLang="ja-JP" sz="2400" dirty="0" smtClean="0"/>
              <a:t>merged and approved </a:t>
            </a:r>
            <a:r>
              <a:rPr lang="en-US" altLang="ja-JP" sz="2400" dirty="0"/>
              <a:t>by </a:t>
            </a:r>
            <a:r>
              <a:rPr lang="en-US" altLang="ja-JP" sz="2400" dirty="0" smtClean="0"/>
              <a:t>Part II.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43483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089" y="2198376"/>
            <a:ext cx="4573789" cy="3120996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228600" y="57153"/>
            <a:ext cx="11563350" cy="95410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/>
              <a:t>UN-R158</a:t>
            </a:r>
            <a:r>
              <a:rPr kumimoji="1" lang="ja-JP" altLang="en-US" sz="2800" b="1" dirty="0" smtClean="0"/>
              <a:t> </a:t>
            </a:r>
            <a:r>
              <a:rPr lang="en-US" altLang="ja-JP" sz="2800" b="1" dirty="0" smtClean="0"/>
              <a:t>Component </a:t>
            </a:r>
            <a:r>
              <a:rPr lang="ja-JP" altLang="en-US" sz="2800" b="1" dirty="0"/>
              <a:t> </a:t>
            </a:r>
            <a:r>
              <a:rPr lang="en-US" altLang="ja-JP" sz="2800" b="1" dirty="0"/>
              <a:t>…</a:t>
            </a:r>
            <a:r>
              <a:rPr lang="en-US" altLang="ja-JP" sz="2400" b="1" dirty="0" smtClean="0"/>
              <a:t>Camera </a:t>
            </a:r>
            <a:r>
              <a:rPr lang="en-US" altLang="ja-JP" sz="2400" b="1" dirty="0"/>
              <a:t>angle of view performance</a:t>
            </a:r>
            <a:endParaRPr lang="en-US" altLang="ja-JP" sz="2800" b="1" dirty="0" smtClean="0"/>
          </a:p>
          <a:p>
            <a:r>
              <a:rPr lang="en-US" altLang="ja-JP" sz="2800" b="1" dirty="0"/>
              <a:t>(</a:t>
            </a:r>
            <a:r>
              <a:rPr lang="en-US" altLang="ja-JP" sz="2800" b="1" dirty="0" smtClean="0"/>
              <a:t>Even </a:t>
            </a:r>
            <a:r>
              <a:rPr lang="en-US" altLang="ja-JP" sz="2800" b="1" dirty="0"/>
              <a:t>without a vehicle, the camera position can be simulated</a:t>
            </a:r>
            <a:r>
              <a:rPr lang="en-US" altLang="ja-JP" sz="2800" b="1" dirty="0" smtClean="0"/>
              <a:t>.)</a:t>
            </a:r>
            <a:endParaRPr kumimoji="1" lang="ja-JP" altLang="en-US" sz="28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3349" y="1076537"/>
            <a:ext cx="6572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u="sng" dirty="0"/>
              <a:t>Area of camera positions (UN-R158 15.2. Annex9 2</a:t>
            </a:r>
            <a:r>
              <a:rPr lang="en-US" altLang="ja-JP" sz="2000" b="1" u="sng" dirty="0" smtClean="0"/>
              <a:t>.)</a:t>
            </a:r>
            <a:endParaRPr lang="en-US" altLang="ja-JP" sz="2000" b="1" u="sng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412" y="1489006"/>
            <a:ext cx="3920039" cy="11340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120"/>
          <a:stretch/>
        </p:blipFill>
        <p:spPr>
          <a:xfrm>
            <a:off x="131856" y="2729496"/>
            <a:ext cx="3040655" cy="3822946"/>
          </a:xfrm>
          <a:prstGeom prst="rect">
            <a:avLst/>
          </a:prstGeom>
        </p:spPr>
      </p:pic>
      <p:sp>
        <p:nvSpPr>
          <p:cNvPr id="8" name="下矢印 7"/>
          <p:cNvSpPr/>
          <p:nvPr/>
        </p:nvSpPr>
        <p:spPr>
          <a:xfrm rot="19080903">
            <a:off x="1197061" y="2385852"/>
            <a:ext cx="173411" cy="908891"/>
          </a:xfrm>
          <a:prstGeom prst="downArrow">
            <a:avLst>
              <a:gd name="adj1" fmla="val 33225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321700" y="1438961"/>
            <a:ext cx="6702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Determine </a:t>
            </a:r>
            <a:r>
              <a:rPr lang="en-US" altLang="ja-JP" dirty="0"/>
              <a:t>the </a:t>
            </a:r>
            <a:r>
              <a:rPr lang="en-US" altLang="ja-JP" dirty="0" smtClean="0"/>
              <a:t>area </a:t>
            </a:r>
            <a:r>
              <a:rPr lang="en-US" altLang="ja-JP" dirty="0"/>
              <a:t>in which the camera can be installed </a:t>
            </a:r>
            <a:endParaRPr lang="en-US" altLang="ja-JP" dirty="0" smtClean="0"/>
          </a:p>
          <a:p>
            <a:r>
              <a:rPr lang="en-US" altLang="ja-JP" dirty="0" smtClean="0"/>
              <a:t>using </a:t>
            </a:r>
            <a:r>
              <a:rPr lang="en-US" altLang="ja-JP" dirty="0"/>
              <a:t>a </a:t>
            </a:r>
            <a:r>
              <a:rPr lang="en-US" altLang="ja-JP" dirty="0" smtClean="0"/>
              <a:t>test jig</a:t>
            </a:r>
            <a:r>
              <a:rPr lang="en-US" altLang="ja-JP" dirty="0"/>
              <a:t>.</a:t>
            </a:r>
            <a:endParaRPr kumimoji="1" lang="ja-JP" altLang="en-US" dirty="0"/>
          </a:p>
        </p:txBody>
      </p:sp>
      <p:cxnSp>
        <p:nvCxnSpPr>
          <p:cNvPr id="21" name="直線矢印コネクタ 20"/>
          <p:cNvCxnSpPr>
            <a:stCxn id="22" idx="2"/>
          </p:cNvCxnSpPr>
          <p:nvPr/>
        </p:nvCxnSpPr>
        <p:spPr>
          <a:xfrm flipH="1">
            <a:off x="7072422" y="2882325"/>
            <a:ext cx="1994024" cy="617108"/>
          </a:xfrm>
          <a:prstGeom prst="straightConnector1">
            <a:avLst/>
          </a:prstGeom>
          <a:ln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7860026" y="2512993"/>
            <a:ext cx="241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Rear end of Vehicle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15322" y="3919533"/>
            <a:ext cx="1127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Camera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25" name="直線矢印コネクタ 24"/>
          <p:cNvCxnSpPr>
            <a:stCxn id="29" idx="2"/>
          </p:cNvCxnSpPr>
          <p:nvPr/>
        </p:nvCxnSpPr>
        <p:spPr>
          <a:xfrm flipH="1">
            <a:off x="6781669" y="2480417"/>
            <a:ext cx="234874" cy="802500"/>
          </a:xfrm>
          <a:prstGeom prst="straightConnector1">
            <a:avLst/>
          </a:prstGeom>
          <a:ln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6455331" y="2111085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Camera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4175" y="5687135"/>
            <a:ext cx="5457212" cy="1100975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5893601" y="5372460"/>
            <a:ext cx="194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UN-R158 Annex2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495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8600" y="352696"/>
            <a:ext cx="1156335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UN-R158 Component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8600" y="982406"/>
            <a:ext cx="6930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u="sng" dirty="0"/>
              <a:t>Response time from Reverse signal (UN-R158 16.1.2.1.) </a:t>
            </a:r>
            <a:endParaRPr kumimoji="1" lang="ja-JP" altLang="en-US" sz="2000" b="1" u="sng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806" y="2306765"/>
            <a:ext cx="2978727" cy="1638300"/>
          </a:xfrm>
          <a:prstGeom prst="rect">
            <a:avLst/>
          </a:prstGeom>
        </p:spPr>
      </p:pic>
      <p:sp>
        <p:nvSpPr>
          <p:cNvPr id="6" name="右カーブ矢印 5"/>
          <p:cNvSpPr/>
          <p:nvPr/>
        </p:nvSpPr>
        <p:spPr>
          <a:xfrm flipH="1">
            <a:off x="1819127" y="2541635"/>
            <a:ext cx="495300" cy="819150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052607" y="4705205"/>
            <a:ext cx="176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Reverse signal</a:t>
            </a:r>
            <a:endParaRPr kumimoji="1"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8696931" y="2801815"/>
            <a:ext cx="0" cy="3698571"/>
          </a:xfrm>
          <a:prstGeom prst="line">
            <a:avLst/>
          </a:prstGeom>
          <a:ln>
            <a:solidFill>
              <a:srgbClr val="FF0000">
                <a:alpha val="60000"/>
              </a:srgb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/>
          <p:cNvGrpSpPr/>
          <p:nvPr/>
        </p:nvGrpSpPr>
        <p:grpSpPr>
          <a:xfrm>
            <a:off x="4865702" y="2325348"/>
            <a:ext cx="5252256" cy="3030085"/>
            <a:chOff x="4078893" y="3141690"/>
            <a:chExt cx="5252256" cy="3030085"/>
          </a:xfrm>
        </p:grpSpPr>
        <p:cxnSp>
          <p:nvCxnSpPr>
            <p:cNvPr id="7" name="カギ線コネクタ 6"/>
            <p:cNvCxnSpPr/>
            <p:nvPr/>
          </p:nvCxnSpPr>
          <p:spPr>
            <a:xfrm flipV="1">
              <a:off x="4078893" y="3141690"/>
              <a:ext cx="4705350" cy="2126218"/>
            </a:xfrm>
            <a:prstGeom prst="bentConnector3">
              <a:avLst>
                <a:gd name="adj1" fmla="val 24899"/>
              </a:avLst>
            </a:prstGeom>
            <a:ln>
              <a:solidFill>
                <a:srgbClr val="FFC000">
                  <a:alpha val="6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カギ線コネクタ 7"/>
            <p:cNvCxnSpPr/>
            <p:nvPr/>
          </p:nvCxnSpPr>
          <p:spPr>
            <a:xfrm flipV="1">
              <a:off x="4078893" y="3611698"/>
              <a:ext cx="4705350" cy="2133600"/>
            </a:xfrm>
            <a:prstGeom prst="bentConnector3">
              <a:avLst>
                <a:gd name="adj1" fmla="val 16397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カギ線コネクタ 10"/>
            <p:cNvCxnSpPr/>
            <p:nvPr/>
          </p:nvCxnSpPr>
          <p:spPr>
            <a:xfrm flipV="1">
              <a:off x="4078893" y="4010064"/>
              <a:ext cx="4655879" cy="2161711"/>
            </a:xfrm>
            <a:prstGeom prst="bentConnector3">
              <a:avLst>
                <a:gd name="adj1" fmla="val 90790"/>
              </a:avLst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5379426" y="4041902"/>
              <a:ext cx="3951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/>
                <a:t>Requirements of UN-R158 16.1.2.1.</a:t>
              </a:r>
              <a:endParaRPr kumimoji="1" lang="ja-JP" altLang="en-US" dirty="0"/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>
              <a:off x="4928892" y="4838700"/>
              <a:ext cx="3379833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4928891" y="4463527"/>
              <a:ext cx="31518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/>
                <a:t>Test by RVCS manufacture</a:t>
              </a:r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>
              <a:off x="5317098" y="4403480"/>
              <a:ext cx="3379833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正方形/長方形 15"/>
          <p:cNvSpPr/>
          <p:nvPr/>
        </p:nvSpPr>
        <p:spPr>
          <a:xfrm>
            <a:off x="40374" y="1311135"/>
            <a:ext cx="97770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※UN-R158 </a:t>
            </a:r>
            <a:r>
              <a:rPr lang="en-US" altLang="ja-JP" dirty="0"/>
              <a:t>Annex2 2.2(d</a:t>
            </a:r>
            <a:r>
              <a:rPr lang="en-US" altLang="ja-JP" dirty="0" smtClean="0"/>
              <a:t>)</a:t>
            </a:r>
          </a:p>
          <a:p>
            <a:r>
              <a:rPr lang="ja-JP" altLang="en-US" dirty="0"/>
              <a:t>　</a:t>
            </a:r>
            <a:r>
              <a:rPr lang="en-US" altLang="ja-JP" dirty="0"/>
              <a:t>Initiate/start the second timer, in accordance with the manufacturer's specification and 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en-US" altLang="ja-JP" dirty="0" smtClean="0"/>
              <a:t>no </a:t>
            </a:r>
            <a:r>
              <a:rPr lang="en-US" altLang="ja-JP" dirty="0"/>
              <a:t>later than when the reverse mode or </a:t>
            </a:r>
            <a:r>
              <a:rPr lang="en-US" altLang="ja-JP" b="1" u="sng" dirty="0">
                <a:solidFill>
                  <a:srgbClr val="FF0000"/>
                </a:solidFill>
              </a:rPr>
              <a:t>gear is engaged</a:t>
            </a:r>
            <a:r>
              <a:rPr lang="en-US" altLang="ja-JP" dirty="0"/>
              <a:t>.</a:t>
            </a:r>
            <a:endParaRPr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768653" y="4232802"/>
            <a:ext cx="20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Gear is engaged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507090" y="5117697"/>
            <a:ext cx="335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Rear-view image on monitor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37954" y="5845886"/>
            <a:ext cx="11373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If </a:t>
            </a:r>
            <a:r>
              <a:rPr lang="en-US" altLang="ja-JP" dirty="0" smtClean="0"/>
              <a:t>the monitor shows the rear-view </a:t>
            </a:r>
            <a:r>
              <a:rPr lang="en-US" altLang="ja-JP" dirty="0"/>
              <a:t>image </a:t>
            </a:r>
            <a:r>
              <a:rPr lang="en-US" altLang="ja-JP" dirty="0" smtClean="0"/>
              <a:t>within </a:t>
            </a:r>
            <a:r>
              <a:rPr lang="en-US" altLang="ja-JP" dirty="0"/>
              <a:t>2 seconds from the reverse signal, </a:t>
            </a:r>
            <a:r>
              <a:rPr lang="en-US" altLang="ja-JP" dirty="0" smtClean="0"/>
              <a:t>requirement</a:t>
            </a:r>
            <a:r>
              <a:rPr lang="ja-JP" altLang="en-US" dirty="0"/>
              <a:t> </a:t>
            </a:r>
            <a:r>
              <a:rPr lang="en-US" altLang="ja-JP" dirty="0" smtClean="0"/>
              <a:t>of UN-R158 16.1.2.1.  </a:t>
            </a:r>
            <a:r>
              <a:rPr lang="en-US" altLang="ja-JP" dirty="0"/>
              <a:t>is satisfied.</a:t>
            </a:r>
            <a:endParaRPr lang="ja-JP" altLang="en-US" dirty="0"/>
          </a:p>
        </p:txBody>
      </p:sp>
      <p:cxnSp>
        <p:nvCxnSpPr>
          <p:cNvPr id="20" name="直線矢印コネクタ 19"/>
          <p:cNvCxnSpPr>
            <a:stCxn id="23" idx="1"/>
          </p:cNvCxnSpPr>
          <p:nvPr/>
        </p:nvCxnSpPr>
        <p:spPr>
          <a:xfrm flipH="1" flipV="1">
            <a:off x="6103907" y="4401293"/>
            <a:ext cx="283964" cy="299752"/>
          </a:xfrm>
          <a:prstGeom prst="straightConnector1">
            <a:avLst/>
          </a:prstGeom>
          <a:ln>
            <a:solidFill>
              <a:srgbClr val="FFFF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6387871" y="4377879"/>
            <a:ext cx="2582374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It’s UN-R48 6.4.7. signal</a:t>
            </a:r>
          </a:p>
          <a:p>
            <a:r>
              <a:rPr lang="en-US" altLang="ja-JP" dirty="0" smtClean="0"/>
              <a:t>(JPN </a:t>
            </a:r>
            <a:r>
              <a:rPr lang="ja-JP" altLang="en-US" dirty="0" smtClean="0"/>
              <a:t>別添</a:t>
            </a:r>
            <a:r>
              <a:rPr lang="en-US" altLang="ja-JP" smtClean="0"/>
              <a:t>52 4.5.7.)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940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8600" y="352696"/>
            <a:ext cx="1156335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/>
              <a:t>UN-R158 Component</a:t>
            </a:r>
            <a:endParaRPr kumimoji="1" lang="ja-JP" altLang="en-US" sz="28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8600" y="982406"/>
            <a:ext cx="3743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u="sng" dirty="0"/>
              <a:t>Object size (UN-R158 16.1.1.)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55" y="1589318"/>
            <a:ext cx="3854362" cy="2554777"/>
          </a:xfrm>
          <a:prstGeom prst="rect">
            <a:avLst/>
          </a:prstGeom>
        </p:spPr>
      </p:pic>
      <p:cxnSp>
        <p:nvCxnSpPr>
          <p:cNvPr id="48" name="直線矢印コネクタ 47"/>
          <p:cNvCxnSpPr>
            <a:stCxn id="50" idx="1"/>
          </p:cNvCxnSpPr>
          <p:nvPr/>
        </p:nvCxnSpPr>
        <p:spPr>
          <a:xfrm flipH="1">
            <a:off x="2525151" y="1565294"/>
            <a:ext cx="2259646" cy="706638"/>
          </a:xfrm>
          <a:prstGeom prst="straightConnector1">
            <a:avLst/>
          </a:prstGeom>
          <a:ln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4784797" y="1103629"/>
            <a:ext cx="4475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Replacement of UN-R46 </a:t>
            </a:r>
            <a:r>
              <a:rPr kumimoji="1" lang="en-US" altLang="ja-JP" dirty="0" smtClean="0"/>
              <a:t>Class</a:t>
            </a:r>
            <a:r>
              <a:rPr lang="ja-JP" altLang="en-US" dirty="0"/>
              <a:t> </a:t>
            </a:r>
            <a:r>
              <a:rPr lang="en-US" altLang="ja-JP" dirty="0" smtClean="0"/>
              <a:t>I mirror</a:t>
            </a:r>
          </a:p>
          <a:p>
            <a:r>
              <a:rPr lang="en-US" altLang="ja-JP" dirty="0" smtClean="0"/>
              <a:t>(monitor capable </a:t>
            </a:r>
            <a:r>
              <a:rPr lang="en-US" altLang="ja-JP" dirty="0"/>
              <a:t>of being adjusted </a:t>
            </a:r>
            <a:endParaRPr lang="en-US" altLang="ja-JP" dirty="0" smtClean="0"/>
          </a:p>
          <a:p>
            <a:r>
              <a:rPr lang="en-US" altLang="ja-JP" dirty="0" smtClean="0"/>
              <a:t>by </a:t>
            </a:r>
            <a:r>
              <a:rPr lang="en-US" altLang="ja-JP" dirty="0"/>
              <a:t>the driver from the driving position</a:t>
            </a:r>
            <a:r>
              <a:rPr lang="en-US" altLang="ja-JP" dirty="0" smtClean="0"/>
              <a:t>.)</a:t>
            </a:r>
            <a:endParaRPr kumimoji="1" lang="ja-JP" altLang="en-US" dirty="0"/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71084316-24AE-4ED7-B905-FF71671CAF5F}"/>
              </a:ext>
            </a:extLst>
          </p:cNvPr>
          <p:cNvGrpSpPr/>
          <p:nvPr/>
        </p:nvGrpSpPr>
        <p:grpSpPr>
          <a:xfrm flipH="1">
            <a:off x="5748668" y="2042759"/>
            <a:ext cx="2643963" cy="2084075"/>
            <a:chOff x="661735" y="3916281"/>
            <a:chExt cx="915807" cy="914400"/>
          </a:xfrm>
        </p:grpSpPr>
        <p:pic>
          <p:nvPicPr>
            <p:cNvPr id="53" name="グラフィックス 45" descr="食事をしている人 枠線">
              <a:extLst>
                <a:ext uri="{FF2B5EF4-FFF2-40B4-BE49-F238E27FC236}">
                  <a16:creationId xmlns:a16="http://schemas.microsoft.com/office/drawing/2014/main" id="{B1A580D1-E435-4700-A76A-510D91A37A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661735" y="3916281"/>
              <a:ext cx="914400" cy="914400"/>
            </a:xfrm>
            <a:prstGeom prst="rect">
              <a:avLst/>
            </a:prstGeom>
          </p:spPr>
        </p:pic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844B3F34-863A-4377-B672-CB7CEAB0EF37}"/>
                </a:ext>
              </a:extLst>
            </p:cNvPr>
            <p:cNvGrpSpPr/>
            <p:nvPr/>
          </p:nvGrpSpPr>
          <p:grpSpPr>
            <a:xfrm>
              <a:off x="777639" y="3979727"/>
              <a:ext cx="799903" cy="712239"/>
              <a:chOff x="777639" y="3979727"/>
              <a:chExt cx="799903" cy="712239"/>
            </a:xfrm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943D024B-CA7E-4BD9-8670-B56A9922E428}"/>
                  </a:ext>
                </a:extLst>
              </p:cNvPr>
              <p:cNvSpPr/>
              <p:nvPr/>
            </p:nvSpPr>
            <p:spPr bwMode="auto">
              <a:xfrm>
                <a:off x="1056311" y="4319781"/>
                <a:ext cx="409303" cy="4571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FCA2F6C5-0B96-4FE3-A6B1-92E0D98028E3}"/>
                  </a:ext>
                </a:extLst>
              </p:cNvPr>
              <p:cNvSpPr/>
              <p:nvPr/>
            </p:nvSpPr>
            <p:spPr bwMode="auto">
              <a:xfrm>
                <a:off x="777639" y="4556238"/>
                <a:ext cx="235132" cy="13572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1911D805-9ED4-429D-9B67-38C7137D416D}"/>
                  </a:ext>
                </a:extLst>
              </p:cNvPr>
              <p:cNvSpPr/>
              <p:nvPr/>
            </p:nvSpPr>
            <p:spPr bwMode="auto">
              <a:xfrm>
                <a:off x="1178231" y="4365500"/>
                <a:ext cx="211698" cy="3191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CC259DFB-C912-44CB-8F3D-C96B94FCC039}"/>
                  </a:ext>
                </a:extLst>
              </p:cNvPr>
              <p:cNvSpPr/>
              <p:nvPr/>
            </p:nvSpPr>
            <p:spPr bwMode="auto">
              <a:xfrm>
                <a:off x="1102546" y="4146932"/>
                <a:ext cx="75685" cy="21856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59" name="四角形: 角を丸くする 49">
                <a:extLst>
                  <a:ext uri="{FF2B5EF4-FFF2-40B4-BE49-F238E27FC236}">
                    <a16:creationId xmlns:a16="http://schemas.microsoft.com/office/drawing/2014/main" id="{A4403946-0A2F-4AC5-978C-7FCE76989AD8}"/>
                  </a:ext>
                </a:extLst>
              </p:cNvPr>
              <p:cNvSpPr/>
              <p:nvPr/>
            </p:nvSpPr>
            <p:spPr bwMode="auto">
              <a:xfrm>
                <a:off x="1090511" y="4113376"/>
                <a:ext cx="45719" cy="21856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91E0014A-EF79-4463-B409-58190D569816}"/>
                  </a:ext>
                </a:extLst>
              </p:cNvPr>
              <p:cNvSpPr/>
              <p:nvPr/>
            </p:nvSpPr>
            <p:spPr bwMode="auto">
              <a:xfrm>
                <a:off x="1531823" y="3979727"/>
                <a:ext cx="45719" cy="1873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61" name="直線矢印コネクタ 60">
                <a:extLst>
                  <a:ext uri="{FF2B5EF4-FFF2-40B4-BE49-F238E27FC236}">
                    <a16:creationId xmlns:a16="http://schemas.microsoft.com/office/drawing/2014/main" id="{1D138BAB-62CD-4E24-B5BF-E9D83F055750}"/>
                  </a:ext>
                </a:extLst>
              </p:cNvPr>
              <p:cNvCxnSpPr/>
              <p:nvPr/>
            </p:nvCxnSpPr>
            <p:spPr>
              <a:xfrm>
                <a:off x="1012771" y="4073614"/>
                <a:ext cx="470261" cy="0"/>
              </a:xfrm>
              <a:prstGeom prst="straightConnector1">
                <a:avLst/>
              </a:prstGeom>
              <a:ln>
                <a:solidFill>
                  <a:srgbClr val="FF0000">
                    <a:alpha val="60000"/>
                  </a:srgb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2" name="図 61">
            <a:extLst>
              <a:ext uri="{FF2B5EF4-FFF2-40B4-BE49-F238E27FC236}">
                <a16:creationId xmlns:a16="http://schemas.microsoft.com/office/drawing/2014/main" id="{2C0B7ACA-8B09-4904-8C5A-C3FA9C3A8E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89594" y="2207226"/>
            <a:ext cx="2644713" cy="1421534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7247" y="4697685"/>
            <a:ext cx="2600766" cy="2027615"/>
          </a:xfrm>
          <a:prstGeom prst="rect">
            <a:avLst/>
          </a:prstGeom>
        </p:spPr>
      </p:pic>
      <p:grpSp>
        <p:nvGrpSpPr>
          <p:cNvPr id="64" name="グループ化 63"/>
          <p:cNvGrpSpPr/>
          <p:nvPr/>
        </p:nvGrpSpPr>
        <p:grpSpPr>
          <a:xfrm>
            <a:off x="388432" y="4573138"/>
            <a:ext cx="3761407" cy="2145560"/>
            <a:chOff x="899592" y="2060848"/>
            <a:chExt cx="6940451" cy="4735926"/>
          </a:xfrm>
        </p:grpSpPr>
        <p:pic>
          <p:nvPicPr>
            <p:cNvPr id="65" name="図 6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592" y="2060848"/>
              <a:ext cx="6940451" cy="4735926"/>
            </a:xfrm>
            <a:prstGeom prst="rect">
              <a:avLst/>
            </a:prstGeom>
          </p:spPr>
        </p:pic>
        <p:cxnSp>
          <p:nvCxnSpPr>
            <p:cNvPr id="66" name="直線コネクタ 65"/>
            <p:cNvCxnSpPr/>
            <p:nvPr/>
          </p:nvCxnSpPr>
          <p:spPr>
            <a:xfrm>
              <a:off x="3851920" y="2869810"/>
              <a:ext cx="72008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/>
            <p:cNvCxnSpPr/>
            <p:nvPr/>
          </p:nvCxnSpPr>
          <p:spPr>
            <a:xfrm>
              <a:off x="4139952" y="6254186"/>
              <a:ext cx="1224136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/>
            <p:cNvCxnSpPr/>
            <p:nvPr/>
          </p:nvCxnSpPr>
          <p:spPr>
            <a:xfrm flipH="1" flipV="1">
              <a:off x="4096052" y="2869810"/>
              <a:ext cx="331932" cy="3384376"/>
            </a:xfrm>
            <a:prstGeom prst="line">
              <a:avLst/>
            </a:prstGeom>
            <a:ln w="25400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サブタイトル 2"/>
            <p:cNvSpPr txBox="1">
              <a:spLocks/>
            </p:cNvSpPr>
            <p:nvPr/>
          </p:nvSpPr>
          <p:spPr>
            <a:xfrm>
              <a:off x="2861025" y="5635765"/>
              <a:ext cx="1331371" cy="43204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kumimoji="1"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kumimoji="1"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kumimoji="1"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kumimoji="1"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altLang="ja-JP" sz="2400" dirty="0" smtClean="0">
                <a:solidFill>
                  <a:srgbClr val="FF0000"/>
                </a:solidFill>
              </a:endParaRPr>
            </a:p>
            <a:p>
              <a:pPr algn="l"/>
              <a:endParaRPr lang="en-US" altLang="ja-JP" sz="2400" dirty="0" smtClean="0">
                <a:solidFill>
                  <a:srgbClr val="FF0000"/>
                </a:solidFill>
              </a:endParaRPr>
            </a:p>
            <a:p>
              <a:pPr algn="l"/>
              <a:endParaRPr lang="en-US" altLang="ja-JP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正方形/長方形 69"/>
          <p:cNvSpPr/>
          <p:nvPr/>
        </p:nvSpPr>
        <p:spPr>
          <a:xfrm>
            <a:off x="284458" y="4198711"/>
            <a:ext cx="4297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Put </a:t>
            </a:r>
            <a:r>
              <a:rPr lang="en-US" altLang="ja-JP" dirty="0"/>
              <a:t>the camera </a:t>
            </a:r>
            <a:r>
              <a:rPr lang="en-US" altLang="ja-JP" dirty="0" smtClean="0"/>
              <a:t>on the worst </a:t>
            </a:r>
            <a:r>
              <a:rPr lang="en-US" altLang="ja-JP" dirty="0"/>
              <a:t>position</a:t>
            </a:r>
            <a:endParaRPr lang="ja-JP" altLang="en-US" dirty="0"/>
          </a:p>
        </p:txBody>
      </p:sp>
      <p:sp>
        <p:nvSpPr>
          <p:cNvPr id="72" name="正方形/長方形 71"/>
          <p:cNvSpPr/>
          <p:nvPr/>
        </p:nvSpPr>
        <p:spPr>
          <a:xfrm>
            <a:off x="5071418" y="4198711"/>
            <a:ext cx="5262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Measure the size of the </a:t>
            </a:r>
            <a:r>
              <a:rPr lang="en-US" altLang="ja-JP" dirty="0" smtClean="0"/>
              <a:t>object </a:t>
            </a:r>
            <a:r>
              <a:rPr lang="en-US" altLang="ja-JP" dirty="0"/>
              <a:t>on the monitor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502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8600" y="352696"/>
            <a:ext cx="1156335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/>
              <a:t>UN-R158</a:t>
            </a:r>
            <a:r>
              <a:rPr kumimoji="1" lang="ja-JP" altLang="en-US" sz="2800" b="1" dirty="0" smtClean="0"/>
              <a:t> </a:t>
            </a:r>
            <a:r>
              <a:rPr kumimoji="1" lang="en-US" altLang="ja-JP" sz="2800" b="1" dirty="0" smtClean="0"/>
              <a:t>Component</a:t>
            </a:r>
            <a:endParaRPr kumimoji="1" lang="ja-JP" altLang="en-US" sz="28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8600" y="982406"/>
            <a:ext cx="3743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u="sng" dirty="0"/>
              <a:t>Object size (UN-R158 16.1.1.)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047" y="3834063"/>
            <a:ext cx="2389658" cy="1884461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228600" y="1381509"/>
            <a:ext cx="88037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Even if the vehicle changes, performance can be guaranteed without identifying the vehicle by fixing the furthest distance to be authenticated.</a:t>
            </a:r>
            <a:endParaRPr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1126" y="2029754"/>
            <a:ext cx="1463039" cy="150860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7340" y="2100142"/>
            <a:ext cx="1326868" cy="139436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17383" y="2100142"/>
            <a:ext cx="1350884" cy="1438213"/>
          </a:xfrm>
          <a:prstGeom prst="rect">
            <a:avLst/>
          </a:prstGeom>
        </p:spPr>
      </p:pic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1084316-24AE-4ED7-B905-FF71671CAF5F}"/>
              </a:ext>
            </a:extLst>
          </p:cNvPr>
          <p:cNvGrpSpPr/>
          <p:nvPr/>
        </p:nvGrpSpPr>
        <p:grpSpPr>
          <a:xfrm flipH="1">
            <a:off x="8644268" y="4553105"/>
            <a:ext cx="2643963" cy="2084075"/>
            <a:chOff x="661735" y="3916281"/>
            <a:chExt cx="915807" cy="914400"/>
          </a:xfrm>
        </p:grpSpPr>
        <p:pic>
          <p:nvPicPr>
            <p:cNvPr id="14" name="グラフィックス 45" descr="食事をしている人 枠線">
              <a:extLst>
                <a:ext uri="{FF2B5EF4-FFF2-40B4-BE49-F238E27FC236}">
                  <a16:creationId xmlns:a16="http://schemas.microsoft.com/office/drawing/2014/main" id="{B1A580D1-E435-4700-A76A-510D91A37A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661735" y="3916281"/>
              <a:ext cx="914400" cy="914400"/>
            </a:xfrm>
            <a:prstGeom prst="rect">
              <a:avLst/>
            </a:prstGeom>
          </p:spPr>
        </p:pic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44B3F34-863A-4377-B672-CB7CEAB0EF37}"/>
                </a:ext>
              </a:extLst>
            </p:cNvPr>
            <p:cNvGrpSpPr/>
            <p:nvPr/>
          </p:nvGrpSpPr>
          <p:grpSpPr>
            <a:xfrm>
              <a:off x="777639" y="3979727"/>
              <a:ext cx="799903" cy="712239"/>
              <a:chOff x="777639" y="3979727"/>
              <a:chExt cx="799903" cy="712239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943D024B-CA7E-4BD9-8670-B56A9922E428}"/>
                  </a:ext>
                </a:extLst>
              </p:cNvPr>
              <p:cNvSpPr/>
              <p:nvPr/>
            </p:nvSpPr>
            <p:spPr bwMode="auto">
              <a:xfrm>
                <a:off x="1056311" y="4319781"/>
                <a:ext cx="409303" cy="4571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FCA2F6C5-0B96-4FE3-A6B1-92E0D98028E3}"/>
                  </a:ext>
                </a:extLst>
              </p:cNvPr>
              <p:cNvSpPr/>
              <p:nvPr/>
            </p:nvSpPr>
            <p:spPr bwMode="auto">
              <a:xfrm>
                <a:off x="777639" y="4556238"/>
                <a:ext cx="235132" cy="13572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1911D805-9ED4-429D-9B67-38C7137D416D}"/>
                  </a:ext>
                </a:extLst>
              </p:cNvPr>
              <p:cNvSpPr/>
              <p:nvPr/>
            </p:nvSpPr>
            <p:spPr bwMode="auto">
              <a:xfrm>
                <a:off x="1178231" y="4365500"/>
                <a:ext cx="211698" cy="31918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CC259DFB-C912-44CB-8F3D-C96B94FCC039}"/>
                  </a:ext>
                </a:extLst>
              </p:cNvPr>
              <p:cNvSpPr/>
              <p:nvPr/>
            </p:nvSpPr>
            <p:spPr bwMode="auto">
              <a:xfrm>
                <a:off x="1102546" y="4146932"/>
                <a:ext cx="75685" cy="21856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0" name="四角形: 角を丸くする 49">
                <a:extLst>
                  <a:ext uri="{FF2B5EF4-FFF2-40B4-BE49-F238E27FC236}">
                    <a16:creationId xmlns:a16="http://schemas.microsoft.com/office/drawing/2014/main" id="{A4403946-0A2F-4AC5-978C-7FCE76989AD8}"/>
                  </a:ext>
                </a:extLst>
              </p:cNvPr>
              <p:cNvSpPr/>
              <p:nvPr/>
            </p:nvSpPr>
            <p:spPr bwMode="auto">
              <a:xfrm>
                <a:off x="1090511" y="4113376"/>
                <a:ext cx="45719" cy="21856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91E0014A-EF79-4463-B409-58190D569816}"/>
                  </a:ext>
                </a:extLst>
              </p:cNvPr>
              <p:cNvSpPr/>
              <p:nvPr/>
            </p:nvSpPr>
            <p:spPr bwMode="auto">
              <a:xfrm>
                <a:off x="1531823" y="3979727"/>
                <a:ext cx="45719" cy="1873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>
                  <a:lnSpc>
                    <a:spcPts val="3500"/>
                  </a:lnSpc>
                </a:pPr>
                <a:endParaRPr kumimoji="1" lang="ja-JP" altLang="en-US" sz="3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22" name="直線矢印コネクタ 21">
                <a:extLst>
                  <a:ext uri="{FF2B5EF4-FFF2-40B4-BE49-F238E27FC236}">
                    <a16:creationId xmlns:a16="http://schemas.microsoft.com/office/drawing/2014/main" id="{1D138BAB-62CD-4E24-B5BF-E9D83F055750}"/>
                  </a:ext>
                </a:extLst>
              </p:cNvPr>
              <p:cNvCxnSpPr/>
              <p:nvPr/>
            </p:nvCxnSpPr>
            <p:spPr>
              <a:xfrm>
                <a:off x="1012771" y="4073614"/>
                <a:ext cx="470261" cy="0"/>
              </a:xfrm>
              <a:prstGeom prst="straightConnector1">
                <a:avLst/>
              </a:prstGeom>
              <a:ln>
                <a:solidFill>
                  <a:srgbClr val="FF0000">
                    <a:alpha val="60000"/>
                  </a:srgb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" name="直線矢印コネクタ 5"/>
          <p:cNvCxnSpPr/>
          <p:nvPr/>
        </p:nvCxnSpPr>
        <p:spPr>
          <a:xfrm>
            <a:off x="9328484" y="4488346"/>
            <a:ext cx="163018" cy="377359"/>
          </a:xfrm>
          <a:prstGeom prst="straightConnector1">
            <a:avLst/>
          </a:prstGeom>
          <a:ln w="38100">
            <a:solidFill>
              <a:srgbClr val="FFFF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8140473" y="4119014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Fix (max 1500mm)</a:t>
            </a:r>
            <a:endParaRPr kumimoji="1" lang="ja-JP" altLang="en-US" dirty="0"/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047" y="2209820"/>
            <a:ext cx="2389658" cy="1583931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3252205" y="2856465"/>
            <a:ext cx="164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About 900mm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252205" y="4423754"/>
            <a:ext cx="177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About 1000mm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8809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8600" y="352696"/>
            <a:ext cx="11563350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/>
              <a:t>UN-R158</a:t>
            </a:r>
            <a:r>
              <a:rPr kumimoji="1" lang="ja-JP" altLang="en-US" sz="2800" b="1" dirty="0" smtClean="0"/>
              <a:t> </a:t>
            </a:r>
            <a:r>
              <a:rPr kumimoji="1" lang="en-US" altLang="ja-JP" sz="2800" b="1" dirty="0" smtClean="0"/>
              <a:t>Component</a:t>
            </a:r>
            <a:endParaRPr kumimoji="1" lang="ja-JP" altLang="en-US" sz="28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8600" y="982406"/>
            <a:ext cx="4280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u="sng" dirty="0"/>
              <a:t>System (UN-R158 16.1.1.1.-16.1.2)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04" y="1489006"/>
            <a:ext cx="4149900" cy="31088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4919" y="1561927"/>
            <a:ext cx="4567411" cy="1769608"/>
          </a:xfrm>
          <a:prstGeom prst="rect">
            <a:avLst/>
          </a:prstGeom>
          <a:noFill/>
          <a:ln>
            <a:solidFill>
              <a:schemeClr val="accent1"/>
            </a:solidFill>
            <a:prstDash val="lgDashDot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直線コネクタ 8"/>
          <p:cNvCxnSpPr/>
          <p:nvPr/>
        </p:nvCxnSpPr>
        <p:spPr>
          <a:xfrm flipH="1" flipV="1">
            <a:off x="3048000" y="2395870"/>
            <a:ext cx="921488" cy="156653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V="1">
            <a:off x="999460" y="2395870"/>
            <a:ext cx="783525" cy="149564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 flipV="1">
            <a:off x="7783034" y="3143694"/>
            <a:ext cx="170119" cy="747822"/>
          </a:xfrm>
          <a:prstGeom prst="straightConnector1">
            <a:avLst/>
          </a:prstGeom>
          <a:ln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7538996" y="3891516"/>
            <a:ext cx="23791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Processor</a:t>
            </a:r>
          </a:p>
          <a:p>
            <a:r>
              <a:rPr lang="en-US" altLang="ja-JP" dirty="0" smtClean="0"/>
              <a:t>Overlay system etc.</a:t>
            </a:r>
            <a:endParaRPr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708836" y="5359501"/>
            <a:ext cx="11220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All devices (cameras</a:t>
            </a:r>
            <a:r>
              <a:rPr lang="en-US" altLang="ja-JP" dirty="0"/>
              <a:t>, </a:t>
            </a:r>
            <a:r>
              <a:rPr lang="en-US" altLang="ja-JP" dirty="0" smtClean="0"/>
              <a:t>monitors </a:t>
            </a:r>
            <a:r>
              <a:rPr lang="en-US" altLang="ja-JP" dirty="0"/>
              <a:t>and </a:t>
            </a:r>
            <a:r>
              <a:rPr lang="en-US" altLang="ja-JP" dirty="0" smtClean="0"/>
              <a:t>processors etc.) are </a:t>
            </a:r>
            <a:r>
              <a:rPr lang="en-US" altLang="ja-JP" dirty="0"/>
              <a:t>sold as a set by RVCS manufacturers.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15348" y="2222904"/>
            <a:ext cx="504000" cy="216000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none" rtlCol="0" anchor="ctr" anchorCtr="1">
            <a:no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Power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99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853</TotalTime>
  <Words>581</Words>
  <Application>Microsoft Office PowerPoint</Application>
  <PresentationFormat>ワイド画面</PresentationFormat>
  <Paragraphs>105</Paragraphs>
  <Slides>12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0" baseType="lpstr">
      <vt:lpstr>Arial Unicode MS</vt:lpstr>
      <vt:lpstr>Century Gothic</vt:lpstr>
      <vt:lpstr>inherit</vt:lpstr>
      <vt:lpstr>メイリオ</vt:lpstr>
      <vt:lpstr>游ゴシック</vt:lpstr>
      <vt:lpstr>Arial</vt:lpstr>
      <vt:lpstr>Wingdings 3</vt:lpstr>
      <vt:lpstr>スライス</vt:lpstr>
      <vt:lpstr>UN-R158  Component Approval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UN-R158 Device of RVCS</dc:title>
  <dc:creator>岡本 斉</dc:creator>
  <cp:lastModifiedBy>岡本 斉</cp:lastModifiedBy>
  <cp:revision>99</cp:revision>
  <cp:lastPrinted>2025-03-27T04:02:03Z</cp:lastPrinted>
  <dcterms:created xsi:type="dcterms:W3CDTF">2022-02-28T23:57:06Z</dcterms:created>
  <dcterms:modified xsi:type="dcterms:W3CDTF">2025-04-15T02:48:06Z</dcterms:modified>
</cp:coreProperties>
</file>