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2" r:id="rId2"/>
    <p:sldMasterId id="2147483699" r:id="rId3"/>
  </p:sldMasterIdLst>
  <p:notesMasterIdLst>
    <p:notesMasterId r:id="rId10"/>
  </p:notesMasterIdLst>
  <p:handoutMasterIdLst>
    <p:handoutMasterId r:id="rId11"/>
  </p:handoutMasterIdLst>
  <p:sldIdLst>
    <p:sldId id="270" r:id="rId4"/>
    <p:sldId id="280" r:id="rId5"/>
    <p:sldId id="275" r:id="rId6"/>
    <p:sldId id="285" r:id="rId7"/>
    <p:sldId id="286" r:id="rId8"/>
    <p:sldId id="268" r:id="rId9"/>
  </p:sldIdLst>
  <p:sldSz cx="9144000" cy="6858000" type="screen4x3"/>
  <p:notesSz cx="7315200" cy="96012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92" autoAdjust="0"/>
    <p:restoredTop sz="94384" autoAdjust="0"/>
  </p:normalViewPr>
  <p:slideViewPr>
    <p:cSldViewPr snapToGrid="0">
      <p:cViewPr varScale="1">
        <p:scale>
          <a:sx n="70" d="100"/>
          <a:sy n="70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C56B28FE-105E-4601-8157-8DB2138D6962}" type="datetimeFigureOut">
              <a:rPr lang="sv-SE"/>
              <a:pPr>
                <a:defRPr/>
              </a:pPr>
              <a:t>2016-01-12</a:t>
            </a:fld>
            <a:endParaRPr lang="sv-SE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5C0681CC-2AB8-481B-AC33-0BE4006B538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72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32E5D500-BAF4-4D0F-8767-E5E1AC05FD52}" type="datetimeFigureOut">
              <a:rPr lang="sv-SE"/>
              <a:pPr>
                <a:defRPr/>
              </a:pPr>
              <a:t>2016-01-12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sv-SE" noProof="0" smtClean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sv-SE" noProof="0" smtClean="0"/>
              <a:t>Klicka här för att ändra format på bakgrundstexten</a:t>
            </a:r>
          </a:p>
          <a:p>
            <a:pPr lvl="1"/>
            <a:r>
              <a:rPr lang="sv-SE" noProof="0" smtClean="0"/>
              <a:t>Nivå två</a:t>
            </a:r>
          </a:p>
          <a:p>
            <a:pPr lvl="2"/>
            <a:r>
              <a:rPr lang="sv-SE" noProof="0" smtClean="0"/>
              <a:t>Nivå tre</a:t>
            </a:r>
          </a:p>
          <a:p>
            <a:pPr lvl="3"/>
            <a:r>
              <a:rPr lang="sv-SE" noProof="0" smtClean="0"/>
              <a:t>Nivå fyra</a:t>
            </a:r>
          </a:p>
          <a:p>
            <a:pPr lvl="4"/>
            <a:r>
              <a:rPr lang="sv-SE" noProof="0" smtClean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15920CAB-CE78-4B66-B5F8-1A0F48701F89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9474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20CAB-CE78-4B66-B5F8-1A0F48701F89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4313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20CAB-CE78-4B66-B5F8-1A0F48701F89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3405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20CAB-CE78-4B66-B5F8-1A0F48701F89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335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>
                <a:solidFill>
                  <a:prstClr val="black"/>
                </a:solidFill>
              </a:rPr>
              <a:pPr/>
              <a:t>5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63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771113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974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68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10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884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9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923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948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900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97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ADFASDFASDFASDFASDF</a:t>
            </a:r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7551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ADFASDFASDFASDFASDF</a:t>
            </a:r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2443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noProof="0" smtClean="0"/>
              <a:t>Klicka här för att ändra format</a:t>
            </a:r>
            <a:endParaRPr lang="en-GB" noProof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Klicka här för att ändra format på underrubrik i bakgrunden</a:t>
            </a:r>
            <a:endParaRPr lang="en-GB" noProof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ADFASDFASDFASDFASDF</a:t>
            </a:r>
          </a:p>
        </p:txBody>
      </p:sp>
    </p:spTree>
    <p:extLst>
      <p:ext uri="{BB962C8B-B14F-4D97-AF65-F5344CB8AC3E}">
        <p14:creationId xmlns:p14="http://schemas.microsoft.com/office/powerpoint/2010/main" val="5731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Klicka här för att ändra format</a:t>
            </a:r>
            <a:endParaRPr lang="en-GB" noProof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smtClean="0"/>
              <a:t>Klicka här för att ändra format på bakgrundstexten</a:t>
            </a:r>
          </a:p>
          <a:p>
            <a:pPr lvl="1"/>
            <a:r>
              <a:rPr lang="en-GB" noProof="0" smtClean="0"/>
              <a:t>Nivå två</a:t>
            </a:r>
          </a:p>
          <a:p>
            <a:pPr lvl="2"/>
            <a:r>
              <a:rPr lang="en-GB" noProof="0" smtClean="0"/>
              <a:t>Nivå tre</a:t>
            </a:r>
          </a:p>
          <a:p>
            <a:pPr lvl="3"/>
            <a:r>
              <a:rPr lang="en-GB" noProof="0" smtClean="0"/>
              <a:t>Nivå fyra</a:t>
            </a:r>
          </a:p>
          <a:p>
            <a:pPr lvl="4"/>
            <a:r>
              <a:rPr lang="en-GB" noProof="0" smtClean="0"/>
              <a:t>Nivå fem</a:t>
            </a:r>
            <a:endParaRPr lang="en-GB" noProof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0"/>
          </p:nvPr>
        </p:nvSpPr>
        <p:spPr>
          <a:xfrm>
            <a:off x="8436428" y="6423025"/>
            <a:ext cx="593723" cy="3587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ADFASDFASDFASDFASDF</a:t>
            </a:r>
          </a:p>
        </p:txBody>
      </p:sp>
    </p:spTree>
    <p:extLst>
      <p:ext uri="{BB962C8B-B14F-4D97-AF65-F5344CB8AC3E}">
        <p14:creationId xmlns:p14="http://schemas.microsoft.com/office/powerpoint/2010/main" val="392391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Klicka här för att ändra format</a:t>
            </a:r>
            <a:endParaRPr lang="en-GB" noProof="0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ADFASDFASDFASDFASDF</a:t>
            </a:r>
          </a:p>
        </p:txBody>
      </p:sp>
    </p:spTree>
    <p:extLst>
      <p:ext uri="{BB962C8B-B14F-4D97-AF65-F5344CB8AC3E}">
        <p14:creationId xmlns:p14="http://schemas.microsoft.com/office/powerpoint/2010/main" val="3775633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05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65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12/01/2016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29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Platshållare för rubrik 7"/>
          <p:cNvSpPr>
            <a:spLocks noGrp="1"/>
          </p:cNvSpPr>
          <p:nvPr>
            <p:ph type="title"/>
          </p:nvPr>
        </p:nvSpPr>
        <p:spPr bwMode="auto">
          <a:xfrm>
            <a:off x="285750" y="357188"/>
            <a:ext cx="2571750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Klicka här för att ange rubrik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7" r:id="rId2"/>
    <p:sldLayoutId id="2147483698" r:id="rId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4143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Klicka här för att ändra format</a:t>
            </a:r>
          </a:p>
        </p:txBody>
      </p:sp>
      <p:sp>
        <p:nvSpPr>
          <p:cNvPr id="2051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711325"/>
            <a:ext cx="8229600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Klicka här för att ändra format på bakgrundstexten</a:t>
            </a:r>
          </a:p>
          <a:p>
            <a:pPr lvl="1"/>
            <a:r>
              <a:rPr lang="en-GB" smtClean="0"/>
              <a:t>Nivå två</a:t>
            </a:r>
          </a:p>
          <a:p>
            <a:pPr lvl="2"/>
            <a:r>
              <a:rPr lang="en-GB" smtClean="0"/>
              <a:t>Nivå tre</a:t>
            </a:r>
          </a:p>
          <a:p>
            <a:pPr lvl="3"/>
            <a:r>
              <a:rPr lang="en-GB" smtClean="0"/>
              <a:t>Nivå fyra</a:t>
            </a:r>
          </a:p>
          <a:p>
            <a:pPr lvl="4"/>
            <a:r>
              <a:rPr lang="en-GB" smtClean="0"/>
              <a:t>Nivå fem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492125" y="6448425"/>
            <a:ext cx="428625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617C086-FBE2-4AB5-969C-41DCDC9537C4}" type="slidenum">
              <a:rPr lang="sv-SE" sz="800">
                <a:solidFill>
                  <a:schemeClr val="bg1"/>
                </a:solidFill>
              </a:rPr>
              <a:pPr eaLnBrk="1" hangingPunct="1"/>
              <a:t>‹#›</a:t>
            </a:fld>
            <a:endParaRPr lang="sv-SE" sz="800">
              <a:solidFill>
                <a:schemeClr val="bg1"/>
              </a:solidFill>
            </a:endParaRP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36925" y="6423025"/>
            <a:ext cx="2895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ADFASDFASDFASDFASDF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12/01/2016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004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Adolfo.PERUJO@ec.europa.eu" TargetMode="External"/><Relationship Id="rId7" Type="http://schemas.openxmlformats.org/officeDocument/2006/relationships/hyperlink" Target="https://www2.unece.org/wiki/pages/viewpage.action?pageId=580052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hardik@siam.in" TargetMode="External"/><Relationship Id="rId5" Type="http://schemas.openxmlformats.org/officeDocument/2006/relationships/hyperlink" Target="mailto:d.leveratto@immamotorcycles.org" TargetMode="External"/><Relationship Id="rId4" Type="http://schemas.openxmlformats.org/officeDocument/2006/relationships/hyperlink" Target="mailto:t.vercammen@acem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3234291" y="1455821"/>
            <a:ext cx="5718220" cy="2354296"/>
          </a:xfrm>
        </p:spPr>
        <p:txBody>
          <a:bodyPr/>
          <a:lstStyle/>
          <a:p>
            <a:r>
              <a:rPr lang="sv-SE" dirty="0" smtClean="0">
                <a:solidFill>
                  <a:schemeClr val="tx1"/>
                </a:solidFill>
              </a:rPr>
              <a:t>State of play UNECE IWG on</a:t>
            </a:r>
          </a:p>
          <a:p>
            <a:r>
              <a:rPr lang="sv-SE" dirty="0" smtClean="0">
                <a:solidFill>
                  <a:schemeClr val="tx1"/>
                </a:solidFill>
              </a:rPr>
              <a:t>Environmental and Propulsion Performance Requirements for L-category vehicles (EPPR)</a:t>
            </a:r>
          </a:p>
        </p:txBody>
      </p:sp>
      <p:sp>
        <p:nvSpPr>
          <p:cNvPr id="6" name="Rubrik 5"/>
          <p:cNvSpPr>
            <a:spLocks noGrp="1"/>
          </p:cNvSpPr>
          <p:nvPr>
            <p:ph type="ctrTitle"/>
          </p:nvPr>
        </p:nvSpPr>
        <p:spPr>
          <a:xfrm>
            <a:off x="247917" y="391777"/>
            <a:ext cx="2747073" cy="1470025"/>
          </a:xfrm>
        </p:spPr>
        <p:txBody>
          <a:bodyPr/>
          <a:lstStyle/>
          <a:p>
            <a:r>
              <a:rPr lang="sv-SE" dirty="0" smtClean="0"/>
              <a:t>MCWG, Brussels</a:t>
            </a:r>
            <a:br>
              <a:rPr lang="sv-SE" dirty="0" smtClean="0"/>
            </a:br>
            <a:r>
              <a:rPr lang="sv-SE" dirty="0" smtClean="0"/>
              <a:t>2014-04-11</a:t>
            </a:r>
            <a:br>
              <a:rPr lang="sv-SE" dirty="0" smtClean="0"/>
            </a:br>
            <a:r>
              <a:rPr lang="sv-SE" dirty="0" smtClean="0"/>
              <a:t>Thomas Vercammen</a:t>
            </a:r>
            <a:br>
              <a:rPr lang="sv-SE" dirty="0" smtClean="0"/>
            </a:br>
            <a:r>
              <a:rPr lang="sv-SE" dirty="0" smtClean="0"/>
              <a:t>Petter ÅSMAN</a:t>
            </a:r>
            <a:endParaRPr lang="sv-SE" dirty="0"/>
          </a:p>
        </p:txBody>
      </p:sp>
      <p:sp>
        <p:nvSpPr>
          <p:cNvPr id="2" name="TextBox 1"/>
          <p:cNvSpPr txBox="1"/>
          <p:nvPr/>
        </p:nvSpPr>
        <p:spPr>
          <a:xfrm>
            <a:off x="555171" y="4408714"/>
            <a:ext cx="586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BE" dirty="0" smtClean="0"/>
              <a:t>Practical: past and next meetings</a:t>
            </a:r>
          </a:p>
          <a:p>
            <a:pPr marL="285750" indent="-285750">
              <a:buFontTx/>
              <a:buChar char="-"/>
            </a:pPr>
            <a:r>
              <a:rPr lang="nl-BE" dirty="0" smtClean="0"/>
              <a:t>State of play</a:t>
            </a:r>
          </a:p>
          <a:p>
            <a:pPr marL="742950" lvl="1" indent="-285750">
              <a:buFontTx/>
              <a:buChar char="-"/>
            </a:pPr>
            <a:r>
              <a:rPr lang="nl-BE" dirty="0" smtClean="0"/>
              <a:t>GTR on Evaporative and Crankcase emissions </a:t>
            </a:r>
          </a:p>
          <a:p>
            <a:pPr marL="742950" lvl="1" indent="-285750">
              <a:buFontTx/>
              <a:buChar char="-"/>
            </a:pPr>
            <a:r>
              <a:rPr lang="nl-BE" dirty="0" smtClean="0"/>
              <a:t>GTR on OBD-I</a:t>
            </a:r>
          </a:p>
          <a:p>
            <a:pPr marL="285750" indent="-285750">
              <a:buFontTx/>
              <a:buChar char="-"/>
            </a:pPr>
            <a:r>
              <a:rPr lang="nl-BE" dirty="0" smtClean="0"/>
              <a:t>Roadmap</a:t>
            </a:r>
          </a:p>
          <a:p>
            <a:pPr marL="285750" indent="-285750">
              <a:buFontTx/>
              <a:buChar char="-"/>
            </a:pPr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7098632" y="228600"/>
            <a:ext cx="1732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12 Jan 2016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11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1196" y="264434"/>
            <a:ext cx="2982686" cy="968364"/>
          </a:xfrm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nl-BE" b="1" dirty="0" smtClean="0"/>
              <a:t>Past meetings</a:t>
            </a:r>
            <a:endParaRPr lang="nl-BE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316707"/>
            <a:ext cx="7886700" cy="2045494"/>
          </a:xfrm>
        </p:spPr>
        <p:txBody>
          <a:bodyPr/>
          <a:lstStyle/>
          <a:p>
            <a:r>
              <a:rPr lang="nl-BE" dirty="0"/>
              <a:t>audio-web conference, 24 Sep 2015</a:t>
            </a:r>
            <a:endParaRPr lang="nl-BE" dirty="0" smtClean="0"/>
          </a:p>
          <a:p>
            <a:r>
              <a:rPr lang="nl-BE" dirty="0"/>
              <a:t>audio-web conference, 13 Oct </a:t>
            </a:r>
            <a:r>
              <a:rPr lang="nl-BE" dirty="0" smtClean="0"/>
              <a:t>2015</a:t>
            </a:r>
          </a:p>
          <a:p>
            <a:r>
              <a:rPr lang="nl-BE" dirty="0"/>
              <a:t>audio-web conference, </a:t>
            </a:r>
            <a:r>
              <a:rPr lang="nl-BE" dirty="0" smtClean="0"/>
              <a:t>18 </a:t>
            </a:r>
            <a:r>
              <a:rPr lang="nl-BE" dirty="0"/>
              <a:t>Nov </a:t>
            </a:r>
            <a:r>
              <a:rPr lang="nl-BE" dirty="0" smtClean="0"/>
              <a:t>2015</a:t>
            </a:r>
          </a:p>
          <a:p>
            <a:r>
              <a:rPr lang="sv-SE" dirty="0"/>
              <a:t>13th meeting in Brussels, 26-27 Nov </a:t>
            </a:r>
            <a:r>
              <a:rPr lang="sv-SE" dirty="0" smtClean="0"/>
              <a:t>2015 (TELCO)</a:t>
            </a:r>
            <a:endParaRPr lang="sv-SE" dirty="0"/>
          </a:p>
          <a:p>
            <a:r>
              <a:rPr lang="nl-BE" dirty="0"/>
              <a:t>audio-web conference, </a:t>
            </a:r>
            <a:r>
              <a:rPr lang="nl-BE" dirty="0" smtClean="0"/>
              <a:t>09 </a:t>
            </a:r>
            <a:r>
              <a:rPr lang="nl-BE" dirty="0"/>
              <a:t>Dec </a:t>
            </a:r>
            <a:r>
              <a:rPr lang="nl-BE" dirty="0" smtClean="0"/>
              <a:t>2015</a:t>
            </a:r>
            <a:endParaRPr lang="nl-BE" dirty="0"/>
          </a:p>
          <a:p>
            <a:endParaRPr lang="nl-BE" dirty="0"/>
          </a:p>
        </p:txBody>
      </p:sp>
      <p:sp>
        <p:nvSpPr>
          <p:cNvPr id="4" name="Platshållare för innehåll 2"/>
          <p:cNvSpPr txBox="1">
            <a:spLocks/>
          </p:cNvSpPr>
          <p:nvPr/>
        </p:nvSpPr>
        <p:spPr bwMode="auto">
          <a:xfrm>
            <a:off x="628649" y="4291239"/>
            <a:ext cx="7751075" cy="2033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sv-SE" dirty="0" smtClean="0"/>
          </a:p>
          <a:p>
            <a:r>
              <a:rPr lang="en-GB" dirty="0" smtClean="0"/>
              <a:t>14th </a:t>
            </a:r>
            <a:r>
              <a:rPr lang="en-GB" dirty="0"/>
              <a:t>meeting in Geneva, 12 January 2015 (OBD</a:t>
            </a:r>
            <a:r>
              <a:rPr lang="en-GB" dirty="0" smtClean="0"/>
              <a:t>)</a:t>
            </a:r>
          </a:p>
          <a:p>
            <a:r>
              <a:rPr lang="nl-BE" dirty="0" smtClean="0"/>
              <a:t>Schedule for meetings (face-to-face &amp; audio-web conferences) in 2016 issued in January </a:t>
            </a:r>
            <a:endParaRPr lang="nl-BE" dirty="0"/>
          </a:p>
        </p:txBody>
      </p:sp>
      <p:sp>
        <p:nvSpPr>
          <p:cNvPr id="5" name="Rubrik 1"/>
          <p:cNvSpPr txBox="1">
            <a:spLocks/>
          </p:cNvSpPr>
          <p:nvPr/>
        </p:nvSpPr>
        <p:spPr bwMode="auto">
          <a:xfrm>
            <a:off x="3041196" y="3679371"/>
            <a:ext cx="2754086" cy="87708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v-SE" b="1" dirty="0" smtClean="0">
                <a:solidFill>
                  <a:sysClr val="windowText" lastClr="000000"/>
                </a:solidFill>
              </a:rPr>
              <a:t>Next meetings</a:t>
            </a:r>
            <a:endParaRPr lang="sv-SE" b="1" dirty="0">
              <a:solidFill>
                <a:sysClr val="windowText" lastClr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06828" y="3502920"/>
            <a:ext cx="8651421" cy="357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90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390900" y="106057"/>
            <a:ext cx="2362200" cy="55109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sv-SE" b="1" dirty="0" smtClean="0"/>
              <a:t>State </a:t>
            </a:r>
            <a:r>
              <a:rPr lang="sv-SE" b="1" dirty="0" err="1" smtClean="0"/>
              <a:t>of</a:t>
            </a:r>
            <a:r>
              <a:rPr lang="sv-SE" b="1" dirty="0" smtClean="0"/>
              <a:t> play</a:t>
            </a:r>
            <a:endParaRPr lang="sv-SE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98EFDF-0916-4B95-860C-816540B1081E}" type="slidenum">
              <a:rPr lang="sv-SE" smtClean="0"/>
              <a:pPr/>
              <a:t>3</a:t>
            </a:fld>
            <a:endParaRPr lang="sv-SE"/>
          </a:p>
        </p:txBody>
      </p:sp>
      <p:sp>
        <p:nvSpPr>
          <p:cNvPr id="7" name="Platshållare för sidfot 6"/>
          <p:cNvSpPr txBox="1">
            <a:spLocks/>
          </p:cNvSpPr>
          <p:nvPr/>
        </p:nvSpPr>
        <p:spPr bwMode="auto">
          <a:xfrm>
            <a:off x="3489325" y="6575425"/>
            <a:ext cx="2895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sv-SE" smtClean="0"/>
              <a:t>MCWG 19.12.2013</a:t>
            </a:r>
            <a:endParaRPr lang="sv-SE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28650" y="753403"/>
            <a:ext cx="7886700" cy="69038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nl-BE" sz="3200" b="1" u="sng" dirty="0" smtClean="0"/>
              <a:t>Evaporative and Crankcase emissions</a:t>
            </a:r>
            <a:endParaRPr lang="nl-BE" sz="3200" b="1" u="sng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42875" y="1636296"/>
            <a:ext cx="8858250" cy="5181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i="1" u="sng" dirty="0" smtClean="0"/>
              <a:t>Formal GTR proposal: GRPE-2016-02</a:t>
            </a:r>
          </a:p>
          <a:p>
            <a:r>
              <a:rPr lang="en-US" sz="2700" dirty="0" smtClean="0"/>
              <a:t>Amendment proposal (Informal Doc) has been prepared on the basis of inputs by the EC, IND, IMMA, US, CAN, JPN</a:t>
            </a:r>
          </a:p>
          <a:p>
            <a:r>
              <a:rPr lang="en-US" sz="2700" dirty="0" smtClean="0"/>
              <a:t>Target </a:t>
            </a:r>
            <a:r>
              <a:rPr lang="en-US" sz="2700" dirty="0"/>
              <a:t>to have </a:t>
            </a:r>
            <a:r>
              <a:rPr lang="en-US" sz="2700" dirty="0" smtClean="0"/>
              <a:t>this ID </a:t>
            </a:r>
            <a:r>
              <a:rPr lang="en-US" sz="2700" dirty="0"/>
              <a:t>adopted at January GRPE-72, together with the formal </a:t>
            </a:r>
            <a:r>
              <a:rPr lang="en-US" sz="2700" dirty="0" smtClean="0"/>
              <a:t>document, </a:t>
            </a:r>
            <a:r>
              <a:rPr lang="en-US" sz="2700" dirty="0"/>
              <a:t>aiming to a final adoption </a:t>
            </a:r>
            <a:r>
              <a:rPr lang="en-US" sz="2700" dirty="0" smtClean="0"/>
              <a:t>at WP29 – June 2016;</a:t>
            </a:r>
          </a:p>
          <a:p>
            <a:r>
              <a:rPr lang="en-US" sz="2700" dirty="0" smtClean="0"/>
              <a:t>Combined with the final draft Technical Report</a:t>
            </a:r>
            <a:r>
              <a:rPr lang="en-US" sz="2700" dirty="0"/>
              <a:t>:</a:t>
            </a:r>
            <a:endParaRPr lang="en-US" sz="2700" dirty="0" smtClean="0"/>
          </a:p>
          <a:p>
            <a:pPr marL="457200" lvl="1" indent="0">
              <a:buNone/>
            </a:pPr>
            <a:r>
              <a:rPr lang="en-US" sz="2500" i="1" u="sng" dirty="0" smtClean="0"/>
              <a:t>GRPE-72-06 </a:t>
            </a:r>
            <a:r>
              <a:rPr lang="nl-BE" sz="2100" dirty="0" smtClean="0"/>
              <a:t> </a:t>
            </a:r>
          </a:p>
          <a:p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375225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390900" y="106057"/>
            <a:ext cx="2362200" cy="55109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sv-SE" b="1" dirty="0" smtClean="0"/>
              <a:t>State </a:t>
            </a:r>
            <a:r>
              <a:rPr lang="sv-SE" b="1" dirty="0" err="1" smtClean="0"/>
              <a:t>of</a:t>
            </a:r>
            <a:r>
              <a:rPr lang="sv-SE" b="1" dirty="0" smtClean="0"/>
              <a:t> play</a:t>
            </a:r>
            <a:endParaRPr lang="sv-SE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98EFDF-0916-4B95-860C-816540B1081E}" type="slidenum">
              <a:rPr lang="sv-SE" smtClean="0"/>
              <a:pPr/>
              <a:t>4</a:t>
            </a:fld>
            <a:endParaRPr lang="sv-SE"/>
          </a:p>
        </p:txBody>
      </p:sp>
      <p:sp>
        <p:nvSpPr>
          <p:cNvPr id="7" name="Platshållare för sidfot 6"/>
          <p:cNvSpPr txBox="1">
            <a:spLocks/>
          </p:cNvSpPr>
          <p:nvPr/>
        </p:nvSpPr>
        <p:spPr bwMode="auto">
          <a:xfrm>
            <a:off x="3489325" y="6575425"/>
            <a:ext cx="2895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sv-SE" smtClean="0"/>
              <a:t>MCWG 19.12.2013</a:t>
            </a:r>
            <a:endParaRPr lang="sv-SE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28650" y="753403"/>
            <a:ext cx="7886700" cy="69038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nl-BE" sz="3200" b="1" u="sng" dirty="0" smtClean="0"/>
              <a:t>OBD-I</a:t>
            </a:r>
            <a:endParaRPr lang="nl-BE" sz="3200" b="1" u="sng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42875" y="1516550"/>
            <a:ext cx="8858250" cy="5181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2700" i="1" u="sng" dirty="0" smtClean="0"/>
              <a:t>EPPR-13-23.</a:t>
            </a:r>
            <a:r>
              <a:rPr lang="en-US" sz="2700" i="1" u="sng" dirty="0" smtClean="0">
                <a:solidFill>
                  <a:srgbClr val="FF0000"/>
                </a:solidFill>
              </a:rPr>
              <a:t>XLS</a:t>
            </a:r>
            <a:r>
              <a:rPr lang="en-US" sz="2700" dirty="0" smtClean="0"/>
              <a:t> </a:t>
            </a:r>
            <a:r>
              <a:rPr lang="en-US" sz="2700" dirty="0"/>
              <a:t>= working draft GTR version </a:t>
            </a:r>
            <a:r>
              <a:rPr lang="en-US" sz="2700" dirty="0" smtClean="0"/>
              <a:t>4, including meeting minutes and drafting history</a:t>
            </a:r>
            <a:endParaRPr lang="nl-BE" sz="2700" dirty="0" smtClean="0"/>
          </a:p>
          <a:p>
            <a:r>
              <a:rPr lang="nl-BE" sz="2700" i="1" u="sng" dirty="0" smtClean="0"/>
              <a:t>EPPR-14-06</a:t>
            </a:r>
            <a:r>
              <a:rPr lang="nl-BE" sz="2700" i="1" dirty="0" smtClean="0"/>
              <a:t> = latest EC proposal</a:t>
            </a:r>
          </a:p>
          <a:p>
            <a:r>
              <a:rPr lang="nl-BE" sz="2700" dirty="0" smtClean="0"/>
              <a:t>Few open issues addressed by Japan </a:t>
            </a:r>
            <a:r>
              <a:rPr lang="nl-BE" sz="2500" dirty="0" smtClean="0"/>
              <a:t>(EPPR-14-14).</a:t>
            </a:r>
          </a:p>
          <a:p>
            <a:r>
              <a:rPr lang="nl-BE" sz="2500" dirty="0" smtClean="0"/>
              <a:t>Review of EPPR-14-14 due by Feb 5th 2016</a:t>
            </a:r>
          </a:p>
          <a:p>
            <a:r>
              <a:rPr lang="nl-BE" sz="2700" dirty="0" smtClean="0"/>
              <a:t>Target is to submit a formal document in time (14 Mar) </a:t>
            </a:r>
            <a:r>
              <a:rPr lang="nl-BE" sz="2700" dirty="0"/>
              <a:t>for GRPE-73 (June 2016</a:t>
            </a:r>
            <a:r>
              <a:rPr lang="nl-BE" sz="2700" dirty="0" smtClean="0"/>
              <a:t>)</a:t>
            </a:r>
          </a:p>
          <a:p>
            <a:pPr marL="457200" lvl="1" indent="0">
              <a:buNone/>
            </a:pPr>
            <a:endParaRPr lang="nl-BE" sz="25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nl-BE" sz="2700" dirty="0" smtClean="0"/>
          </a:p>
          <a:p>
            <a:endParaRPr lang="en-US" sz="2700" dirty="0" smtClean="0"/>
          </a:p>
          <a:p>
            <a:endParaRPr lang="en-US" sz="2700" dirty="0" smtClean="0"/>
          </a:p>
          <a:p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374597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Rak 87"/>
          <p:cNvCxnSpPr/>
          <p:nvPr/>
        </p:nvCxnSpPr>
        <p:spPr>
          <a:xfrm>
            <a:off x="7709226" y="1779674"/>
            <a:ext cx="0" cy="423909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59550" y="-17916"/>
            <a:ext cx="7886700" cy="1325563"/>
          </a:xfrm>
        </p:spPr>
        <p:txBody>
          <a:bodyPr/>
          <a:lstStyle/>
          <a:p>
            <a:r>
              <a:rPr lang="sv-SE" b="1" dirty="0" smtClean="0"/>
              <a:t>EPPR </a:t>
            </a:r>
            <a:r>
              <a:rPr lang="sv-SE" b="1" dirty="0" err="1" smtClean="0"/>
              <a:t>Roadmap</a:t>
            </a:r>
            <a:endParaRPr lang="sv-SE" b="1" dirty="0"/>
          </a:p>
        </p:txBody>
      </p:sp>
      <p:sp>
        <p:nvSpPr>
          <p:cNvPr id="4" name="Höger 3"/>
          <p:cNvSpPr/>
          <p:nvPr/>
        </p:nvSpPr>
        <p:spPr>
          <a:xfrm>
            <a:off x="1124293" y="5815914"/>
            <a:ext cx="7605584" cy="280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6" name="textruta 5"/>
          <p:cNvSpPr txBox="1"/>
          <p:nvPr/>
        </p:nvSpPr>
        <p:spPr>
          <a:xfrm>
            <a:off x="6453043" y="609425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2016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ruta 6"/>
          <p:cNvSpPr txBox="1"/>
          <p:nvPr/>
        </p:nvSpPr>
        <p:spPr>
          <a:xfrm>
            <a:off x="4298365" y="6096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2015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ruta 7"/>
          <p:cNvSpPr txBox="1"/>
          <p:nvPr/>
        </p:nvSpPr>
        <p:spPr>
          <a:xfrm>
            <a:off x="2714356" y="6096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2014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ruta 8"/>
          <p:cNvSpPr txBox="1"/>
          <p:nvPr/>
        </p:nvSpPr>
        <p:spPr>
          <a:xfrm>
            <a:off x="1025609" y="6096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2013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ruta 13"/>
          <p:cNvSpPr txBox="1"/>
          <p:nvPr/>
        </p:nvSpPr>
        <p:spPr>
          <a:xfrm>
            <a:off x="117398" y="1617484"/>
            <a:ext cx="114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smtClean="0">
                <a:solidFill>
                  <a:prstClr val="black"/>
                </a:solidFill>
                <a:latin typeface="Calibri"/>
              </a:rPr>
              <a:t>EPPR IWG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" name="Rak 18"/>
          <p:cNvCxnSpPr/>
          <p:nvPr/>
        </p:nvCxnSpPr>
        <p:spPr>
          <a:xfrm>
            <a:off x="1131860" y="1690691"/>
            <a:ext cx="0" cy="4239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23"/>
          <p:cNvCxnSpPr/>
          <p:nvPr/>
        </p:nvCxnSpPr>
        <p:spPr>
          <a:xfrm>
            <a:off x="2984805" y="1662782"/>
            <a:ext cx="0" cy="4239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25"/>
          <p:cNvCxnSpPr/>
          <p:nvPr/>
        </p:nvCxnSpPr>
        <p:spPr>
          <a:xfrm>
            <a:off x="6724984" y="1765817"/>
            <a:ext cx="0" cy="423909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ruta 26"/>
          <p:cNvSpPr txBox="1"/>
          <p:nvPr/>
        </p:nvSpPr>
        <p:spPr>
          <a:xfrm>
            <a:off x="8202281" y="609210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2017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9" name="Rak 28"/>
          <p:cNvCxnSpPr/>
          <p:nvPr/>
        </p:nvCxnSpPr>
        <p:spPr>
          <a:xfrm>
            <a:off x="8460572" y="1737911"/>
            <a:ext cx="0" cy="4239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5-udd 19"/>
          <p:cNvSpPr/>
          <p:nvPr/>
        </p:nvSpPr>
        <p:spPr>
          <a:xfrm>
            <a:off x="1024155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30" name="5-udd 29"/>
          <p:cNvSpPr/>
          <p:nvPr/>
        </p:nvSpPr>
        <p:spPr>
          <a:xfrm>
            <a:off x="1471558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31" name="5-udd 30"/>
          <p:cNvSpPr/>
          <p:nvPr/>
        </p:nvSpPr>
        <p:spPr>
          <a:xfrm>
            <a:off x="1834301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32" name="5-udd 31"/>
          <p:cNvSpPr/>
          <p:nvPr/>
        </p:nvSpPr>
        <p:spPr>
          <a:xfrm>
            <a:off x="2893119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33" name="5-udd 32"/>
          <p:cNvSpPr/>
          <p:nvPr/>
        </p:nvSpPr>
        <p:spPr>
          <a:xfrm>
            <a:off x="3175087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34" name="5-udd 33"/>
          <p:cNvSpPr/>
          <p:nvPr/>
        </p:nvSpPr>
        <p:spPr>
          <a:xfrm>
            <a:off x="3538827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35" name="textruta 34"/>
          <p:cNvSpPr txBox="1"/>
          <p:nvPr/>
        </p:nvSpPr>
        <p:spPr>
          <a:xfrm>
            <a:off x="3473996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7th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ruta 35"/>
          <p:cNvSpPr txBox="1"/>
          <p:nvPr/>
        </p:nvSpPr>
        <p:spPr>
          <a:xfrm>
            <a:off x="3105544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6th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extruta 36"/>
          <p:cNvSpPr txBox="1"/>
          <p:nvPr/>
        </p:nvSpPr>
        <p:spPr>
          <a:xfrm>
            <a:off x="2814062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>
                <a:solidFill>
                  <a:prstClr val="black"/>
                </a:solidFill>
                <a:latin typeface="Calibri"/>
              </a:rPr>
              <a:t>5</a:t>
            </a:r>
            <a:r>
              <a:rPr lang="sv-SE" dirty="0" smtClean="0">
                <a:solidFill>
                  <a:prstClr val="black"/>
                </a:solidFill>
                <a:latin typeface="Calibri"/>
              </a:rPr>
              <a:t>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5-udd 37"/>
          <p:cNvSpPr/>
          <p:nvPr/>
        </p:nvSpPr>
        <p:spPr>
          <a:xfrm>
            <a:off x="2447369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40" name="textruta 39"/>
          <p:cNvSpPr txBox="1"/>
          <p:nvPr/>
        </p:nvSpPr>
        <p:spPr>
          <a:xfrm>
            <a:off x="2410252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4th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textruta 40"/>
          <p:cNvSpPr txBox="1"/>
          <p:nvPr/>
        </p:nvSpPr>
        <p:spPr>
          <a:xfrm>
            <a:off x="1799685" y="1372786"/>
            <a:ext cx="50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3rd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textruta 41"/>
          <p:cNvSpPr txBox="1"/>
          <p:nvPr/>
        </p:nvSpPr>
        <p:spPr>
          <a:xfrm>
            <a:off x="1499047" y="137278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2nd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1044198" y="1372786"/>
            <a:ext cx="46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1st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Rektangel 43"/>
          <p:cNvSpPr/>
          <p:nvPr/>
        </p:nvSpPr>
        <p:spPr>
          <a:xfrm>
            <a:off x="1131860" y="2026511"/>
            <a:ext cx="837366" cy="272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45" name="textruta 44"/>
          <p:cNvSpPr txBox="1"/>
          <p:nvPr/>
        </p:nvSpPr>
        <p:spPr>
          <a:xfrm>
            <a:off x="117398" y="1978119"/>
            <a:ext cx="159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ToR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/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Roadmap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Rektangel 46"/>
          <p:cNvSpPr/>
          <p:nvPr/>
        </p:nvSpPr>
        <p:spPr>
          <a:xfrm>
            <a:off x="1969226" y="2473798"/>
            <a:ext cx="4728463" cy="2730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117398" y="2377488"/>
            <a:ext cx="2922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smtClean="0">
                <a:solidFill>
                  <a:prstClr val="black"/>
                </a:solidFill>
                <a:latin typeface="Calibri"/>
              </a:rPr>
              <a:t>GTR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Evap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incl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crankcase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req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 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textruta 48"/>
          <p:cNvSpPr txBox="1"/>
          <p:nvPr/>
        </p:nvSpPr>
        <p:spPr>
          <a:xfrm>
            <a:off x="4213789" y="637544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70th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textruta 49"/>
          <p:cNvSpPr txBox="1"/>
          <p:nvPr/>
        </p:nvSpPr>
        <p:spPr>
          <a:xfrm>
            <a:off x="117398" y="2766623"/>
            <a:ext cx="2515945" cy="252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smtClean="0">
                <a:solidFill>
                  <a:prstClr val="black"/>
                </a:solidFill>
                <a:latin typeface="Calibri"/>
              </a:rPr>
              <a:t>GTR OBD UN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Stage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I (L3)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Rektangel 50"/>
          <p:cNvSpPr/>
          <p:nvPr/>
        </p:nvSpPr>
        <p:spPr>
          <a:xfrm>
            <a:off x="2555074" y="2851808"/>
            <a:ext cx="5123018" cy="2299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52" name="textruta 51"/>
          <p:cNvSpPr txBox="1"/>
          <p:nvPr/>
        </p:nvSpPr>
        <p:spPr>
          <a:xfrm>
            <a:off x="117398" y="3105884"/>
            <a:ext cx="3669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smtClean="0">
                <a:solidFill>
                  <a:prstClr val="black"/>
                </a:solidFill>
                <a:latin typeface="Calibri"/>
              </a:rPr>
              <a:t>GTR 2 </a:t>
            </a:r>
            <a:r>
              <a:rPr lang="sv-SE" b="1" dirty="0">
                <a:solidFill>
                  <a:prstClr val="black"/>
                </a:solidFill>
                <a:latin typeface="Calibri"/>
              </a:rPr>
              <a:t>: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Type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I, II VII (CO2/FC)  (L1/L3)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Rektangel 52"/>
          <p:cNvSpPr/>
          <p:nvPr/>
        </p:nvSpPr>
        <p:spPr>
          <a:xfrm>
            <a:off x="2993789" y="3192505"/>
            <a:ext cx="5398543" cy="2364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46" name="textruta 45"/>
          <p:cNvSpPr txBox="1"/>
          <p:nvPr/>
        </p:nvSpPr>
        <p:spPr>
          <a:xfrm>
            <a:off x="5321627" y="6375443"/>
            <a:ext cx="582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71st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textruta 57"/>
          <p:cNvSpPr txBox="1"/>
          <p:nvPr/>
        </p:nvSpPr>
        <p:spPr>
          <a:xfrm>
            <a:off x="6410381" y="6375443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72nd 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textruta 60"/>
          <p:cNvSpPr txBox="1"/>
          <p:nvPr/>
        </p:nvSpPr>
        <p:spPr>
          <a:xfrm>
            <a:off x="117398" y="4019211"/>
            <a:ext cx="228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Crankcase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test (L1/L3)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5-udd 62"/>
          <p:cNvSpPr/>
          <p:nvPr/>
        </p:nvSpPr>
        <p:spPr>
          <a:xfrm>
            <a:off x="4035875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64" name="textruta 63"/>
          <p:cNvSpPr txBox="1"/>
          <p:nvPr/>
        </p:nvSpPr>
        <p:spPr>
          <a:xfrm>
            <a:off x="3994657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>
                <a:solidFill>
                  <a:prstClr val="black"/>
                </a:solidFill>
                <a:latin typeface="Calibri"/>
              </a:rPr>
              <a:t>8</a:t>
            </a:r>
            <a:r>
              <a:rPr lang="sv-SE" dirty="0" smtClean="0">
                <a:solidFill>
                  <a:prstClr val="black"/>
                </a:solidFill>
                <a:latin typeface="Calibri"/>
              </a:rPr>
              <a:t>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5-udd 64"/>
          <p:cNvSpPr/>
          <p:nvPr/>
        </p:nvSpPr>
        <p:spPr>
          <a:xfrm>
            <a:off x="4414118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66" name="textruta 65"/>
          <p:cNvSpPr txBox="1"/>
          <p:nvPr/>
        </p:nvSpPr>
        <p:spPr>
          <a:xfrm>
            <a:off x="4412057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9th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textruta 67"/>
          <p:cNvSpPr txBox="1"/>
          <p:nvPr/>
        </p:nvSpPr>
        <p:spPr>
          <a:xfrm>
            <a:off x="117398" y="4304485"/>
            <a:ext cx="185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Durability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(L1/L3)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textruta 68"/>
          <p:cNvSpPr txBox="1"/>
          <p:nvPr/>
        </p:nvSpPr>
        <p:spPr>
          <a:xfrm>
            <a:off x="117398" y="4901963"/>
            <a:ext cx="3910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smtClean="0">
                <a:solidFill>
                  <a:prstClr val="black"/>
                </a:solidFill>
                <a:latin typeface="Calibri"/>
              </a:rPr>
              <a:t>Electric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range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and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consumption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(L1/L3)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5-udd 69"/>
          <p:cNvSpPr/>
          <p:nvPr/>
        </p:nvSpPr>
        <p:spPr>
          <a:xfrm>
            <a:off x="4824100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71" name="textruta 70"/>
          <p:cNvSpPr txBox="1"/>
          <p:nvPr/>
        </p:nvSpPr>
        <p:spPr>
          <a:xfrm>
            <a:off x="4728545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10th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textruta 71"/>
          <p:cNvSpPr txBox="1"/>
          <p:nvPr/>
        </p:nvSpPr>
        <p:spPr>
          <a:xfrm>
            <a:off x="117398" y="5148431"/>
            <a:ext cx="5136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Propulsion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unit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performance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(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Vmax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, Power,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Torque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)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" name="Rak 24"/>
          <p:cNvCxnSpPr/>
          <p:nvPr/>
        </p:nvCxnSpPr>
        <p:spPr>
          <a:xfrm>
            <a:off x="4530284" y="1710561"/>
            <a:ext cx="0" cy="4239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12"/>
          <p:cNvCxnSpPr/>
          <p:nvPr/>
        </p:nvCxnSpPr>
        <p:spPr>
          <a:xfrm flipV="1">
            <a:off x="6733573" y="1913290"/>
            <a:ext cx="2899" cy="39885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5-udd 72"/>
          <p:cNvSpPr/>
          <p:nvPr/>
        </p:nvSpPr>
        <p:spPr>
          <a:xfrm>
            <a:off x="5192115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74" name="5-udd 73"/>
          <p:cNvSpPr/>
          <p:nvPr/>
        </p:nvSpPr>
        <p:spPr>
          <a:xfrm>
            <a:off x="5561324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75" name="textruta 74"/>
          <p:cNvSpPr txBox="1"/>
          <p:nvPr/>
        </p:nvSpPr>
        <p:spPr>
          <a:xfrm>
            <a:off x="5105745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11th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textruta 75"/>
          <p:cNvSpPr txBox="1"/>
          <p:nvPr/>
        </p:nvSpPr>
        <p:spPr>
          <a:xfrm>
            <a:off x="5489212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12th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Höger 4"/>
          <p:cNvSpPr/>
          <p:nvPr/>
        </p:nvSpPr>
        <p:spPr>
          <a:xfrm>
            <a:off x="2535866" y="849741"/>
            <a:ext cx="4161823" cy="3508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10" name="textruta 9"/>
          <p:cNvSpPr txBox="1"/>
          <p:nvPr/>
        </p:nvSpPr>
        <p:spPr>
          <a:xfrm>
            <a:off x="4850576" y="55185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err="1" smtClean="0">
                <a:solidFill>
                  <a:prstClr val="black"/>
                </a:solidFill>
                <a:latin typeface="Calibri"/>
              </a:rPr>
              <a:t>Phase</a:t>
            </a:r>
            <a:r>
              <a:rPr lang="sv-SE" dirty="0" smtClean="0">
                <a:solidFill>
                  <a:prstClr val="black"/>
                </a:solidFill>
                <a:latin typeface="Calibri"/>
              </a:rPr>
              <a:t> I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Höger 76"/>
          <p:cNvSpPr/>
          <p:nvPr/>
        </p:nvSpPr>
        <p:spPr>
          <a:xfrm>
            <a:off x="6697689" y="874760"/>
            <a:ext cx="2433406" cy="350874"/>
          </a:xfrm>
          <a:prstGeom prst="rightArrow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78" name="textruta 77"/>
          <p:cNvSpPr txBox="1"/>
          <p:nvPr/>
        </p:nvSpPr>
        <p:spPr>
          <a:xfrm>
            <a:off x="7327996" y="478847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err="1" smtClean="0">
                <a:solidFill>
                  <a:prstClr val="black"/>
                </a:solidFill>
                <a:latin typeface="Calibri"/>
              </a:rPr>
              <a:t>Phase</a:t>
            </a:r>
            <a:r>
              <a:rPr lang="sv-SE" dirty="0" smtClean="0">
                <a:solidFill>
                  <a:prstClr val="black"/>
                </a:solidFill>
                <a:latin typeface="Calibri"/>
              </a:rPr>
              <a:t> II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9" name="Rak 78"/>
          <p:cNvCxnSpPr/>
          <p:nvPr/>
        </p:nvCxnSpPr>
        <p:spPr>
          <a:xfrm>
            <a:off x="5657056" y="1903592"/>
            <a:ext cx="13517" cy="3992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5-udd 79"/>
          <p:cNvSpPr/>
          <p:nvPr/>
        </p:nvSpPr>
        <p:spPr>
          <a:xfrm>
            <a:off x="6122112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81" name="textruta 80"/>
          <p:cNvSpPr txBox="1"/>
          <p:nvPr/>
        </p:nvSpPr>
        <p:spPr>
          <a:xfrm>
            <a:off x="5948066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13th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textruta 82"/>
          <p:cNvSpPr txBox="1"/>
          <p:nvPr/>
        </p:nvSpPr>
        <p:spPr>
          <a:xfrm>
            <a:off x="117398" y="3767426"/>
            <a:ext cx="2873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Amend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GTRs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for 3/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wheelers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textruta 49"/>
          <p:cNvSpPr txBox="1"/>
          <p:nvPr/>
        </p:nvSpPr>
        <p:spPr>
          <a:xfrm>
            <a:off x="117398" y="4594524"/>
            <a:ext cx="2576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smtClean="0">
                <a:solidFill>
                  <a:prstClr val="black"/>
                </a:solidFill>
                <a:latin typeface="Calibri"/>
              </a:rPr>
              <a:t>GTR OBD UN Stage II (L3)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Höger klammerparentes 2"/>
          <p:cNvSpPr/>
          <p:nvPr/>
        </p:nvSpPr>
        <p:spPr>
          <a:xfrm>
            <a:off x="4980699" y="3770919"/>
            <a:ext cx="497963" cy="2035418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12" name="textruta 11"/>
          <p:cNvSpPr txBox="1"/>
          <p:nvPr/>
        </p:nvSpPr>
        <p:spPr>
          <a:xfrm>
            <a:off x="5593135" y="4364973"/>
            <a:ext cx="11536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sz="2000" b="1" dirty="0" err="1">
                <a:solidFill>
                  <a:prstClr val="black"/>
                </a:solidFill>
                <a:latin typeface="Calibri"/>
              </a:rPr>
              <a:t>Topics</a:t>
            </a:r>
            <a:r>
              <a:rPr lang="sv-SE" sz="2000" b="1" dirty="0">
                <a:solidFill>
                  <a:prstClr val="black"/>
                </a:solidFill>
                <a:latin typeface="Calibri"/>
              </a:rPr>
              <a:t> for 2nd </a:t>
            </a:r>
            <a:r>
              <a:rPr lang="sv-SE" sz="2000" b="1" dirty="0" err="1">
                <a:solidFill>
                  <a:prstClr val="black"/>
                </a:solidFill>
                <a:latin typeface="Calibri"/>
              </a:rPr>
              <a:t>phase</a:t>
            </a:r>
            <a:endParaRPr lang="sv-SE" sz="2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5-udd 81"/>
          <p:cNvSpPr/>
          <p:nvPr/>
        </p:nvSpPr>
        <p:spPr>
          <a:xfrm>
            <a:off x="6623511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84" name="5-udd 83"/>
          <p:cNvSpPr/>
          <p:nvPr/>
        </p:nvSpPr>
        <p:spPr>
          <a:xfrm>
            <a:off x="7570387" y="1652652"/>
            <a:ext cx="215411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86" name="textruta 85"/>
          <p:cNvSpPr txBox="1"/>
          <p:nvPr/>
        </p:nvSpPr>
        <p:spPr>
          <a:xfrm>
            <a:off x="6434968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14th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textruta 86"/>
          <p:cNvSpPr txBox="1"/>
          <p:nvPr/>
        </p:nvSpPr>
        <p:spPr>
          <a:xfrm>
            <a:off x="7369457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16th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" name="textruta 88"/>
          <p:cNvSpPr txBox="1"/>
          <p:nvPr/>
        </p:nvSpPr>
        <p:spPr>
          <a:xfrm>
            <a:off x="7381585" y="6375443"/>
            <a:ext cx="67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73rd 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" name="textruta 90"/>
          <p:cNvSpPr txBox="1"/>
          <p:nvPr/>
        </p:nvSpPr>
        <p:spPr>
          <a:xfrm>
            <a:off x="225240" y="6343123"/>
            <a:ext cx="162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GRPE-meetings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textruta 84"/>
          <p:cNvSpPr txBox="1"/>
          <p:nvPr/>
        </p:nvSpPr>
        <p:spPr>
          <a:xfrm>
            <a:off x="117398" y="5439816"/>
            <a:ext cx="3249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Development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of</a:t>
            </a:r>
            <a:r>
              <a:rPr lang="sv-SE" b="1" dirty="0" smtClean="0">
                <a:solidFill>
                  <a:prstClr val="black"/>
                </a:solidFill>
                <a:latin typeface="Calibri"/>
              </a:rPr>
              <a:t> UN </a:t>
            </a:r>
            <a:r>
              <a:rPr lang="sv-SE" b="1" dirty="0" err="1" smtClean="0">
                <a:solidFill>
                  <a:prstClr val="black"/>
                </a:solidFill>
                <a:latin typeface="Calibri"/>
              </a:rPr>
              <a:t>Regulations</a:t>
            </a:r>
            <a:endParaRPr lang="sv-S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" name="textruta 90"/>
          <p:cNvSpPr txBox="1"/>
          <p:nvPr/>
        </p:nvSpPr>
        <p:spPr>
          <a:xfrm>
            <a:off x="262257" y="6096000"/>
            <a:ext cx="586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Year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" name="Rektangel 52"/>
          <p:cNvSpPr/>
          <p:nvPr/>
        </p:nvSpPr>
        <p:spPr>
          <a:xfrm>
            <a:off x="8447955" y="3165938"/>
            <a:ext cx="484810" cy="23649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v-SE">
              <a:solidFill>
                <a:prstClr val="white"/>
              </a:solidFill>
            </a:endParaRPr>
          </a:p>
        </p:txBody>
      </p:sp>
      <p:sp>
        <p:nvSpPr>
          <p:cNvPr id="93" name="textruta 86"/>
          <p:cNvSpPr txBox="1"/>
          <p:nvPr/>
        </p:nvSpPr>
        <p:spPr>
          <a:xfrm>
            <a:off x="6934993" y="1375058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dirty="0" smtClean="0">
                <a:solidFill>
                  <a:prstClr val="black"/>
                </a:solidFill>
                <a:latin typeface="Calibri"/>
              </a:rPr>
              <a:t>15th</a:t>
            </a:r>
            <a:endParaRPr lang="sv-SE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062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347299" y="2005683"/>
            <a:ext cx="8229600" cy="1143000"/>
          </a:xfrm>
        </p:spPr>
        <p:txBody>
          <a:bodyPr/>
          <a:lstStyle/>
          <a:p>
            <a:r>
              <a:rPr lang="en-GB" dirty="0" smtClean="0"/>
              <a:t>Contact information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457200" y="3053148"/>
            <a:ext cx="8229600" cy="347048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NEW Chair: 		</a:t>
            </a:r>
            <a:r>
              <a:rPr lang="en-GB" sz="2400" dirty="0" smtClean="0"/>
              <a:t>Adolfo </a:t>
            </a:r>
            <a:r>
              <a:rPr lang="en-GB" sz="2400" dirty="0" err="1" smtClean="0"/>
              <a:t>Perujo</a:t>
            </a:r>
            <a:endParaRPr lang="en-GB" sz="2400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/>
              <a:t> </a:t>
            </a:r>
            <a:r>
              <a:rPr lang="en-GB" dirty="0" smtClean="0">
                <a:hlinkClick r:id="rId3"/>
              </a:rPr>
              <a:t>Adolfo.PERUJO@ec.europa.eu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Secretariat: 	Thomas VERCAMMEN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smtClean="0">
                <a:hlinkClick r:id="rId4"/>
              </a:rPr>
              <a:t>t.vercammen@acem.eu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	Daniela </a:t>
            </a:r>
            <a:r>
              <a:rPr lang="en-GB" dirty="0" err="1" smtClean="0"/>
              <a:t>Leveratto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smtClean="0">
                <a:hlinkClick r:id="rId5"/>
              </a:rPr>
              <a:t>d.leveratto@immamotorcycles.org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	</a:t>
            </a:r>
            <a:r>
              <a:rPr lang="en-GB" dirty="0" err="1" smtClean="0"/>
              <a:t>Hardik</a:t>
            </a:r>
            <a:r>
              <a:rPr lang="en-GB" dirty="0" smtClean="0"/>
              <a:t> </a:t>
            </a:r>
            <a:r>
              <a:rPr lang="en-GB" dirty="0" err="1" smtClean="0"/>
              <a:t>Makhija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smtClean="0">
                <a:hlinkClick r:id="rId6"/>
              </a:rPr>
              <a:t>hardik@siam.in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Rubrik 1"/>
          <p:cNvSpPr txBox="1">
            <a:spLocks/>
          </p:cNvSpPr>
          <p:nvPr/>
        </p:nvSpPr>
        <p:spPr bwMode="auto">
          <a:xfrm>
            <a:off x="457200" y="36621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v-SE" sz="2000" dirty="0" smtClean="0"/>
              <a:t>Web page for the EPPR IWG:</a:t>
            </a:r>
            <a:br>
              <a:rPr lang="sv-SE" sz="2000" dirty="0" smtClean="0"/>
            </a:br>
            <a:r>
              <a:rPr lang="sv-SE" sz="2000" dirty="0" smtClean="0">
                <a:hlinkClick r:id="rId7"/>
              </a:rPr>
              <a:t>https://www2.unece.org/wiki/pages/viewpage.action?pageId=5800520</a:t>
            </a:r>
            <a:r>
              <a:rPr lang="sv-SE" dirty="0" smtClean="0"/>
              <a:t/>
            </a:r>
            <a:br>
              <a:rPr lang="sv-SE" dirty="0" smtClean="0"/>
            </a:b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eng</Template>
  <TotalTime>1179</TotalTime>
  <Words>374</Words>
  <Application>Microsoft Office PowerPoint</Application>
  <PresentationFormat>On-screen Show (4:3)</PresentationFormat>
  <Paragraphs>99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Presentation_2</vt:lpstr>
      <vt:lpstr>Anpassad formgivning</vt:lpstr>
      <vt:lpstr>Office Theme</vt:lpstr>
      <vt:lpstr>MCWG, Brussels 2014-04-11 Thomas Vercammen Petter ÅSMAN</vt:lpstr>
      <vt:lpstr>Past meetings</vt:lpstr>
      <vt:lpstr>State of play</vt:lpstr>
      <vt:lpstr>State of play</vt:lpstr>
      <vt:lpstr>EPPR Roadmap</vt:lpstr>
      <vt:lpstr>Contact information</vt:lpstr>
    </vt:vector>
  </TitlesOfParts>
  <Company>Trafikverket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Åsman Petter, Ssbmm</dc:creator>
  <cp:lastModifiedBy>Adolfo Perujo</cp:lastModifiedBy>
  <cp:revision>88</cp:revision>
  <cp:lastPrinted>2013-12-17T21:28:07Z</cp:lastPrinted>
  <dcterms:created xsi:type="dcterms:W3CDTF">2013-12-13T16:40:10Z</dcterms:created>
  <dcterms:modified xsi:type="dcterms:W3CDTF">2016-01-12T14:24:44Z</dcterms:modified>
</cp:coreProperties>
</file>