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84" r:id="rId3"/>
    <p:sldId id="285" r:id="rId4"/>
    <p:sldId id="286" r:id="rId5"/>
    <p:sldId id="287" r:id="rId6"/>
    <p:sldId id="288" r:id="rId7"/>
    <p:sldId id="289" r:id="rId8"/>
    <p:sldId id="290" r:id="rId9"/>
    <p:sldId id="291" r:id="rId10"/>
    <p:sldId id="292" r:id="rId11"/>
    <p:sldId id="293" r:id="rId12"/>
    <p:sldId id="296" r:id="rId13"/>
    <p:sldId id="297" r:id="rId14"/>
    <p:sldId id="294" r:id="rId15"/>
    <p:sldId id="295" r:id="rId16"/>
    <p:sldId id="263" r:id="rId17"/>
  </p:sldIdLst>
  <p:sldSz cx="9144000" cy="6858000" type="screen4x3"/>
  <p:notesSz cx="6805613" cy="99441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4194"/>
    <a:srgbClr val="000090"/>
    <a:srgbClr val="33ACE3"/>
    <a:srgbClr val="3166CF"/>
    <a:srgbClr val="3E6FD2"/>
    <a:srgbClr val="2D5EC1"/>
    <a:srgbClr val="BDDEFF"/>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34580" autoAdjust="0"/>
    <p:restoredTop sz="86410" autoAdjust="0"/>
  </p:normalViewPr>
  <p:slideViewPr>
    <p:cSldViewPr showGuides="1">
      <p:cViewPr>
        <p:scale>
          <a:sx n="130" d="100"/>
          <a:sy n="130" d="100"/>
        </p:scale>
        <p:origin x="-72" y="216"/>
      </p:cViewPr>
      <p:guideLst>
        <p:guide orient="horz" pos="1388"/>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lgn="r">
              <a:defRPr>
                <a:solidFill>
                  <a:schemeClr val="tx1"/>
                </a:solidFill>
                <a:latin typeface="Arial" charset="0"/>
              </a:defRPr>
            </a:lvl1pPr>
          </a:lstStyle>
          <a:p>
            <a:fld id="{FED45814-836F-4D02-9B3F-C8895E045233}" type="slidenum">
              <a:rPr lang="en-GB" altLang="en-US"/>
              <a:pPr/>
              <a:t>‹#›</a:t>
            </a:fld>
            <a:endParaRPr lang="en-GB" altLang="en-US"/>
          </a:p>
        </p:txBody>
      </p:sp>
    </p:spTree>
    <p:extLst>
      <p:ext uri="{BB962C8B-B14F-4D97-AF65-F5344CB8AC3E}">
        <p14:creationId xmlns:p14="http://schemas.microsoft.com/office/powerpoint/2010/main" val="2376458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0244" y="4723170"/>
            <a:ext cx="5445126" cy="447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36870" name="Rectangle 6"/>
          <p:cNvSpPr>
            <a:spLocks noGrp="1" noChangeArrowheads="1"/>
          </p:cNvSpPr>
          <p:nvPr>
            <p:ph type="ftr" sz="quarter" idx="4"/>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lgn="r">
              <a:defRPr>
                <a:solidFill>
                  <a:schemeClr val="tx1"/>
                </a:solidFill>
                <a:latin typeface="Arial" charset="0"/>
              </a:defRPr>
            </a:lvl1pPr>
          </a:lstStyle>
          <a:p>
            <a:fld id="{220961ED-B8B5-4C64-9727-6F12A830C91B}" type="slidenum">
              <a:rPr lang="en-GB" altLang="en-US"/>
              <a:pPr/>
              <a:t>‹#›</a:t>
            </a:fld>
            <a:endParaRPr lang="en-GB" altLang="en-US"/>
          </a:p>
        </p:txBody>
      </p:sp>
    </p:spTree>
    <p:extLst>
      <p:ext uri="{BB962C8B-B14F-4D97-AF65-F5344CB8AC3E}">
        <p14:creationId xmlns:p14="http://schemas.microsoft.com/office/powerpoint/2010/main" val="1432761380"/>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2</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11</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4064" indent="-286179">
              <a:defRPr sz="10000" b="1">
                <a:solidFill>
                  <a:srgbClr val="FFD624"/>
                </a:solidFill>
                <a:latin typeface="Verdana" pitchFamily="34" charset="0"/>
              </a:defRPr>
            </a:lvl2pPr>
            <a:lvl3pPr marL="1144715" indent="-228943">
              <a:defRPr sz="10000" b="1">
                <a:solidFill>
                  <a:srgbClr val="FFD624"/>
                </a:solidFill>
                <a:latin typeface="Verdana" pitchFamily="34" charset="0"/>
              </a:defRPr>
            </a:lvl3pPr>
            <a:lvl4pPr marL="1602600" indent="-228943">
              <a:defRPr sz="10000" b="1">
                <a:solidFill>
                  <a:srgbClr val="FFD624"/>
                </a:solidFill>
                <a:latin typeface="Verdana" pitchFamily="34" charset="0"/>
              </a:defRPr>
            </a:lvl4pPr>
            <a:lvl5pPr marL="2060486" indent="-228943">
              <a:defRPr sz="10000" b="1">
                <a:solidFill>
                  <a:srgbClr val="FFD624"/>
                </a:solidFill>
                <a:latin typeface="Verdana" pitchFamily="34" charset="0"/>
              </a:defRPr>
            </a:lvl5pPr>
            <a:lvl6pPr marL="2518372" indent="-228943" eaLnBrk="0" fontAlgn="base" hangingPunct="0">
              <a:spcBef>
                <a:spcPct val="0"/>
              </a:spcBef>
              <a:spcAft>
                <a:spcPct val="0"/>
              </a:spcAft>
              <a:defRPr sz="10000" b="1">
                <a:solidFill>
                  <a:srgbClr val="FFD624"/>
                </a:solidFill>
                <a:latin typeface="Verdana" pitchFamily="34" charset="0"/>
              </a:defRPr>
            </a:lvl6pPr>
            <a:lvl7pPr marL="2976258" indent="-228943" eaLnBrk="0" fontAlgn="base" hangingPunct="0">
              <a:spcBef>
                <a:spcPct val="0"/>
              </a:spcBef>
              <a:spcAft>
                <a:spcPct val="0"/>
              </a:spcAft>
              <a:defRPr sz="10000" b="1">
                <a:solidFill>
                  <a:srgbClr val="FFD624"/>
                </a:solidFill>
                <a:latin typeface="Verdana" pitchFamily="34" charset="0"/>
              </a:defRPr>
            </a:lvl7pPr>
            <a:lvl8pPr marL="3434144" indent="-228943" eaLnBrk="0" fontAlgn="base" hangingPunct="0">
              <a:spcBef>
                <a:spcPct val="0"/>
              </a:spcBef>
              <a:spcAft>
                <a:spcPct val="0"/>
              </a:spcAft>
              <a:defRPr sz="10000" b="1">
                <a:solidFill>
                  <a:srgbClr val="FFD624"/>
                </a:solidFill>
                <a:latin typeface="Verdana" pitchFamily="34" charset="0"/>
              </a:defRPr>
            </a:lvl8pPr>
            <a:lvl9pPr marL="3892029" indent="-228943"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a:solidFill>
                  <a:schemeClr val="tx1"/>
                </a:solidFill>
                <a:latin typeface="Arial" charset="0"/>
              </a:rPr>
              <a:pPr/>
              <a:t>12</a:t>
            </a:fld>
            <a:endParaRPr lang="el-GR" altLang="en-US" sz="1200" b="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4064" indent="-286179">
              <a:defRPr sz="10000" b="1">
                <a:solidFill>
                  <a:srgbClr val="FFD624"/>
                </a:solidFill>
                <a:latin typeface="Verdana" pitchFamily="34" charset="0"/>
              </a:defRPr>
            </a:lvl2pPr>
            <a:lvl3pPr marL="1144715" indent="-228943">
              <a:defRPr sz="10000" b="1">
                <a:solidFill>
                  <a:srgbClr val="FFD624"/>
                </a:solidFill>
                <a:latin typeface="Verdana" pitchFamily="34" charset="0"/>
              </a:defRPr>
            </a:lvl3pPr>
            <a:lvl4pPr marL="1602600" indent="-228943">
              <a:defRPr sz="10000" b="1">
                <a:solidFill>
                  <a:srgbClr val="FFD624"/>
                </a:solidFill>
                <a:latin typeface="Verdana" pitchFamily="34" charset="0"/>
              </a:defRPr>
            </a:lvl4pPr>
            <a:lvl5pPr marL="2060486" indent="-228943">
              <a:defRPr sz="10000" b="1">
                <a:solidFill>
                  <a:srgbClr val="FFD624"/>
                </a:solidFill>
                <a:latin typeface="Verdana" pitchFamily="34" charset="0"/>
              </a:defRPr>
            </a:lvl5pPr>
            <a:lvl6pPr marL="2518372" indent="-228943" eaLnBrk="0" fontAlgn="base" hangingPunct="0">
              <a:spcBef>
                <a:spcPct val="0"/>
              </a:spcBef>
              <a:spcAft>
                <a:spcPct val="0"/>
              </a:spcAft>
              <a:defRPr sz="10000" b="1">
                <a:solidFill>
                  <a:srgbClr val="FFD624"/>
                </a:solidFill>
                <a:latin typeface="Verdana" pitchFamily="34" charset="0"/>
              </a:defRPr>
            </a:lvl6pPr>
            <a:lvl7pPr marL="2976258" indent="-228943" eaLnBrk="0" fontAlgn="base" hangingPunct="0">
              <a:spcBef>
                <a:spcPct val="0"/>
              </a:spcBef>
              <a:spcAft>
                <a:spcPct val="0"/>
              </a:spcAft>
              <a:defRPr sz="10000" b="1">
                <a:solidFill>
                  <a:srgbClr val="FFD624"/>
                </a:solidFill>
                <a:latin typeface="Verdana" pitchFamily="34" charset="0"/>
              </a:defRPr>
            </a:lvl7pPr>
            <a:lvl8pPr marL="3434144" indent="-228943" eaLnBrk="0" fontAlgn="base" hangingPunct="0">
              <a:spcBef>
                <a:spcPct val="0"/>
              </a:spcBef>
              <a:spcAft>
                <a:spcPct val="0"/>
              </a:spcAft>
              <a:defRPr sz="10000" b="1">
                <a:solidFill>
                  <a:srgbClr val="FFD624"/>
                </a:solidFill>
                <a:latin typeface="Verdana" pitchFamily="34" charset="0"/>
              </a:defRPr>
            </a:lvl8pPr>
            <a:lvl9pPr marL="3892029" indent="-228943"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a:solidFill>
                  <a:schemeClr val="tx1"/>
                </a:solidFill>
                <a:latin typeface="Arial" charset="0"/>
              </a:rPr>
              <a:pPr/>
              <a:t>13</a:t>
            </a:fld>
            <a:endParaRPr lang="el-GR" altLang="en-US" sz="1200" b="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14</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15</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3</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4</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5</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6</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7</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8</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9</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F31B97FE-1212-42AA-B934-553E61FA2724}" type="slidenum">
              <a:rPr lang="el-GR" altLang="en-US" sz="1200" b="0" smtClean="0">
                <a:solidFill>
                  <a:schemeClr val="tx1"/>
                </a:solidFill>
                <a:latin typeface="Arial" charset="0"/>
              </a:rPr>
              <a:pPr/>
              <a:t>10</a:t>
            </a:fld>
            <a:endParaRPr lang="el-GR" altLang="en-US" sz="1200" b="0" smtClean="0">
              <a:solidFill>
                <a:schemeClr val="tx1"/>
              </a:solidFill>
              <a:latin typeface="Arial"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8.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18256" y="981075"/>
            <a:ext cx="9180513" cy="5876925"/>
          </a:xfrm>
          <a:prstGeom prst="rect">
            <a:avLst/>
          </a:prstGeom>
          <a:solidFill>
            <a:srgbClr val="0F5494"/>
          </a:solidFill>
          <a:ln w="25400"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sp>
        <p:nvSpPr>
          <p:cNvPr id="3076" name="Rectangle 4"/>
          <p:cNvSpPr>
            <a:spLocks noGrp="1" noChangeArrowheads="1"/>
          </p:cNvSpPr>
          <p:nvPr>
            <p:ph type="ctrTitle"/>
          </p:nvPr>
        </p:nvSpPr>
        <p:spPr>
          <a:xfrm>
            <a:off x="4859824" y="1628800"/>
            <a:ext cx="3816631" cy="1944216"/>
          </a:xfrm>
          <a:prstGeom prst="rect">
            <a:avLst/>
          </a:prstGeom>
        </p:spPr>
        <p:txBody>
          <a:bodyPr lIns="0" tIns="0" rIns="0" bIns="0"/>
          <a:lstStyle>
            <a:lvl1pPr marL="0">
              <a:lnSpc>
                <a:spcPct val="110000"/>
              </a:lnSpc>
              <a:defRPr sz="3400">
                <a:solidFill>
                  <a:schemeClr val="bg1"/>
                </a:solidFill>
              </a:defRPr>
            </a:lvl1pPr>
          </a:lstStyle>
          <a:p>
            <a:pPr lvl="0"/>
            <a:endParaRPr lang="en-GB" altLang="en-US" noProof="0" dirty="0" smtClean="0"/>
          </a:p>
        </p:txBody>
      </p:sp>
      <p:sp>
        <p:nvSpPr>
          <p:cNvPr id="3077" name="Rectangle 5"/>
          <p:cNvSpPr>
            <a:spLocks noGrp="1" noChangeArrowheads="1"/>
          </p:cNvSpPr>
          <p:nvPr>
            <p:ph type="subTitle" idx="1"/>
          </p:nvPr>
        </p:nvSpPr>
        <p:spPr>
          <a:xfrm>
            <a:off x="4859338" y="3645024"/>
            <a:ext cx="3817118" cy="1368152"/>
          </a:xfrm>
          <a:prstGeom prst="rect">
            <a:avLst/>
          </a:prstGeom>
        </p:spPr>
        <p:txBody>
          <a:bodyPr lIns="0" tIns="0" bIns="0"/>
          <a:lstStyle>
            <a:lvl1pPr marL="0" indent="0">
              <a:lnSpc>
                <a:spcPct val="110000"/>
              </a:lnSpc>
              <a:spcBef>
                <a:spcPts val="0"/>
              </a:spcBef>
              <a:buFontTx/>
              <a:buNone/>
              <a:defRPr sz="2800" b="1" i="0">
                <a:solidFill>
                  <a:srgbClr val="FFFFFF"/>
                </a:solidFill>
              </a:defRPr>
            </a:lvl1pPr>
          </a:lstStyle>
          <a:p>
            <a:pPr lvl="0"/>
            <a:r>
              <a:rPr lang="en-US" altLang="en-US" noProof="0" dirty="0" smtClean="0"/>
              <a:t>Click to edit Master subtitle style</a:t>
            </a:r>
            <a:endParaRPr lang="en-GB" altLang="en-US" noProof="0" dirty="0" smtClean="0"/>
          </a:p>
        </p:txBody>
      </p:sp>
      <p:pic>
        <p:nvPicPr>
          <p:cNvPr id="12" name="Picture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3928" y="273548"/>
            <a:ext cx="1440000" cy="99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p:cNvSpPr txBox="1">
            <a:spLocks/>
          </p:cNvSpPr>
          <p:nvPr userDrawn="1"/>
        </p:nvSpPr>
        <p:spPr>
          <a:xfrm>
            <a:off x="4859338" y="5301208"/>
            <a:ext cx="3923929" cy="648072"/>
          </a:xfrm>
          <a:prstGeom prst="rect">
            <a:avLst/>
          </a:prstGeom>
        </p:spPr>
        <p:txBody>
          <a:bodyPr lIns="0" tIns="0" rIns="0" bIns="0"/>
          <a:lstStyle>
            <a:lvl1pPr algn="r" rtl="0" eaLnBrk="0" fontAlgn="base" hangingPunct="0">
              <a:spcBef>
                <a:spcPct val="0"/>
              </a:spcBef>
              <a:spcAft>
                <a:spcPct val="0"/>
              </a:spcAft>
              <a:defRPr sz="2800" b="1">
                <a:solidFill>
                  <a:srgbClr val="004494"/>
                </a:solidFill>
                <a:latin typeface="Verdana"/>
                <a:ea typeface="MS PGothic" pitchFamily="34" charset="-128"/>
                <a:cs typeface="ＭＳ Ｐゴシック" charset="0"/>
              </a:defRPr>
            </a:lvl1pPr>
            <a:lvl2pPr algn="l" rtl="0" eaLnBrk="0" fontAlgn="base" hangingPunct="0">
              <a:spcBef>
                <a:spcPct val="0"/>
              </a:spcBef>
              <a:spcAft>
                <a:spcPct val="0"/>
              </a:spcAft>
              <a:defRPr sz="2800" b="1">
                <a:solidFill>
                  <a:srgbClr val="004494"/>
                </a:solidFill>
                <a:latin typeface="Verdana" charset="0"/>
                <a:ea typeface="MS PGothic" pitchFamily="34" charset="-128"/>
                <a:cs typeface="ＭＳ Ｐゴシック" charset="0"/>
              </a:defRPr>
            </a:lvl2pPr>
            <a:lvl3pPr algn="l" rtl="0" eaLnBrk="0" fontAlgn="base" hangingPunct="0">
              <a:spcBef>
                <a:spcPct val="0"/>
              </a:spcBef>
              <a:spcAft>
                <a:spcPct val="0"/>
              </a:spcAft>
              <a:defRPr sz="2800" b="1">
                <a:solidFill>
                  <a:srgbClr val="004494"/>
                </a:solidFill>
                <a:latin typeface="Verdana" charset="0"/>
                <a:ea typeface="MS PGothic" pitchFamily="34" charset="-128"/>
                <a:cs typeface="ＭＳ Ｐゴシック" charset="0"/>
              </a:defRPr>
            </a:lvl3pPr>
            <a:lvl4pPr algn="l" rtl="0" eaLnBrk="0" fontAlgn="base" hangingPunct="0">
              <a:spcBef>
                <a:spcPct val="0"/>
              </a:spcBef>
              <a:spcAft>
                <a:spcPct val="0"/>
              </a:spcAft>
              <a:defRPr sz="2800" b="1">
                <a:solidFill>
                  <a:srgbClr val="004494"/>
                </a:solidFill>
                <a:latin typeface="Verdana" charset="0"/>
                <a:ea typeface="MS PGothic" pitchFamily="34" charset="-128"/>
                <a:cs typeface="ＭＳ Ｐゴシック" charset="0"/>
              </a:defRPr>
            </a:lvl4pPr>
            <a:lvl5pPr algn="l" rtl="0" eaLnBrk="0" fontAlgn="base" hangingPunct="0">
              <a:spcBef>
                <a:spcPct val="0"/>
              </a:spcBef>
              <a:spcAft>
                <a:spcPct val="0"/>
              </a:spcAft>
              <a:defRPr sz="2800" b="1">
                <a:solidFill>
                  <a:srgbClr val="004494"/>
                </a:solidFill>
                <a:latin typeface="Verdana" charset="0"/>
                <a:ea typeface="MS PGothic" pitchFamily="34" charset="-128"/>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a:lstStyle>
          <a:p>
            <a:pPr algn="l">
              <a:lnSpc>
                <a:spcPct val="100000"/>
              </a:lnSpc>
            </a:pPr>
            <a:r>
              <a:rPr lang="en-US" sz="1600" kern="0" dirty="0" smtClean="0">
                <a:solidFill>
                  <a:srgbClr val="FFFFFF"/>
                </a:solidFill>
              </a:rPr>
              <a:t>Joint Research</a:t>
            </a:r>
            <a:r>
              <a:rPr lang="en-US" sz="1600" kern="0" baseline="0" dirty="0" smtClean="0">
                <a:solidFill>
                  <a:srgbClr val="FFFFFF"/>
                </a:solidFill>
              </a:rPr>
              <a:t> Centre</a:t>
            </a:r>
          </a:p>
          <a:p>
            <a:pPr algn="l">
              <a:lnSpc>
                <a:spcPct val="110000"/>
              </a:lnSpc>
            </a:pPr>
            <a:r>
              <a:rPr lang="en-GB" sz="1200" b="0" kern="0" dirty="0" smtClean="0">
                <a:solidFill>
                  <a:srgbClr val="FFFFFF"/>
                </a:solidFill>
              </a:rPr>
              <a:t>the European Commission's </a:t>
            </a:r>
            <a:br>
              <a:rPr lang="en-GB" sz="1200" b="0" kern="0" dirty="0" smtClean="0">
                <a:solidFill>
                  <a:srgbClr val="FFFFFF"/>
                </a:solidFill>
              </a:rPr>
            </a:br>
            <a:r>
              <a:rPr lang="en-GB" sz="1200" b="0" kern="0" dirty="0" smtClean="0">
                <a:solidFill>
                  <a:srgbClr val="FFFFFF"/>
                </a:solidFill>
              </a:rPr>
              <a:t>in-house science service</a:t>
            </a:r>
          </a:p>
        </p:txBody>
      </p:sp>
      <p:pic>
        <p:nvPicPr>
          <p:cNvPr id="15" name="Picture 6" descr="H:\Desktop\NS_Visuals\Ppt\JRC ppt\2015 04 14 VS Expo\web-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59338" y="6021288"/>
            <a:ext cx="284526" cy="28618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userDrawn="1"/>
        </p:nvSpPr>
        <p:spPr>
          <a:xfrm>
            <a:off x="5219378" y="6084004"/>
            <a:ext cx="3529086" cy="369332"/>
          </a:xfrm>
          <a:prstGeom prst="rect">
            <a:avLst/>
          </a:prstGeom>
          <a:noFill/>
        </p:spPr>
        <p:txBody>
          <a:bodyPr wrap="square" lIns="0" tIns="0" bIns="0" rtlCol="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200" dirty="0" smtClean="0">
                <a:solidFill>
                  <a:srgbClr val="FFFFFF"/>
                </a:solidFill>
              </a:rPr>
              <a:t>JRC Science Hub</a:t>
            </a:r>
            <a:r>
              <a:rPr lang="en-GB" sz="1200" b="0" dirty="0" smtClean="0">
                <a:solidFill>
                  <a:srgbClr val="FFFFFF"/>
                </a:solidFill>
              </a:rPr>
              <a:t>: </a:t>
            </a:r>
            <a:r>
              <a:rPr lang="en-GB" sz="1200" b="1" i="1" kern="0" dirty="0" err="1" smtClean="0">
                <a:solidFill>
                  <a:srgbClr val="FFFFFF"/>
                </a:solidFill>
              </a:rPr>
              <a:t>ec.europa.eu</a:t>
            </a:r>
            <a:r>
              <a:rPr lang="en-GB" sz="1200" b="1" i="1" kern="0" dirty="0" smtClean="0">
                <a:solidFill>
                  <a:srgbClr val="FFFFFF"/>
                </a:solidFill>
              </a:rPr>
              <a:t>/</a:t>
            </a:r>
            <a:r>
              <a:rPr lang="en-GB" sz="1200" b="1" i="1" kern="0" dirty="0" err="1" smtClean="0">
                <a:solidFill>
                  <a:srgbClr val="FFFFFF"/>
                </a:solidFill>
              </a:rPr>
              <a:t>jrc</a:t>
            </a:r>
            <a:endParaRPr lang="en-GB" sz="1200" b="1" i="1" kern="0" dirty="0" smtClean="0">
              <a:solidFill>
                <a:srgbClr val="FFFFFF"/>
              </a:solidFill>
            </a:endParaRPr>
          </a:p>
          <a:p>
            <a:endParaRPr lang="en-US" dirty="0"/>
          </a:p>
        </p:txBody>
      </p:sp>
      <p:sp>
        <p:nvSpPr>
          <p:cNvPr id="25" name="Picture Placeholder 6"/>
          <p:cNvSpPr>
            <a:spLocks noGrp="1"/>
          </p:cNvSpPr>
          <p:nvPr>
            <p:ph type="pic" sz="quarter" idx="10"/>
          </p:nvPr>
        </p:nvSpPr>
        <p:spPr>
          <a:xfrm>
            <a:off x="-17828" y="980728"/>
            <a:ext cx="4229788" cy="5877272"/>
          </a:xfrm>
          <a:prstGeom prst="rect">
            <a:avLst/>
          </a:prstGeom>
        </p:spPr>
        <p:txBody>
          <a:bodyPr/>
          <a:lstStyle>
            <a:lvl1pPr>
              <a:defRPr>
                <a:solidFill>
                  <a:srgbClr val="164194"/>
                </a:solidFill>
              </a:defRPr>
            </a:lvl1pPr>
          </a:lstStyle>
          <a:p>
            <a:endParaRPr lang="en-GB" dirty="0"/>
          </a:p>
        </p:txBody>
      </p:sp>
      <p:pic>
        <p:nvPicPr>
          <p:cNvPr id="27" name="Picture 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1960" y="6439883"/>
            <a:ext cx="63000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pic>
        <p:nvPicPr>
          <p:cNvPr id="19" name="Picture 18" descr="header-02.jpg"/>
          <p:cNvPicPr>
            <a:picLocks noChangeAspect="1"/>
          </p:cNvPicPr>
          <p:nvPr userDrawn="1"/>
        </p:nvPicPr>
        <p:blipFill rotWithShape="1">
          <a:blip r:embed="rId2" cstate="print">
            <a:extLst>
              <a:ext uri="{28A0092B-C50C-407E-A947-70E740481C1C}">
                <a14:useLocalDpi xmlns:a14="http://schemas.microsoft.com/office/drawing/2010/main" val="0"/>
              </a:ext>
            </a:extLst>
          </a:blip>
          <a:srcRect t="18229" b="16386"/>
          <a:stretch/>
        </p:blipFill>
        <p:spPr>
          <a:xfrm>
            <a:off x="0" y="4865920"/>
            <a:ext cx="9144000" cy="1992080"/>
          </a:xfrm>
          <a:prstGeom prst="rect">
            <a:avLst/>
          </a:prstGeom>
        </p:spPr>
      </p:pic>
      <p:sp>
        <p:nvSpPr>
          <p:cNvPr id="6" name="Title 1"/>
          <p:cNvSpPr>
            <a:spLocks noGrp="1"/>
          </p:cNvSpPr>
          <p:nvPr>
            <p:ph type="title"/>
          </p:nvPr>
        </p:nvSpPr>
        <p:spPr>
          <a:xfrm>
            <a:off x="466724" y="1484784"/>
            <a:ext cx="8208963" cy="648072"/>
          </a:xfrm>
          <a:prstGeom prst="rect">
            <a:avLst/>
          </a:prstGeom>
        </p:spPr>
        <p:txBody>
          <a:bodyPr lIns="0" tIns="0" rIns="0" bIns="0"/>
          <a:lstStyle>
            <a:lvl1pPr>
              <a:lnSpc>
                <a:spcPct val="110000"/>
              </a:lnSpc>
              <a:defRPr sz="2800">
                <a:solidFill>
                  <a:srgbClr val="164194"/>
                </a:solidFill>
              </a:defRPr>
            </a:lvl1pPr>
          </a:lstStyle>
          <a:p>
            <a:endParaRPr lang="en-GB" dirty="0"/>
          </a:p>
        </p:txBody>
      </p:sp>
      <p:pic>
        <p:nvPicPr>
          <p:cNvPr id="11"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211960" y="6439883"/>
            <a:ext cx="63000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userDrawn="1"/>
        </p:nvPicPr>
        <p:blipFill>
          <a:blip r:embed="rId4"/>
          <a:stretch>
            <a:fillRect/>
          </a:stretch>
        </p:blipFill>
        <p:spPr>
          <a:xfrm>
            <a:off x="4470400" y="3225800"/>
            <a:ext cx="190500" cy="406400"/>
          </a:xfrm>
          <a:prstGeom prst="rect">
            <a:avLst/>
          </a:prstGeom>
        </p:spPr>
      </p:pic>
      <p:pic>
        <p:nvPicPr>
          <p:cNvPr id="18" name="Picture 17"/>
          <p:cNvPicPr>
            <a:picLocks noChangeAspect="1"/>
          </p:cNvPicPr>
          <p:nvPr userDrawn="1"/>
        </p:nvPicPr>
        <p:blipFill>
          <a:blip r:embed="rId4"/>
          <a:stretch>
            <a:fillRect/>
          </a:stretch>
        </p:blipFill>
        <p:spPr>
          <a:xfrm>
            <a:off x="4470400" y="3225800"/>
            <a:ext cx="190500" cy="406400"/>
          </a:xfrm>
          <a:prstGeom prst="rect">
            <a:avLst/>
          </a:prstGeom>
        </p:spPr>
      </p:pic>
    </p:spTree>
    <p:extLst>
      <p:ext uri="{BB962C8B-B14F-4D97-AF65-F5344CB8AC3E}">
        <p14:creationId xmlns:p14="http://schemas.microsoft.com/office/powerpoint/2010/main" val="36439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00188" y="228600"/>
            <a:ext cx="7491412" cy="1143000"/>
          </a:xfrm>
          <a:prstGeom prst="rect">
            <a:avLst/>
          </a:prstGeom>
        </p:spPr>
        <p:txBody>
          <a:bodyPr/>
          <a:lstStyle/>
          <a:p>
            <a:r>
              <a:rPr lang="en-US" smtClean="0"/>
              <a:t>Click to edit Master title style</a:t>
            </a:r>
            <a:endParaRPr lang="en-IE"/>
          </a:p>
        </p:txBody>
      </p:sp>
      <p:sp>
        <p:nvSpPr>
          <p:cNvPr id="3" name="Content Placeholder 2"/>
          <p:cNvSpPr>
            <a:spLocks noGrp="1"/>
          </p:cNvSpPr>
          <p:nvPr>
            <p:ph sz="quarter" idx="1"/>
          </p:nvPr>
        </p:nvSpPr>
        <p:spPr>
          <a:xfrm>
            <a:off x="1500188" y="1524000"/>
            <a:ext cx="3668712" cy="22812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quarter" idx="2"/>
          </p:nvPr>
        </p:nvSpPr>
        <p:spPr>
          <a:xfrm>
            <a:off x="1500188" y="3957638"/>
            <a:ext cx="3668712" cy="22812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half" idx="3"/>
          </p:nvPr>
        </p:nvSpPr>
        <p:spPr>
          <a:xfrm>
            <a:off x="5321300" y="1524000"/>
            <a:ext cx="3670300" cy="47148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Date Placeholder 5"/>
          <p:cNvSpPr>
            <a:spLocks noGrp="1"/>
          </p:cNvSpPr>
          <p:nvPr>
            <p:ph type="dt" sz="half" idx="10"/>
          </p:nvPr>
        </p:nvSpPr>
        <p:spPr>
          <a:xfrm>
            <a:off x="1447800" y="6324600"/>
            <a:ext cx="1409700" cy="490538"/>
          </a:xfrm>
          <a:prstGeom prst="rect">
            <a:avLst/>
          </a:prstGeom>
        </p:spPr>
        <p:txBody>
          <a:bodyPr/>
          <a:lstStyle>
            <a:lvl1pPr>
              <a:defRPr/>
            </a:lvl1pPr>
          </a:lstStyle>
          <a:p>
            <a:pPr>
              <a:defRPr/>
            </a:pPr>
            <a:endParaRPr lang="el-GR" altLang="en-US"/>
          </a:p>
        </p:txBody>
      </p:sp>
      <p:sp>
        <p:nvSpPr>
          <p:cNvPr id="7" name="Footer Placeholder 6"/>
          <p:cNvSpPr>
            <a:spLocks noGrp="1"/>
          </p:cNvSpPr>
          <p:nvPr>
            <p:ph type="ftr" sz="quarter" idx="11"/>
          </p:nvPr>
        </p:nvSpPr>
        <p:spPr>
          <a:xfrm>
            <a:off x="3733800" y="6324600"/>
            <a:ext cx="2895600" cy="457200"/>
          </a:xfrm>
          <a:prstGeom prst="rect">
            <a:avLst/>
          </a:prstGeom>
        </p:spPr>
        <p:txBody>
          <a:bodyPr/>
          <a:lstStyle>
            <a:lvl1pPr>
              <a:defRPr/>
            </a:lvl1pPr>
          </a:lstStyle>
          <a:p>
            <a:pPr>
              <a:defRPr/>
            </a:pPr>
            <a:endParaRPr lang="el-GR" altLang="en-US"/>
          </a:p>
        </p:txBody>
      </p:sp>
      <p:sp>
        <p:nvSpPr>
          <p:cNvPr id="8" name="Slide Number Placeholder 7"/>
          <p:cNvSpPr>
            <a:spLocks noGrp="1"/>
          </p:cNvSpPr>
          <p:nvPr>
            <p:ph type="sldNum" sz="quarter" idx="12"/>
          </p:nvPr>
        </p:nvSpPr>
        <p:spPr>
          <a:xfrm>
            <a:off x="7239000" y="6324600"/>
            <a:ext cx="1905000" cy="457200"/>
          </a:xfrm>
          <a:prstGeom prst="rect">
            <a:avLst/>
          </a:prstGeom>
        </p:spPr>
        <p:txBody>
          <a:bodyPr/>
          <a:lstStyle>
            <a:lvl1pPr>
              <a:defRPr/>
            </a:lvl1pPr>
          </a:lstStyle>
          <a:p>
            <a:pPr>
              <a:defRPr/>
            </a:pPr>
            <a:fld id="{B7D45DFF-CA3E-44D8-BECB-6F29B4A8EE99}" type="slidenum">
              <a:rPr lang="el-GR" altLang="en-US"/>
              <a:pPr>
                <a:defRPr/>
              </a:pPr>
              <a:t>‹#›</a:t>
            </a:fld>
            <a:endParaRPr lang="el-GR" altLang="en-US"/>
          </a:p>
        </p:txBody>
      </p:sp>
    </p:spTree>
    <p:extLst>
      <p:ext uri="{BB962C8B-B14F-4D97-AF65-F5344CB8AC3E}">
        <p14:creationId xmlns:p14="http://schemas.microsoft.com/office/powerpoint/2010/main" val="76242565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JRC corporate tree">
    <p:spTree>
      <p:nvGrpSpPr>
        <p:cNvPr id="1" name=""/>
        <p:cNvGrpSpPr/>
        <p:nvPr/>
      </p:nvGrpSpPr>
      <p:grpSpPr>
        <a:xfrm>
          <a:off x="0" y="0"/>
          <a:ext cx="0" cy="0"/>
          <a:chOff x="0" y="0"/>
          <a:chExt cx="0" cy="0"/>
        </a:xfrm>
      </p:grpSpPr>
      <p:pic>
        <p:nvPicPr>
          <p:cNvPr id="8" name="Picture 7" descr="Poster A4-landscape_JRC-tree_yellow-01.jpg"/>
          <p:cNvPicPr>
            <a:picLocks noChangeAspect="1"/>
          </p:cNvPicPr>
          <p:nvPr userDrawn="1"/>
        </p:nvPicPr>
        <p:blipFill rotWithShape="1">
          <a:blip r:embed="rId2" cstate="print">
            <a:extLst>
              <a:ext uri="{28A0092B-C50C-407E-A947-70E740481C1C}">
                <a14:useLocalDpi xmlns:a14="http://schemas.microsoft.com/office/drawing/2010/main" val="0"/>
              </a:ext>
            </a:extLst>
          </a:blip>
          <a:srcRect t="9097"/>
          <a:stretch/>
        </p:blipFill>
        <p:spPr>
          <a:xfrm>
            <a:off x="0" y="981662"/>
            <a:ext cx="9144000" cy="5876338"/>
          </a:xfrm>
          <a:prstGeom prst="rect">
            <a:avLst/>
          </a:prstGeom>
        </p:spPr>
      </p:pic>
      <p:sp>
        <p:nvSpPr>
          <p:cNvPr id="3076" name="Rectangle 4"/>
          <p:cNvSpPr>
            <a:spLocks noGrp="1" noChangeArrowheads="1"/>
          </p:cNvSpPr>
          <p:nvPr>
            <p:ph type="ctrTitle"/>
          </p:nvPr>
        </p:nvSpPr>
        <p:spPr>
          <a:xfrm>
            <a:off x="4859824" y="1628800"/>
            <a:ext cx="3816631" cy="1944216"/>
          </a:xfrm>
          <a:prstGeom prst="rect">
            <a:avLst/>
          </a:prstGeom>
        </p:spPr>
        <p:txBody>
          <a:bodyPr lIns="0" tIns="0" rIns="0" bIns="0"/>
          <a:lstStyle>
            <a:lvl1pPr marL="0">
              <a:lnSpc>
                <a:spcPct val="110000"/>
              </a:lnSpc>
              <a:defRPr sz="3400">
                <a:solidFill>
                  <a:srgbClr val="164194"/>
                </a:solidFill>
              </a:defRPr>
            </a:lvl1pPr>
          </a:lstStyle>
          <a:p>
            <a:pPr lvl="0"/>
            <a:endParaRPr lang="en-GB" altLang="en-US" noProof="0" dirty="0" smtClean="0"/>
          </a:p>
        </p:txBody>
      </p:sp>
      <p:sp>
        <p:nvSpPr>
          <p:cNvPr id="3077" name="Rectangle 5"/>
          <p:cNvSpPr>
            <a:spLocks noGrp="1" noChangeArrowheads="1"/>
          </p:cNvSpPr>
          <p:nvPr>
            <p:ph type="subTitle" idx="1"/>
          </p:nvPr>
        </p:nvSpPr>
        <p:spPr>
          <a:xfrm>
            <a:off x="4859338" y="3645024"/>
            <a:ext cx="3817118" cy="1584176"/>
          </a:xfrm>
          <a:prstGeom prst="rect">
            <a:avLst/>
          </a:prstGeom>
        </p:spPr>
        <p:txBody>
          <a:bodyPr lIns="0" tIns="0" bIns="0"/>
          <a:lstStyle>
            <a:lvl1pPr marL="0" indent="0">
              <a:lnSpc>
                <a:spcPct val="110000"/>
              </a:lnSpc>
              <a:spcBef>
                <a:spcPts val="0"/>
              </a:spcBef>
              <a:buFontTx/>
              <a:buNone/>
              <a:defRPr sz="2800" b="1" i="0">
                <a:solidFill>
                  <a:srgbClr val="164194"/>
                </a:solidFill>
              </a:defRPr>
            </a:lvl1pPr>
          </a:lstStyle>
          <a:p>
            <a:pPr lvl="0"/>
            <a:r>
              <a:rPr lang="en-US" altLang="en-US" noProof="0" dirty="0" smtClean="0"/>
              <a:t>Click to edit Master subtitle style</a:t>
            </a:r>
            <a:endParaRPr lang="en-GB" altLang="en-US" noProof="0" dirty="0" smtClean="0"/>
          </a:p>
        </p:txBody>
      </p:sp>
      <p:pic>
        <p:nvPicPr>
          <p:cNvPr id="12" name="Picture 1"/>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923928" y="273548"/>
            <a:ext cx="1440000" cy="99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p:cNvSpPr txBox="1">
            <a:spLocks/>
          </p:cNvSpPr>
          <p:nvPr userDrawn="1"/>
        </p:nvSpPr>
        <p:spPr>
          <a:xfrm>
            <a:off x="4859338" y="5589240"/>
            <a:ext cx="3923929" cy="648072"/>
          </a:xfrm>
          <a:prstGeom prst="rect">
            <a:avLst/>
          </a:prstGeom>
        </p:spPr>
        <p:txBody>
          <a:bodyPr lIns="0" tIns="0" rIns="0" bIns="0"/>
          <a:lstStyle>
            <a:lvl1pPr algn="r" rtl="0" eaLnBrk="0" fontAlgn="base" hangingPunct="0">
              <a:spcBef>
                <a:spcPct val="0"/>
              </a:spcBef>
              <a:spcAft>
                <a:spcPct val="0"/>
              </a:spcAft>
              <a:defRPr sz="2800" b="1">
                <a:solidFill>
                  <a:srgbClr val="004494"/>
                </a:solidFill>
                <a:latin typeface="Verdana"/>
                <a:ea typeface="MS PGothic" pitchFamily="34" charset="-128"/>
                <a:cs typeface="ＭＳ Ｐゴシック" charset="0"/>
              </a:defRPr>
            </a:lvl1pPr>
            <a:lvl2pPr algn="l" rtl="0" eaLnBrk="0" fontAlgn="base" hangingPunct="0">
              <a:spcBef>
                <a:spcPct val="0"/>
              </a:spcBef>
              <a:spcAft>
                <a:spcPct val="0"/>
              </a:spcAft>
              <a:defRPr sz="2800" b="1">
                <a:solidFill>
                  <a:srgbClr val="004494"/>
                </a:solidFill>
                <a:latin typeface="Verdana" charset="0"/>
                <a:ea typeface="MS PGothic" pitchFamily="34" charset="-128"/>
                <a:cs typeface="ＭＳ Ｐゴシック" charset="0"/>
              </a:defRPr>
            </a:lvl2pPr>
            <a:lvl3pPr algn="l" rtl="0" eaLnBrk="0" fontAlgn="base" hangingPunct="0">
              <a:spcBef>
                <a:spcPct val="0"/>
              </a:spcBef>
              <a:spcAft>
                <a:spcPct val="0"/>
              </a:spcAft>
              <a:defRPr sz="2800" b="1">
                <a:solidFill>
                  <a:srgbClr val="004494"/>
                </a:solidFill>
                <a:latin typeface="Verdana" charset="0"/>
                <a:ea typeface="MS PGothic" pitchFamily="34" charset="-128"/>
                <a:cs typeface="ＭＳ Ｐゴシック" charset="0"/>
              </a:defRPr>
            </a:lvl3pPr>
            <a:lvl4pPr algn="l" rtl="0" eaLnBrk="0" fontAlgn="base" hangingPunct="0">
              <a:spcBef>
                <a:spcPct val="0"/>
              </a:spcBef>
              <a:spcAft>
                <a:spcPct val="0"/>
              </a:spcAft>
              <a:defRPr sz="2800" b="1">
                <a:solidFill>
                  <a:srgbClr val="004494"/>
                </a:solidFill>
                <a:latin typeface="Verdana" charset="0"/>
                <a:ea typeface="MS PGothic" pitchFamily="34" charset="-128"/>
                <a:cs typeface="ＭＳ Ｐゴシック" charset="0"/>
              </a:defRPr>
            </a:lvl4pPr>
            <a:lvl5pPr algn="l" rtl="0" eaLnBrk="0" fontAlgn="base" hangingPunct="0">
              <a:spcBef>
                <a:spcPct val="0"/>
              </a:spcBef>
              <a:spcAft>
                <a:spcPct val="0"/>
              </a:spcAft>
              <a:defRPr sz="2800" b="1">
                <a:solidFill>
                  <a:srgbClr val="004494"/>
                </a:solidFill>
                <a:latin typeface="Verdana" charset="0"/>
                <a:ea typeface="MS PGothic" pitchFamily="34" charset="-128"/>
                <a:cs typeface="ＭＳ Ｐゴシック" charset="0"/>
              </a:defRPr>
            </a:lvl5pPr>
            <a:lvl6pPr marL="815975" algn="l" rtl="0" fontAlgn="base">
              <a:spcBef>
                <a:spcPct val="0"/>
              </a:spcBef>
              <a:spcAft>
                <a:spcPct val="0"/>
              </a:spcAft>
              <a:defRPr sz="3000" b="1">
                <a:solidFill>
                  <a:srgbClr val="0F5494"/>
                </a:solidFill>
                <a:latin typeface="Verdana" charset="0"/>
                <a:ea typeface="ＭＳ Ｐゴシック" charset="0"/>
              </a:defRPr>
            </a:lvl6pPr>
            <a:lvl7pPr marL="1273175" algn="l" rtl="0" fontAlgn="base">
              <a:spcBef>
                <a:spcPct val="0"/>
              </a:spcBef>
              <a:spcAft>
                <a:spcPct val="0"/>
              </a:spcAft>
              <a:defRPr sz="3000" b="1">
                <a:solidFill>
                  <a:srgbClr val="0F5494"/>
                </a:solidFill>
                <a:latin typeface="Verdana" charset="0"/>
                <a:ea typeface="ＭＳ Ｐゴシック" charset="0"/>
              </a:defRPr>
            </a:lvl7pPr>
            <a:lvl8pPr marL="1730375" algn="l" rtl="0" fontAlgn="base">
              <a:spcBef>
                <a:spcPct val="0"/>
              </a:spcBef>
              <a:spcAft>
                <a:spcPct val="0"/>
              </a:spcAft>
              <a:defRPr sz="3000" b="1">
                <a:solidFill>
                  <a:srgbClr val="0F5494"/>
                </a:solidFill>
                <a:latin typeface="Verdana" charset="0"/>
                <a:ea typeface="ＭＳ Ｐゴシック" charset="0"/>
              </a:defRPr>
            </a:lvl8pPr>
            <a:lvl9pPr marL="2187575" algn="l" rtl="0" fontAlgn="base">
              <a:spcBef>
                <a:spcPct val="0"/>
              </a:spcBef>
              <a:spcAft>
                <a:spcPct val="0"/>
              </a:spcAft>
              <a:defRPr sz="3000" b="1">
                <a:solidFill>
                  <a:srgbClr val="0F5494"/>
                </a:solidFill>
                <a:latin typeface="Verdana" charset="0"/>
                <a:ea typeface="ＭＳ Ｐゴシック" charset="0"/>
              </a:defRPr>
            </a:lvl9pPr>
          </a:lstStyle>
          <a:p>
            <a:pPr algn="l">
              <a:lnSpc>
                <a:spcPct val="100000"/>
              </a:lnSpc>
            </a:pPr>
            <a:r>
              <a:rPr lang="en-US" sz="1600" kern="0" dirty="0" smtClean="0">
                <a:solidFill>
                  <a:srgbClr val="164194"/>
                </a:solidFill>
              </a:rPr>
              <a:t>Joint Research</a:t>
            </a:r>
            <a:r>
              <a:rPr lang="en-US" sz="1600" kern="0" baseline="0" dirty="0" smtClean="0">
                <a:solidFill>
                  <a:srgbClr val="164194"/>
                </a:solidFill>
              </a:rPr>
              <a:t> Centre</a:t>
            </a:r>
          </a:p>
          <a:p>
            <a:pPr algn="l">
              <a:lnSpc>
                <a:spcPct val="110000"/>
              </a:lnSpc>
            </a:pPr>
            <a:r>
              <a:rPr lang="en-GB" sz="1200" b="0" kern="0" dirty="0" smtClean="0">
                <a:solidFill>
                  <a:srgbClr val="164194"/>
                </a:solidFill>
              </a:rPr>
              <a:t>the European Commission's </a:t>
            </a:r>
            <a:br>
              <a:rPr lang="en-GB" sz="1200" b="0" kern="0" dirty="0" smtClean="0">
                <a:solidFill>
                  <a:srgbClr val="164194"/>
                </a:solidFill>
              </a:rPr>
            </a:br>
            <a:r>
              <a:rPr lang="en-GB" sz="1200" b="0" kern="0" dirty="0" smtClean="0">
                <a:solidFill>
                  <a:srgbClr val="164194"/>
                </a:solidFill>
              </a:rPr>
              <a:t>in-house science service</a:t>
            </a:r>
          </a:p>
        </p:txBody>
      </p:sp>
      <p:pic>
        <p:nvPicPr>
          <p:cNvPr id="27" name="Picture 9"/>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211960" y="6439883"/>
            <a:ext cx="63000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0724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JRC-introductory-slide">
    <p:spTree>
      <p:nvGrpSpPr>
        <p:cNvPr id="1" name=""/>
        <p:cNvGrpSpPr/>
        <p:nvPr/>
      </p:nvGrpSpPr>
      <p:grpSpPr>
        <a:xfrm>
          <a:off x="0" y="0"/>
          <a:ext cx="0" cy="0"/>
          <a:chOff x="0" y="0"/>
          <a:chExt cx="0" cy="0"/>
        </a:xfrm>
      </p:grpSpPr>
      <p:pic>
        <p:nvPicPr>
          <p:cNvPr id="8" name="Picture 2" descr="H:\Desktop\NS_Visuals\Ppt\JRC ppt\2015 04 14 VS Expo\role-01.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23060" b="1217"/>
          <a:stretch/>
        </p:blipFill>
        <p:spPr bwMode="auto">
          <a:xfrm>
            <a:off x="0" y="5154613"/>
            <a:ext cx="9144000" cy="1703387"/>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a:spLocks noGrp="1"/>
          </p:cNvSpPr>
          <p:nvPr>
            <p:ph type="title"/>
          </p:nvPr>
        </p:nvSpPr>
        <p:spPr>
          <a:xfrm>
            <a:off x="466724" y="1484784"/>
            <a:ext cx="8208963" cy="648072"/>
          </a:xfrm>
          <a:prstGeom prst="rect">
            <a:avLst/>
          </a:prstGeom>
        </p:spPr>
        <p:txBody>
          <a:bodyPr lIns="0" tIns="0" rIns="0" bIns="0"/>
          <a:lstStyle>
            <a:lvl1pPr>
              <a:lnSpc>
                <a:spcPct val="110000"/>
              </a:lnSpc>
              <a:defRPr sz="2800">
                <a:solidFill>
                  <a:srgbClr val="164194"/>
                </a:solidFill>
              </a:defRPr>
            </a:lvl1pPr>
          </a:lstStyle>
          <a:p>
            <a:endParaRPr lang="en-GB" dirty="0"/>
          </a:p>
        </p:txBody>
      </p:sp>
      <p:pic>
        <p:nvPicPr>
          <p:cNvPr id="11"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211960" y="6439883"/>
            <a:ext cx="63000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userDrawn="1"/>
        </p:nvPicPr>
        <p:blipFill>
          <a:blip r:embed="rId4"/>
          <a:stretch>
            <a:fillRect/>
          </a:stretch>
        </p:blipFill>
        <p:spPr>
          <a:xfrm>
            <a:off x="4470400" y="3225800"/>
            <a:ext cx="190500" cy="406400"/>
          </a:xfrm>
          <a:prstGeom prst="rect">
            <a:avLst/>
          </a:prstGeom>
        </p:spPr>
      </p:pic>
      <p:pic>
        <p:nvPicPr>
          <p:cNvPr id="18" name="Picture 17"/>
          <p:cNvPicPr>
            <a:picLocks noChangeAspect="1"/>
          </p:cNvPicPr>
          <p:nvPr userDrawn="1"/>
        </p:nvPicPr>
        <p:blipFill>
          <a:blip r:embed="rId4"/>
          <a:stretch>
            <a:fillRect/>
          </a:stretch>
        </p:blipFill>
        <p:spPr>
          <a:xfrm>
            <a:off x="4470400" y="3225800"/>
            <a:ext cx="190500" cy="406400"/>
          </a:xfrm>
          <a:prstGeom prst="rect">
            <a:avLst/>
          </a:prstGeom>
        </p:spPr>
      </p:pic>
      <p:sp>
        <p:nvSpPr>
          <p:cNvPr id="9" name="Content Placeholder 2"/>
          <p:cNvSpPr>
            <a:spLocks noGrp="1"/>
          </p:cNvSpPr>
          <p:nvPr>
            <p:ph idx="1"/>
          </p:nvPr>
        </p:nvSpPr>
        <p:spPr>
          <a:xfrm>
            <a:off x="467544" y="2204864"/>
            <a:ext cx="8208144" cy="2808312"/>
          </a:xfrm>
          <a:prstGeom prst="rect">
            <a:avLst/>
          </a:prstGeom>
        </p:spPr>
        <p:txBody>
          <a:bodyPr lIns="0" tIns="0" rIns="0" bIns="0"/>
          <a:lstStyle>
            <a:lvl1pPr marL="0" indent="0">
              <a:lnSpc>
                <a:spcPct val="110000"/>
              </a:lnSpc>
              <a:spcBef>
                <a:spcPts val="0"/>
              </a:spcBef>
              <a:buClr>
                <a:srgbClr val="33ACE3"/>
              </a:buClr>
              <a:buFont typeface="Arial"/>
              <a:buNone/>
              <a:defRPr sz="2400" b="0" i="0">
                <a:solidFill>
                  <a:srgbClr val="164194"/>
                </a:solidFill>
              </a:defRPr>
            </a:lvl1pPr>
            <a:lvl2pPr marL="342900" indent="-342900">
              <a:lnSpc>
                <a:spcPct val="110000"/>
              </a:lnSpc>
              <a:spcBef>
                <a:spcPts val="0"/>
              </a:spcBef>
              <a:buClr>
                <a:srgbClr val="33ACE3"/>
              </a:buClr>
              <a:buFont typeface="Arial"/>
              <a:buChar char="•"/>
              <a:defRPr sz="2000">
                <a:solidFill>
                  <a:srgbClr val="164194"/>
                </a:solidFill>
              </a:defRPr>
            </a:lvl2pPr>
            <a:lvl3pPr marL="0" indent="0">
              <a:lnSpc>
                <a:spcPct val="110000"/>
              </a:lnSpc>
              <a:spcBef>
                <a:spcPts val="0"/>
              </a:spcBef>
              <a:buClr>
                <a:srgbClr val="33ACE3"/>
              </a:buClr>
              <a:buFont typeface="Arial"/>
              <a:buNone/>
              <a:defRPr sz="1600">
                <a:solidFill>
                  <a:srgbClr val="164194"/>
                </a:solidFill>
              </a:defRPr>
            </a:lvl3pPr>
            <a:lvl4pPr marL="0">
              <a:spcBef>
                <a:spcPts val="0"/>
              </a:spcBef>
              <a:defRPr/>
            </a:lvl4pPr>
            <a:lvl5pPr marL="0">
              <a:spcBef>
                <a:spcPts val="0"/>
              </a:spcBef>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750299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6724" y="1484784"/>
            <a:ext cx="8208963" cy="648072"/>
          </a:xfrm>
          <a:prstGeom prst="rect">
            <a:avLst/>
          </a:prstGeom>
        </p:spPr>
        <p:txBody>
          <a:bodyPr lIns="0" tIns="0" rIns="0" bIns="0"/>
          <a:lstStyle>
            <a:lvl1pPr>
              <a:lnSpc>
                <a:spcPct val="110000"/>
              </a:lnSpc>
              <a:defRPr sz="2800">
                <a:solidFill>
                  <a:srgbClr val="164194"/>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67544" y="2203451"/>
            <a:ext cx="8208144" cy="4103687"/>
          </a:xfrm>
          <a:prstGeom prst="rect">
            <a:avLst/>
          </a:prstGeom>
        </p:spPr>
        <p:txBody>
          <a:bodyPr lIns="0" tIns="0" rIns="0" bIns="0"/>
          <a:lstStyle>
            <a:lvl1pPr marL="0" indent="0">
              <a:lnSpc>
                <a:spcPct val="110000"/>
              </a:lnSpc>
              <a:spcBef>
                <a:spcPts val="0"/>
              </a:spcBef>
              <a:buClr>
                <a:srgbClr val="33ACE3"/>
              </a:buClr>
              <a:buFont typeface="Arial"/>
              <a:buNone/>
              <a:defRPr sz="2400" b="0" i="0">
                <a:solidFill>
                  <a:srgbClr val="164194"/>
                </a:solidFill>
              </a:defRPr>
            </a:lvl1pPr>
            <a:lvl2pPr marL="342900" indent="-342900">
              <a:lnSpc>
                <a:spcPct val="110000"/>
              </a:lnSpc>
              <a:spcBef>
                <a:spcPts val="0"/>
              </a:spcBef>
              <a:buClr>
                <a:srgbClr val="33ACE3"/>
              </a:buClr>
              <a:buFont typeface="Arial"/>
              <a:buChar char="•"/>
              <a:defRPr sz="2000">
                <a:solidFill>
                  <a:srgbClr val="164194"/>
                </a:solidFill>
              </a:defRPr>
            </a:lvl2pPr>
            <a:lvl3pPr marL="0" indent="0">
              <a:lnSpc>
                <a:spcPct val="110000"/>
              </a:lnSpc>
              <a:spcBef>
                <a:spcPts val="0"/>
              </a:spcBef>
              <a:buClr>
                <a:srgbClr val="33ACE3"/>
              </a:buClr>
              <a:buFont typeface="Arial"/>
              <a:buNone/>
              <a:defRPr sz="1600">
                <a:solidFill>
                  <a:srgbClr val="164194"/>
                </a:solidFill>
              </a:defRPr>
            </a:lvl3pPr>
            <a:lvl4pPr marL="0">
              <a:spcBef>
                <a:spcPts val="0"/>
              </a:spcBef>
              <a:defRPr/>
            </a:lvl4pPr>
            <a:lvl5pPr marL="0">
              <a:spcBef>
                <a:spcPts val="0"/>
              </a:spcBef>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678702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0" name="Content Placeholder 2"/>
          <p:cNvSpPr>
            <a:spLocks noGrp="1"/>
          </p:cNvSpPr>
          <p:nvPr>
            <p:ph idx="10"/>
          </p:nvPr>
        </p:nvSpPr>
        <p:spPr>
          <a:xfrm>
            <a:off x="467544" y="2203450"/>
            <a:ext cx="3960440" cy="4105870"/>
          </a:xfrm>
          <a:prstGeom prst="rect">
            <a:avLst/>
          </a:prstGeom>
        </p:spPr>
        <p:txBody>
          <a:bodyPr lIns="0" tIns="0" rIns="0" bIns="0"/>
          <a:lstStyle>
            <a:lvl1pPr marL="0" indent="0">
              <a:lnSpc>
                <a:spcPct val="110000"/>
              </a:lnSpc>
              <a:spcBef>
                <a:spcPts val="0"/>
              </a:spcBef>
              <a:buClr>
                <a:srgbClr val="33ACE3"/>
              </a:buClr>
              <a:buFont typeface="Arial"/>
              <a:buNone/>
              <a:defRPr sz="2400" b="0" i="0">
                <a:solidFill>
                  <a:srgbClr val="164194"/>
                </a:solidFill>
              </a:defRPr>
            </a:lvl1pPr>
            <a:lvl2pPr marL="342900" indent="-342900">
              <a:lnSpc>
                <a:spcPct val="110000"/>
              </a:lnSpc>
              <a:spcBef>
                <a:spcPts val="0"/>
              </a:spcBef>
              <a:buClr>
                <a:srgbClr val="33ACE3"/>
              </a:buClr>
              <a:buFont typeface="Arial"/>
              <a:buChar char="•"/>
              <a:defRPr sz="2000">
                <a:solidFill>
                  <a:srgbClr val="164194"/>
                </a:solidFill>
              </a:defRPr>
            </a:lvl2pPr>
            <a:lvl3pPr marL="0" indent="0">
              <a:lnSpc>
                <a:spcPct val="110000"/>
              </a:lnSpc>
              <a:spcBef>
                <a:spcPts val="0"/>
              </a:spcBef>
              <a:buClr>
                <a:srgbClr val="33ACE3"/>
              </a:buClr>
              <a:buFont typeface="Arial"/>
              <a:buNone/>
              <a:defRPr sz="1600">
                <a:solidFill>
                  <a:srgbClr val="164194"/>
                </a:solidFill>
              </a:defRPr>
            </a:lvl3pPr>
            <a:lvl4pPr marL="0">
              <a:spcBef>
                <a:spcPts val="0"/>
              </a:spcBef>
              <a:defRPr/>
            </a:lvl4pPr>
            <a:lvl5pPr marL="0">
              <a:spcBef>
                <a:spcPts val="0"/>
              </a:spcBef>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Content Placeholder 2"/>
          <p:cNvSpPr>
            <a:spLocks noGrp="1"/>
          </p:cNvSpPr>
          <p:nvPr>
            <p:ph idx="11"/>
          </p:nvPr>
        </p:nvSpPr>
        <p:spPr>
          <a:xfrm>
            <a:off x="4643239" y="2203450"/>
            <a:ext cx="4032448" cy="4105870"/>
          </a:xfrm>
          <a:prstGeom prst="rect">
            <a:avLst/>
          </a:prstGeom>
        </p:spPr>
        <p:txBody>
          <a:bodyPr lIns="0" tIns="0" rIns="0" bIns="0"/>
          <a:lstStyle>
            <a:lvl1pPr marL="0" indent="0">
              <a:lnSpc>
                <a:spcPct val="110000"/>
              </a:lnSpc>
              <a:spcBef>
                <a:spcPts val="0"/>
              </a:spcBef>
              <a:buClr>
                <a:srgbClr val="33ACE3"/>
              </a:buClr>
              <a:buFont typeface="Arial"/>
              <a:buNone/>
              <a:defRPr sz="2400" b="0" i="0">
                <a:solidFill>
                  <a:srgbClr val="164194"/>
                </a:solidFill>
              </a:defRPr>
            </a:lvl1pPr>
            <a:lvl2pPr marL="342900" indent="-342900">
              <a:lnSpc>
                <a:spcPct val="110000"/>
              </a:lnSpc>
              <a:spcBef>
                <a:spcPts val="0"/>
              </a:spcBef>
              <a:buClr>
                <a:srgbClr val="33ACE3"/>
              </a:buClr>
              <a:buFont typeface="Arial"/>
              <a:buChar char="•"/>
              <a:defRPr sz="2000">
                <a:solidFill>
                  <a:srgbClr val="164194"/>
                </a:solidFill>
              </a:defRPr>
            </a:lvl2pPr>
            <a:lvl3pPr marL="0" indent="0">
              <a:lnSpc>
                <a:spcPct val="110000"/>
              </a:lnSpc>
              <a:spcBef>
                <a:spcPts val="0"/>
              </a:spcBef>
              <a:buClr>
                <a:srgbClr val="33ACE3"/>
              </a:buClr>
              <a:buFont typeface="Arial"/>
              <a:buNone/>
              <a:defRPr sz="1600">
                <a:solidFill>
                  <a:srgbClr val="164194"/>
                </a:solidFill>
              </a:defRPr>
            </a:lvl3pPr>
            <a:lvl4pPr marL="0">
              <a:spcBef>
                <a:spcPts val="0"/>
              </a:spcBef>
              <a:defRPr/>
            </a:lvl4pPr>
            <a:lvl5pPr marL="0">
              <a:spcBef>
                <a:spcPts val="0"/>
              </a:spcBef>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4" name="Title 1"/>
          <p:cNvSpPr>
            <a:spLocks noGrp="1"/>
          </p:cNvSpPr>
          <p:nvPr>
            <p:ph type="title"/>
          </p:nvPr>
        </p:nvSpPr>
        <p:spPr>
          <a:xfrm>
            <a:off x="466724" y="1484784"/>
            <a:ext cx="8208963" cy="648072"/>
          </a:xfrm>
          <a:prstGeom prst="rect">
            <a:avLst/>
          </a:prstGeom>
        </p:spPr>
        <p:txBody>
          <a:bodyPr lIns="0" tIns="0" rIns="0" bIns="0"/>
          <a:lstStyle>
            <a:lvl1pPr>
              <a:lnSpc>
                <a:spcPct val="110000"/>
              </a:lnSpc>
              <a:defRPr sz="2800">
                <a:solidFill>
                  <a:srgbClr val="164194"/>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6115668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_picture">
    <p:spTree>
      <p:nvGrpSpPr>
        <p:cNvPr id="1" name=""/>
        <p:cNvGrpSpPr/>
        <p:nvPr/>
      </p:nvGrpSpPr>
      <p:grpSpPr>
        <a:xfrm>
          <a:off x="0" y="0"/>
          <a:ext cx="0" cy="0"/>
          <a:chOff x="0" y="0"/>
          <a:chExt cx="0" cy="0"/>
        </a:xfrm>
      </p:grpSpPr>
      <p:sp>
        <p:nvSpPr>
          <p:cNvPr id="9" name="Content Placeholder 2"/>
          <p:cNvSpPr>
            <a:spLocks noGrp="1"/>
          </p:cNvSpPr>
          <p:nvPr>
            <p:ph idx="11"/>
          </p:nvPr>
        </p:nvSpPr>
        <p:spPr>
          <a:xfrm>
            <a:off x="467544" y="2564904"/>
            <a:ext cx="3959994" cy="3742234"/>
          </a:xfrm>
          <a:prstGeom prst="rect">
            <a:avLst/>
          </a:prstGeom>
        </p:spPr>
        <p:txBody>
          <a:bodyPr lIns="0" tIns="0" rIns="0" bIns="0"/>
          <a:lstStyle>
            <a:lvl1pPr marL="0" indent="0">
              <a:lnSpc>
                <a:spcPct val="110000"/>
              </a:lnSpc>
              <a:spcBef>
                <a:spcPts val="0"/>
              </a:spcBef>
              <a:buClr>
                <a:srgbClr val="33ACE3"/>
              </a:buClr>
              <a:buFont typeface="Arial"/>
              <a:buNone/>
              <a:defRPr sz="2400" b="0" i="0">
                <a:solidFill>
                  <a:srgbClr val="164194"/>
                </a:solidFill>
              </a:defRPr>
            </a:lvl1pPr>
            <a:lvl2pPr marL="342900" indent="-342900">
              <a:lnSpc>
                <a:spcPct val="110000"/>
              </a:lnSpc>
              <a:spcBef>
                <a:spcPts val="0"/>
              </a:spcBef>
              <a:buClr>
                <a:srgbClr val="33ACE3"/>
              </a:buClr>
              <a:buFont typeface="Arial"/>
              <a:buChar char="•"/>
              <a:defRPr sz="2000">
                <a:solidFill>
                  <a:srgbClr val="164194"/>
                </a:solidFill>
              </a:defRPr>
            </a:lvl2pPr>
            <a:lvl3pPr marL="0" indent="0">
              <a:lnSpc>
                <a:spcPct val="110000"/>
              </a:lnSpc>
              <a:spcBef>
                <a:spcPts val="0"/>
              </a:spcBef>
              <a:buClr>
                <a:srgbClr val="33ACE3"/>
              </a:buClr>
              <a:buFont typeface="Arial"/>
              <a:buNone/>
              <a:defRPr sz="1600">
                <a:solidFill>
                  <a:srgbClr val="164194"/>
                </a:solidFill>
              </a:defRPr>
            </a:lvl3pPr>
            <a:lvl4pPr marL="0">
              <a:spcBef>
                <a:spcPts val="0"/>
              </a:spcBef>
              <a:defRPr/>
            </a:lvl4pPr>
            <a:lvl5pPr marL="0">
              <a:spcBef>
                <a:spcPts val="0"/>
              </a:spcBef>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itle 1"/>
          <p:cNvSpPr>
            <a:spLocks noGrp="1"/>
          </p:cNvSpPr>
          <p:nvPr>
            <p:ph type="title"/>
          </p:nvPr>
        </p:nvSpPr>
        <p:spPr>
          <a:xfrm>
            <a:off x="466725" y="1484784"/>
            <a:ext cx="4033268" cy="936104"/>
          </a:xfrm>
          <a:prstGeom prst="rect">
            <a:avLst/>
          </a:prstGeom>
        </p:spPr>
        <p:txBody>
          <a:bodyPr lIns="0" tIns="0" rIns="0" bIns="0"/>
          <a:lstStyle>
            <a:lvl1pPr>
              <a:lnSpc>
                <a:spcPct val="110000"/>
              </a:lnSpc>
              <a:defRPr sz="2800">
                <a:solidFill>
                  <a:srgbClr val="164194"/>
                </a:solidFill>
              </a:defRPr>
            </a:lvl1pPr>
          </a:lstStyle>
          <a:p>
            <a:r>
              <a:rPr lang="en-US" dirty="0" smtClean="0"/>
              <a:t>Click to edit Master title style</a:t>
            </a:r>
            <a:endParaRPr lang="en-GB" dirty="0"/>
          </a:p>
        </p:txBody>
      </p:sp>
      <p:sp>
        <p:nvSpPr>
          <p:cNvPr id="6" name="Picture Placeholder 6"/>
          <p:cNvSpPr>
            <a:spLocks noGrp="1"/>
          </p:cNvSpPr>
          <p:nvPr>
            <p:ph type="pic" sz="quarter" idx="12"/>
          </p:nvPr>
        </p:nvSpPr>
        <p:spPr>
          <a:xfrm>
            <a:off x="4860032" y="980728"/>
            <a:ext cx="4320480" cy="5877272"/>
          </a:xfrm>
          <a:prstGeom prst="rect">
            <a:avLst/>
          </a:prstGeom>
        </p:spPr>
        <p:txBody>
          <a:bodyPr/>
          <a:lstStyle>
            <a:lvl1pPr>
              <a:defRPr>
                <a:solidFill>
                  <a:srgbClr val="164194"/>
                </a:solidFill>
              </a:defRPr>
            </a:lvl1pPr>
          </a:lstStyle>
          <a:p>
            <a:endParaRPr lang="en-GB" dirty="0"/>
          </a:p>
        </p:txBody>
      </p:sp>
    </p:spTree>
    <p:extLst>
      <p:ext uri="{BB962C8B-B14F-4D97-AF65-F5344CB8AC3E}">
        <p14:creationId xmlns:p14="http://schemas.microsoft.com/office/powerpoint/2010/main" val="2868214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_text">
    <p:spTree>
      <p:nvGrpSpPr>
        <p:cNvPr id="1" name=""/>
        <p:cNvGrpSpPr/>
        <p:nvPr/>
      </p:nvGrpSpPr>
      <p:grpSpPr>
        <a:xfrm>
          <a:off x="0" y="0"/>
          <a:ext cx="0" cy="0"/>
          <a:chOff x="0" y="0"/>
          <a:chExt cx="0" cy="0"/>
        </a:xfrm>
      </p:grpSpPr>
      <p:sp>
        <p:nvSpPr>
          <p:cNvPr id="6" name="Content Placeholder 2"/>
          <p:cNvSpPr>
            <a:spLocks noGrp="1"/>
          </p:cNvSpPr>
          <p:nvPr>
            <p:ph idx="11"/>
          </p:nvPr>
        </p:nvSpPr>
        <p:spPr>
          <a:xfrm>
            <a:off x="4643239" y="2564904"/>
            <a:ext cx="4032448" cy="3742234"/>
          </a:xfrm>
          <a:prstGeom prst="rect">
            <a:avLst/>
          </a:prstGeom>
        </p:spPr>
        <p:txBody>
          <a:bodyPr lIns="0" tIns="0" rIns="0" bIns="0"/>
          <a:lstStyle>
            <a:lvl1pPr marL="0" indent="0">
              <a:lnSpc>
                <a:spcPct val="110000"/>
              </a:lnSpc>
              <a:spcBef>
                <a:spcPts val="0"/>
              </a:spcBef>
              <a:buClr>
                <a:srgbClr val="33ACE3"/>
              </a:buClr>
              <a:buFont typeface="Arial"/>
              <a:buNone/>
              <a:defRPr sz="2400" b="0" i="0">
                <a:solidFill>
                  <a:srgbClr val="164194"/>
                </a:solidFill>
              </a:defRPr>
            </a:lvl1pPr>
            <a:lvl2pPr marL="342900" indent="-342900">
              <a:lnSpc>
                <a:spcPct val="110000"/>
              </a:lnSpc>
              <a:spcBef>
                <a:spcPts val="0"/>
              </a:spcBef>
              <a:buClr>
                <a:srgbClr val="33ACE3"/>
              </a:buClr>
              <a:buFont typeface="Arial"/>
              <a:buChar char="•"/>
              <a:defRPr sz="2000">
                <a:solidFill>
                  <a:srgbClr val="164194"/>
                </a:solidFill>
              </a:defRPr>
            </a:lvl2pPr>
            <a:lvl3pPr marL="0" indent="0">
              <a:lnSpc>
                <a:spcPct val="110000"/>
              </a:lnSpc>
              <a:spcBef>
                <a:spcPts val="0"/>
              </a:spcBef>
              <a:buClr>
                <a:srgbClr val="33ACE3"/>
              </a:buClr>
              <a:buFont typeface="Arial"/>
              <a:buNone/>
              <a:defRPr sz="1600">
                <a:solidFill>
                  <a:srgbClr val="164194"/>
                </a:solidFill>
              </a:defRPr>
            </a:lvl3pPr>
            <a:lvl4pPr marL="0">
              <a:spcBef>
                <a:spcPts val="0"/>
              </a:spcBef>
              <a:defRPr/>
            </a:lvl4pPr>
            <a:lvl5pPr marL="0">
              <a:spcBef>
                <a:spcPts val="0"/>
              </a:spcBef>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itle 1"/>
          <p:cNvSpPr>
            <a:spLocks noGrp="1"/>
          </p:cNvSpPr>
          <p:nvPr>
            <p:ph type="title"/>
          </p:nvPr>
        </p:nvSpPr>
        <p:spPr>
          <a:xfrm>
            <a:off x="4644008" y="1484784"/>
            <a:ext cx="4033268" cy="936104"/>
          </a:xfrm>
          <a:prstGeom prst="rect">
            <a:avLst/>
          </a:prstGeom>
        </p:spPr>
        <p:txBody>
          <a:bodyPr lIns="0" tIns="0" rIns="0" bIns="0"/>
          <a:lstStyle>
            <a:lvl1pPr>
              <a:lnSpc>
                <a:spcPct val="110000"/>
              </a:lnSpc>
              <a:defRPr sz="2800">
                <a:solidFill>
                  <a:srgbClr val="164194"/>
                </a:solidFill>
              </a:defRPr>
            </a:lvl1pPr>
          </a:lstStyle>
          <a:p>
            <a:r>
              <a:rPr lang="en-US" dirty="0" smtClean="0"/>
              <a:t>Click to edit Master title style</a:t>
            </a:r>
            <a:endParaRPr lang="en-GB" dirty="0"/>
          </a:p>
        </p:txBody>
      </p:sp>
      <p:sp>
        <p:nvSpPr>
          <p:cNvPr id="11" name="Picture Placeholder 6"/>
          <p:cNvSpPr>
            <a:spLocks noGrp="1"/>
          </p:cNvSpPr>
          <p:nvPr>
            <p:ph type="pic" sz="quarter" idx="10"/>
          </p:nvPr>
        </p:nvSpPr>
        <p:spPr>
          <a:xfrm>
            <a:off x="-17828" y="980728"/>
            <a:ext cx="4229788" cy="5877272"/>
          </a:xfrm>
          <a:prstGeom prst="rect">
            <a:avLst/>
          </a:prstGeom>
        </p:spPr>
        <p:txBody>
          <a:bodyPr/>
          <a:lstStyle>
            <a:lvl1pPr>
              <a:defRPr>
                <a:solidFill>
                  <a:srgbClr val="164194"/>
                </a:solidFill>
              </a:defRPr>
            </a:lvl1pPr>
          </a:lstStyle>
          <a:p>
            <a:endParaRPr lang="en-GB" dirty="0"/>
          </a:p>
        </p:txBody>
      </p:sp>
    </p:spTree>
    <p:extLst>
      <p:ext uri="{BB962C8B-B14F-4D97-AF65-F5344CB8AC3E}">
        <p14:creationId xmlns:p14="http://schemas.microsoft.com/office/powerpoint/2010/main" val="920610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466724" y="1484784"/>
            <a:ext cx="8208963" cy="648072"/>
          </a:xfrm>
          <a:prstGeom prst="rect">
            <a:avLst/>
          </a:prstGeom>
        </p:spPr>
        <p:txBody>
          <a:bodyPr lIns="0" tIns="0" rIns="0" bIns="0"/>
          <a:lstStyle>
            <a:lvl1pPr>
              <a:lnSpc>
                <a:spcPct val="110000"/>
              </a:lnSpc>
              <a:defRPr sz="2800">
                <a:solidFill>
                  <a:srgbClr val="164194"/>
                </a:solidFill>
              </a:defRPr>
            </a:lvl1pPr>
          </a:lstStyle>
          <a:p>
            <a:endParaRPr lang="en-GB" dirty="0"/>
          </a:p>
        </p:txBody>
      </p:sp>
      <p:pic>
        <p:nvPicPr>
          <p:cNvPr id="16" name="Picture 15"/>
          <p:cNvPicPr>
            <a:picLocks noChangeAspect="1"/>
          </p:cNvPicPr>
          <p:nvPr userDrawn="1"/>
        </p:nvPicPr>
        <p:blipFill>
          <a:blip r:embed="rId2"/>
          <a:stretch>
            <a:fillRect/>
          </a:stretch>
        </p:blipFill>
        <p:spPr>
          <a:xfrm>
            <a:off x="4470400" y="3225800"/>
            <a:ext cx="190500" cy="406400"/>
          </a:xfrm>
          <a:prstGeom prst="rect">
            <a:avLst/>
          </a:prstGeom>
        </p:spPr>
      </p:pic>
      <p:pic>
        <p:nvPicPr>
          <p:cNvPr id="18" name="Picture 17"/>
          <p:cNvPicPr>
            <a:picLocks noChangeAspect="1"/>
          </p:cNvPicPr>
          <p:nvPr userDrawn="1"/>
        </p:nvPicPr>
        <p:blipFill>
          <a:blip r:embed="rId2"/>
          <a:stretch>
            <a:fillRect/>
          </a:stretch>
        </p:blipFill>
        <p:spPr>
          <a:xfrm>
            <a:off x="4470400" y="3225800"/>
            <a:ext cx="190500" cy="406400"/>
          </a:xfrm>
          <a:prstGeom prst="rect">
            <a:avLst/>
          </a:prstGeom>
        </p:spPr>
      </p:pic>
    </p:spTree>
    <p:extLst>
      <p:ext uri="{BB962C8B-B14F-4D97-AF65-F5344CB8AC3E}">
        <p14:creationId xmlns:p14="http://schemas.microsoft.com/office/powerpoint/2010/main" val="968985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2131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p:nvSpPr>
        <p:spPr>
          <a:xfrm>
            <a:off x="0" y="0"/>
            <a:ext cx="9144000" cy="980728"/>
          </a:xfrm>
          <a:prstGeom prst="rect">
            <a:avLst/>
          </a:prstGeom>
          <a:solidFill>
            <a:srgbClr val="33ACE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2" name="Picture 9"/>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211960" y="6439883"/>
            <a:ext cx="630000" cy="41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923928" y="273548"/>
            <a:ext cx="1440000" cy="100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1"/>
          <p:cNvSpPr txBox="1">
            <a:spLocks/>
          </p:cNvSpPr>
          <p:nvPr userDrawn="1"/>
        </p:nvSpPr>
        <p:spPr>
          <a:xfrm>
            <a:off x="6614864" y="6309320"/>
            <a:ext cx="2133600" cy="365125"/>
          </a:xfrm>
          <a:prstGeom prst="rect">
            <a:avLst/>
          </a:prstGeom>
        </p:spPr>
        <p:txBody>
          <a:bodyPr vert="horz" lIns="91440" tIns="0" rIns="91440" bIns="0" rtlCol="0" anchor="ctr"/>
          <a:lstStyle>
            <a:defPPr>
              <a:defRPr lang="en-GB"/>
            </a:defPPr>
            <a:lvl1pPr marL="0" indent="0" algn="r" rtl="0" fontAlgn="base">
              <a:spcBef>
                <a:spcPct val="0"/>
              </a:spcBef>
              <a:spcAft>
                <a:spcPct val="0"/>
              </a:spcAft>
              <a:buClr>
                <a:srgbClr val="33ACE3"/>
              </a:buClr>
              <a:buFont typeface="Arial"/>
              <a:buNone/>
              <a:defRPr sz="1200" kern="1200">
                <a:solidFill>
                  <a:srgbClr val="1641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algn="r"/>
            <a:fld id="{416CF0FB-56F5-7340-B552-B5CF2D5EAED5}"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8" r:id="rId2"/>
    <p:sldLayoutId id="2147483659" r:id="rId3"/>
    <p:sldLayoutId id="2147483650" r:id="rId4"/>
    <p:sldLayoutId id="2147483652" r:id="rId5"/>
    <p:sldLayoutId id="2147483655" r:id="rId6"/>
    <p:sldLayoutId id="2147483656" r:id="rId7"/>
    <p:sldLayoutId id="2147483654" r:id="rId8"/>
    <p:sldLayoutId id="2147483660" r:id="rId9"/>
    <p:sldLayoutId id="2147483657" r:id="rId10"/>
    <p:sldLayoutId id="2147483662" r:id="rId11"/>
  </p:sldLayoutIdLst>
  <p:hf hdr="0" ftr="0" dt="0"/>
  <p:txStyles>
    <p:titleStyle>
      <a:lvl1pPr marL="0" algn="l" rtl="0" eaLnBrk="1" fontAlgn="base" hangingPunct="1">
        <a:spcBef>
          <a:spcPct val="0"/>
        </a:spcBef>
        <a:spcAft>
          <a:spcPct val="0"/>
        </a:spcAft>
        <a:defRPr sz="24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emf"/><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microsoft.com/office/2007/relationships/hdphoto" Target="../media/hdphoto2.wdp"/><Relationship Id="rId5" Type="http://schemas.openxmlformats.org/officeDocument/2006/relationships/image" Target="../media/image11.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38th </a:t>
            </a:r>
            <a:r>
              <a:rPr lang="en-US" dirty="0" smtClean="0"/>
              <a:t>UNECE IWG PMP MEETING  </a:t>
            </a:r>
            <a:endParaRPr lang="en-US" dirty="0"/>
          </a:p>
        </p:txBody>
      </p:sp>
      <p:sp>
        <p:nvSpPr>
          <p:cNvPr id="3" name="Subtitle 2"/>
          <p:cNvSpPr>
            <a:spLocks noGrp="1"/>
          </p:cNvSpPr>
          <p:nvPr>
            <p:ph type="subTitle" idx="1"/>
          </p:nvPr>
        </p:nvSpPr>
        <p:spPr/>
        <p:txBody>
          <a:bodyPr/>
          <a:lstStyle/>
          <a:p>
            <a:r>
              <a:rPr lang="en-US" dirty="0" smtClean="0"/>
              <a:t>Non- exhaust particle emissions</a:t>
            </a:r>
            <a:endParaRPr lang="en-US" dirty="0"/>
          </a:p>
        </p:txBody>
      </p:sp>
      <p:pic>
        <p:nvPicPr>
          <p:cNvPr id="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1115616" y="2420888"/>
            <a:ext cx="1818200" cy="1493763"/>
          </a:xfrm>
          <a:prstGeom prst="rect">
            <a:avLst/>
          </a:prstGeom>
          <a:noFill/>
          <a:extLst>
            <a:ext uri="{91240B29-F687-4F45-9708-019B960494DF}">
              <a14:hiddenLine xmlns:a14="http://schemas.microsoft.com/office/drawing/2010/main" w="12700">
                <a:solidFill>
                  <a:schemeClr val="tx1"/>
                </a:solidFill>
                <a:miter lim="800000"/>
                <a:headEnd type="none" w="sm" len="sm"/>
                <a:tailEnd type="none" w="sm" len="sm"/>
              </a14:hiddenLine>
            </a:ext>
          </a:extLst>
        </p:spPr>
      </p:pic>
      <p:sp>
        <p:nvSpPr>
          <p:cNvPr id="13" name="Rectangle 12"/>
          <p:cNvSpPr/>
          <p:nvPr/>
        </p:nvSpPr>
        <p:spPr>
          <a:xfrm>
            <a:off x="899592" y="4077072"/>
            <a:ext cx="2304256" cy="338554"/>
          </a:xfrm>
          <a:prstGeom prst="rect">
            <a:avLst/>
          </a:prstGeom>
        </p:spPr>
        <p:txBody>
          <a:bodyPr wrap="square">
            <a:spAutoFit/>
          </a:bodyPr>
          <a:lstStyle/>
          <a:p>
            <a:r>
              <a:rPr lang="en-IE" sz="1600" b="1" dirty="0">
                <a:solidFill>
                  <a:schemeClr val="bg1"/>
                </a:solidFill>
              </a:rPr>
              <a:t>UNITED NATIONS</a:t>
            </a:r>
            <a:endParaRPr lang="en-IE" sz="1600" dirty="0">
              <a:solidFill>
                <a:schemeClr val="bg1"/>
              </a:solidFill>
            </a:endParaRPr>
          </a:p>
        </p:txBody>
      </p:sp>
    </p:spTree>
    <p:extLst>
      <p:ext uri="{BB962C8B-B14F-4D97-AF65-F5344CB8AC3E}">
        <p14:creationId xmlns:p14="http://schemas.microsoft.com/office/powerpoint/2010/main" val="886048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16000" y="1389063"/>
            <a:ext cx="871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eaLnBrk="1" hangingPunct="1">
              <a:lnSpc>
                <a:spcPct val="110000"/>
              </a:lnSpc>
            </a:pPr>
            <a:r>
              <a:rPr lang="en-US" altLang="en-US" sz="1800" dirty="0">
                <a:solidFill>
                  <a:srgbClr val="164194"/>
                </a:solidFill>
              </a:rPr>
              <a:t>WI4 - </a:t>
            </a:r>
            <a:r>
              <a:rPr lang="en-IE" altLang="en-US" sz="1800" dirty="0">
                <a:solidFill>
                  <a:srgbClr val="164194"/>
                </a:solidFill>
              </a:rPr>
              <a:t>Sampling procedures and measurement techniques - Status</a:t>
            </a:r>
            <a:endParaRPr lang="el-GR" altLang="en-US" sz="1800" dirty="0">
              <a:solidFill>
                <a:srgbClr val="164194"/>
              </a:solidFill>
            </a:endParaRPr>
          </a:p>
        </p:txBody>
      </p:sp>
      <p:sp>
        <p:nvSpPr>
          <p:cNvPr id="6" name="Text Box 11"/>
          <p:cNvSpPr txBox="1">
            <a:spLocks noChangeArrowheads="1"/>
          </p:cNvSpPr>
          <p:nvPr/>
        </p:nvSpPr>
        <p:spPr bwMode="auto">
          <a:xfrm>
            <a:off x="198000" y="2286000"/>
            <a:ext cx="8748000" cy="3580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lnSpc>
                <a:spcPts val="2400"/>
              </a:lnSpc>
              <a:spcBef>
                <a:spcPts val="800"/>
              </a:spcBef>
              <a:spcAft>
                <a:spcPts val="800"/>
              </a:spcAft>
              <a:buSzPct val="100000"/>
              <a:buFont typeface="Arial" panose="020B0604020202020204" pitchFamily="34" charset="0"/>
              <a:buChar char="•"/>
              <a:defRPr/>
            </a:pPr>
            <a:r>
              <a:rPr lang="en-IE" altLang="en-US" sz="1800" dirty="0"/>
              <a:t>All methods that have been </a:t>
            </a:r>
            <a:r>
              <a:rPr lang="en-IE" altLang="en-US" sz="1800" dirty="0" smtClean="0"/>
              <a:t>described in </a:t>
            </a:r>
            <a:r>
              <a:rPr lang="en-IE" altLang="en-US" sz="1800" dirty="0"/>
              <a:t>the </a:t>
            </a:r>
            <a:r>
              <a:rPr lang="en-US" altLang="en-US" sz="1800" dirty="0"/>
              <a:t>literature </a:t>
            </a:r>
            <a:r>
              <a:rPr lang="en-IE" altLang="en-US" sz="1800" dirty="0"/>
              <a:t>for </a:t>
            </a:r>
            <a:r>
              <a:rPr lang="en-IE" altLang="en-US" sz="1800" dirty="0" smtClean="0"/>
              <a:t>tyre/road/brake wear </a:t>
            </a:r>
            <a:r>
              <a:rPr lang="en-IE" altLang="en-US" sz="1800" dirty="0"/>
              <a:t>particles generation and sampling have been listed and discussed within the PMP IWG</a:t>
            </a:r>
          </a:p>
          <a:p>
            <a:pPr marL="342900" indent="-342900" algn="just">
              <a:lnSpc>
                <a:spcPts val="2400"/>
              </a:lnSpc>
              <a:spcBef>
                <a:spcPts val="800"/>
              </a:spcBef>
              <a:spcAft>
                <a:spcPts val="800"/>
              </a:spcAft>
              <a:buSzPct val="100000"/>
              <a:buFont typeface="Arial" panose="020B0604020202020204" pitchFamily="34" charset="0"/>
              <a:buChar char="•"/>
              <a:defRPr/>
            </a:pPr>
            <a:r>
              <a:rPr lang="en-IE" altLang="en-US" sz="1800" dirty="0"/>
              <a:t>Regarding tyre/road wear particles it seems that currently existing laboratory sampling methods fail to distinguish particles coming from the tyre and the road surface </a:t>
            </a:r>
          </a:p>
          <a:p>
            <a:pPr marL="342900" indent="-342900" algn="just">
              <a:lnSpc>
                <a:spcPts val="2400"/>
              </a:lnSpc>
              <a:spcBef>
                <a:spcPts val="800"/>
              </a:spcBef>
              <a:spcAft>
                <a:spcPts val="800"/>
              </a:spcAft>
              <a:buSzPct val="100000"/>
              <a:buFont typeface="Arial" panose="020B0604020202020204" pitchFamily="34" charset="0"/>
              <a:buChar char="•"/>
              <a:defRPr/>
            </a:pPr>
            <a:r>
              <a:rPr lang="en-IE" altLang="en-US" sz="1800" dirty="0"/>
              <a:t>As far as on-road methods are concerned, </a:t>
            </a:r>
            <a:r>
              <a:rPr lang="en-IE" altLang="en-US" sz="1800" dirty="0" smtClean="0"/>
              <a:t>although</a:t>
            </a:r>
            <a:r>
              <a:rPr lang="en-US" altLang="en-US" sz="1800" dirty="0" smtClean="0"/>
              <a:t> </a:t>
            </a:r>
            <a:r>
              <a:rPr lang="en-US" altLang="en-US" sz="1800" dirty="0"/>
              <a:t>there are experimental setups capable of measuring </a:t>
            </a:r>
            <a:r>
              <a:rPr lang="en-US" altLang="en-US" sz="1800" dirty="0" smtClean="0"/>
              <a:t>particle emissions from brake/</a:t>
            </a:r>
            <a:r>
              <a:rPr lang="en-US" altLang="en-US" sz="1800" dirty="0" err="1" smtClean="0"/>
              <a:t>tyre</a:t>
            </a:r>
            <a:r>
              <a:rPr lang="en-US" altLang="en-US" sz="1800" dirty="0" smtClean="0"/>
              <a:t>/road wear </a:t>
            </a:r>
            <a:r>
              <a:rPr lang="en-US" altLang="en-US" sz="1800" dirty="0"/>
              <a:t>under real world </a:t>
            </a:r>
            <a:r>
              <a:rPr lang="en-US" altLang="en-US" sz="1800" dirty="0" smtClean="0"/>
              <a:t>conditions, </a:t>
            </a:r>
            <a:r>
              <a:rPr lang="en-US" altLang="en-US" sz="1800" dirty="0"/>
              <a:t>the </a:t>
            </a:r>
            <a:r>
              <a:rPr lang="en-US" altLang="en-US" sz="1800" dirty="0" smtClean="0"/>
              <a:t>approach presents </a:t>
            </a:r>
            <a:r>
              <a:rPr lang="en-US" altLang="en-US" sz="1800" dirty="0"/>
              <a:t>difficulties and high uncertainties</a:t>
            </a:r>
            <a:endParaRPr lang="en-IE" altLang="en-US" sz="1800" dirty="0"/>
          </a:p>
        </p:txBody>
      </p:sp>
    </p:spTree>
    <p:extLst>
      <p:ext uri="{BB962C8B-B14F-4D97-AF65-F5344CB8AC3E}">
        <p14:creationId xmlns:p14="http://schemas.microsoft.com/office/powerpoint/2010/main" val="4401277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16000" y="1465263"/>
            <a:ext cx="871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175" indent="-3175" algn="ctr"/>
            <a:r>
              <a:rPr lang="en-US" altLang="en-US" sz="1800" dirty="0">
                <a:solidFill>
                  <a:srgbClr val="164194"/>
                </a:solidFill>
              </a:rPr>
              <a:t>WI4 - </a:t>
            </a:r>
            <a:r>
              <a:rPr lang="en-IE" altLang="en-US" sz="1800" dirty="0">
                <a:solidFill>
                  <a:srgbClr val="164194"/>
                </a:solidFill>
              </a:rPr>
              <a:t>Sampling procedures and measurement techniques - Status</a:t>
            </a:r>
            <a:endParaRPr lang="el-GR" altLang="en-US" sz="1800" dirty="0">
              <a:solidFill>
                <a:srgbClr val="164194"/>
              </a:solidFill>
            </a:endParaRPr>
          </a:p>
        </p:txBody>
      </p:sp>
      <p:sp>
        <p:nvSpPr>
          <p:cNvPr id="6" name="Text Box 11"/>
          <p:cNvSpPr txBox="1">
            <a:spLocks noChangeArrowheads="1"/>
          </p:cNvSpPr>
          <p:nvPr/>
        </p:nvSpPr>
        <p:spPr bwMode="auto">
          <a:xfrm>
            <a:off x="252000" y="2362200"/>
            <a:ext cx="8640000" cy="4272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58775" lvl="4" indent="-271463">
              <a:lnSpc>
                <a:spcPts val="2400"/>
              </a:lnSpc>
              <a:spcBef>
                <a:spcPts val="600"/>
              </a:spcBef>
              <a:spcAft>
                <a:spcPts val="600"/>
              </a:spcAft>
              <a:buSzPct val="100000"/>
              <a:buFont typeface="Arial" panose="020B0604020202020204" pitchFamily="34" charset="0"/>
              <a:buChar char="•"/>
              <a:defRPr/>
            </a:pPr>
            <a:r>
              <a:rPr lang="en-IE" altLang="en-US" sz="1800" dirty="0"/>
              <a:t>As far as brake wear emissions are concerned there are at least two different approaches that can be adopted for the generation and sampling of the </a:t>
            </a:r>
            <a:r>
              <a:rPr lang="en-IE" altLang="en-US" sz="1800" dirty="0" smtClean="0"/>
              <a:t>particles: the test rig approach that focuses on the brake (disk + pad) system and the whole vehicle approach</a:t>
            </a:r>
            <a:endParaRPr lang="en-IE" altLang="en-US" sz="1800" dirty="0"/>
          </a:p>
          <a:p>
            <a:pPr marL="358775" lvl="4" indent="-271463">
              <a:lnSpc>
                <a:spcPts val="2400"/>
              </a:lnSpc>
              <a:spcBef>
                <a:spcPts val="600"/>
              </a:spcBef>
              <a:spcAft>
                <a:spcPts val="600"/>
              </a:spcAft>
              <a:buSzPct val="100000"/>
              <a:buFont typeface="Arial" panose="020B0604020202020204" pitchFamily="34" charset="0"/>
              <a:buChar char="•"/>
              <a:defRPr/>
            </a:pPr>
            <a:r>
              <a:rPr lang="en-IE" altLang="en-US" sz="1800" dirty="0" smtClean="0"/>
              <a:t>At </a:t>
            </a:r>
            <a:r>
              <a:rPr lang="en-IE" altLang="en-US" sz="1800" dirty="0"/>
              <a:t>this </a:t>
            </a:r>
            <a:r>
              <a:rPr lang="en-IE" altLang="en-US" sz="1800" dirty="0" smtClean="0"/>
              <a:t>stage, there </a:t>
            </a:r>
            <a:r>
              <a:rPr lang="en-IE" altLang="en-US" sz="1800" dirty="0"/>
              <a:t>is a consensus among the PMP members </a:t>
            </a:r>
            <a:r>
              <a:rPr lang="en-IE" altLang="en-US" sz="1800" dirty="0" smtClean="0"/>
              <a:t>to </a:t>
            </a:r>
            <a:r>
              <a:rPr lang="en-IE" altLang="en-US" sz="1800" dirty="0"/>
              <a:t>focus the attention on particle generation/reduction at brake system level with the view of developing a harmonized test procedure in the future</a:t>
            </a:r>
          </a:p>
          <a:p>
            <a:pPr marL="358775" lvl="4" indent="-271463">
              <a:lnSpc>
                <a:spcPts val="2400"/>
              </a:lnSpc>
              <a:spcBef>
                <a:spcPts val="600"/>
              </a:spcBef>
              <a:spcAft>
                <a:spcPts val="600"/>
              </a:spcAft>
              <a:buSzPct val="100000"/>
              <a:buFont typeface="Arial" panose="020B0604020202020204" pitchFamily="34" charset="0"/>
              <a:buChar char="•"/>
              <a:defRPr/>
            </a:pPr>
            <a:r>
              <a:rPr lang="en-US" altLang="en-US" sz="1800" dirty="0"/>
              <a:t>Several different </a:t>
            </a:r>
            <a:r>
              <a:rPr lang="en-US" altLang="en-US" sz="1800" dirty="0" smtClean="0"/>
              <a:t>test rigs configurations, based on a brake dyno, exist</a:t>
            </a:r>
            <a:r>
              <a:rPr lang="en-US" altLang="en-US" sz="1800" dirty="0"/>
              <a:t>. Some of them have already been presented to the </a:t>
            </a:r>
            <a:r>
              <a:rPr lang="en-US" altLang="en-US" sz="1800" dirty="0" smtClean="0"/>
              <a:t>group and have been quite extensively investigated. The comparison of the </a:t>
            </a:r>
            <a:r>
              <a:rPr lang="en-US" altLang="en-US" sz="1800" dirty="0"/>
              <a:t>pros and cons </a:t>
            </a:r>
            <a:r>
              <a:rPr lang="en-US" altLang="en-US" sz="1800" dirty="0" smtClean="0"/>
              <a:t>of </a:t>
            </a:r>
            <a:r>
              <a:rPr lang="en-US" altLang="en-US" sz="1800" dirty="0"/>
              <a:t>each </a:t>
            </a:r>
            <a:r>
              <a:rPr lang="en-US" altLang="en-US" sz="1800" dirty="0" smtClean="0"/>
              <a:t>configuration could be investigated as next step</a:t>
            </a:r>
            <a:endParaRPr lang="el-GR" altLang="en-US" sz="1800" dirty="0"/>
          </a:p>
          <a:p>
            <a:pPr marL="342900" indent="-342900" algn="just">
              <a:lnSpc>
                <a:spcPts val="2400"/>
              </a:lnSpc>
              <a:spcBef>
                <a:spcPts val="800"/>
              </a:spcBef>
              <a:spcAft>
                <a:spcPts val="800"/>
              </a:spcAft>
              <a:buSzPct val="100000"/>
              <a:buFont typeface="Wingdings" panose="05000000000000000000" pitchFamily="2" charset="2"/>
              <a:buChar char="ü"/>
              <a:defRPr/>
            </a:pPr>
            <a:endParaRPr lang="en-IE" altLang="en-US" sz="1600" dirty="0" smtClean="0">
              <a:solidFill>
                <a:schemeClr val="tx1"/>
              </a:solidFill>
              <a:latin typeface="+mn-lt"/>
            </a:endParaRPr>
          </a:p>
        </p:txBody>
      </p:sp>
    </p:spTree>
    <p:extLst>
      <p:ext uri="{BB962C8B-B14F-4D97-AF65-F5344CB8AC3E}">
        <p14:creationId xmlns:p14="http://schemas.microsoft.com/office/powerpoint/2010/main" val="73875702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26000" y="1268760"/>
            <a:ext cx="889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175" indent="-3175" algn="ctr"/>
            <a:r>
              <a:rPr lang="en-US" altLang="en-US" sz="2400" dirty="0">
                <a:solidFill>
                  <a:srgbClr val="164194"/>
                </a:solidFill>
              </a:rPr>
              <a:t>Non-exhaust particle emissions – Key messages</a:t>
            </a:r>
            <a:endParaRPr lang="el-GR" altLang="en-US" sz="2400" dirty="0">
              <a:solidFill>
                <a:srgbClr val="164194"/>
              </a:solidFill>
            </a:endParaRPr>
          </a:p>
        </p:txBody>
      </p:sp>
      <p:sp>
        <p:nvSpPr>
          <p:cNvPr id="6" name="Text Box 11"/>
          <p:cNvSpPr txBox="1">
            <a:spLocks noChangeArrowheads="1"/>
          </p:cNvSpPr>
          <p:nvPr/>
        </p:nvSpPr>
        <p:spPr bwMode="auto">
          <a:xfrm>
            <a:off x="460229" y="1860897"/>
            <a:ext cx="8550456" cy="4760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lvl="1" algn="just" defTabSz="825500" eaLnBrk="0" hangingPunct="0">
              <a:lnSpc>
                <a:spcPts val="2400"/>
              </a:lnSpc>
              <a:spcAft>
                <a:spcPts val="1200"/>
              </a:spcAft>
              <a:buClr>
                <a:srgbClr val="002060"/>
              </a:buClr>
              <a:buSzPct val="145000"/>
              <a:defRPr/>
            </a:pPr>
            <a:r>
              <a:rPr lang="en-US" altLang="en-US" sz="2000" dirty="0" smtClean="0">
                <a:solidFill>
                  <a:srgbClr val="0F5494"/>
                </a:solidFill>
              </a:rPr>
              <a:t>Brake wear emissions: </a:t>
            </a:r>
          </a:p>
          <a:p>
            <a:pPr marL="285750" lvl="1" indent="-285750" algn="just" defTabSz="825500" eaLnBrk="0" hangingPunct="0">
              <a:lnSpc>
                <a:spcPts val="2400"/>
              </a:lnSpc>
              <a:spcBef>
                <a:spcPts val="800"/>
              </a:spcBef>
              <a:spcAft>
                <a:spcPts val="800"/>
              </a:spcAft>
              <a:buClr>
                <a:srgbClr val="002060"/>
              </a:buClr>
              <a:buSzPct val="100000"/>
              <a:buFont typeface="Arial" panose="020B0604020202020204" pitchFamily="34" charset="0"/>
              <a:buChar char="•"/>
              <a:tabLst>
                <a:tab pos="363538" algn="l"/>
              </a:tabLst>
              <a:defRPr/>
            </a:pPr>
            <a:r>
              <a:rPr lang="en-US" altLang="en-US" sz="1800" dirty="0"/>
              <a:t>Industry (OEMs and instrument manufacturers) </a:t>
            </a:r>
            <a:r>
              <a:rPr lang="en-US" altLang="en-US" sz="1800" dirty="0" smtClean="0"/>
              <a:t>is actively </a:t>
            </a:r>
            <a:r>
              <a:rPr lang="en-US" altLang="en-US" sz="1800" dirty="0"/>
              <a:t>working on the development of brake dyno rigs to assess particle emissions from brake systems</a:t>
            </a:r>
            <a:endParaRPr lang="en-IE" altLang="en-US" sz="1800" dirty="0"/>
          </a:p>
          <a:p>
            <a:pPr marL="285750" lvl="1" indent="-285750" algn="just" defTabSz="825500" eaLnBrk="0" hangingPunct="0">
              <a:lnSpc>
                <a:spcPts val="2400"/>
              </a:lnSpc>
              <a:spcBef>
                <a:spcPts val="800"/>
              </a:spcBef>
              <a:spcAft>
                <a:spcPts val="800"/>
              </a:spcAft>
              <a:buClr>
                <a:srgbClr val="002060"/>
              </a:buClr>
              <a:buSzPct val="100000"/>
              <a:buFont typeface="Arial" panose="020B0604020202020204" pitchFamily="34" charset="0"/>
              <a:buChar char="•"/>
              <a:tabLst>
                <a:tab pos="363538" algn="l"/>
              </a:tabLst>
              <a:defRPr/>
            </a:pPr>
            <a:r>
              <a:rPr lang="en-IE" altLang="en-US" sz="1800" dirty="0"/>
              <a:t>It is likely that in the near future data and experience acquired in these activities may represent a good basis for the development, in case this is considered necessary, of a standardised measurement procedure based on the brake dyno concept</a:t>
            </a:r>
          </a:p>
          <a:p>
            <a:pPr marL="285750" lvl="1" indent="-285750" algn="just" defTabSz="825500" eaLnBrk="0" hangingPunct="0">
              <a:lnSpc>
                <a:spcPts val="2400"/>
              </a:lnSpc>
              <a:spcBef>
                <a:spcPts val="800"/>
              </a:spcBef>
              <a:spcAft>
                <a:spcPts val="800"/>
              </a:spcAft>
              <a:buClr>
                <a:srgbClr val="002060"/>
              </a:buClr>
              <a:buSzPct val="100000"/>
              <a:buFont typeface="Arial" panose="020B0604020202020204" pitchFamily="34" charset="0"/>
              <a:buChar char="•"/>
              <a:tabLst>
                <a:tab pos="363538" algn="l"/>
              </a:tabLst>
              <a:defRPr/>
            </a:pPr>
            <a:r>
              <a:rPr lang="en-IE" altLang="en-US" sz="1800" dirty="0"/>
              <a:t>Other </a:t>
            </a:r>
            <a:r>
              <a:rPr lang="en-IE" altLang="en-US" sz="1800" dirty="0" smtClean="0"/>
              <a:t>technologies non directly related to brakes could be used to reduce particle generation, for example by reducing the number of braking events. A different approach than measuring particle emissions may be needed to take into account the benefits of these technologies. </a:t>
            </a:r>
            <a:endParaRPr lang="en-IE" altLang="en-US" sz="1800" dirty="0"/>
          </a:p>
        </p:txBody>
      </p:sp>
    </p:spTree>
    <p:extLst>
      <p:ext uri="{BB962C8B-B14F-4D97-AF65-F5344CB8AC3E}">
        <p14:creationId xmlns:p14="http://schemas.microsoft.com/office/powerpoint/2010/main" val="162116135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26000" y="1363665"/>
            <a:ext cx="889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175" indent="-3175" algn="ctr"/>
            <a:r>
              <a:rPr lang="en-US" altLang="en-US" sz="2400" dirty="0">
                <a:solidFill>
                  <a:srgbClr val="164194"/>
                </a:solidFill>
              </a:rPr>
              <a:t>Non-exhaust particle emissions – Key messages</a:t>
            </a:r>
            <a:endParaRPr lang="el-GR" altLang="en-US" sz="2400" dirty="0">
              <a:solidFill>
                <a:srgbClr val="164194"/>
              </a:solidFill>
            </a:endParaRPr>
          </a:p>
        </p:txBody>
      </p:sp>
      <p:sp>
        <p:nvSpPr>
          <p:cNvPr id="6" name="Text Box 11"/>
          <p:cNvSpPr txBox="1">
            <a:spLocks noChangeArrowheads="1"/>
          </p:cNvSpPr>
          <p:nvPr/>
        </p:nvSpPr>
        <p:spPr bwMode="auto">
          <a:xfrm>
            <a:off x="126000" y="2060848"/>
            <a:ext cx="8892000" cy="3221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1" algn="just" defTabSz="825500" eaLnBrk="0" hangingPunct="0">
              <a:lnSpc>
                <a:spcPts val="2400"/>
              </a:lnSpc>
              <a:spcAft>
                <a:spcPts val="1200"/>
              </a:spcAft>
              <a:buClr>
                <a:srgbClr val="002060"/>
              </a:buClr>
              <a:buSzPct val="145000"/>
              <a:tabLst>
                <a:tab pos="363538" algn="l"/>
              </a:tabLst>
              <a:defRPr/>
            </a:pPr>
            <a:r>
              <a:rPr lang="en-US" altLang="en-US" sz="2000" dirty="0" err="1" smtClean="0">
                <a:solidFill>
                  <a:srgbClr val="0F5494"/>
                </a:solidFill>
              </a:rPr>
              <a:t>Tyre</a:t>
            </a:r>
            <a:r>
              <a:rPr lang="en-US" altLang="en-US" sz="2000" dirty="0" smtClean="0">
                <a:solidFill>
                  <a:srgbClr val="0F5494"/>
                </a:solidFill>
              </a:rPr>
              <a:t> and road wear particle emissions: </a:t>
            </a:r>
            <a:endParaRPr lang="en-US" altLang="en-US" sz="1800" b="0" dirty="0" smtClean="0">
              <a:solidFill>
                <a:srgbClr val="0F5494"/>
              </a:solidFill>
            </a:endParaRPr>
          </a:p>
          <a:p>
            <a:pPr marL="285750" lvl="1" indent="-285750" algn="just" defTabSz="825500" eaLnBrk="0" hangingPunct="0">
              <a:lnSpc>
                <a:spcPts val="2400"/>
              </a:lnSpc>
              <a:spcBef>
                <a:spcPts val="800"/>
              </a:spcBef>
              <a:spcAft>
                <a:spcPts val="800"/>
              </a:spcAft>
              <a:buClr>
                <a:srgbClr val="002060"/>
              </a:buClr>
              <a:buSzPct val="100000"/>
              <a:buFont typeface="Arial" panose="020B0604020202020204" pitchFamily="34" charset="0"/>
              <a:buChar char="•"/>
              <a:tabLst>
                <a:tab pos="363538" algn="l"/>
              </a:tabLst>
              <a:defRPr/>
            </a:pPr>
            <a:r>
              <a:rPr lang="en-US" altLang="en-US" sz="1800" dirty="0"/>
              <a:t>Much more challenging situation - Particles mainly belonging to the coarse fraction and difficult to separate </a:t>
            </a:r>
            <a:r>
              <a:rPr lang="en-US" altLang="en-US" sz="1800" dirty="0" err="1"/>
              <a:t>tyre</a:t>
            </a:r>
            <a:r>
              <a:rPr lang="en-US" altLang="en-US" sz="1800" dirty="0"/>
              <a:t> and road contribution.  </a:t>
            </a:r>
          </a:p>
          <a:p>
            <a:pPr marL="285750" lvl="1" indent="-285750" algn="just" defTabSz="825500" eaLnBrk="0" hangingPunct="0">
              <a:lnSpc>
                <a:spcPts val="2400"/>
              </a:lnSpc>
              <a:spcBef>
                <a:spcPts val="800"/>
              </a:spcBef>
              <a:spcAft>
                <a:spcPts val="800"/>
              </a:spcAft>
              <a:buClr>
                <a:srgbClr val="002060"/>
              </a:buClr>
              <a:buSzPct val="100000"/>
              <a:buFont typeface="Arial" panose="020B0604020202020204" pitchFamily="34" charset="0"/>
              <a:buChar char="•"/>
              <a:tabLst>
                <a:tab pos="363538" algn="l"/>
              </a:tabLst>
              <a:defRPr/>
            </a:pPr>
            <a:r>
              <a:rPr lang="en-US" sz="1800" dirty="0"/>
              <a:t>A standardized methodology (ISO TS) for measuring the contribution of TRWP on air pollution for research purposes is under development</a:t>
            </a:r>
            <a:endParaRPr lang="en-US" altLang="en-US" sz="1800" dirty="0"/>
          </a:p>
          <a:p>
            <a:pPr marL="285750" lvl="1" indent="-285750" algn="just" defTabSz="825500" eaLnBrk="0" hangingPunct="0">
              <a:lnSpc>
                <a:spcPts val="2400"/>
              </a:lnSpc>
              <a:spcBef>
                <a:spcPts val="800"/>
              </a:spcBef>
              <a:spcAft>
                <a:spcPts val="800"/>
              </a:spcAft>
              <a:buClr>
                <a:srgbClr val="002060"/>
              </a:buClr>
              <a:buSzPct val="100000"/>
              <a:buFont typeface="Arial" panose="020B0604020202020204" pitchFamily="34" charset="0"/>
              <a:buChar char="•"/>
              <a:tabLst>
                <a:tab pos="363538" algn="l"/>
              </a:tabLst>
              <a:defRPr/>
            </a:pPr>
            <a:r>
              <a:rPr lang="en-IE" altLang="en-US" sz="1800" dirty="0"/>
              <a:t>No clear pathway for the development of a standardized methodology for the direct measurement of TRWP emissions (e.g. particle mass and/or particle number)</a:t>
            </a:r>
            <a:endParaRPr lang="en-US" altLang="en-US" sz="1800" dirty="0"/>
          </a:p>
        </p:txBody>
      </p:sp>
    </p:spTree>
    <p:extLst>
      <p:ext uri="{BB962C8B-B14F-4D97-AF65-F5344CB8AC3E}">
        <p14:creationId xmlns:p14="http://schemas.microsoft.com/office/powerpoint/2010/main" val="144870995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62000" y="1465263"/>
            <a:ext cx="8820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175" indent="-3175" algn="ctr"/>
            <a:r>
              <a:rPr lang="en-US" altLang="en-US" sz="2400" dirty="0">
                <a:solidFill>
                  <a:srgbClr val="164194"/>
                </a:solidFill>
              </a:rPr>
              <a:t>Non-exhaust particle emissions – Key messages</a:t>
            </a:r>
            <a:endParaRPr lang="el-GR" altLang="en-US" sz="2400" dirty="0">
              <a:solidFill>
                <a:srgbClr val="164194"/>
              </a:solidFill>
            </a:endParaRPr>
          </a:p>
        </p:txBody>
      </p:sp>
      <p:sp>
        <p:nvSpPr>
          <p:cNvPr id="6" name="Text Box 11"/>
          <p:cNvSpPr txBox="1">
            <a:spLocks noChangeArrowheads="1"/>
          </p:cNvSpPr>
          <p:nvPr/>
        </p:nvSpPr>
        <p:spPr bwMode="auto">
          <a:xfrm>
            <a:off x="234000" y="2362200"/>
            <a:ext cx="8676000" cy="3067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lnSpc>
                <a:spcPts val="2400"/>
              </a:lnSpc>
              <a:spcBef>
                <a:spcPts val="800"/>
              </a:spcBef>
              <a:spcAft>
                <a:spcPts val="800"/>
              </a:spcAft>
              <a:buSzPct val="100000"/>
              <a:buFont typeface="Wingdings" panose="05000000000000000000" pitchFamily="2" charset="2"/>
              <a:buChar char="ü"/>
              <a:defRPr/>
            </a:pPr>
            <a:r>
              <a:rPr lang="en-IE" altLang="en-US" sz="1800" dirty="0" smtClean="0"/>
              <a:t>As </a:t>
            </a:r>
            <a:r>
              <a:rPr lang="en-IE" altLang="en-US" sz="1800" dirty="0"/>
              <a:t>far as tyre/road wear emissions are </a:t>
            </a:r>
            <a:r>
              <a:rPr lang="en-IE" altLang="en-US" sz="1800" dirty="0" smtClean="0"/>
              <a:t>concerned, </a:t>
            </a:r>
            <a:r>
              <a:rPr lang="en-IE" altLang="en-US" sz="1800" dirty="0"/>
              <a:t>a full scale investigation on the open issues related to </a:t>
            </a:r>
            <a:r>
              <a:rPr lang="en-IE" altLang="en-US" sz="1800" dirty="0" smtClean="0"/>
              <a:t>the sampling </a:t>
            </a:r>
            <a:r>
              <a:rPr lang="en-IE" altLang="en-US" sz="1800" dirty="0"/>
              <a:t>and measurement techniques </a:t>
            </a:r>
            <a:r>
              <a:rPr lang="en-IE" altLang="en-US" sz="1800" dirty="0" smtClean="0"/>
              <a:t>of particles released by tyres would </a:t>
            </a:r>
            <a:r>
              <a:rPr lang="en-IE" altLang="en-US" sz="1800" dirty="0"/>
              <a:t>require a </a:t>
            </a:r>
            <a:r>
              <a:rPr lang="en-IE" altLang="en-US" sz="1800" dirty="0" smtClean="0"/>
              <a:t>large </a:t>
            </a:r>
            <a:r>
              <a:rPr lang="en-IE" altLang="en-US" sz="1800" dirty="0"/>
              <a:t>experimental project. </a:t>
            </a:r>
            <a:r>
              <a:rPr lang="en-IE" altLang="en-US" sz="1800" dirty="0" smtClean="0"/>
              <a:t>Resources?</a:t>
            </a:r>
            <a:endParaRPr lang="en-IE" altLang="en-US" sz="1800" dirty="0"/>
          </a:p>
          <a:p>
            <a:pPr marL="342900" indent="-342900" algn="just">
              <a:lnSpc>
                <a:spcPts val="2400"/>
              </a:lnSpc>
              <a:spcBef>
                <a:spcPts val="800"/>
              </a:spcBef>
              <a:spcAft>
                <a:spcPts val="800"/>
              </a:spcAft>
              <a:buSzPct val="100000"/>
              <a:buFont typeface="Wingdings" panose="05000000000000000000" pitchFamily="2" charset="2"/>
              <a:buChar char="ü"/>
              <a:defRPr/>
            </a:pPr>
            <a:r>
              <a:rPr lang="en-IE" altLang="en-US" sz="1800" dirty="0"/>
              <a:t>As far as brake wear emissions are concerned there is a general consensus among the group members that a standardized method to generate and sample particle emissions from brakes could be developed in the near future and the PMP IWG could be a good forum for its development</a:t>
            </a:r>
          </a:p>
        </p:txBody>
      </p:sp>
    </p:spTree>
    <p:extLst>
      <p:ext uri="{BB962C8B-B14F-4D97-AF65-F5344CB8AC3E}">
        <p14:creationId xmlns:p14="http://schemas.microsoft.com/office/powerpoint/2010/main" val="103734262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62000" y="1268760"/>
            <a:ext cx="8820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175" indent="-3175" algn="ctr"/>
            <a:r>
              <a:rPr lang="en-US" altLang="en-US" sz="1800" dirty="0" smtClean="0">
                <a:solidFill>
                  <a:srgbClr val="164194"/>
                </a:solidFill>
              </a:rPr>
              <a:t>Non-exhaust particle emissions – Key messages</a:t>
            </a:r>
            <a:endParaRPr lang="el-GR" altLang="en-US" sz="1800" dirty="0">
              <a:solidFill>
                <a:srgbClr val="164194"/>
              </a:solidFill>
            </a:endParaRPr>
          </a:p>
        </p:txBody>
      </p:sp>
      <p:sp>
        <p:nvSpPr>
          <p:cNvPr id="6" name="Text Box 11"/>
          <p:cNvSpPr txBox="1">
            <a:spLocks noChangeArrowheads="1"/>
          </p:cNvSpPr>
          <p:nvPr/>
        </p:nvSpPr>
        <p:spPr bwMode="auto">
          <a:xfrm>
            <a:off x="234000" y="1868626"/>
            <a:ext cx="8676000"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lnSpc>
                <a:spcPts val="2400"/>
              </a:lnSpc>
              <a:spcBef>
                <a:spcPts val="800"/>
              </a:spcBef>
              <a:spcAft>
                <a:spcPts val="800"/>
              </a:spcAft>
              <a:buSzPct val="100000"/>
              <a:buFont typeface="Wingdings" panose="05000000000000000000" pitchFamily="2" charset="2"/>
              <a:buChar char="ü"/>
              <a:defRPr/>
            </a:pPr>
            <a:endParaRPr lang="en-US" altLang="en-US" sz="1800" dirty="0" smtClean="0"/>
          </a:p>
          <a:p>
            <a:pPr marL="342900" indent="-342900" algn="just">
              <a:lnSpc>
                <a:spcPts val="2400"/>
              </a:lnSpc>
              <a:spcBef>
                <a:spcPts val="800"/>
              </a:spcBef>
              <a:spcAft>
                <a:spcPts val="800"/>
              </a:spcAft>
              <a:buSzPct val="100000"/>
              <a:buFont typeface="Wingdings" panose="05000000000000000000" pitchFamily="2" charset="2"/>
              <a:buChar char="ü"/>
              <a:defRPr/>
            </a:pPr>
            <a:r>
              <a:rPr lang="en-US" altLang="en-US" sz="1800" dirty="0" smtClean="0"/>
              <a:t>The PMP IWG will submit a report to GRPE in June 2016 summarizing the key findings about brake and </a:t>
            </a:r>
            <a:r>
              <a:rPr lang="en-US" altLang="en-US" sz="1800" dirty="0" err="1" smtClean="0"/>
              <a:t>tyre</a:t>
            </a:r>
            <a:r>
              <a:rPr lang="en-US" altLang="en-US" sz="1800" dirty="0" smtClean="0"/>
              <a:t>/road wear particle emissions</a:t>
            </a:r>
          </a:p>
          <a:p>
            <a:pPr marL="342900" indent="-342900" algn="just">
              <a:lnSpc>
                <a:spcPts val="2400"/>
              </a:lnSpc>
              <a:spcBef>
                <a:spcPts val="800"/>
              </a:spcBef>
              <a:spcAft>
                <a:spcPts val="800"/>
              </a:spcAft>
              <a:buSzPct val="100000"/>
              <a:buFont typeface="Wingdings" panose="05000000000000000000" pitchFamily="2" charset="2"/>
              <a:buChar char="ü"/>
              <a:defRPr/>
            </a:pPr>
            <a:endParaRPr lang="en-US" altLang="en-US" sz="1800" dirty="0" smtClean="0"/>
          </a:p>
          <a:p>
            <a:pPr marL="342900" indent="-342900" algn="just">
              <a:lnSpc>
                <a:spcPts val="2400"/>
              </a:lnSpc>
              <a:spcBef>
                <a:spcPts val="800"/>
              </a:spcBef>
              <a:spcAft>
                <a:spcPts val="800"/>
              </a:spcAft>
              <a:buSzPct val="100000"/>
              <a:buFont typeface="Wingdings" panose="05000000000000000000" pitchFamily="2" charset="2"/>
              <a:buChar char="ü"/>
              <a:defRPr/>
            </a:pPr>
            <a:r>
              <a:rPr lang="en-US" altLang="en-US" sz="1800" dirty="0" smtClean="0"/>
              <a:t>On the basis of the existing knowledge, a decision on whether the PMP should expand the scope of the activity from information collection to specific objectives (e.g. test cycles and measurement procedure development) will have then to be taken by GRPE</a:t>
            </a:r>
            <a:endParaRPr lang="en-IE" altLang="en-US" sz="1800" dirty="0"/>
          </a:p>
        </p:txBody>
      </p:sp>
    </p:spTree>
    <p:extLst>
      <p:ext uri="{BB962C8B-B14F-4D97-AF65-F5344CB8AC3E}">
        <p14:creationId xmlns:p14="http://schemas.microsoft.com/office/powerpoint/2010/main" val="162741008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Stay in touch</a:t>
            </a:r>
            <a:endParaRPr lang="en-US" dirty="0"/>
          </a:p>
        </p:txBody>
      </p:sp>
      <p:sp>
        <p:nvSpPr>
          <p:cNvPr id="3" name="Content Placeholder 2"/>
          <p:cNvSpPr txBox="1">
            <a:spLocks/>
          </p:cNvSpPr>
          <p:nvPr/>
        </p:nvSpPr>
        <p:spPr>
          <a:xfrm>
            <a:off x="971600" y="2420939"/>
            <a:ext cx="4824536" cy="1656133"/>
          </a:xfrm>
          <a:prstGeom prst="rect">
            <a:avLst/>
          </a:prstGeom>
        </p:spPr>
        <p:txBody>
          <a:bodyPr lIns="0" tIns="0" rIns="0" bIns="0"/>
          <a:lstStyle>
            <a:lvl1pPr marL="0" indent="0" algn="l" rtl="0" eaLnBrk="1" fontAlgn="base" hangingPunct="1">
              <a:spcBef>
                <a:spcPts val="0"/>
              </a:spcBef>
              <a:spcAft>
                <a:spcPct val="0"/>
              </a:spcAft>
              <a:buClr>
                <a:schemeClr val="bg1"/>
              </a:buClr>
              <a:buNone/>
              <a:defRPr sz="1400" b="0" i="0">
                <a:solidFill>
                  <a:srgbClr val="0F5494"/>
                </a:solidFill>
                <a:latin typeface="+mn-lt"/>
                <a:ea typeface="+mn-ea"/>
                <a:cs typeface="+mn-cs"/>
              </a:defRPr>
            </a:lvl1pPr>
            <a:lvl2pPr marL="0" indent="-285750" algn="l" rtl="0" eaLnBrk="1" fontAlgn="base" hangingPunct="1">
              <a:spcBef>
                <a:spcPts val="0"/>
              </a:spcBef>
              <a:spcAft>
                <a:spcPct val="0"/>
              </a:spcAft>
              <a:buClr>
                <a:srgbClr val="33ACE3"/>
              </a:buClr>
              <a:buChar char="•"/>
              <a:defRPr sz="1600" b="1">
                <a:solidFill>
                  <a:srgbClr val="0F5494"/>
                </a:solidFill>
                <a:latin typeface="+mn-lt"/>
              </a:defRPr>
            </a:lvl2pPr>
            <a:lvl3pPr marL="0" indent="-228600" algn="l" rtl="0" eaLnBrk="1" fontAlgn="base" hangingPunct="1">
              <a:spcBef>
                <a:spcPts val="0"/>
              </a:spcBef>
              <a:spcAft>
                <a:spcPct val="0"/>
              </a:spcAft>
              <a:defRPr sz="1200">
                <a:solidFill>
                  <a:srgbClr val="0F5494"/>
                </a:solidFill>
                <a:latin typeface="+mn-lt"/>
              </a:defRPr>
            </a:lvl3pPr>
            <a:lvl4pPr marL="0" indent="-228600" algn="l" rtl="0" eaLnBrk="1" fontAlgn="base" hangingPunct="1">
              <a:spcBef>
                <a:spcPts val="0"/>
              </a:spcBef>
              <a:spcAft>
                <a:spcPct val="0"/>
              </a:spcAft>
              <a:buChar char="–"/>
              <a:defRPr sz="2000">
                <a:solidFill>
                  <a:schemeClr val="tx1"/>
                </a:solidFill>
                <a:latin typeface="Arial" charset="0"/>
              </a:defRPr>
            </a:lvl4pPr>
            <a:lvl5pPr marL="0" indent="-228600" algn="l" rtl="0" eaLnBrk="1" fontAlgn="base" hangingPunct="1">
              <a:spcBef>
                <a:spcPts val="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lnSpc>
                <a:spcPct val="110000"/>
              </a:lnSpc>
            </a:pPr>
            <a:r>
              <a:rPr lang="en-US" dirty="0" smtClean="0">
                <a:solidFill>
                  <a:srgbClr val="164194"/>
                </a:solidFill>
              </a:rPr>
              <a:t>JRC Science Hub:</a:t>
            </a:r>
            <a:br>
              <a:rPr lang="en-US" dirty="0" smtClean="0">
                <a:solidFill>
                  <a:srgbClr val="164194"/>
                </a:solidFill>
              </a:rPr>
            </a:br>
            <a:r>
              <a:rPr lang="en-US" b="1" i="1" dirty="0" err="1" smtClean="0">
                <a:solidFill>
                  <a:srgbClr val="164194"/>
                </a:solidFill>
              </a:rPr>
              <a:t>ec.europa.eu</a:t>
            </a:r>
            <a:r>
              <a:rPr lang="en-US" b="1" i="1" dirty="0" smtClean="0">
                <a:solidFill>
                  <a:srgbClr val="164194"/>
                </a:solidFill>
              </a:rPr>
              <a:t>/</a:t>
            </a:r>
            <a:r>
              <a:rPr lang="en-US" b="1" i="1" dirty="0" err="1" smtClean="0">
                <a:solidFill>
                  <a:srgbClr val="164194"/>
                </a:solidFill>
              </a:rPr>
              <a:t>jrc</a:t>
            </a:r>
            <a:endParaRPr lang="en-US" b="1" i="1" dirty="0" smtClean="0">
              <a:solidFill>
                <a:srgbClr val="164194"/>
              </a:solidFill>
            </a:endParaRPr>
          </a:p>
          <a:p>
            <a:pPr>
              <a:lnSpc>
                <a:spcPct val="110000"/>
              </a:lnSpc>
            </a:pPr>
            <a:endParaRPr lang="en-US" dirty="0" smtClean="0">
              <a:solidFill>
                <a:srgbClr val="164194"/>
              </a:solidFill>
            </a:endParaRPr>
          </a:p>
          <a:p>
            <a:pPr>
              <a:lnSpc>
                <a:spcPct val="110000"/>
              </a:lnSpc>
            </a:pPr>
            <a:r>
              <a:rPr lang="en-US" dirty="0" smtClean="0">
                <a:solidFill>
                  <a:srgbClr val="164194"/>
                </a:solidFill>
              </a:rPr>
              <a:t>Twitter and Facebook: </a:t>
            </a:r>
          </a:p>
          <a:p>
            <a:pPr>
              <a:lnSpc>
                <a:spcPct val="110000"/>
              </a:lnSpc>
            </a:pPr>
            <a:r>
              <a:rPr lang="en-US" b="1" i="1" dirty="0" smtClean="0">
                <a:solidFill>
                  <a:srgbClr val="164194"/>
                </a:solidFill>
              </a:rPr>
              <a:t>@</a:t>
            </a:r>
            <a:r>
              <a:rPr lang="en-US" b="1" i="1" dirty="0" err="1" smtClean="0">
                <a:solidFill>
                  <a:srgbClr val="164194"/>
                </a:solidFill>
              </a:rPr>
              <a:t>EU_ScienceHub</a:t>
            </a:r>
            <a:r>
              <a:rPr lang="en-US" b="1" i="1" dirty="0" smtClean="0">
                <a:solidFill>
                  <a:srgbClr val="164194"/>
                </a:solidFill>
              </a:rPr>
              <a:t> </a:t>
            </a:r>
          </a:p>
          <a:p>
            <a:pPr>
              <a:lnSpc>
                <a:spcPct val="110000"/>
              </a:lnSpc>
            </a:pPr>
            <a:endParaRPr lang="en-US" dirty="0" smtClean="0">
              <a:solidFill>
                <a:srgbClr val="164194"/>
              </a:solidFill>
            </a:endParaRPr>
          </a:p>
          <a:p>
            <a:pPr>
              <a:lnSpc>
                <a:spcPct val="110000"/>
              </a:lnSpc>
            </a:pPr>
            <a:r>
              <a:rPr lang="en-US" dirty="0" smtClean="0">
                <a:solidFill>
                  <a:srgbClr val="164194"/>
                </a:solidFill>
              </a:rPr>
              <a:t>LinkedIn: </a:t>
            </a:r>
          </a:p>
          <a:p>
            <a:pPr>
              <a:lnSpc>
                <a:spcPct val="110000"/>
              </a:lnSpc>
            </a:pPr>
            <a:r>
              <a:rPr lang="en-US" b="1" i="1" dirty="0" err="1" smtClean="0">
                <a:solidFill>
                  <a:srgbClr val="164194"/>
                </a:solidFill>
              </a:rPr>
              <a:t>european</a:t>
            </a:r>
            <a:r>
              <a:rPr lang="en-US" b="1" i="1" dirty="0" smtClean="0">
                <a:solidFill>
                  <a:srgbClr val="164194"/>
                </a:solidFill>
              </a:rPr>
              <a:t>-commission-joint-research-</a:t>
            </a:r>
            <a:r>
              <a:rPr lang="en-US" b="1" i="1" dirty="0" err="1" smtClean="0">
                <a:solidFill>
                  <a:srgbClr val="164194"/>
                </a:solidFill>
              </a:rPr>
              <a:t>centre</a:t>
            </a:r>
            <a:endParaRPr lang="en-US" b="1" i="1" dirty="0" smtClean="0">
              <a:solidFill>
                <a:srgbClr val="164194"/>
              </a:solidFill>
            </a:endParaRPr>
          </a:p>
        </p:txBody>
      </p:sp>
      <p:pic>
        <p:nvPicPr>
          <p:cNvPr id="4" name="Picture 3" descr="H:\Desktop\NS_Visuals\Ppt\JRC ppt\2015 04 14 VS Expo\linkedin-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114" y="3933056"/>
            <a:ext cx="389785" cy="3920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Desktop\NS_Visuals\Ppt\JRC ppt\2015 04 14 VS Expo\vimeo-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8822" y="3185797"/>
            <a:ext cx="384974" cy="38721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Desktop\NS_Visuals\Ppt\JRC ppt\2015 04 14 VS Expo\youtube-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6906" y="2492896"/>
            <a:ext cx="382258" cy="3844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Desktop\NS_Visuals\Ppt\JRC ppt\2015 04 14 VS Expo\web-0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868" y="2492896"/>
            <a:ext cx="344277" cy="346285"/>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6300961" y="2420939"/>
            <a:ext cx="3239591" cy="1656133"/>
          </a:xfrm>
          <a:prstGeom prst="rect">
            <a:avLst/>
          </a:prstGeom>
        </p:spPr>
        <p:txBody>
          <a:bodyPr lIns="0" tIns="0" rIns="0" bIns="0"/>
          <a:lstStyle>
            <a:lvl1pPr marL="0" indent="0" algn="l" rtl="0" eaLnBrk="1" fontAlgn="base" hangingPunct="1">
              <a:lnSpc>
                <a:spcPct val="100000"/>
              </a:lnSpc>
              <a:spcBef>
                <a:spcPts val="0"/>
              </a:spcBef>
              <a:spcAft>
                <a:spcPct val="0"/>
              </a:spcAft>
              <a:buClr>
                <a:schemeClr val="bg1"/>
              </a:buClr>
              <a:buNone/>
              <a:defRPr sz="1400" b="0" i="0">
                <a:solidFill>
                  <a:srgbClr val="0F5494"/>
                </a:solidFill>
                <a:latin typeface="+mn-lt"/>
                <a:ea typeface="+mn-ea"/>
                <a:cs typeface="+mn-cs"/>
              </a:defRPr>
            </a:lvl1pPr>
            <a:lvl2pPr marL="0" indent="-285750" algn="l" rtl="0" eaLnBrk="1" fontAlgn="base" hangingPunct="1">
              <a:spcBef>
                <a:spcPts val="0"/>
              </a:spcBef>
              <a:spcAft>
                <a:spcPct val="0"/>
              </a:spcAft>
              <a:buClr>
                <a:srgbClr val="33ACE3"/>
              </a:buClr>
              <a:buChar char="•"/>
              <a:defRPr sz="1600" b="1">
                <a:solidFill>
                  <a:srgbClr val="0F5494"/>
                </a:solidFill>
                <a:latin typeface="+mn-lt"/>
              </a:defRPr>
            </a:lvl2pPr>
            <a:lvl3pPr marL="0" indent="-228600" algn="l" rtl="0" eaLnBrk="1" fontAlgn="base" hangingPunct="1">
              <a:spcBef>
                <a:spcPts val="0"/>
              </a:spcBef>
              <a:spcAft>
                <a:spcPct val="0"/>
              </a:spcAft>
              <a:defRPr sz="1200">
                <a:solidFill>
                  <a:srgbClr val="0F5494"/>
                </a:solidFill>
                <a:latin typeface="+mn-lt"/>
              </a:defRPr>
            </a:lvl3pPr>
            <a:lvl4pPr marL="0" indent="-228600" algn="l" rtl="0" eaLnBrk="1" fontAlgn="base" hangingPunct="1">
              <a:spcBef>
                <a:spcPts val="0"/>
              </a:spcBef>
              <a:spcAft>
                <a:spcPct val="0"/>
              </a:spcAft>
              <a:buChar char="–"/>
              <a:defRPr sz="2000">
                <a:solidFill>
                  <a:schemeClr val="tx1"/>
                </a:solidFill>
                <a:latin typeface="Arial" charset="0"/>
              </a:defRPr>
            </a:lvl4pPr>
            <a:lvl5pPr marL="0" indent="-228600" algn="l" rtl="0" eaLnBrk="1" fontAlgn="base" hangingPunct="1">
              <a:spcBef>
                <a:spcPts val="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lnSpc>
                <a:spcPct val="110000"/>
              </a:lnSpc>
            </a:pPr>
            <a:r>
              <a:rPr lang="en-US" dirty="0" smtClean="0">
                <a:solidFill>
                  <a:srgbClr val="164194"/>
                </a:solidFill>
              </a:rPr>
              <a:t>YouTube: </a:t>
            </a:r>
          </a:p>
          <a:p>
            <a:pPr>
              <a:lnSpc>
                <a:spcPct val="110000"/>
              </a:lnSpc>
            </a:pPr>
            <a:r>
              <a:rPr lang="en-US" b="1" i="1" dirty="0" smtClean="0">
                <a:solidFill>
                  <a:srgbClr val="164194"/>
                </a:solidFill>
              </a:rPr>
              <a:t>JRC Audiovisuals</a:t>
            </a:r>
          </a:p>
          <a:p>
            <a:pPr>
              <a:lnSpc>
                <a:spcPct val="110000"/>
              </a:lnSpc>
            </a:pPr>
            <a:endParaRPr lang="en-US" dirty="0" smtClean="0">
              <a:solidFill>
                <a:srgbClr val="164194"/>
              </a:solidFill>
            </a:endParaRPr>
          </a:p>
          <a:p>
            <a:pPr>
              <a:lnSpc>
                <a:spcPct val="110000"/>
              </a:lnSpc>
            </a:pPr>
            <a:r>
              <a:rPr lang="en-US" dirty="0" err="1" smtClean="0">
                <a:solidFill>
                  <a:srgbClr val="164194"/>
                </a:solidFill>
              </a:rPr>
              <a:t>Vimeo</a:t>
            </a:r>
            <a:r>
              <a:rPr lang="en-US" dirty="0" smtClean="0">
                <a:solidFill>
                  <a:srgbClr val="164194"/>
                </a:solidFill>
              </a:rPr>
              <a:t>: </a:t>
            </a:r>
          </a:p>
          <a:p>
            <a:pPr>
              <a:lnSpc>
                <a:spcPct val="110000"/>
              </a:lnSpc>
            </a:pPr>
            <a:r>
              <a:rPr lang="en-US" b="1" i="1" dirty="0" err="1" smtClean="0">
                <a:solidFill>
                  <a:srgbClr val="164194"/>
                </a:solidFill>
              </a:rPr>
              <a:t>Science@EC</a:t>
            </a:r>
            <a:endParaRPr lang="en-US" b="1" i="1" dirty="0" smtClean="0">
              <a:solidFill>
                <a:srgbClr val="164194"/>
              </a:solidFill>
            </a:endParaRPr>
          </a:p>
        </p:txBody>
      </p:sp>
      <p:pic>
        <p:nvPicPr>
          <p:cNvPr id="9" name="Picture 8"/>
          <p:cNvPicPr>
            <a:picLocks noChangeAspect="1"/>
          </p:cNvPicPr>
          <p:nvPr/>
        </p:nvPicPr>
        <p:blipFill>
          <a:blip r:embed="rId6"/>
          <a:stretch>
            <a:fillRect/>
          </a:stretch>
        </p:blipFill>
        <p:spPr>
          <a:xfrm>
            <a:off x="488006" y="3429040"/>
            <a:ext cx="360000" cy="360000"/>
          </a:xfrm>
          <a:prstGeom prst="rect">
            <a:avLst/>
          </a:prstGeom>
        </p:spPr>
      </p:pic>
      <p:pic>
        <p:nvPicPr>
          <p:cNvPr id="10" name="Picture 3" descr="H:\Desktop\NS_Visuals\Ppt\JRC ppt\2015 04 14 VS Expo\twitter-0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0006" y="3029078"/>
            <a:ext cx="396000" cy="398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4217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95288" y="1389063"/>
            <a:ext cx="8353425"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eaLnBrk="1" hangingPunct="1">
              <a:lnSpc>
                <a:spcPct val="110000"/>
              </a:lnSpc>
            </a:pPr>
            <a:r>
              <a:rPr lang="en-US" altLang="en-US" sz="2400" dirty="0">
                <a:solidFill>
                  <a:srgbClr val="164194"/>
                </a:solidFill>
              </a:rPr>
              <a:t>Feedback from June 2015 GRPE Meeting</a:t>
            </a:r>
            <a:endParaRPr lang="el-GR" altLang="en-US" sz="2400" dirty="0">
              <a:solidFill>
                <a:srgbClr val="164194"/>
              </a:solidFill>
            </a:endParaRPr>
          </a:p>
        </p:txBody>
      </p:sp>
      <p:sp>
        <p:nvSpPr>
          <p:cNvPr id="6" name="Rectangle 2"/>
          <p:cNvSpPr txBox="1">
            <a:spLocks noChangeArrowheads="1"/>
          </p:cNvSpPr>
          <p:nvPr/>
        </p:nvSpPr>
        <p:spPr bwMode="auto">
          <a:xfrm>
            <a:off x="288000" y="2057400"/>
            <a:ext cx="85680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marL="517525" lvl="4" indent="-342900">
              <a:lnSpc>
                <a:spcPts val="2400"/>
              </a:lnSpc>
              <a:spcBef>
                <a:spcPts val="600"/>
              </a:spcBef>
              <a:buFont typeface="Arial" panose="020B0604020202020204" pitchFamily="34" charset="0"/>
              <a:buChar char="•"/>
              <a:defRPr/>
            </a:pPr>
            <a:r>
              <a:rPr lang="en-US" altLang="en-US" sz="2000" dirty="0"/>
              <a:t>The progress report created by the PMP IWG was presented in the GRPE meeting of the 11/06/2015 </a:t>
            </a:r>
          </a:p>
          <a:p>
            <a:pPr marL="517525" lvl="4" indent="-342900">
              <a:lnSpc>
                <a:spcPts val="2400"/>
              </a:lnSpc>
              <a:spcBef>
                <a:spcPts val="600"/>
              </a:spcBef>
              <a:buFont typeface="Arial" panose="020B0604020202020204" pitchFamily="34" charset="0"/>
              <a:buChar char="•"/>
              <a:defRPr/>
            </a:pPr>
            <a:r>
              <a:rPr lang="en-US" altLang="en-US" sz="2000" dirty="0"/>
              <a:t>The Chairman of GRPE requested a summary report as result of the information collection phase to be discussed within GRPE and WP29</a:t>
            </a:r>
          </a:p>
          <a:p>
            <a:pPr marL="517525" lvl="4" indent="-342900">
              <a:lnSpc>
                <a:spcPts val="2400"/>
              </a:lnSpc>
              <a:spcBef>
                <a:spcPts val="600"/>
              </a:spcBef>
              <a:buFont typeface="Arial" panose="020B0604020202020204" pitchFamily="34" charset="0"/>
              <a:buChar char="•"/>
              <a:defRPr/>
            </a:pPr>
            <a:r>
              <a:rPr lang="en-US" altLang="en-US" sz="2000" dirty="0"/>
              <a:t>The GRPE will take a decision on what the next steps should be (extend the mandate of the PMP to the development of test procedure to be potentially used for regulatory purpose could be an option)</a:t>
            </a:r>
          </a:p>
          <a:p>
            <a:pPr marL="517525" lvl="4" indent="-342900">
              <a:lnSpc>
                <a:spcPts val="2400"/>
              </a:lnSpc>
              <a:spcBef>
                <a:spcPts val="600"/>
              </a:spcBef>
              <a:buFont typeface="Arial" panose="020B0604020202020204" pitchFamily="34" charset="0"/>
              <a:buChar char="•"/>
              <a:defRPr/>
            </a:pPr>
            <a:r>
              <a:rPr lang="en-US" altLang="en-US" sz="2000" dirty="0"/>
              <a:t>There is no specific deadline for this summary report. The timeframe will have to be communicated to GRPE in the January session – Content and format of the report will be agreed at the next F2F PMP</a:t>
            </a:r>
          </a:p>
        </p:txBody>
      </p:sp>
    </p:spTree>
    <p:extLst>
      <p:ext uri="{BB962C8B-B14F-4D97-AF65-F5344CB8AC3E}">
        <p14:creationId xmlns:p14="http://schemas.microsoft.com/office/powerpoint/2010/main" val="383498581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252000" y="2133600"/>
            <a:ext cx="8640000" cy="85720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marL="0" indent="0" algn="just">
              <a:lnSpc>
                <a:spcPct val="114000"/>
              </a:lnSpc>
            </a:pPr>
            <a:r>
              <a:rPr lang="en-US" altLang="en-US" sz="2000" b="0" kern="1200" dirty="0">
                <a:solidFill>
                  <a:srgbClr val="164194"/>
                </a:solidFill>
              </a:rPr>
              <a:t>Following the GRPE-69-23 Informal Document, </a:t>
            </a:r>
            <a:r>
              <a:rPr lang="en-IE" altLang="en-US" sz="2000" b="0" kern="1200" dirty="0">
                <a:solidFill>
                  <a:srgbClr val="164194"/>
                </a:solidFill>
              </a:rPr>
              <a:t>the PMP IWG has identified and focused its work regarding non-exhaust particle emissions on 4 WI:</a:t>
            </a:r>
            <a:endParaRPr lang="el-GR" altLang="en-US" sz="2000" b="0" kern="1200" dirty="0">
              <a:solidFill>
                <a:srgbClr val="164194"/>
              </a:solidFill>
            </a:endParaRPr>
          </a:p>
        </p:txBody>
      </p:sp>
      <p:sp>
        <p:nvSpPr>
          <p:cNvPr id="4" name="Rectangle 2"/>
          <p:cNvSpPr txBox="1">
            <a:spLocks noChangeArrowheads="1"/>
          </p:cNvSpPr>
          <p:nvPr/>
        </p:nvSpPr>
        <p:spPr bwMode="auto">
          <a:xfrm>
            <a:off x="397366" y="1312863"/>
            <a:ext cx="8353425"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eaLnBrk="1" hangingPunct="1">
              <a:lnSpc>
                <a:spcPct val="110000"/>
              </a:lnSpc>
            </a:pPr>
            <a:r>
              <a:rPr lang="en-US" altLang="en-US" sz="2400" dirty="0">
                <a:solidFill>
                  <a:srgbClr val="164194"/>
                </a:solidFill>
              </a:rPr>
              <a:t>Background - Objective</a:t>
            </a:r>
            <a:endParaRPr lang="el-GR" altLang="en-US" sz="2400" dirty="0">
              <a:solidFill>
                <a:srgbClr val="164194"/>
              </a:solidFill>
            </a:endParaRPr>
          </a:p>
        </p:txBody>
      </p:sp>
      <p:sp>
        <p:nvSpPr>
          <p:cNvPr id="6" name="Text Box 11"/>
          <p:cNvSpPr txBox="1">
            <a:spLocks noChangeArrowheads="1"/>
          </p:cNvSpPr>
          <p:nvPr/>
        </p:nvSpPr>
        <p:spPr bwMode="auto">
          <a:xfrm>
            <a:off x="180000" y="3389055"/>
            <a:ext cx="8784000" cy="2708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17525" lvl="4" indent="-342900">
              <a:lnSpc>
                <a:spcPts val="2400"/>
              </a:lnSpc>
              <a:spcBef>
                <a:spcPts val="600"/>
              </a:spcBef>
              <a:spcAft>
                <a:spcPts val="600"/>
              </a:spcAft>
              <a:buSzPct val="100000"/>
              <a:buFont typeface="Arial" panose="020B0604020202020204" pitchFamily="34" charset="0"/>
              <a:buChar char="•"/>
              <a:defRPr/>
            </a:pPr>
            <a:r>
              <a:rPr lang="en-IE" altLang="en-US" sz="2000" dirty="0"/>
              <a:t>WI-1: Investigation of “normal” driving patterns</a:t>
            </a:r>
          </a:p>
          <a:p>
            <a:pPr marL="517525" lvl="4" indent="-342900">
              <a:lnSpc>
                <a:spcPts val="2400"/>
              </a:lnSpc>
              <a:spcBef>
                <a:spcPts val="600"/>
              </a:spcBef>
              <a:spcAft>
                <a:spcPts val="600"/>
              </a:spcAft>
              <a:buSzPct val="100000"/>
              <a:buFont typeface="Arial" panose="020B0604020202020204" pitchFamily="34" charset="0"/>
              <a:buChar char="•"/>
              <a:defRPr/>
            </a:pPr>
            <a:r>
              <a:rPr lang="en-IE" altLang="en-US" sz="2000" dirty="0"/>
              <a:t>WI-2: Compilation and monitoring of on-going projects related to non-exhaust particle emissions</a:t>
            </a:r>
          </a:p>
          <a:p>
            <a:pPr marL="517525" lvl="4" indent="-342900">
              <a:lnSpc>
                <a:spcPts val="2400"/>
              </a:lnSpc>
              <a:spcBef>
                <a:spcPts val="600"/>
              </a:spcBef>
              <a:spcAft>
                <a:spcPts val="600"/>
              </a:spcAft>
              <a:buSzPct val="100000"/>
              <a:buFont typeface="Arial" panose="020B0604020202020204" pitchFamily="34" charset="0"/>
              <a:buChar char="•"/>
              <a:defRPr/>
            </a:pPr>
            <a:r>
              <a:rPr lang="en-US" altLang="en-US" sz="2000" dirty="0"/>
              <a:t>WI-3: Networking and exchange of information with experts in the field</a:t>
            </a:r>
          </a:p>
          <a:p>
            <a:pPr marL="517525" lvl="4" indent="-342900">
              <a:lnSpc>
                <a:spcPts val="2400"/>
              </a:lnSpc>
              <a:spcBef>
                <a:spcPts val="600"/>
              </a:spcBef>
              <a:spcAft>
                <a:spcPts val="600"/>
              </a:spcAft>
              <a:buSzPct val="100000"/>
              <a:buFont typeface="Arial" panose="020B0604020202020204" pitchFamily="34" charset="0"/>
              <a:buChar char="•"/>
              <a:defRPr/>
            </a:pPr>
            <a:r>
              <a:rPr lang="en-IE" altLang="en-US" sz="2000" dirty="0"/>
              <a:t>WI-4: Development of a set of recommended measurement techniques and sampling procedures</a:t>
            </a:r>
            <a:endParaRPr lang="en-US" altLang="en-US" sz="2000" dirty="0"/>
          </a:p>
        </p:txBody>
      </p:sp>
    </p:spTree>
    <p:extLst>
      <p:ext uri="{BB962C8B-B14F-4D97-AF65-F5344CB8AC3E}">
        <p14:creationId xmlns:p14="http://schemas.microsoft.com/office/powerpoint/2010/main" val="363888705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26000" y="1312862"/>
            <a:ext cx="889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eaLnBrk="1" hangingPunct="1">
              <a:lnSpc>
                <a:spcPct val="110000"/>
              </a:lnSpc>
            </a:pPr>
            <a:r>
              <a:rPr lang="en-US" altLang="en-US" sz="2000" dirty="0">
                <a:solidFill>
                  <a:srgbClr val="164194"/>
                </a:solidFill>
              </a:rPr>
              <a:t>WI1 - </a:t>
            </a:r>
            <a:r>
              <a:rPr lang="en-IE" altLang="en-US" sz="2000" dirty="0">
                <a:solidFill>
                  <a:srgbClr val="164194"/>
                </a:solidFill>
              </a:rPr>
              <a:t>Investigation of “normal” driving patterns – Status</a:t>
            </a:r>
            <a:endParaRPr lang="el-GR" altLang="en-US" sz="2000" dirty="0">
              <a:solidFill>
                <a:srgbClr val="164194"/>
              </a:solidFill>
            </a:endParaRPr>
          </a:p>
        </p:txBody>
      </p:sp>
      <p:sp>
        <p:nvSpPr>
          <p:cNvPr id="6" name="Text Box 11"/>
          <p:cNvSpPr txBox="1">
            <a:spLocks noChangeArrowheads="1"/>
          </p:cNvSpPr>
          <p:nvPr/>
        </p:nvSpPr>
        <p:spPr bwMode="auto">
          <a:xfrm>
            <a:off x="360000" y="2286000"/>
            <a:ext cx="8424000" cy="363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17525" lvl="4" indent="-342900">
              <a:lnSpc>
                <a:spcPts val="2400"/>
              </a:lnSpc>
              <a:spcBef>
                <a:spcPts val="600"/>
              </a:spcBef>
              <a:spcAft>
                <a:spcPts val="600"/>
              </a:spcAft>
              <a:buSzPct val="100000"/>
              <a:buFont typeface="Arial" panose="020B0604020202020204" pitchFamily="34" charset="0"/>
              <a:buChar char="•"/>
              <a:defRPr/>
            </a:pPr>
            <a:r>
              <a:rPr lang="en-IE" altLang="en-US" sz="2000" dirty="0"/>
              <a:t>An analysis based on activity data collected in the framework of the WLTP project has been conducted</a:t>
            </a:r>
          </a:p>
          <a:p>
            <a:pPr marL="517525" lvl="4" indent="-342900">
              <a:lnSpc>
                <a:spcPts val="2400"/>
              </a:lnSpc>
              <a:spcBef>
                <a:spcPts val="600"/>
              </a:spcBef>
              <a:spcAft>
                <a:spcPts val="600"/>
              </a:spcAft>
              <a:buSzPct val="100000"/>
              <a:buFont typeface="Arial" panose="020B0604020202020204" pitchFamily="34" charset="0"/>
              <a:buChar char="•"/>
              <a:defRPr/>
            </a:pPr>
            <a:r>
              <a:rPr lang="en-US" altLang="en-US" sz="2000" dirty="0"/>
              <a:t>Parameters relevant for both brake and tyre/road wear have been calculated. </a:t>
            </a:r>
            <a:endParaRPr lang="en-US" altLang="en-US" sz="2000" dirty="0" smtClean="0"/>
          </a:p>
          <a:p>
            <a:pPr marL="517525" lvl="4" indent="-342900">
              <a:lnSpc>
                <a:spcPts val="2400"/>
              </a:lnSpc>
              <a:spcBef>
                <a:spcPts val="600"/>
              </a:spcBef>
              <a:spcAft>
                <a:spcPts val="600"/>
              </a:spcAft>
              <a:buSzPct val="100000"/>
              <a:buFont typeface="Arial" panose="020B0604020202020204" pitchFamily="34" charset="0"/>
              <a:buChar char="•"/>
              <a:defRPr/>
            </a:pPr>
            <a:r>
              <a:rPr lang="en-US" altLang="en-US" sz="2000" dirty="0" smtClean="0"/>
              <a:t>Among </a:t>
            </a:r>
            <a:r>
              <a:rPr lang="en-US" altLang="en-US" sz="2000" dirty="0"/>
              <a:t>others distributions of speed, acceleration, deceleration, number of braking events, etc. were </a:t>
            </a:r>
            <a:r>
              <a:rPr lang="en-US" altLang="en-US" sz="2000" dirty="0" smtClean="0"/>
              <a:t>calculated and presented in the last PMP meeting</a:t>
            </a:r>
          </a:p>
          <a:p>
            <a:pPr marL="517525" lvl="4" indent="-342900">
              <a:lnSpc>
                <a:spcPts val="2400"/>
              </a:lnSpc>
              <a:spcBef>
                <a:spcPts val="600"/>
              </a:spcBef>
              <a:spcAft>
                <a:spcPts val="600"/>
              </a:spcAft>
              <a:buSzPct val="100000"/>
              <a:buFont typeface="Arial" panose="020B0604020202020204" pitchFamily="34" charset="0"/>
              <a:buChar char="•"/>
              <a:defRPr/>
            </a:pPr>
            <a:r>
              <a:rPr lang="en-IE" altLang="en-US" sz="2000" dirty="0" smtClean="0"/>
              <a:t>One of the main results is that the differences in typical driving/braking patterns relevant for non-exhaust emissions are quite limited among the different regions </a:t>
            </a:r>
            <a:endParaRPr lang="en-IE" altLang="en-US" sz="2000" dirty="0"/>
          </a:p>
        </p:txBody>
      </p:sp>
    </p:spTree>
    <p:extLst>
      <p:ext uri="{BB962C8B-B14F-4D97-AF65-F5344CB8AC3E}">
        <p14:creationId xmlns:p14="http://schemas.microsoft.com/office/powerpoint/2010/main" val="12572973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26000" y="1312863"/>
            <a:ext cx="889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eaLnBrk="1" hangingPunct="1">
              <a:lnSpc>
                <a:spcPct val="110000"/>
              </a:lnSpc>
            </a:pPr>
            <a:r>
              <a:rPr lang="en-US" altLang="en-US" sz="1800" dirty="0">
                <a:solidFill>
                  <a:srgbClr val="164194"/>
                </a:solidFill>
              </a:rPr>
              <a:t>WI1 - </a:t>
            </a:r>
            <a:r>
              <a:rPr lang="en-IE" altLang="en-US" sz="1800" dirty="0">
                <a:solidFill>
                  <a:srgbClr val="164194"/>
                </a:solidFill>
              </a:rPr>
              <a:t>Investigation of “normal” driving patterns – First results</a:t>
            </a:r>
            <a:endParaRPr lang="el-GR" altLang="en-US" sz="1800" dirty="0">
              <a:solidFill>
                <a:srgbClr val="164194"/>
              </a:solidFill>
            </a:endParaRPr>
          </a:p>
        </p:txBody>
      </p:sp>
      <p:sp>
        <p:nvSpPr>
          <p:cNvPr id="6" name="Text Box 11"/>
          <p:cNvSpPr txBox="1">
            <a:spLocks noChangeArrowheads="1"/>
          </p:cNvSpPr>
          <p:nvPr/>
        </p:nvSpPr>
        <p:spPr bwMode="auto">
          <a:xfrm>
            <a:off x="234000" y="5105400"/>
            <a:ext cx="8676000" cy="1499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lnSpc>
                <a:spcPts val="2400"/>
              </a:lnSpc>
              <a:spcBef>
                <a:spcPts val="600"/>
              </a:spcBef>
              <a:spcAft>
                <a:spcPts val="600"/>
              </a:spcAft>
              <a:buSzPct val="100000"/>
              <a:buFont typeface="Wingdings" panose="05000000000000000000" pitchFamily="2" charset="2"/>
              <a:buChar char="ü"/>
              <a:defRPr/>
            </a:pPr>
            <a:r>
              <a:rPr lang="en-IE" altLang="en-US" sz="1600" dirty="0"/>
              <a:t>The acceleration and deceleration distributions over urban, rural and motorway driving are provided </a:t>
            </a:r>
          </a:p>
          <a:p>
            <a:pPr marL="342900" indent="-342900" algn="just">
              <a:lnSpc>
                <a:spcPts val="2400"/>
              </a:lnSpc>
              <a:spcBef>
                <a:spcPts val="600"/>
              </a:spcBef>
              <a:spcAft>
                <a:spcPts val="600"/>
              </a:spcAft>
              <a:buSzPct val="100000"/>
              <a:buFont typeface="Wingdings" panose="05000000000000000000" pitchFamily="2" charset="2"/>
              <a:buChar char="ü"/>
              <a:defRPr/>
            </a:pPr>
            <a:r>
              <a:rPr lang="en-US" altLang="en-US" sz="1600" dirty="0"/>
              <a:t>Only 8% of decelerations &gt; 1.5 m/s2 were observed for urban and rural driving. Also only 4% of accelerations were higher than 1.5 m/s2</a:t>
            </a:r>
          </a:p>
        </p:txBody>
      </p:sp>
      <p:pic>
        <p:nvPicPr>
          <p:cNvPr id="7" name="Picture 6"/>
          <p:cNvPicPr/>
          <p:nvPr/>
        </p:nvPicPr>
        <p:blipFill rotWithShape="1">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9284" t="25454" r="23059" b="4358"/>
          <a:stretch/>
        </p:blipFill>
        <p:spPr bwMode="auto">
          <a:xfrm>
            <a:off x="152400" y="2057400"/>
            <a:ext cx="4419600" cy="2815748"/>
          </a:xfrm>
          <a:prstGeom prst="rect">
            <a:avLst/>
          </a:prstGeom>
          <a:ln>
            <a:noFill/>
          </a:ln>
          <a:extLst>
            <a:ext uri="{53640926-AAD7-44D8-BBD7-CCE9431645EC}">
              <a14:shadowObscured xmlns:a14="http://schemas.microsoft.com/office/drawing/2010/main"/>
            </a:ext>
          </a:extLst>
        </p:spPr>
      </p:pic>
      <p:pic>
        <p:nvPicPr>
          <p:cNvPr id="8" name="Picture 7"/>
          <p:cNvPicPr/>
          <p:nvPr/>
        </p:nvPicPr>
        <p:blipFill rotWithShape="1">
          <a:blip r:embed="rId5">
            <a:extLst>
              <a:ext uri="{BEBA8EAE-BF5A-486C-A8C5-ECC9F3942E4B}">
                <a14:imgProps xmlns:a14="http://schemas.microsoft.com/office/drawing/2010/main">
                  <a14:imgLayer r:embed="rId6">
                    <a14:imgEffect>
                      <a14:sharpenSoften amount="50000"/>
                    </a14:imgEffect>
                  </a14:imgLayer>
                </a14:imgProps>
              </a:ext>
            </a:extLst>
          </a:blip>
          <a:srcRect l="9793" t="25683" r="22980" b="4503"/>
          <a:stretch/>
        </p:blipFill>
        <p:spPr bwMode="auto">
          <a:xfrm>
            <a:off x="4724400" y="2057400"/>
            <a:ext cx="4293599" cy="281574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182457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26000" y="1312863"/>
            <a:ext cx="889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eaLnBrk="1" hangingPunct="1">
              <a:lnSpc>
                <a:spcPct val="110000"/>
              </a:lnSpc>
            </a:pPr>
            <a:r>
              <a:rPr lang="en-US" altLang="en-US" sz="1800" dirty="0">
                <a:solidFill>
                  <a:srgbClr val="164194"/>
                </a:solidFill>
              </a:rPr>
              <a:t>WI1 - </a:t>
            </a:r>
            <a:r>
              <a:rPr lang="en-IE" altLang="en-US" sz="1800" dirty="0">
                <a:solidFill>
                  <a:srgbClr val="164194"/>
                </a:solidFill>
              </a:rPr>
              <a:t>Investigation of “normal” driving patterns – First results</a:t>
            </a:r>
            <a:endParaRPr lang="el-GR" altLang="en-US" sz="1800" dirty="0">
              <a:solidFill>
                <a:srgbClr val="164194"/>
              </a:solidFill>
            </a:endParaRPr>
          </a:p>
        </p:txBody>
      </p:sp>
      <p:sp>
        <p:nvSpPr>
          <p:cNvPr id="6" name="Text Box 11"/>
          <p:cNvSpPr txBox="1">
            <a:spLocks noChangeArrowheads="1"/>
          </p:cNvSpPr>
          <p:nvPr/>
        </p:nvSpPr>
        <p:spPr bwMode="auto">
          <a:xfrm>
            <a:off x="234000" y="4800600"/>
            <a:ext cx="8676000"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17525" lvl="4" indent="-342900">
              <a:lnSpc>
                <a:spcPts val="2400"/>
              </a:lnSpc>
              <a:spcBef>
                <a:spcPts val="600"/>
              </a:spcBef>
              <a:buSzPct val="100000"/>
              <a:buFont typeface="Arial" panose="020B0604020202020204" pitchFamily="34" charset="0"/>
              <a:buChar char="•"/>
              <a:defRPr/>
            </a:pPr>
            <a:r>
              <a:rPr lang="en-IE" altLang="en-US" sz="1800" dirty="0"/>
              <a:t>The number of brake phases per km over urban, rural and motorway driving is provided </a:t>
            </a:r>
          </a:p>
          <a:p>
            <a:pPr marL="517525" lvl="4" indent="-342900">
              <a:lnSpc>
                <a:spcPts val="2400"/>
              </a:lnSpc>
              <a:spcBef>
                <a:spcPts val="600"/>
              </a:spcBef>
              <a:buSzPct val="100000"/>
              <a:buFont typeface="Arial" panose="020B0604020202020204" pitchFamily="34" charset="0"/>
              <a:buChar char="•"/>
              <a:defRPr/>
            </a:pPr>
            <a:r>
              <a:rPr lang="en-US" altLang="en-US" sz="1800" dirty="0"/>
              <a:t>Higher braking frequency is observed in Europe and Japan with almost 4 brake events per km (urban driving). Lower frequency at rural and motorway conditions </a:t>
            </a:r>
          </a:p>
        </p:txBody>
      </p:sp>
      <p:pic>
        <p:nvPicPr>
          <p:cNvPr id="9" name="Picture 8"/>
          <p:cNvPicPr/>
          <p:nvPr/>
        </p:nvPicPr>
        <p:blipFill rotWithShape="1">
          <a:blip r:embed="rId3"/>
          <a:srcRect l="9031" t="54837" r="21771" b="11770"/>
          <a:stretch/>
        </p:blipFill>
        <p:spPr bwMode="auto">
          <a:xfrm>
            <a:off x="1066800" y="2133600"/>
            <a:ext cx="7010400" cy="2438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3784813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26000" y="1312863"/>
            <a:ext cx="889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eaLnBrk="1" hangingPunct="1">
              <a:lnSpc>
                <a:spcPct val="110000"/>
              </a:lnSpc>
            </a:pPr>
            <a:r>
              <a:rPr lang="en-US" altLang="en-US" sz="1800" dirty="0">
                <a:solidFill>
                  <a:srgbClr val="164194"/>
                </a:solidFill>
              </a:rPr>
              <a:t>WI1 - </a:t>
            </a:r>
            <a:r>
              <a:rPr lang="en-IE" altLang="en-US" sz="1800" dirty="0">
                <a:solidFill>
                  <a:srgbClr val="164194"/>
                </a:solidFill>
              </a:rPr>
              <a:t>Investigation of “normal” driving patterns – First results</a:t>
            </a:r>
            <a:endParaRPr lang="el-GR" altLang="en-US" sz="1800" dirty="0">
              <a:solidFill>
                <a:srgbClr val="164194"/>
              </a:solidFill>
            </a:endParaRPr>
          </a:p>
        </p:txBody>
      </p:sp>
      <p:pic>
        <p:nvPicPr>
          <p:cNvPr id="5" name="Picture 4"/>
          <p:cNvPicPr/>
          <p:nvPr/>
        </p:nvPicPr>
        <p:blipFill rotWithShape="1">
          <a:blip r:embed="rId3"/>
          <a:srcRect l="9317" t="25300" r="22335" b="6041"/>
          <a:stretch/>
        </p:blipFill>
        <p:spPr bwMode="auto">
          <a:xfrm>
            <a:off x="1686719" y="2133600"/>
            <a:ext cx="5770562" cy="2895600"/>
          </a:xfrm>
          <a:prstGeom prst="rect">
            <a:avLst/>
          </a:prstGeom>
          <a:ln>
            <a:noFill/>
          </a:ln>
          <a:extLst>
            <a:ext uri="{53640926-AAD7-44D8-BBD7-CCE9431645EC}">
              <a14:shadowObscured xmlns:a14="http://schemas.microsoft.com/office/drawing/2010/main"/>
            </a:ext>
          </a:extLst>
        </p:spPr>
      </p:pic>
      <p:sp>
        <p:nvSpPr>
          <p:cNvPr id="7" name="Text Box 11"/>
          <p:cNvSpPr txBox="1">
            <a:spLocks noChangeArrowheads="1"/>
          </p:cNvSpPr>
          <p:nvPr/>
        </p:nvSpPr>
        <p:spPr bwMode="auto">
          <a:xfrm>
            <a:off x="234000" y="5231249"/>
            <a:ext cx="8676000" cy="114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17525" lvl="4" indent="-342900">
              <a:lnSpc>
                <a:spcPts val="2400"/>
              </a:lnSpc>
              <a:spcBef>
                <a:spcPts val="600"/>
              </a:spcBef>
              <a:spcAft>
                <a:spcPts val="600"/>
              </a:spcAft>
              <a:buSzPct val="100000"/>
              <a:buFont typeface="Arial" panose="020B0604020202020204" pitchFamily="34" charset="0"/>
              <a:buChar char="•"/>
              <a:defRPr/>
            </a:pPr>
            <a:r>
              <a:rPr lang="en-IE" altLang="en-US" sz="1800" dirty="0"/>
              <a:t>The stop duration distribution due to brake engagement is provided </a:t>
            </a:r>
          </a:p>
          <a:p>
            <a:pPr marL="517525" lvl="4" indent="-342900">
              <a:lnSpc>
                <a:spcPts val="2400"/>
              </a:lnSpc>
              <a:spcBef>
                <a:spcPts val="600"/>
              </a:spcBef>
              <a:spcAft>
                <a:spcPts val="600"/>
              </a:spcAft>
              <a:buSzPct val="100000"/>
              <a:buFont typeface="Arial" panose="020B0604020202020204" pitchFamily="34" charset="0"/>
              <a:buChar char="•"/>
              <a:defRPr/>
            </a:pPr>
            <a:r>
              <a:rPr lang="en-US" altLang="en-US" sz="1800" dirty="0"/>
              <a:t>90% of stops in Europe last less than 40 sec while the majority last for about 6-8 sec</a:t>
            </a:r>
          </a:p>
        </p:txBody>
      </p:sp>
    </p:spTree>
    <p:extLst>
      <p:ext uri="{BB962C8B-B14F-4D97-AF65-F5344CB8AC3E}">
        <p14:creationId xmlns:p14="http://schemas.microsoft.com/office/powerpoint/2010/main" val="100378063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26000" y="1312863"/>
            <a:ext cx="889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eaLnBrk="1" hangingPunct="1">
              <a:lnSpc>
                <a:spcPct val="110000"/>
              </a:lnSpc>
            </a:pPr>
            <a:r>
              <a:rPr lang="en-US" altLang="en-US" sz="1800" dirty="0">
                <a:solidFill>
                  <a:srgbClr val="164194"/>
                </a:solidFill>
              </a:rPr>
              <a:t>WI1 - </a:t>
            </a:r>
            <a:r>
              <a:rPr lang="en-IE" altLang="en-US" sz="1800" dirty="0">
                <a:solidFill>
                  <a:srgbClr val="164194"/>
                </a:solidFill>
              </a:rPr>
              <a:t>Investigation of “normal” driving patterns – Next Steps</a:t>
            </a:r>
            <a:endParaRPr lang="el-GR" altLang="en-US" sz="1800" dirty="0">
              <a:solidFill>
                <a:srgbClr val="164194"/>
              </a:solidFill>
            </a:endParaRPr>
          </a:p>
        </p:txBody>
      </p:sp>
      <p:sp>
        <p:nvSpPr>
          <p:cNvPr id="6" name="Text Box 11"/>
          <p:cNvSpPr txBox="1">
            <a:spLocks noChangeArrowheads="1"/>
          </p:cNvSpPr>
          <p:nvPr/>
        </p:nvSpPr>
        <p:spPr bwMode="auto">
          <a:xfrm>
            <a:off x="360000" y="2209800"/>
            <a:ext cx="8424000" cy="455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17525" lvl="4" indent="-342900">
              <a:lnSpc>
                <a:spcPts val="2400"/>
              </a:lnSpc>
              <a:spcBef>
                <a:spcPts val="600"/>
              </a:spcBef>
              <a:spcAft>
                <a:spcPts val="600"/>
              </a:spcAft>
              <a:buSzPct val="100000"/>
              <a:buFont typeface="Arial" panose="020B0604020202020204" pitchFamily="34" charset="0"/>
              <a:buChar char="•"/>
              <a:defRPr/>
            </a:pPr>
            <a:r>
              <a:rPr lang="en-IE" altLang="en-US" sz="1800" dirty="0"/>
              <a:t>The final report with all </a:t>
            </a:r>
            <a:r>
              <a:rPr lang="en-IE" altLang="en-US" sz="1800" dirty="0" smtClean="0"/>
              <a:t>the results </a:t>
            </a:r>
            <a:r>
              <a:rPr lang="en-IE" altLang="en-US" sz="1800" dirty="0"/>
              <a:t>will be released </a:t>
            </a:r>
            <a:r>
              <a:rPr lang="en-IE" altLang="en-US" sz="1800" dirty="0" smtClean="0"/>
              <a:t>in the next weeks and </a:t>
            </a:r>
            <a:r>
              <a:rPr lang="en-IE" altLang="en-US" sz="1800" dirty="0"/>
              <a:t>will be available </a:t>
            </a:r>
            <a:r>
              <a:rPr lang="en-IE" altLang="en-US" sz="1800" dirty="0" smtClean="0"/>
              <a:t>on </a:t>
            </a:r>
            <a:r>
              <a:rPr lang="en-IE" altLang="en-US" sz="1800" dirty="0"/>
              <a:t>the PMP IWG dedicated webpage</a:t>
            </a:r>
          </a:p>
          <a:p>
            <a:pPr marL="517525" lvl="4" indent="-342900">
              <a:lnSpc>
                <a:spcPts val="2400"/>
              </a:lnSpc>
              <a:spcBef>
                <a:spcPts val="600"/>
              </a:spcBef>
              <a:spcAft>
                <a:spcPts val="600"/>
              </a:spcAft>
              <a:buSzPct val="100000"/>
              <a:buFont typeface="Arial" panose="020B0604020202020204" pitchFamily="34" charset="0"/>
              <a:buChar char="•"/>
              <a:defRPr/>
            </a:pPr>
            <a:r>
              <a:rPr lang="en-IE" altLang="en-US" sz="1800" dirty="0"/>
              <a:t>Real world data provided by industrial partners </a:t>
            </a:r>
            <a:r>
              <a:rPr lang="en-IE" altLang="en-US" sz="1800" dirty="0" smtClean="0"/>
              <a:t>as well as industrial cycles for brake testing are </a:t>
            </a:r>
            <a:r>
              <a:rPr lang="en-IE" altLang="en-US" sz="1800" dirty="0"/>
              <a:t>being processed with the aim of comparing them to the data derived from the WLTP database</a:t>
            </a:r>
          </a:p>
          <a:p>
            <a:pPr marL="517525" lvl="4" indent="-342900">
              <a:lnSpc>
                <a:spcPts val="2400"/>
              </a:lnSpc>
              <a:spcBef>
                <a:spcPts val="600"/>
              </a:spcBef>
              <a:spcAft>
                <a:spcPts val="600"/>
              </a:spcAft>
              <a:buSzPct val="100000"/>
              <a:buFont typeface="Arial" panose="020B0604020202020204" pitchFamily="34" charset="0"/>
              <a:buChar char="•"/>
              <a:defRPr/>
            </a:pPr>
            <a:r>
              <a:rPr lang="en-IE" altLang="en-US" sz="1800" dirty="0"/>
              <a:t>Depending on the GRPE decision as well as on </a:t>
            </a:r>
            <a:r>
              <a:rPr lang="en-US" altLang="en-US" sz="1800" dirty="0"/>
              <a:t>discussions within the PMP IWG, there could be the possibility </a:t>
            </a:r>
            <a:r>
              <a:rPr lang="en-US" altLang="en-US" sz="1800" dirty="0" smtClean="0"/>
              <a:t>to use this set of data for </a:t>
            </a:r>
            <a:r>
              <a:rPr lang="en-US" altLang="en-US" sz="1800" dirty="0"/>
              <a:t>the </a:t>
            </a:r>
            <a:r>
              <a:rPr lang="en-US" altLang="en-US" sz="1800" dirty="0" smtClean="0"/>
              <a:t>development of </a:t>
            </a:r>
            <a:r>
              <a:rPr lang="en-US" altLang="en-US" sz="1800" dirty="0"/>
              <a:t>a brake </a:t>
            </a:r>
            <a:r>
              <a:rPr lang="en-US" altLang="en-US" sz="1800" dirty="0" smtClean="0"/>
              <a:t>test cycle to assess particle emissions</a:t>
            </a:r>
            <a:endParaRPr lang="en-US" altLang="en-US" sz="1800" dirty="0"/>
          </a:p>
          <a:p>
            <a:pPr marL="517525" lvl="4" indent="-342900">
              <a:lnSpc>
                <a:spcPts val="2400"/>
              </a:lnSpc>
              <a:spcBef>
                <a:spcPts val="600"/>
              </a:spcBef>
              <a:spcAft>
                <a:spcPts val="600"/>
              </a:spcAft>
              <a:buSzPct val="100000"/>
              <a:buFont typeface="Arial" panose="020B0604020202020204" pitchFamily="34" charset="0"/>
              <a:buChar char="•"/>
              <a:defRPr/>
            </a:pPr>
            <a:r>
              <a:rPr lang="en-IE" altLang="en-US" sz="1800" dirty="0"/>
              <a:t>Depending on the GRPE </a:t>
            </a:r>
            <a:r>
              <a:rPr lang="en-IE" altLang="en-US" sz="1800" dirty="0" smtClean="0"/>
              <a:t>decision, </a:t>
            </a:r>
            <a:r>
              <a:rPr lang="en-US" altLang="en-US" sz="1800" dirty="0"/>
              <a:t>this could be the first step for the development of a standardized method at least for measuring particle emissions from brakes</a:t>
            </a:r>
          </a:p>
        </p:txBody>
      </p:sp>
    </p:spTree>
    <p:extLst>
      <p:ext uri="{BB962C8B-B14F-4D97-AF65-F5344CB8AC3E}">
        <p14:creationId xmlns:p14="http://schemas.microsoft.com/office/powerpoint/2010/main" val="182955383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26000" y="1295400"/>
            <a:ext cx="88920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eaLnBrk="1" hangingPunct="1">
              <a:lnSpc>
                <a:spcPct val="110000"/>
              </a:lnSpc>
            </a:pPr>
            <a:r>
              <a:rPr lang="en-US" altLang="en-US" sz="1800" dirty="0">
                <a:solidFill>
                  <a:srgbClr val="164194"/>
                </a:solidFill>
              </a:rPr>
              <a:t>WI2 &amp; WI3 - </a:t>
            </a:r>
            <a:r>
              <a:rPr lang="en-IE" altLang="en-US" sz="1800" dirty="0">
                <a:solidFill>
                  <a:srgbClr val="164194"/>
                </a:solidFill>
              </a:rPr>
              <a:t>Related research projects &amp; Networking - Status </a:t>
            </a:r>
            <a:endParaRPr lang="el-GR" altLang="en-US" sz="1800" dirty="0">
              <a:solidFill>
                <a:srgbClr val="164194"/>
              </a:solidFill>
            </a:endParaRPr>
          </a:p>
        </p:txBody>
      </p:sp>
      <p:sp>
        <p:nvSpPr>
          <p:cNvPr id="6" name="Text Box 11"/>
          <p:cNvSpPr txBox="1">
            <a:spLocks noChangeArrowheads="1"/>
          </p:cNvSpPr>
          <p:nvPr/>
        </p:nvSpPr>
        <p:spPr bwMode="auto">
          <a:xfrm>
            <a:off x="252000" y="2057400"/>
            <a:ext cx="8640000" cy="1750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17525" lvl="4" indent="-342900">
              <a:lnSpc>
                <a:spcPts val="2400"/>
              </a:lnSpc>
              <a:spcBef>
                <a:spcPts val="600"/>
              </a:spcBef>
              <a:spcAft>
                <a:spcPts val="600"/>
              </a:spcAft>
              <a:buSzPct val="100000"/>
              <a:buFont typeface="Arial" panose="020B0604020202020204" pitchFamily="34" charset="0"/>
              <a:buChar char="•"/>
              <a:defRPr/>
            </a:pPr>
            <a:r>
              <a:rPr lang="en-IE" altLang="en-US" sz="1800" dirty="0"/>
              <a:t>So far, information on several research projects – mostly related to brake wear – have been presented to the F2F meetings. Also the results of the TIP project on tyre/road wear were discussed in detail </a:t>
            </a:r>
          </a:p>
          <a:p>
            <a:pPr marL="517525" lvl="4" indent="-342900">
              <a:lnSpc>
                <a:spcPts val="2400"/>
              </a:lnSpc>
              <a:spcBef>
                <a:spcPts val="600"/>
              </a:spcBef>
              <a:spcAft>
                <a:spcPts val="600"/>
              </a:spcAft>
              <a:buSzPct val="100000"/>
              <a:buFont typeface="Arial" panose="020B0604020202020204" pitchFamily="34" charset="0"/>
              <a:buChar char="•"/>
              <a:defRPr/>
            </a:pPr>
            <a:r>
              <a:rPr lang="en-IE" altLang="en-US" sz="1800" dirty="0"/>
              <a:t>A document that contains information related to the projects for keeping the group informed has been created and updated regularly</a:t>
            </a:r>
            <a:endParaRPr lang="en-US" altLang="en-US" sz="1800" dirty="0"/>
          </a:p>
        </p:txBody>
      </p:sp>
      <p:sp>
        <p:nvSpPr>
          <p:cNvPr id="5" name="Text Box 11"/>
          <p:cNvSpPr txBox="1">
            <a:spLocks noChangeArrowheads="1"/>
          </p:cNvSpPr>
          <p:nvPr/>
        </p:nvSpPr>
        <p:spPr bwMode="auto">
          <a:xfrm>
            <a:off x="252000" y="4343400"/>
            <a:ext cx="8640000" cy="2063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17525" lvl="4" indent="-342900">
              <a:lnSpc>
                <a:spcPts val="2400"/>
              </a:lnSpc>
              <a:spcBef>
                <a:spcPts val="600"/>
              </a:spcBef>
              <a:spcAft>
                <a:spcPts val="600"/>
              </a:spcAft>
              <a:buSzPct val="100000"/>
              <a:buFont typeface="Arial" panose="020B0604020202020204" pitchFamily="34" charset="0"/>
              <a:buChar char="•"/>
              <a:defRPr/>
            </a:pPr>
            <a:r>
              <a:rPr lang="en-IE" altLang="en-US" sz="1800" dirty="0"/>
              <a:t>Several experts from different origins (industry, research institutes, universities) have already been following the activities and contribute with their knowledge to the work done </a:t>
            </a:r>
            <a:r>
              <a:rPr lang="en-IE" altLang="en-US" sz="1800" dirty="0" smtClean="0"/>
              <a:t>within </a:t>
            </a:r>
            <a:r>
              <a:rPr lang="en-IE" altLang="en-US" sz="1800" dirty="0"/>
              <a:t>the PMP IWG</a:t>
            </a:r>
          </a:p>
          <a:p>
            <a:pPr marL="517525" lvl="4" indent="-342900">
              <a:lnSpc>
                <a:spcPts val="2400"/>
              </a:lnSpc>
              <a:spcBef>
                <a:spcPts val="600"/>
              </a:spcBef>
              <a:spcAft>
                <a:spcPts val="600"/>
              </a:spcAft>
              <a:buSzPct val="100000"/>
              <a:buFont typeface="Arial" panose="020B0604020202020204" pitchFamily="34" charset="0"/>
              <a:buChar char="•"/>
              <a:defRPr/>
            </a:pPr>
            <a:r>
              <a:rPr lang="en-IE" altLang="en-US" sz="1800" dirty="0"/>
              <a:t>A list of experts who participate in the PMP IWG has been created and is available at the PMP website</a:t>
            </a:r>
            <a:endParaRPr lang="en-US" altLang="en-US" sz="1800" dirty="0"/>
          </a:p>
        </p:txBody>
      </p:sp>
      <p:cxnSp>
        <p:nvCxnSpPr>
          <p:cNvPr id="3" name="Straight Connector 2"/>
          <p:cNvCxnSpPr/>
          <p:nvPr/>
        </p:nvCxnSpPr>
        <p:spPr bwMode="auto">
          <a:xfrm>
            <a:off x="252000" y="4114800"/>
            <a:ext cx="8640000" cy="0"/>
          </a:xfrm>
          <a:prstGeom prst="line">
            <a:avLst/>
          </a:prstGeom>
          <a:solidFill>
            <a:schemeClr val="accent1"/>
          </a:solidFill>
          <a:ln w="25400" cap="flat" cmpd="sng" algn="ctr">
            <a:solidFill>
              <a:srgbClr val="C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34366296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33ACE3"/>
        </a:solidFill>
        <a:ln>
          <a:noFill/>
        </a:ln>
        <a:effectLst/>
        <a:extLst/>
      </a:spPr>
      <a:bodyPr vert="horz" wrap="square" lIns="91440" tIns="45720" rIns="91440" bIns="45720" numCol="1" rtlCol="0"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sz="1200" b="0" i="0" u="none" strike="noStrike" cap="none" normalizeH="0" baseline="0" smtClean="0">
            <a:ln>
              <a:noFill/>
            </a:ln>
            <a:solidFill>
              <a:srgbClr val="0F5494"/>
            </a:solidFill>
            <a:effectLst/>
            <a:latin typeface="Verdana" pitchFamily="34" charset="0"/>
          </a:defRPr>
        </a:defPPr>
      </a:lstStyle>
    </a:spDef>
    <a:lnDef>
      <a:spPr bwMode="auto">
        <a:noFill/>
        <a:ln w="9525" cap="flat" cmpd="sng" algn="ctr">
          <a:solidFill>
            <a:srgbClr val="33ACE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rtlCol="0">
        <a:spAutoFit/>
      </a:bodyPr>
      <a:lstStyle>
        <a:defPPr>
          <a:lnSpc>
            <a:spcPct val="110000"/>
          </a:lnSpc>
          <a:buClr>
            <a:srgbClr val="33ACE3"/>
          </a:buClr>
          <a:defRPr sz="2400" dirty="0" err="1" smtClean="0">
            <a:solidFill>
              <a:srgbClr val="164194"/>
            </a:solidFill>
          </a:defRPr>
        </a:defPPr>
      </a:lstStyle>
    </a:tx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570</TotalTime>
  <Words>1324</Words>
  <Application>Microsoft Office PowerPoint</Application>
  <PresentationFormat>On-screen Show (4:3)</PresentationFormat>
  <Paragraphs>91</Paragraphs>
  <Slides>16</Slides>
  <Notes>14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Blank</vt:lpstr>
      <vt:lpstr>38th UNECE IWG PMP MEETING  </vt:lpstr>
      <vt:lpstr>PowerPoint Presentation</vt:lpstr>
      <vt:lpstr>Following the GRPE-69-23 Informal Document, the PMP IWG has identified and focused its work regarding non-exhaust particle emissions on 4 WI: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Stay in touch</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JRC Visitors'Centre: May – Nov 2015</dc:title>
  <dc:creator>DURA Adelaide (JRC-ISPRA)</dc:creator>
  <cp:lastModifiedBy>Hosier, Caro </cp:lastModifiedBy>
  <cp:revision>64</cp:revision>
  <cp:lastPrinted>2015-11-04T12:43:10Z</cp:lastPrinted>
  <dcterms:created xsi:type="dcterms:W3CDTF">2015-11-03T14:12:48Z</dcterms:created>
  <dcterms:modified xsi:type="dcterms:W3CDTF">2016-01-12T13:27:45Z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44390</vt:lpwstr>
  </property>
  <property fmtid="{D5CDD505-2E9C-101B-9397-08002B2CF9AE}" pid="3" name="Jive_VersionGuid">
    <vt:lpwstr>9b8fe8cb-11b3-4919-84a4-1136dd78888c</vt:lpwstr>
  </property>
  <property fmtid="{D5CDD505-2E9C-101B-9397-08002B2CF9AE}" pid="4" name="Offisync_UpdateToken">
    <vt:lpwstr>13</vt:lpwstr>
  </property>
  <property fmtid="{D5CDD505-2E9C-101B-9397-08002B2CF9AE}" pid="5" name="Offisync_ProviderInitializationData">
    <vt:lpwstr>https://connected.cnect.cec.eu.int</vt:lpwstr>
  </property>
  <property fmtid="{D5CDD505-2E9C-101B-9397-08002B2CF9AE}" pid="6" name="Offisync_ServerID">
    <vt:lpwstr>0d3b22a6-6203-4efc-8e8e-b5279256493b</vt:lpwstr>
  </property>
  <property fmtid="{D5CDD505-2E9C-101B-9397-08002B2CF9AE}" pid="7" name="Jive_LatestUserAccountName">
    <vt:lpwstr>martigb</vt:lpwstr>
  </property>
</Properties>
</file>