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8" r:id="rId5"/>
    <p:sldId id="257" r:id="rId6"/>
    <p:sldId id="260" r:id="rId7"/>
  </p:sldIdLst>
  <p:sldSz cx="9144000" cy="6858000" type="screen4x3"/>
  <p:notesSz cx="6742113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456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18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61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757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6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372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2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85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970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632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14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36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1FC35-33E0-43D4-A2AA-D887520CFA2A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3AF2E-061B-40B6-B688-8247F18BA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789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hyperlink" Target="http://www.google.be/url?sa=i&amp;rct=j&amp;q=&amp;esrc=s&amp;source=images&amp;cd=&amp;cad=rja&amp;uact=8&amp;ved=0ahUKEwjIu_m_rL_JAhWBtxoKHTnLADwQjRwIBw&amp;url=http://www.instron.com/en/products/testing-systems/structural-testing-and-crash-simulation/crash-simulation-systems&amp;psig=AFQjCNEPqYe8uu8QWo3CTZ3kr9J4u09cKA&amp;ust=1449220211541458" TargetMode="External"/><Relationship Id="rId12" Type="http://schemas.openxmlformats.org/officeDocument/2006/relationships/hyperlink" Target="http://www.google.be/url?sa=i&amp;rct=j&amp;q=&amp;esrc=s&amp;source=images&amp;cd=&amp;cad=rja&amp;uact=8&amp;ved=0ahUKEwiBl5ylvL_JAhUBLBoKHXjLDjgQjRwIBw&amp;url=http://www.lookfordiagnosis.com/mesh_info.php?term%3DRadio%2BWaves%26lang%3D1&amp;psig=AFQjCNGeMh0JFH-0vv926h69TzrnhZIgDw&amp;ust=1449224483276613" TargetMode="External"/><Relationship Id="rId2" Type="http://schemas.openxmlformats.org/officeDocument/2006/relationships/hyperlink" Target="https://www.google.be/url?sa=i&amp;rct=j&amp;q=&amp;esrc=s&amp;source=images&amp;cd=&amp;cad=rja&amp;uact=8&amp;ved=0ahUKEwiu077lq7_JAhWHVxoKHSiYC1kQjRwIBw&amp;url=https://www.telcoantennas.com.au/site/category/products/vehicle-products/mobile-phone-antennas&amp;psig=AFQjCNGUsHgpmEz0Rvo7iJ0tNHe95_1gtQ&amp;ust=1449220069290027" TargetMode="Externa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png"/><Relationship Id="rId5" Type="http://schemas.openxmlformats.org/officeDocument/2006/relationships/image" Target="../media/image2.jpeg"/><Relationship Id="rId15" Type="http://schemas.openxmlformats.org/officeDocument/2006/relationships/hyperlink" Target="https://play.google.com/store/apps/details?id=com.esys.antennapointer" TargetMode="External"/><Relationship Id="rId10" Type="http://schemas.openxmlformats.org/officeDocument/2006/relationships/image" Target="../media/image5.jpeg"/><Relationship Id="rId4" Type="http://schemas.openxmlformats.org/officeDocument/2006/relationships/hyperlink" Target="http://www.google.be/url?sa=i&amp;rct=j&amp;q=&amp;esrc=s&amp;source=images&amp;cd=&amp;cad=rja&amp;uact=8&amp;ved=0ahUKEwjEu_yQrb_JAhUJuhoKHWwxAWoQjRwIBw&amp;url=http://www.jacquelinecoppens.nl/?attachment_id%3D647&amp;psig=AFQjCNGlBhGcbmHwQgpBPT3n4IIWzwICvA&amp;ust=1449220467854255" TargetMode="External"/><Relationship Id="rId9" Type="http://schemas.openxmlformats.org/officeDocument/2006/relationships/hyperlink" Target="http://www.google.be/url?sa=i&amp;rct=j&amp;q=&amp;esrc=s&amp;source=images&amp;cd=&amp;cad=rja&amp;uact=8&amp;ved=0ahUKEwi5rY6Oq7_JAhUKVhoKHV3pAMQQjRwIBw&amp;url=http://carboncycle2.lbl.gov/research/focus-areas/energy-storage/&amp;psig=AFQjCNFtLHS1jpaF9QZkxRUroTJiUISwWg&amp;ust=1449219917925729" TargetMode="External"/><Relationship Id="rId1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hyperlink" Target="http://www.google.be/url?sa=i&amp;rct=j&amp;q=&amp;esrc=s&amp;source=images&amp;cd=&amp;cad=rja&amp;uact=8&amp;ved=0ahUKEwjIu_m_rL_JAhWBtxoKHTnLADwQjRwIBw&amp;url=http://www.instron.com/en/products/testing-systems/structural-testing-and-crash-simulation/crash-simulation-systems&amp;psig=AFQjCNEPqYe8uu8QWo3CTZ3kr9J4u09cKA&amp;ust=1449220211541458" TargetMode="External"/><Relationship Id="rId12" Type="http://schemas.openxmlformats.org/officeDocument/2006/relationships/hyperlink" Target="https://play.google.com/store/apps/details?id=com.esys.antennapointer" TargetMode="External"/><Relationship Id="rId2" Type="http://schemas.openxmlformats.org/officeDocument/2006/relationships/hyperlink" Target="https://www.google.be/url?sa=i&amp;rct=j&amp;q=&amp;esrc=s&amp;source=images&amp;cd=&amp;cad=rja&amp;uact=8&amp;ved=0ahUKEwiu077lq7_JAhWHVxoKHSiYC1kQjRwIBw&amp;url=https://www.telcoantennas.com.au/site/category/products/vehicle-products/mobile-phone-antennas&amp;psig=AFQjCNGUsHgpmEz0Rvo7iJ0tNHe95_1gtQ&amp;ust=1449220069290027" TargetMode="Externa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8.emf"/><Relationship Id="rId5" Type="http://schemas.openxmlformats.org/officeDocument/2006/relationships/image" Target="../media/image2.jpeg"/><Relationship Id="rId15" Type="http://schemas.openxmlformats.org/officeDocument/2006/relationships/hyperlink" Target="http://www.google.be/url?sa=i&amp;rct=j&amp;q=&amp;esrc=s&amp;source=images&amp;cd=&amp;cad=rja&amp;uact=8&amp;ved=0ahUKEwi5rY6Oq7_JAhUKVhoKHV3pAMQQjRwIBw&amp;url=http://carboncycle2.lbl.gov/research/focus-areas/energy-storage/&amp;psig=AFQjCNFtLHS1jpaF9QZkxRUroTJiUISwWg&amp;ust=1449219917925729" TargetMode="External"/><Relationship Id="rId10" Type="http://schemas.openxmlformats.org/officeDocument/2006/relationships/image" Target="../media/image7.png"/><Relationship Id="rId4" Type="http://schemas.openxmlformats.org/officeDocument/2006/relationships/hyperlink" Target="http://www.google.be/url?sa=i&amp;rct=j&amp;q=&amp;esrc=s&amp;source=images&amp;cd=&amp;cad=rja&amp;uact=8&amp;ved=0ahUKEwjEu_yQrb_JAhUJuhoKHWwxAWoQjRwIBw&amp;url=http://www.jacquelinecoppens.nl/?attachment_id%3D647&amp;psig=AFQjCNGlBhGcbmHwQgpBPT3n4IIWzwICvA&amp;ust=1449220467854255" TargetMode="External"/><Relationship Id="rId9" Type="http://schemas.openxmlformats.org/officeDocument/2006/relationships/hyperlink" Target="http://www.google.be/url?sa=i&amp;rct=j&amp;q=&amp;esrc=s&amp;source=images&amp;cd=&amp;cad=rja&amp;uact=8&amp;ved=0ahUKEwiBl5ylvL_JAhUBLBoKHXjLDjgQjRwIBw&amp;url=http://www.lookfordiagnosis.com/mesh_info.php?term%3DRadio%2BWaves%26lang%3D1&amp;psig=AFQjCNGeMh0JFH-0vv926h69TzrnhZIgDw&amp;ust=1449224483276613" TargetMode="External"/><Relationship Id="rId1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be/url?sa=i&amp;rct=j&amp;q=&amp;esrc=s&amp;source=images&amp;cd=&amp;cad=rja&amp;uact=8&amp;ved=0ahUKEwjEu_yQrb_JAhUJuhoKHWwxAWoQjRwIBw&amp;url=http://www.jacquelinecoppens.nl/?attachment_id%3D647&amp;psig=AFQjCNGlBhGcbmHwQgpBPT3n4IIWzwICvA&amp;ust=1449220467854255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Non Paper </a:t>
            </a:r>
            <a:r>
              <a:rPr lang="nl-BE" dirty="0" err="1" smtClean="0"/>
              <a:t>regarding</a:t>
            </a:r>
            <a:r>
              <a:rPr lang="nl-BE" dirty="0" smtClean="0"/>
              <a:t> </a:t>
            </a:r>
            <a:br>
              <a:rPr lang="nl-BE" dirty="0" smtClean="0"/>
            </a:br>
            <a:r>
              <a:rPr lang="nl-BE" dirty="0" smtClean="0"/>
              <a:t>component </a:t>
            </a:r>
            <a:r>
              <a:rPr lang="nl-BE" dirty="0" err="1" smtClean="0"/>
              <a:t>approvals</a:t>
            </a:r>
            <a:r>
              <a:rPr lang="nl-BE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332656"/>
            <a:ext cx="6400800" cy="1752600"/>
          </a:xfrm>
        </p:spPr>
        <p:txBody>
          <a:bodyPr/>
          <a:lstStyle/>
          <a:p>
            <a:r>
              <a:rPr lang="nl-BE" dirty="0" smtClean="0">
                <a:solidFill>
                  <a:schemeClr val="tx1"/>
                </a:solidFill>
              </a:rPr>
              <a:t>UNECE AECS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95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92586"/>
            <a:ext cx="8496944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nl-BE" dirty="0" smtClean="0"/>
              <a:t>background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052736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A component </a:t>
            </a:r>
            <a:r>
              <a:rPr lang="nl-BE" dirty="0" err="1" smtClean="0"/>
              <a:t>based</a:t>
            </a:r>
            <a:r>
              <a:rPr lang="nl-BE" dirty="0" smtClean="0"/>
              <a:t> </a:t>
            </a:r>
            <a:r>
              <a:rPr lang="nl-BE" dirty="0" err="1" smtClean="0"/>
              <a:t>approval</a:t>
            </a:r>
            <a:r>
              <a:rPr lang="nl-BE" dirty="0" smtClean="0"/>
              <a:t> </a:t>
            </a:r>
            <a:r>
              <a:rPr lang="nl-BE" dirty="0" err="1" smtClean="0"/>
              <a:t>would</a:t>
            </a:r>
            <a:r>
              <a:rPr lang="nl-BE" dirty="0" smtClean="0"/>
              <a:t> </a:t>
            </a:r>
            <a:r>
              <a:rPr lang="nl-BE" dirty="0" err="1" smtClean="0"/>
              <a:t>allow</a:t>
            </a:r>
            <a:r>
              <a:rPr lang="nl-BE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use</a:t>
            </a:r>
            <a:r>
              <a:rPr lang="nl-BE" dirty="0" smtClean="0"/>
              <a:t> </a:t>
            </a:r>
            <a:r>
              <a:rPr lang="nl-BE" dirty="0" err="1" smtClean="0"/>
              <a:t>one</a:t>
            </a:r>
            <a:r>
              <a:rPr lang="nl-BE" dirty="0" smtClean="0"/>
              <a:t> component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various</a:t>
            </a:r>
            <a:r>
              <a:rPr lang="nl-BE" dirty="0" smtClean="0"/>
              <a:t> AECS system </a:t>
            </a:r>
            <a:r>
              <a:rPr lang="nl-BE" dirty="0" err="1" smtClean="0"/>
              <a:t>configurations</a:t>
            </a:r>
            <a:endParaRPr lang="nl-BE" dirty="0" smtClean="0"/>
          </a:p>
          <a:p>
            <a:pPr marL="285750" indent="-285750">
              <a:buFontTx/>
              <a:buChar char="-"/>
            </a:pPr>
            <a:r>
              <a:rPr lang="nl-BE" dirty="0" smtClean="0"/>
              <a:t>Smaller </a:t>
            </a:r>
            <a:r>
              <a:rPr lang="nl-BE" dirty="0" err="1" smtClean="0"/>
              <a:t>modifications</a:t>
            </a:r>
            <a:r>
              <a:rPr lang="nl-BE" dirty="0" smtClean="0"/>
              <a:t> of </a:t>
            </a:r>
            <a:r>
              <a:rPr lang="nl-BE" dirty="0" err="1" smtClean="0"/>
              <a:t>an</a:t>
            </a:r>
            <a:r>
              <a:rPr lang="nl-BE" dirty="0" smtClean="0"/>
              <a:t> AECS system </a:t>
            </a:r>
            <a:r>
              <a:rPr lang="nl-BE" dirty="0" err="1" smtClean="0"/>
              <a:t>can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handled</a:t>
            </a:r>
            <a:r>
              <a:rPr lang="nl-BE" dirty="0" smtClean="0"/>
              <a:t> at AECD level</a:t>
            </a:r>
          </a:p>
          <a:p>
            <a:pPr marL="285750" indent="-285750">
              <a:buFontTx/>
              <a:buChar char="-"/>
            </a:pPr>
            <a:r>
              <a:rPr lang="nl-BE" dirty="0" err="1" smtClean="0"/>
              <a:t>Individual</a:t>
            </a:r>
            <a:r>
              <a:rPr lang="nl-BE" dirty="0" smtClean="0"/>
              <a:t> </a:t>
            </a:r>
            <a:r>
              <a:rPr lang="nl-BE" dirty="0" err="1" smtClean="0"/>
              <a:t>suppliers</a:t>
            </a:r>
            <a:r>
              <a:rPr lang="nl-BE" dirty="0" smtClean="0"/>
              <a:t> </a:t>
            </a:r>
            <a:r>
              <a:rPr lang="nl-BE" dirty="0" err="1" smtClean="0"/>
              <a:t>can</a:t>
            </a:r>
            <a:r>
              <a:rPr lang="nl-BE" dirty="0" smtClean="0"/>
              <a:t> </a:t>
            </a:r>
            <a:r>
              <a:rPr lang="nl-BE" dirty="0" err="1" smtClean="0"/>
              <a:t>obtain</a:t>
            </a:r>
            <a:r>
              <a:rPr lang="nl-BE" dirty="0" smtClean="0"/>
              <a:t> </a:t>
            </a:r>
            <a:r>
              <a:rPr lang="nl-BE" dirty="0" err="1" smtClean="0"/>
              <a:t>an</a:t>
            </a:r>
            <a:r>
              <a:rPr lang="nl-BE" dirty="0" smtClean="0"/>
              <a:t> AECD </a:t>
            </a:r>
            <a:r>
              <a:rPr lang="nl-BE" dirty="0" err="1" smtClean="0"/>
              <a:t>approval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individual</a:t>
            </a:r>
            <a:r>
              <a:rPr lang="nl-BE" dirty="0" smtClean="0"/>
              <a:t> </a:t>
            </a:r>
            <a:r>
              <a:rPr lang="nl-BE" dirty="0" err="1" smtClean="0"/>
              <a:t>components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are </a:t>
            </a:r>
            <a:r>
              <a:rPr lang="nl-BE" dirty="0" err="1" smtClean="0"/>
              <a:t>used</a:t>
            </a:r>
            <a:r>
              <a:rPr lang="nl-BE" dirty="0" smtClean="0"/>
              <a:t> in </a:t>
            </a:r>
            <a:r>
              <a:rPr lang="nl-BE" dirty="0" err="1" smtClean="0"/>
              <a:t>variety</a:t>
            </a:r>
            <a:r>
              <a:rPr lang="nl-BE" dirty="0" smtClean="0"/>
              <a:t> of </a:t>
            </a:r>
            <a:r>
              <a:rPr lang="nl-BE" dirty="0" err="1" smtClean="0"/>
              <a:t>emergency</a:t>
            </a:r>
            <a:r>
              <a:rPr lang="nl-BE" dirty="0" smtClean="0"/>
              <a:t> call systems</a:t>
            </a:r>
          </a:p>
          <a:p>
            <a:pPr marL="285750" indent="-285750">
              <a:buFontTx/>
              <a:buChar char="-"/>
            </a:pPr>
            <a:r>
              <a:rPr lang="nl-BE" dirty="0" smtClean="0"/>
              <a:t>Flexibility </a:t>
            </a:r>
            <a:r>
              <a:rPr lang="nl-BE" dirty="0" err="1" smtClean="0"/>
              <a:t>to</a:t>
            </a:r>
            <a:r>
              <a:rPr lang="nl-BE" dirty="0" smtClean="0"/>
              <a:t> select an </a:t>
            </a:r>
            <a:r>
              <a:rPr lang="nl-BE" dirty="0" err="1" smtClean="0"/>
              <a:t>approval</a:t>
            </a:r>
            <a:r>
              <a:rPr lang="nl-BE" dirty="0" smtClean="0"/>
              <a:t> route in </a:t>
            </a:r>
            <a:r>
              <a:rPr lang="nl-BE" dirty="0" err="1" smtClean="0"/>
              <a:t>function</a:t>
            </a:r>
            <a:r>
              <a:rPr lang="nl-BE" dirty="0" smtClean="0"/>
              <a:t> of </a:t>
            </a:r>
            <a:r>
              <a:rPr lang="nl-BE" dirty="0" err="1" smtClean="0"/>
              <a:t>supply</a:t>
            </a:r>
            <a:r>
              <a:rPr lang="nl-BE" dirty="0" smtClean="0"/>
              <a:t> chain </a:t>
            </a:r>
            <a:r>
              <a:rPr lang="nl-BE" dirty="0" err="1" smtClean="0"/>
              <a:t>responsibility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OEM </a:t>
            </a:r>
            <a:r>
              <a:rPr lang="nl-BE" dirty="0" err="1" smtClean="0"/>
              <a:t>responsibility</a:t>
            </a:r>
            <a:r>
              <a:rPr lang="nl-BE" dirty="0" smtClean="0"/>
              <a:t> (</a:t>
            </a:r>
            <a:r>
              <a:rPr lang="nl-BE" dirty="0" err="1" smtClean="0"/>
              <a:t>one</a:t>
            </a:r>
            <a:r>
              <a:rPr lang="nl-BE" dirty="0" smtClean="0"/>
              <a:t> box </a:t>
            </a:r>
            <a:r>
              <a:rPr lang="nl-BE" dirty="0" err="1" smtClean="0"/>
              <a:t>solutions</a:t>
            </a:r>
            <a:r>
              <a:rPr lang="nl-BE" dirty="0" smtClean="0"/>
              <a:t>, </a:t>
            </a:r>
            <a:r>
              <a:rPr lang="nl-BE" dirty="0" err="1" smtClean="0"/>
              <a:t>individual</a:t>
            </a:r>
            <a:r>
              <a:rPr lang="nl-BE" dirty="0" smtClean="0"/>
              <a:t> </a:t>
            </a:r>
            <a:r>
              <a:rPr lang="nl-BE" dirty="0" err="1" smtClean="0"/>
              <a:t>components</a:t>
            </a:r>
            <a:r>
              <a:rPr lang="nl-BE" dirty="0" smtClean="0"/>
              <a:t>, semi-</a:t>
            </a:r>
            <a:r>
              <a:rPr lang="nl-BE" dirty="0" err="1" smtClean="0"/>
              <a:t>integrated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fully</a:t>
            </a:r>
            <a:r>
              <a:rPr lang="nl-BE" dirty="0" smtClean="0"/>
              <a:t> </a:t>
            </a:r>
            <a:r>
              <a:rPr lang="nl-BE" dirty="0" err="1" smtClean="0"/>
              <a:t>integrated</a:t>
            </a:r>
            <a:r>
              <a:rPr lang="nl-BE" dirty="0" smtClean="0"/>
              <a:t> </a:t>
            </a:r>
            <a:r>
              <a:rPr lang="nl-BE" dirty="0" err="1" smtClean="0"/>
              <a:t>ecall</a:t>
            </a:r>
            <a:r>
              <a:rPr lang="nl-BE" dirty="0" smtClean="0"/>
              <a:t> systems)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19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ige toelichting 4"/>
          <p:cNvSpPr/>
          <p:nvPr/>
        </p:nvSpPr>
        <p:spPr>
          <a:xfrm>
            <a:off x="6372200" y="2018509"/>
            <a:ext cx="2304256" cy="1133853"/>
          </a:xfrm>
          <a:prstGeom prst="wedgeRectCallout">
            <a:avLst>
              <a:gd name="adj1" fmla="val -59033"/>
              <a:gd name="adj2" fmla="val 85219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1200" dirty="0" err="1" smtClean="0">
                <a:solidFill>
                  <a:schemeClr val="tx1"/>
                </a:solidFill>
              </a:rPr>
              <a:t>Can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be</a:t>
            </a:r>
            <a:r>
              <a:rPr lang="nl-BE" sz="1200" dirty="0" smtClean="0">
                <a:solidFill>
                  <a:schemeClr val="tx1"/>
                </a:solidFill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Dedicated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eCall</a:t>
            </a:r>
            <a:r>
              <a:rPr lang="nl-BE" sz="1200" dirty="0" smtClean="0">
                <a:solidFill>
                  <a:schemeClr val="tx1"/>
                </a:solidFill>
              </a:rPr>
              <a:t> power </a:t>
            </a:r>
            <a:r>
              <a:rPr lang="nl-BE" sz="1200" dirty="0" err="1" smtClean="0">
                <a:solidFill>
                  <a:schemeClr val="tx1"/>
                </a:solidFill>
              </a:rPr>
              <a:t>supply</a:t>
            </a:r>
            <a:endParaRPr lang="nl-BE" sz="1200" dirty="0" smtClean="0">
              <a:solidFill>
                <a:schemeClr val="tx1"/>
              </a:solidFill>
            </a:endParaRP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12V starter </a:t>
            </a:r>
            <a:r>
              <a:rPr lang="nl-BE" sz="1200" dirty="0" err="1" smtClean="0">
                <a:solidFill>
                  <a:schemeClr val="tx1"/>
                </a:solidFill>
              </a:rPr>
              <a:t>battery</a:t>
            </a:r>
            <a:endParaRPr lang="nl-BE" sz="1200" dirty="0" smtClean="0">
              <a:solidFill>
                <a:schemeClr val="tx1"/>
              </a:solidFill>
            </a:endParaRP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traction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battery</a:t>
            </a:r>
            <a:endParaRPr lang="nl-BE" sz="1200" dirty="0" smtClean="0">
              <a:solidFill>
                <a:schemeClr val="tx1"/>
              </a:solidFill>
            </a:endParaRP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….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9" name="Rechthoekige toelichting 8"/>
          <p:cNvSpPr/>
          <p:nvPr/>
        </p:nvSpPr>
        <p:spPr>
          <a:xfrm>
            <a:off x="5965265" y="260648"/>
            <a:ext cx="2855207" cy="1296144"/>
          </a:xfrm>
          <a:prstGeom prst="wedgeRectCallout">
            <a:avLst>
              <a:gd name="adj1" fmla="val -81544"/>
              <a:gd name="adj2" fmla="val 10989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1200" dirty="0" smtClean="0">
                <a:solidFill>
                  <a:schemeClr val="tx1"/>
                </a:solidFill>
              </a:rPr>
              <a:t>MNO </a:t>
            </a:r>
            <a:r>
              <a:rPr lang="nl-BE" sz="1200" dirty="0" err="1" smtClean="0">
                <a:solidFill>
                  <a:schemeClr val="tx1"/>
                </a:solidFill>
              </a:rPr>
              <a:t>antenna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can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be</a:t>
            </a:r>
            <a:r>
              <a:rPr lang="nl-BE" sz="1200" dirty="0" smtClean="0">
                <a:solidFill>
                  <a:schemeClr val="tx1"/>
                </a:solidFill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External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antenna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dedicated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to</a:t>
            </a:r>
            <a:r>
              <a:rPr lang="nl-BE" sz="1200" dirty="0" smtClean="0">
                <a:solidFill>
                  <a:schemeClr val="tx1"/>
                </a:solidFill>
              </a:rPr>
              <a:t> AECS</a:t>
            </a: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External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antenna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for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other</a:t>
            </a:r>
            <a:r>
              <a:rPr lang="nl-BE" sz="1200" dirty="0" smtClean="0">
                <a:solidFill>
                  <a:schemeClr val="tx1"/>
                </a:solidFill>
              </a:rPr>
              <a:t> Vehicle </a:t>
            </a:r>
            <a:r>
              <a:rPr lang="nl-BE" sz="1200" dirty="0" err="1" smtClean="0">
                <a:solidFill>
                  <a:schemeClr val="tx1"/>
                </a:solidFill>
              </a:rPr>
              <a:t>communicaton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functions</a:t>
            </a:r>
            <a:endParaRPr lang="nl-BE" sz="1200" dirty="0" smtClean="0">
              <a:solidFill>
                <a:schemeClr val="tx1"/>
              </a:solidFill>
            </a:endParaRP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Antenna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integrated</a:t>
            </a:r>
            <a:r>
              <a:rPr lang="nl-BE" sz="1200" dirty="0" smtClean="0">
                <a:solidFill>
                  <a:schemeClr val="tx1"/>
                </a:solidFill>
              </a:rPr>
              <a:t> in AECD unit</a:t>
            </a: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…….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10" name="平行四辺形 9"/>
          <p:cNvSpPr/>
          <p:nvPr/>
        </p:nvSpPr>
        <p:spPr bwMode="auto">
          <a:xfrm>
            <a:off x="2770949" y="2247416"/>
            <a:ext cx="153731" cy="295382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i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3415072" y="3008348"/>
            <a:ext cx="1800200" cy="64807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i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3845015" y="3133646"/>
            <a:ext cx="946981" cy="4393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AECS control unit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3775112" y="2072244"/>
            <a:ext cx="946981" cy="28803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GNSS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ANT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4743536" y="4160476"/>
            <a:ext cx="630120" cy="45279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AUDIO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5575312" y="3407654"/>
            <a:ext cx="559296" cy="46479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BAT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4427984" y="2018510"/>
            <a:ext cx="717250" cy="2705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MNO ANT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5431296" y="4448508"/>
            <a:ext cx="724880" cy="2076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SP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3415073" y="4142498"/>
            <a:ext cx="596785" cy="1996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MIC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3415074" y="4537072"/>
            <a:ext cx="596784" cy="36582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INDICATOR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2247798" y="3055415"/>
            <a:ext cx="689788" cy="56768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SRS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UNIT,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SENSOR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台形 20"/>
          <p:cNvSpPr/>
          <p:nvPr/>
        </p:nvSpPr>
        <p:spPr bwMode="auto">
          <a:xfrm rot="16200000">
            <a:off x="5349992" y="4760205"/>
            <a:ext cx="332836" cy="141491"/>
          </a:xfrm>
          <a:prstGeom prst="trapezoid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フローチャート : 直接アクセス記憶 21"/>
          <p:cNvSpPr/>
          <p:nvPr/>
        </p:nvSpPr>
        <p:spPr bwMode="auto">
          <a:xfrm flipH="1">
            <a:off x="2847815" y="2330449"/>
            <a:ext cx="216024" cy="103820"/>
          </a:xfrm>
          <a:prstGeom prst="flowChartMagneticDrum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i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" name="平行四辺形 22"/>
          <p:cNvSpPr/>
          <p:nvPr/>
        </p:nvSpPr>
        <p:spPr bwMode="auto">
          <a:xfrm>
            <a:off x="2955827" y="2242707"/>
            <a:ext cx="153731" cy="295382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i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2441347" y="1874494"/>
            <a:ext cx="668212" cy="28803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GNSS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Satellite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3775112" y="2423900"/>
            <a:ext cx="473490" cy="152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i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6" name="角丸四角形 25"/>
          <p:cNvSpPr/>
          <p:nvPr/>
        </p:nvSpPr>
        <p:spPr bwMode="auto">
          <a:xfrm>
            <a:off x="4519314" y="2297405"/>
            <a:ext cx="473490" cy="152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i="1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27" name="直線矢印コネクタ 26"/>
          <p:cNvCxnSpPr>
            <a:endCxn id="25" idx="1"/>
          </p:cNvCxnSpPr>
          <p:nvPr/>
        </p:nvCxnSpPr>
        <p:spPr bwMode="auto">
          <a:xfrm>
            <a:off x="3176329" y="2330449"/>
            <a:ext cx="598783" cy="1696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直線コネクタ 27"/>
          <p:cNvCxnSpPr/>
          <p:nvPr/>
        </p:nvCxnSpPr>
        <p:spPr bwMode="auto">
          <a:xfrm>
            <a:off x="4011857" y="2576300"/>
            <a:ext cx="0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直線コネクタ 28"/>
          <p:cNvCxnSpPr/>
          <p:nvPr/>
        </p:nvCxnSpPr>
        <p:spPr bwMode="auto">
          <a:xfrm>
            <a:off x="4788024" y="2492896"/>
            <a:ext cx="0" cy="5154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正方形/長方形 29"/>
          <p:cNvSpPr/>
          <p:nvPr/>
        </p:nvSpPr>
        <p:spPr bwMode="auto">
          <a:xfrm>
            <a:off x="3415072" y="4337376"/>
            <a:ext cx="596785" cy="1996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SW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5359288" y="4781345"/>
            <a:ext cx="86376" cy="1261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i="1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32" name="直線コネクタ 31"/>
          <p:cNvCxnSpPr/>
          <p:nvPr/>
        </p:nvCxnSpPr>
        <p:spPr bwMode="auto">
          <a:xfrm>
            <a:off x="4207160" y="3656420"/>
            <a:ext cx="0" cy="7808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直線コネクタ 32"/>
          <p:cNvCxnSpPr>
            <a:stCxn id="30" idx="3"/>
          </p:cNvCxnSpPr>
          <p:nvPr/>
        </p:nvCxnSpPr>
        <p:spPr bwMode="auto">
          <a:xfrm>
            <a:off x="4011857" y="4437224"/>
            <a:ext cx="19530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直線コネクタ 33"/>
          <p:cNvCxnSpPr/>
          <p:nvPr/>
        </p:nvCxnSpPr>
        <p:spPr bwMode="auto">
          <a:xfrm>
            <a:off x="4519314" y="3656420"/>
            <a:ext cx="0" cy="12241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直線コネクタ 34"/>
          <p:cNvCxnSpPr>
            <a:endCxn id="14" idx="1"/>
          </p:cNvCxnSpPr>
          <p:nvPr/>
        </p:nvCxnSpPr>
        <p:spPr bwMode="auto">
          <a:xfrm>
            <a:off x="4519314" y="4386875"/>
            <a:ext cx="22422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直線コネクタ 35"/>
          <p:cNvCxnSpPr/>
          <p:nvPr/>
        </p:nvCxnSpPr>
        <p:spPr bwMode="auto">
          <a:xfrm>
            <a:off x="4519314" y="4880556"/>
            <a:ext cx="8111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直線コネクタ 36"/>
          <p:cNvCxnSpPr>
            <a:stCxn id="20" idx="3"/>
            <a:endCxn id="11" idx="1"/>
          </p:cNvCxnSpPr>
          <p:nvPr/>
        </p:nvCxnSpPr>
        <p:spPr bwMode="auto">
          <a:xfrm flipV="1">
            <a:off x="2937586" y="3332384"/>
            <a:ext cx="477486" cy="68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正方形/長方形 37"/>
          <p:cNvSpPr/>
          <p:nvPr/>
        </p:nvSpPr>
        <p:spPr bwMode="auto">
          <a:xfrm>
            <a:off x="5701217" y="3332384"/>
            <a:ext cx="90119" cy="7527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正方形/長方形 38"/>
          <p:cNvSpPr/>
          <p:nvPr/>
        </p:nvSpPr>
        <p:spPr bwMode="auto">
          <a:xfrm>
            <a:off x="5920206" y="3331683"/>
            <a:ext cx="90119" cy="752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i="1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40" name="直線コネクタ 39"/>
          <p:cNvCxnSpPr/>
          <p:nvPr/>
        </p:nvCxnSpPr>
        <p:spPr bwMode="auto">
          <a:xfrm>
            <a:off x="5215272" y="3152363"/>
            <a:ext cx="7470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直線コネクタ 40"/>
          <p:cNvCxnSpPr/>
          <p:nvPr/>
        </p:nvCxnSpPr>
        <p:spPr bwMode="auto">
          <a:xfrm>
            <a:off x="5962299" y="3152363"/>
            <a:ext cx="1" cy="175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直線コネクタ 41"/>
          <p:cNvCxnSpPr/>
          <p:nvPr/>
        </p:nvCxnSpPr>
        <p:spPr bwMode="auto">
          <a:xfrm>
            <a:off x="5215272" y="3224372"/>
            <a:ext cx="53100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直線コネクタ 42"/>
          <p:cNvCxnSpPr>
            <a:endCxn id="38" idx="0"/>
          </p:cNvCxnSpPr>
          <p:nvPr/>
        </p:nvCxnSpPr>
        <p:spPr bwMode="auto">
          <a:xfrm>
            <a:off x="5746276" y="3224372"/>
            <a:ext cx="1" cy="108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hthoekige toelichting 47"/>
          <p:cNvSpPr/>
          <p:nvPr/>
        </p:nvSpPr>
        <p:spPr>
          <a:xfrm>
            <a:off x="2754875" y="218236"/>
            <a:ext cx="2855207" cy="1296144"/>
          </a:xfrm>
          <a:prstGeom prst="wedgeRectCallout">
            <a:avLst>
              <a:gd name="adj1" fmla="val -7824"/>
              <a:gd name="adj2" fmla="val 91262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1200" dirty="0" smtClean="0">
                <a:solidFill>
                  <a:schemeClr val="tx1"/>
                </a:solidFill>
              </a:rPr>
              <a:t>GNSS </a:t>
            </a:r>
            <a:r>
              <a:rPr lang="nl-BE" sz="1200" dirty="0" err="1" smtClean="0">
                <a:solidFill>
                  <a:schemeClr val="tx1"/>
                </a:solidFill>
              </a:rPr>
              <a:t>antenna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can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be</a:t>
            </a:r>
            <a:r>
              <a:rPr lang="nl-BE" sz="1200" dirty="0" smtClean="0">
                <a:solidFill>
                  <a:schemeClr val="tx1"/>
                </a:solidFill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External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antenna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dedicated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to</a:t>
            </a:r>
            <a:r>
              <a:rPr lang="nl-BE" sz="1200" dirty="0" smtClean="0">
                <a:solidFill>
                  <a:schemeClr val="tx1"/>
                </a:solidFill>
              </a:rPr>
              <a:t> AECS</a:t>
            </a: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External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antenna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for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navigation</a:t>
            </a:r>
            <a:r>
              <a:rPr lang="nl-BE" sz="1200" dirty="0" smtClean="0">
                <a:solidFill>
                  <a:schemeClr val="tx1"/>
                </a:solidFill>
              </a:rPr>
              <a:t> system</a:t>
            </a: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Antenna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integrated</a:t>
            </a:r>
            <a:r>
              <a:rPr lang="nl-BE" sz="1200" dirty="0" smtClean="0">
                <a:solidFill>
                  <a:schemeClr val="tx1"/>
                </a:solidFill>
              </a:rPr>
              <a:t> in AECD unit</a:t>
            </a: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…….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49" name="Rechthoekige toelichting 48"/>
          <p:cNvSpPr/>
          <p:nvPr/>
        </p:nvSpPr>
        <p:spPr>
          <a:xfrm>
            <a:off x="6408072" y="4997369"/>
            <a:ext cx="2304256" cy="1133853"/>
          </a:xfrm>
          <a:prstGeom prst="wedgeRectCallout">
            <a:avLst>
              <a:gd name="adj1" fmla="val -82992"/>
              <a:gd name="adj2" fmla="val -7759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1200" dirty="0" smtClean="0">
                <a:solidFill>
                  <a:schemeClr val="tx1"/>
                </a:solidFill>
              </a:rPr>
              <a:t>Audio </a:t>
            </a:r>
            <a:r>
              <a:rPr lang="nl-BE" sz="1200" dirty="0" err="1" smtClean="0">
                <a:solidFill>
                  <a:schemeClr val="tx1"/>
                </a:solidFill>
              </a:rPr>
              <a:t>can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be</a:t>
            </a:r>
            <a:r>
              <a:rPr lang="nl-BE" sz="1200" dirty="0" smtClean="0">
                <a:solidFill>
                  <a:schemeClr val="tx1"/>
                </a:solidFill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Dedicated</a:t>
            </a:r>
            <a:r>
              <a:rPr lang="nl-BE" sz="1200" dirty="0" smtClean="0">
                <a:solidFill>
                  <a:schemeClr val="tx1"/>
                </a:solidFill>
              </a:rPr>
              <a:t> AECS audio speaker/micro</a:t>
            </a: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Integrated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with</a:t>
            </a:r>
            <a:r>
              <a:rPr lang="nl-BE" sz="1200" dirty="0" smtClean="0">
                <a:solidFill>
                  <a:schemeClr val="tx1"/>
                </a:solidFill>
              </a:rPr>
              <a:t> vehicle audio</a:t>
            </a: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….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50" name="Rechthoekige toelichting 49"/>
          <p:cNvSpPr/>
          <p:nvPr/>
        </p:nvSpPr>
        <p:spPr>
          <a:xfrm>
            <a:off x="647081" y="5301208"/>
            <a:ext cx="2828639" cy="1152128"/>
          </a:xfrm>
          <a:prstGeom prst="wedgeRectCallout">
            <a:avLst>
              <a:gd name="adj1" fmla="val 56816"/>
              <a:gd name="adj2" fmla="val -8251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1200" dirty="0" smtClean="0">
                <a:solidFill>
                  <a:schemeClr val="tx1"/>
                </a:solidFill>
              </a:rPr>
              <a:t>Indicator </a:t>
            </a:r>
            <a:r>
              <a:rPr lang="nl-BE" sz="1200" dirty="0" err="1" smtClean="0">
                <a:solidFill>
                  <a:schemeClr val="tx1"/>
                </a:solidFill>
              </a:rPr>
              <a:t>can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be</a:t>
            </a:r>
            <a:r>
              <a:rPr lang="nl-BE" sz="1200" dirty="0" smtClean="0">
                <a:solidFill>
                  <a:schemeClr val="tx1"/>
                </a:solidFill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AECS indicator </a:t>
            </a:r>
            <a:r>
              <a:rPr lang="nl-BE" sz="1200" dirty="0" err="1" smtClean="0">
                <a:solidFill>
                  <a:schemeClr val="tx1"/>
                </a:solidFill>
              </a:rPr>
              <a:t>integrated</a:t>
            </a:r>
            <a:r>
              <a:rPr lang="nl-BE" sz="1200" dirty="0" smtClean="0">
                <a:solidFill>
                  <a:schemeClr val="tx1"/>
                </a:solidFill>
              </a:rPr>
              <a:t> in AECD</a:t>
            </a: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Separate indicator in instrument panel/common </a:t>
            </a:r>
            <a:r>
              <a:rPr lang="nl-BE" sz="1200" dirty="0" err="1" smtClean="0">
                <a:solidFill>
                  <a:schemeClr val="tx1"/>
                </a:solidFill>
              </a:rPr>
              <a:t>place</a:t>
            </a:r>
            <a:endParaRPr lang="nl-BE" sz="1200" dirty="0" smtClean="0">
              <a:solidFill>
                <a:schemeClr val="tx1"/>
              </a:solidFill>
            </a:endParaRP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...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51" name="Rechthoekige toelichting 50"/>
          <p:cNvSpPr/>
          <p:nvPr/>
        </p:nvSpPr>
        <p:spPr>
          <a:xfrm>
            <a:off x="137091" y="1512390"/>
            <a:ext cx="2304256" cy="1300272"/>
          </a:xfrm>
          <a:prstGeom prst="wedgeRectCallout">
            <a:avLst>
              <a:gd name="adj1" fmla="val 91838"/>
              <a:gd name="adj2" fmla="val 6574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1200" dirty="0" smtClean="0">
                <a:solidFill>
                  <a:schemeClr val="tx1"/>
                </a:solidFill>
              </a:rPr>
              <a:t>Positioning </a:t>
            </a:r>
            <a:r>
              <a:rPr lang="nl-BE" sz="1200" dirty="0" err="1" smtClean="0">
                <a:solidFill>
                  <a:schemeClr val="tx1"/>
                </a:solidFill>
              </a:rPr>
              <a:t>function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can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be</a:t>
            </a:r>
            <a:r>
              <a:rPr lang="nl-BE" sz="1200" dirty="0">
                <a:solidFill>
                  <a:schemeClr val="tx1"/>
                </a:solidFill>
              </a:rPr>
              <a:t>:</a:t>
            </a:r>
            <a:endParaRPr lang="nl-BE" sz="1200" dirty="0" smtClean="0">
              <a:solidFill>
                <a:schemeClr val="tx1"/>
              </a:solidFill>
            </a:endParaRP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Dedicated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>
                <a:solidFill>
                  <a:schemeClr val="tx1"/>
                </a:solidFill>
              </a:rPr>
              <a:t> </a:t>
            </a:r>
            <a:r>
              <a:rPr lang="nl-BE" sz="1200" dirty="0" smtClean="0">
                <a:solidFill>
                  <a:schemeClr val="tx1"/>
                </a:solidFill>
              </a:rPr>
              <a:t>AECS positioning module </a:t>
            </a:r>
            <a:r>
              <a:rPr lang="nl-BE" sz="1200" dirty="0" err="1" smtClean="0">
                <a:solidFill>
                  <a:schemeClr val="tx1"/>
                </a:solidFill>
              </a:rPr>
              <a:t>within</a:t>
            </a:r>
            <a:r>
              <a:rPr lang="nl-BE" sz="1200" dirty="0" smtClean="0">
                <a:solidFill>
                  <a:schemeClr val="tx1"/>
                </a:solidFill>
              </a:rPr>
              <a:t> AECD unit</a:t>
            </a: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Take info </a:t>
            </a:r>
            <a:r>
              <a:rPr lang="nl-BE" sz="1200" dirty="0" err="1" smtClean="0">
                <a:solidFill>
                  <a:schemeClr val="tx1"/>
                </a:solidFill>
              </a:rPr>
              <a:t>from</a:t>
            </a:r>
            <a:r>
              <a:rPr lang="nl-BE" sz="1200" dirty="0" smtClean="0">
                <a:solidFill>
                  <a:schemeClr val="tx1"/>
                </a:solidFill>
              </a:rPr>
              <a:t> vehicle </a:t>
            </a:r>
            <a:r>
              <a:rPr lang="nl-BE" sz="1200" dirty="0" err="1" smtClean="0">
                <a:solidFill>
                  <a:schemeClr val="tx1"/>
                </a:solidFill>
              </a:rPr>
              <a:t>navigation</a:t>
            </a:r>
            <a:r>
              <a:rPr lang="nl-BE" sz="1200" dirty="0" smtClean="0">
                <a:solidFill>
                  <a:schemeClr val="tx1"/>
                </a:solidFill>
              </a:rPr>
              <a:t> module</a:t>
            </a: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...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52" name="Rechthoekige toelichting 51"/>
          <p:cNvSpPr/>
          <p:nvPr/>
        </p:nvSpPr>
        <p:spPr>
          <a:xfrm>
            <a:off x="179512" y="3808731"/>
            <a:ext cx="2413179" cy="1256986"/>
          </a:xfrm>
          <a:prstGeom prst="wedgeRectCallout">
            <a:avLst>
              <a:gd name="adj1" fmla="val 36526"/>
              <a:gd name="adj2" fmla="val -61792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1200" dirty="0" smtClean="0">
                <a:solidFill>
                  <a:schemeClr val="tx1"/>
                </a:solidFill>
              </a:rPr>
              <a:t>Trigger </a:t>
            </a:r>
            <a:r>
              <a:rPr lang="nl-BE" sz="1200" dirty="0" err="1" smtClean="0">
                <a:solidFill>
                  <a:schemeClr val="tx1"/>
                </a:solidFill>
              </a:rPr>
              <a:t>detection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can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be</a:t>
            </a:r>
            <a:endParaRPr lang="nl-BE" sz="1200" dirty="0" smtClean="0">
              <a:solidFill>
                <a:schemeClr val="tx1"/>
              </a:solidFill>
            </a:endParaRPr>
          </a:p>
          <a:p>
            <a:pPr marL="171450" indent="-171450">
              <a:buFontTx/>
              <a:buChar char="-"/>
            </a:pPr>
            <a:r>
              <a:rPr lang="nl-BE" sz="1200" dirty="0" err="1" smtClean="0">
                <a:solidFill>
                  <a:schemeClr val="tx1"/>
                </a:solidFill>
              </a:rPr>
              <a:t>Dedicated</a:t>
            </a:r>
            <a:r>
              <a:rPr lang="nl-BE" sz="1200" dirty="0" smtClean="0">
                <a:solidFill>
                  <a:schemeClr val="tx1"/>
                </a:solidFill>
              </a:rPr>
              <a:t> AECS crash sensor</a:t>
            </a: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Take </a:t>
            </a:r>
            <a:r>
              <a:rPr lang="nl-BE" sz="1200" dirty="0" err="1" smtClean="0">
                <a:solidFill>
                  <a:schemeClr val="tx1"/>
                </a:solidFill>
              </a:rPr>
              <a:t>signal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from</a:t>
            </a:r>
            <a:r>
              <a:rPr lang="nl-BE" sz="1200" dirty="0" smtClean="0">
                <a:solidFill>
                  <a:schemeClr val="tx1"/>
                </a:solidFill>
              </a:rPr>
              <a:t> vehicle SRS unit</a:t>
            </a:r>
          </a:p>
          <a:p>
            <a:pPr marL="171450" indent="-171450"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…</a:t>
            </a:r>
            <a:endParaRPr lang="nl-B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043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4855871" y="1944122"/>
            <a:ext cx="2282583" cy="21236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1200" b="1" dirty="0" smtClean="0"/>
              <a:t>AECD test </a:t>
            </a:r>
            <a:r>
              <a:rPr lang="nl-BE" sz="1200" b="1" dirty="0" err="1" smtClean="0"/>
              <a:t>bench</a:t>
            </a:r>
            <a:endParaRPr lang="nl-BE" sz="1200" dirty="0" smtClean="0"/>
          </a:p>
          <a:p>
            <a:endParaRPr lang="nl-BE" sz="1200" dirty="0" smtClean="0"/>
          </a:p>
          <a:p>
            <a:endParaRPr lang="nl-BE" sz="1200" dirty="0" smtClean="0"/>
          </a:p>
          <a:p>
            <a:endParaRPr lang="nl-BE" sz="1200" dirty="0" smtClean="0"/>
          </a:p>
          <a:p>
            <a:endParaRPr lang="nl-BE" sz="1200" dirty="0"/>
          </a:p>
          <a:p>
            <a:endParaRPr lang="nl-BE" sz="1200" dirty="0" smtClean="0"/>
          </a:p>
          <a:p>
            <a:endParaRPr lang="nl-BE" sz="1200" dirty="0"/>
          </a:p>
          <a:p>
            <a:endParaRPr lang="nl-BE" sz="1200" dirty="0"/>
          </a:p>
          <a:p>
            <a:endParaRPr lang="nl-BE" sz="1200" dirty="0" smtClean="0"/>
          </a:p>
          <a:p>
            <a:endParaRPr lang="nl-BE" sz="1200" dirty="0" smtClean="0"/>
          </a:p>
          <a:p>
            <a:endParaRPr lang="en-GB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5580112" y="5300627"/>
            <a:ext cx="1503093" cy="76944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1000" b="1" dirty="0" smtClean="0"/>
              <a:t>+ VSWR  </a:t>
            </a:r>
            <a:r>
              <a:rPr lang="nl-BE" sz="1000" b="1" dirty="0" err="1" smtClean="0"/>
              <a:t>measurement</a:t>
            </a:r>
            <a:r>
              <a:rPr lang="nl-BE" sz="1000" b="1" dirty="0" smtClean="0"/>
              <a:t> </a:t>
            </a:r>
          </a:p>
          <a:p>
            <a:pPr algn="ctr"/>
            <a:r>
              <a:rPr lang="nl-BE" sz="1000" b="1" dirty="0" smtClean="0"/>
              <a:t>(</a:t>
            </a:r>
            <a:r>
              <a:rPr lang="nl-BE" sz="1000" b="1" dirty="0" err="1" smtClean="0"/>
              <a:t>for</a:t>
            </a:r>
            <a:r>
              <a:rPr lang="nl-BE" sz="1000" b="1" dirty="0" smtClean="0"/>
              <a:t> </a:t>
            </a:r>
            <a:r>
              <a:rPr lang="nl-BE" sz="1000" b="1" dirty="0" err="1" smtClean="0"/>
              <a:t>wired</a:t>
            </a:r>
            <a:r>
              <a:rPr lang="nl-BE" sz="1000" b="1" dirty="0" smtClean="0"/>
              <a:t> procedure)</a:t>
            </a:r>
            <a:endParaRPr lang="nl-BE" sz="1000" dirty="0"/>
          </a:p>
          <a:p>
            <a:endParaRPr lang="nl-BE" sz="1200" dirty="0" smtClean="0"/>
          </a:p>
          <a:p>
            <a:endParaRPr lang="en-GB" sz="1200" dirty="0"/>
          </a:p>
        </p:txBody>
      </p:sp>
      <p:pic>
        <p:nvPicPr>
          <p:cNvPr id="1028" name="Picture 4" descr="https://www.telcoantennas.com.au/site/sites/default/files/imagecache/product_full/RFI-TLA4100-shark-fin-antenna-multiband-mobile-phone-GPS-aerial_0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018" y="2404104"/>
            <a:ext cx="520840" cy="52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188640"/>
            <a:ext cx="8712968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nl-BE" sz="1800" dirty="0" err="1" smtClean="0"/>
              <a:t>Current</a:t>
            </a:r>
            <a:r>
              <a:rPr lang="nl-BE" sz="1800" dirty="0" smtClean="0"/>
              <a:t> AECD</a:t>
            </a:r>
            <a:endParaRPr lang="en-GB" sz="1800" dirty="0">
              <a:solidFill>
                <a:schemeClr val="tx1"/>
              </a:solidFill>
            </a:endParaRPr>
          </a:p>
        </p:txBody>
      </p:sp>
      <p:pic>
        <p:nvPicPr>
          <p:cNvPr id="15" name="Picture 8" descr="http://www.jacquelinecoppens.nl/wp-content/uploads/2011/10/office-icons-document-free-stock-vecto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076" y="2812966"/>
            <a:ext cx="1021388" cy="90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0" descr="Image result for digital battery tester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1" name="Picture 2" descr="VNA マスタ MS2026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832" y="5661248"/>
            <a:ext cx="505507" cy="34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1423272" y="614460"/>
            <a:ext cx="1780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Component</a:t>
            </a:r>
          </a:p>
          <a:p>
            <a:pPr algn="ctr"/>
            <a:r>
              <a:rPr lang="nl-BE" b="1" dirty="0" smtClean="0"/>
              <a:t>set</a:t>
            </a:r>
            <a:endParaRPr lang="en-GB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079914" y="620688"/>
            <a:ext cx="1780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err="1" smtClean="0"/>
              <a:t>Sled</a:t>
            </a:r>
            <a:r>
              <a:rPr lang="nl-BE" b="1" dirty="0" smtClean="0"/>
              <a:t> test</a:t>
            </a:r>
            <a:endParaRPr lang="en-GB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004048" y="620688"/>
            <a:ext cx="1780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err="1" smtClean="0"/>
              <a:t>Function</a:t>
            </a:r>
            <a:r>
              <a:rPr lang="nl-BE" b="1" dirty="0" smtClean="0"/>
              <a:t> check </a:t>
            </a:r>
            <a:endParaRPr lang="en-GB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315371" y="584321"/>
            <a:ext cx="1793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AECD</a:t>
            </a:r>
          </a:p>
          <a:p>
            <a:pPr algn="ctr"/>
            <a:r>
              <a:rPr lang="nl-BE" b="1" dirty="0" err="1" smtClean="0"/>
              <a:t>approval</a:t>
            </a:r>
            <a:endParaRPr lang="en-GB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-36512" y="611396"/>
            <a:ext cx="1547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err="1" smtClean="0"/>
              <a:t>Supplier</a:t>
            </a:r>
            <a:r>
              <a:rPr lang="nl-BE" b="1" dirty="0" smtClean="0"/>
              <a:t> or</a:t>
            </a:r>
          </a:p>
          <a:p>
            <a:pPr algn="ctr"/>
            <a:r>
              <a:rPr lang="nl-BE" b="1" dirty="0" err="1" smtClean="0"/>
              <a:t>Manufacturer</a:t>
            </a:r>
            <a:endParaRPr lang="en-GB" b="1" dirty="0"/>
          </a:p>
        </p:txBody>
      </p:sp>
      <p:pic>
        <p:nvPicPr>
          <p:cNvPr id="44" name="Picture 43" descr="http://www.instron.com/~/media/images/instron/catalog/products/testing-systems/crash-simulation-components/hyperg_50.jpg?la=en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138" y="2633020"/>
            <a:ext cx="1593886" cy="183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395536" y="31342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A</a:t>
            </a:r>
            <a:endParaRPr lang="en-GB" b="1" dirty="0"/>
          </a:p>
        </p:txBody>
      </p:sp>
      <p:pic>
        <p:nvPicPr>
          <p:cNvPr id="34" name="Picture 2" descr="https://encrypted-tbn3.gstatic.com/images?q=tbn:ANd9GcScmMZ__ioQmKCwk8s2T3ii3MWTAzRQLitES0Q2MiHrjxV7rQs6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591" y="3356992"/>
            <a:ext cx="611537" cy="47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www.telcoantennas.com.au/site/sites/default/files/imagecache/product_full/RFI-TLA4100-shark-fin-antenna-multiband-mobile-phone-GPS-aerial_0.png">
            <a:hlinkClick r:id="rId2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442" y="2977722"/>
            <a:ext cx="770342" cy="77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 rot="2966440">
            <a:off x="2663917" y="2177804"/>
            <a:ext cx="576064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ight Arrow 45"/>
          <p:cNvSpPr/>
          <p:nvPr/>
        </p:nvSpPr>
        <p:spPr>
          <a:xfrm>
            <a:off x="2816317" y="3258234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ight Arrow 46"/>
          <p:cNvSpPr/>
          <p:nvPr/>
        </p:nvSpPr>
        <p:spPr>
          <a:xfrm rot="18603767">
            <a:off x="2734501" y="4105211"/>
            <a:ext cx="576064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正方形/長方形 2"/>
          <p:cNvSpPr/>
          <p:nvPr/>
        </p:nvSpPr>
        <p:spPr bwMode="auto">
          <a:xfrm>
            <a:off x="5038133" y="2422932"/>
            <a:ext cx="626635" cy="42017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GNSS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antenna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6" name="正方形/長方形 2"/>
          <p:cNvSpPr/>
          <p:nvPr/>
        </p:nvSpPr>
        <p:spPr bwMode="auto">
          <a:xfrm>
            <a:off x="6147061" y="3417954"/>
            <a:ext cx="657187" cy="43543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Manual button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5549892" y="2860065"/>
            <a:ext cx="0" cy="125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580112" y="3287028"/>
            <a:ext cx="0" cy="125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300192" y="2854980"/>
            <a:ext cx="0" cy="125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300192" y="3287028"/>
            <a:ext cx="0" cy="125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正方形/長方形 2"/>
          <p:cNvSpPr/>
          <p:nvPr/>
        </p:nvSpPr>
        <p:spPr bwMode="auto">
          <a:xfrm>
            <a:off x="1728979" y="1917993"/>
            <a:ext cx="946981" cy="34519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b="1" dirty="0" smtClean="0">
                <a:solidFill>
                  <a:srgbClr val="000000"/>
                </a:solidFill>
                <a:latin typeface="Arial" charset="0"/>
              </a:rPr>
              <a:t>AECD control unit</a:t>
            </a:r>
            <a:endParaRPr lang="ja-JP" altLang="en-US" sz="900" b="1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104848" y="28463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A</a:t>
            </a:r>
            <a:endParaRPr lang="en-GB" b="1" dirty="0"/>
          </a:p>
        </p:txBody>
      </p:sp>
      <p:sp>
        <p:nvSpPr>
          <p:cNvPr id="64" name="Right Arrow 63"/>
          <p:cNvSpPr/>
          <p:nvPr/>
        </p:nvSpPr>
        <p:spPr>
          <a:xfrm>
            <a:off x="7308304" y="3258234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ight Arrow 64"/>
          <p:cNvSpPr/>
          <p:nvPr/>
        </p:nvSpPr>
        <p:spPr>
          <a:xfrm>
            <a:off x="3022533" y="737954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ight Arrow 65"/>
          <p:cNvSpPr/>
          <p:nvPr/>
        </p:nvSpPr>
        <p:spPr>
          <a:xfrm>
            <a:off x="4644008" y="737954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ight Arrow 66"/>
          <p:cNvSpPr/>
          <p:nvPr/>
        </p:nvSpPr>
        <p:spPr>
          <a:xfrm>
            <a:off x="7308304" y="737954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/>
          <p:cNvSpPr txBox="1"/>
          <p:nvPr/>
        </p:nvSpPr>
        <p:spPr>
          <a:xfrm>
            <a:off x="1259632" y="3646185"/>
            <a:ext cx="17629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100" dirty="0" err="1" smtClean="0"/>
              <a:t>With</a:t>
            </a:r>
            <a:r>
              <a:rPr lang="nl-BE" sz="1100" dirty="0" smtClean="0"/>
              <a:t> </a:t>
            </a:r>
            <a:r>
              <a:rPr lang="nl-BE" sz="1100" dirty="0" err="1" smtClean="0"/>
              <a:t>intended</a:t>
            </a:r>
            <a:r>
              <a:rPr lang="nl-BE" sz="1100" dirty="0" smtClean="0"/>
              <a:t> </a:t>
            </a:r>
            <a:r>
              <a:rPr lang="nl-BE" sz="1100" dirty="0" err="1" smtClean="0"/>
              <a:t>fixation</a:t>
            </a:r>
            <a:r>
              <a:rPr lang="nl-BE" sz="1100" dirty="0" smtClean="0"/>
              <a:t> &amp; part of </a:t>
            </a:r>
            <a:r>
              <a:rPr lang="nl-BE" sz="1100" dirty="0" err="1" smtClean="0"/>
              <a:t>wire</a:t>
            </a:r>
            <a:r>
              <a:rPr lang="nl-BE" sz="1100" dirty="0" smtClean="0"/>
              <a:t> </a:t>
            </a:r>
            <a:r>
              <a:rPr lang="nl-BE" sz="1100" dirty="0" err="1" smtClean="0"/>
              <a:t>harness</a:t>
            </a:r>
            <a:endParaRPr lang="en-GB" sz="1100" dirty="0"/>
          </a:p>
        </p:txBody>
      </p:sp>
      <p:sp>
        <p:nvSpPr>
          <p:cNvPr id="71" name="TextBox 70"/>
          <p:cNvSpPr txBox="1"/>
          <p:nvPr/>
        </p:nvSpPr>
        <p:spPr>
          <a:xfrm>
            <a:off x="1368939" y="2278033"/>
            <a:ext cx="17629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100" dirty="0" err="1" smtClean="0"/>
              <a:t>With</a:t>
            </a:r>
            <a:r>
              <a:rPr lang="nl-BE" sz="1100" dirty="0" smtClean="0"/>
              <a:t> </a:t>
            </a:r>
            <a:r>
              <a:rPr lang="nl-BE" sz="1100" dirty="0" err="1" smtClean="0"/>
              <a:t>intended</a:t>
            </a:r>
            <a:r>
              <a:rPr lang="nl-BE" sz="1100" dirty="0" smtClean="0"/>
              <a:t> </a:t>
            </a:r>
            <a:r>
              <a:rPr lang="nl-BE" sz="1100" dirty="0" err="1" smtClean="0"/>
              <a:t>fixation</a:t>
            </a:r>
            <a:r>
              <a:rPr lang="nl-BE" sz="1100" dirty="0" smtClean="0"/>
              <a:t> &amp; part of </a:t>
            </a:r>
            <a:r>
              <a:rPr lang="nl-BE" sz="1100" dirty="0" err="1" smtClean="0"/>
              <a:t>wire</a:t>
            </a:r>
            <a:r>
              <a:rPr lang="nl-BE" sz="1100" dirty="0" smtClean="0"/>
              <a:t> </a:t>
            </a:r>
            <a:r>
              <a:rPr lang="nl-BE" sz="1100" dirty="0" err="1" smtClean="0"/>
              <a:t>harness</a:t>
            </a:r>
            <a:endParaRPr lang="en-GB" sz="1100" dirty="0"/>
          </a:p>
        </p:txBody>
      </p:sp>
      <p:sp>
        <p:nvSpPr>
          <p:cNvPr id="72" name="TextBox 71"/>
          <p:cNvSpPr txBox="1"/>
          <p:nvPr/>
        </p:nvSpPr>
        <p:spPr>
          <a:xfrm>
            <a:off x="1475656" y="5111606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100" dirty="0" smtClean="0"/>
              <a:t>w/o </a:t>
            </a:r>
            <a:r>
              <a:rPr lang="nl-BE" sz="1100" dirty="0" err="1" smtClean="0"/>
              <a:t>fixation</a:t>
            </a:r>
            <a:endParaRPr lang="en-GB" sz="1100" dirty="0"/>
          </a:p>
        </p:txBody>
      </p:sp>
      <p:pic>
        <p:nvPicPr>
          <p:cNvPr id="73" name="Picture 22" descr="https://encrypted-tbn0.gstatic.com/images?q=tbn:ANd9GcRa_Ou9i6WXx7o5PX1p1mpN6VBeRl7mHhG0sUUvJgkgORGGD6H1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48373" y="4092662"/>
            <a:ext cx="335294" cy="25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22825"/>
            <a:ext cx="864096" cy="36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2" descr="https://lh3.ggpht.com/qqBLA0V5PMPgO7542Y0JdzGCFCMmJbI0hHtOyN5jwYxi90EVg59Dx4QA4DpT8QSVmAU=w300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063" y="4174282"/>
            <a:ext cx="597810" cy="59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6" name="Straight Connector 75"/>
          <p:cNvCxnSpPr/>
          <p:nvPr/>
        </p:nvCxnSpPr>
        <p:spPr>
          <a:xfrm>
            <a:off x="6709247" y="4092662"/>
            <a:ext cx="0" cy="3537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580112" y="433054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or</a:t>
            </a:r>
            <a:endParaRPr lang="en-GB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6259620" y="4077072"/>
            <a:ext cx="449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or</a:t>
            </a:r>
            <a:endParaRPr lang="en-GB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4644008" y="4869160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100" dirty="0" smtClean="0"/>
              <a:t>Mobile </a:t>
            </a:r>
            <a:r>
              <a:rPr lang="nl-BE" sz="1100" dirty="0" err="1" smtClean="0"/>
              <a:t>network</a:t>
            </a:r>
            <a:endParaRPr lang="en-GB" sz="1100" dirty="0"/>
          </a:p>
        </p:txBody>
      </p:sp>
      <p:sp>
        <p:nvSpPr>
          <p:cNvPr id="80" name="TextBox 79"/>
          <p:cNvSpPr txBox="1"/>
          <p:nvPr/>
        </p:nvSpPr>
        <p:spPr>
          <a:xfrm>
            <a:off x="5652120" y="4870321"/>
            <a:ext cx="1440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100" dirty="0" smtClean="0"/>
              <a:t>Mobile </a:t>
            </a:r>
            <a:r>
              <a:rPr lang="nl-BE" sz="1100" dirty="0" err="1" smtClean="0"/>
              <a:t>network</a:t>
            </a:r>
            <a:r>
              <a:rPr lang="nl-BE" sz="1100" dirty="0" smtClean="0"/>
              <a:t> simulator</a:t>
            </a:r>
            <a:endParaRPr lang="en-GB" sz="1100" dirty="0"/>
          </a:p>
        </p:txBody>
      </p:sp>
      <p:sp>
        <p:nvSpPr>
          <p:cNvPr id="81" name="TextBox 80"/>
          <p:cNvSpPr txBox="1"/>
          <p:nvPr/>
        </p:nvSpPr>
        <p:spPr>
          <a:xfrm>
            <a:off x="1115616" y="4221088"/>
            <a:ext cx="1641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/>
              <a:t>3. </a:t>
            </a:r>
            <a:r>
              <a:rPr lang="nl-BE" sz="1200" b="1" dirty="0" err="1" smtClean="0"/>
              <a:t>Main</a:t>
            </a:r>
            <a:r>
              <a:rPr lang="nl-BE" sz="1200" b="1" dirty="0" smtClean="0"/>
              <a:t> power </a:t>
            </a:r>
            <a:r>
              <a:rPr lang="nl-BE" sz="1200" b="1" dirty="0" err="1" smtClean="0"/>
              <a:t>supply</a:t>
            </a:r>
            <a:r>
              <a:rPr lang="nl-BE" sz="1200" b="1" dirty="0" smtClean="0"/>
              <a:t> </a:t>
            </a:r>
          </a:p>
          <a:p>
            <a:r>
              <a:rPr lang="nl-BE" sz="1200" b="1" dirty="0" err="1" smtClean="0"/>
              <a:t>If</a:t>
            </a:r>
            <a:r>
              <a:rPr lang="nl-BE" sz="1200" b="1" dirty="0" smtClean="0"/>
              <a:t> no back-up </a:t>
            </a:r>
            <a:r>
              <a:rPr lang="nl-BE" sz="1200" b="1" dirty="0" err="1" smtClean="0"/>
              <a:t>battery</a:t>
            </a:r>
            <a:endParaRPr lang="en-GB" sz="1200" b="1" dirty="0"/>
          </a:p>
        </p:txBody>
      </p:sp>
      <p:pic>
        <p:nvPicPr>
          <p:cNvPr id="82" name="Picture 2" descr="https://encrypted-tbn3.gstatic.com/images?q=tbn:ANd9GcScmMZ__ioQmKCwk8s2T3ii3MWTAzRQLitES0Q2MiHrjxV7rQs6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231" y="4653136"/>
            <a:ext cx="611537" cy="47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Box 82"/>
          <p:cNvSpPr txBox="1"/>
          <p:nvPr/>
        </p:nvSpPr>
        <p:spPr>
          <a:xfrm>
            <a:off x="1100829" y="2798738"/>
            <a:ext cx="2031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/>
              <a:t>2. Mobile Network </a:t>
            </a:r>
            <a:r>
              <a:rPr lang="nl-BE" sz="1200" b="1" dirty="0" err="1" smtClean="0"/>
              <a:t>antenna</a:t>
            </a:r>
            <a:endParaRPr lang="en-GB" sz="12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1115616" y="1627270"/>
            <a:ext cx="1829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/>
              <a:t>1. AECD control unit</a:t>
            </a:r>
            <a:endParaRPr lang="en-GB" sz="12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87524" y="6237312"/>
            <a:ext cx="8712968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nl-BE" dirty="0" smtClean="0"/>
              <a:t>UNECE part I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7236296" y="1289268"/>
            <a:ext cx="20162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/>
              <a:t>Incl. </a:t>
            </a:r>
            <a:r>
              <a:rPr lang="nl-BE" sz="1200" b="1" dirty="0" err="1"/>
              <a:t>o</a:t>
            </a:r>
            <a:r>
              <a:rPr lang="nl-BE" sz="1200" b="1" dirty="0" err="1" smtClean="0"/>
              <a:t>ther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requirements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if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requested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by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applicant</a:t>
            </a:r>
            <a:endParaRPr lang="nl-BE" sz="1200" b="1" dirty="0"/>
          </a:p>
          <a:p>
            <a:r>
              <a:rPr lang="nl-BE" sz="900" b="1" dirty="0" smtClean="0"/>
              <a:t>Par. 7.1 </a:t>
            </a:r>
            <a:r>
              <a:rPr lang="en-GB" sz="900" b="1" dirty="0" smtClean="0"/>
              <a:t>EMC</a:t>
            </a:r>
          </a:p>
          <a:p>
            <a:r>
              <a:rPr lang="en-GB" sz="900" b="1" dirty="0" smtClean="0"/>
              <a:t>Par. 7.2 Position (&amp; </a:t>
            </a:r>
            <a:r>
              <a:rPr lang="en-GB" sz="900" b="1" dirty="0"/>
              <a:t>Annex </a:t>
            </a:r>
            <a:r>
              <a:rPr lang="en-GB" sz="900" b="1" dirty="0" smtClean="0"/>
              <a:t>8)</a:t>
            </a:r>
          </a:p>
          <a:p>
            <a:r>
              <a:rPr lang="en-GB" sz="900" b="1" dirty="0" smtClean="0"/>
              <a:t>Par. 7.4 Means </a:t>
            </a:r>
            <a:r>
              <a:rPr lang="en-GB" sz="900" b="1" dirty="0"/>
              <a:t>of access to </a:t>
            </a:r>
            <a:r>
              <a:rPr lang="en-GB" sz="900" b="1" dirty="0" smtClean="0"/>
              <a:t>MNO</a:t>
            </a:r>
          </a:p>
          <a:p>
            <a:r>
              <a:rPr lang="en-GB" sz="900" b="1" dirty="0" smtClean="0"/>
              <a:t>Par. 7.5 AECD </a:t>
            </a:r>
            <a:r>
              <a:rPr lang="en-GB" sz="900" b="1" dirty="0"/>
              <a:t>information and warning </a:t>
            </a:r>
            <a:r>
              <a:rPr lang="en-GB" sz="900" b="1" dirty="0" smtClean="0"/>
              <a:t>signal</a:t>
            </a:r>
          </a:p>
          <a:p>
            <a:r>
              <a:rPr lang="en-GB" sz="900" b="1" dirty="0" smtClean="0"/>
              <a:t>Par. 7.6 Power </a:t>
            </a:r>
            <a:r>
              <a:rPr lang="en-GB" sz="900" b="1" dirty="0"/>
              <a:t>supply </a:t>
            </a:r>
            <a:endParaRPr lang="nl-BE" sz="900" b="1" dirty="0" smtClean="0"/>
          </a:p>
        </p:txBody>
      </p:sp>
      <p:sp>
        <p:nvSpPr>
          <p:cNvPr id="57" name="正方形/長方形 2"/>
          <p:cNvSpPr/>
          <p:nvPr/>
        </p:nvSpPr>
        <p:spPr bwMode="auto">
          <a:xfrm>
            <a:off x="5420384" y="2937237"/>
            <a:ext cx="946981" cy="33670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b="1" dirty="0">
                <a:solidFill>
                  <a:srgbClr val="000000"/>
                </a:solidFill>
                <a:latin typeface="Arial" charset="0"/>
              </a:rPr>
              <a:t>AECD control unit</a:t>
            </a:r>
            <a:endParaRPr lang="ja-JP" altLang="en-US" sz="900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92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983476" y="1196752"/>
            <a:ext cx="2021108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1200" b="1" dirty="0" err="1" smtClean="0"/>
              <a:t>eCall</a:t>
            </a:r>
            <a:r>
              <a:rPr lang="nl-BE" sz="1200" b="1" dirty="0" smtClean="0"/>
              <a:t> test </a:t>
            </a:r>
            <a:r>
              <a:rPr lang="nl-BE" sz="1200" b="1" dirty="0" err="1" smtClean="0"/>
              <a:t>bench</a:t>
            </a:r>
            <a:endParaRPr lang="nl-BE" sz="1200" b="1" dirty="0" smtClean="0"/>
          </a:p>
          <a:p>
            <a:endParaRPr lang="nl-BE" sz="1200" dirty="0" smtClean="0"/>
          </a:p>
          <a:p>
            <a:endParaRPr lang="nl-BE" sz="1200" dirty="0"/>
          </a:p>
          <a:p>
            <a:endParaRPr lang="nl-BE" sz="1200" dirty="0" smtClean="0"/>
          </a:p>
          <a:p>
            <a:endParaRPr lang="nl-BE" sz="1200" dirty="0"/>
          </a:p>
          <a:p>
            <a:endParaRPr lang="nl-BE" sz="1200" dirty="0"/>
          </a:p>
          <a:p>
            <a:endParaRPr lang="nl-BE" sz="1200" dirty="0" smtClean="0"/>
          </a:p>
          <a:p>
            <a:endParaRPr lang="nl-BE" sz="1200" dirty="0" smtClean="0"/>
          </a:p>
          <a:p>
            <a:endParaRPr lang="en-GB" sz="1200" dirty="0"/>
          </a:p>
        </p:txBody>
      </p:sp>
      <p:pic>
        <p:nvPicPr>
          <p:cNvPr id="1028" name="Picture 4" descr="https://www.telcoantennas.com.au/site/sites/default/files/imagecache/product_full/RFI-TLA4100-shark-fin-antenna-multiband-mobile-phone-GPS-aerial_0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922023"/>
            <a:ext cx="535019" cy="53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188640"/>
            <a:ext cx="8373837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2000" dirty="0" err="1" smtClean="0"/>
              <a:t>Individual</a:t>
            </a:r>
            <a:r>
              <a:rPr lang="nl-BE" sz="2000" dirty="0" smtClean="0"/>
              <a:t> </a:t>
            </a:r>
            <a:r>
              <a:rPr lang="nl-BE" sz="2000" dirty="0" err="1" smtClean="0"/>
              <a:t>components</a:t>
            </a:r>
            <a:r>
              <a:rPr lang="nl-BE" sz="2000" dirty="0" smtClean="0"/>
              <a:t> </a:t>
            </a:r>
            <a:r>
              <a:rPr lang="nl-BE" sz="2000" dirty="0" smtClean="0">
                <a:solidFill>
                  <a:schemeClr val="tx1"/>
                </a:solidFill>
              </a:rPr>
              <a:t>as AECD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032" name="Picture 8" descr="http://www.jacquelinecoppens.nl/wp-content/uploads/2011/10/office-icons-document-free-stock-vecto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289355"/>
            <a:ext cx="1021388" cy="90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jacquelinecoppens.nl/wp-content/uploads/2011/10/office-icons-document-free-stock-vecto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052" y="3717032"/>
            <a:ext cx="1021388" cy="90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www.jacquelinecoppens.nl/wp-content/uploads/2011/10/office-icons-document-free-stock-vecto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7" y="5307590"/>
            <a:ext cx="1021388" cy="90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0" descr="Image result for digital battery tester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0" name="Picture 16" descr="720 Digital Battery Tester 12V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563" y="5448430"/>
            <a:ext cx="803810" cy="80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正方形/長方形 2"/>
          <p:cNvSpPr/>
          <p:nvPr/>
        </p:nvSpPr>
        <p:spPr bwMode="auto">
          <a:xfrm>
            <a:off x="5038133" y="1440525"/>
            <a:ext cx="626635" cy="42017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GNSS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antenna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" name="正方形/長方形 2"/>
          <p:cNvSpPr/>
          <p:nvPr/>
        </p:nvSpPr>
        <p:spPr bwMode="auto">
          <a:xfrm>
            <a:off x="6138791" y="1440525"/>
            <a:ext cx="626635" cy="42017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MNO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antenna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" name="正方形/長方形 2"/>
          <p:cNvSpPr/>
          <p:nvPr/>
        </p:nvSpPr>
        <p:spPr bwMode="auto">
          <a:xfrm>
            <a:off x="5118055" y="2435547"/>
            <a:ext cx="534065" cy="43543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battery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2" name="正方形/長方形 2"/>
          <p:cNvSpPr/>
          <p:nvPr/>
        </p:nvSpPr>
        <p:spPr bwMode="auto">
          <a:xfrm>
            <a:off x="6147061" y="2435547"/>
            <a:ext cx="657187" cy="43543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</a:rPr>
              <a:t>Manual button</a:t>
            </a:r>
            <a:endParaRPr lang="ja-JP" altLang="en-US" sz="9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23272" y="614460"/>
            <a:ext cx="1780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err="1" smtClean="0"/>
              <a:t>Individual</a:t>
            </a:r>
            <a:r>
              <a:rPr lang="nl-BE" b="1" dirty="0" smtClean="0"/>
              <a:t> </a:t>
            </a:r>
            <a:r>
              <a:rPr lang="nl-BE" b="1" dirty="0" err="1" smtClean="0"/>
              <a:t>Components</a:t>
            </a:r>
            <a:endParaRPr lang="en-GB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079914" y="620688"/>
            <a:ext cx="1780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err="1" smtClean="0"/>
              <a:t>Sled</a:t>
            </a:r>
            <a:r>
              <a:rPr lang="nl-BE" b="1" dirty="0" smtClean="0"/>
              <a:t> test</a:t>
            </a:r>
            <a:endParaRPr lang="en-GB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004048" y="620688"/>
            <a:ext cx="1780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err="1" smtClean="0"/>
              <a:t>Function</a:t>
            </a:r>
            <a:r>
              <a:rPr lang="nl-BE" b="1" dirty="0" smtClean="0"/>
              <a:t> check </a:t>
            </a:r>
            <a:endParaRPr lang="en-GB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511052" y="584321"/>
            <a:ext cx="1381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AECD </a:t>
            </a:r>
            <a:r>
              <a:rPr lang="nl-BE" b="1" dirty="0" err="1" smtClean="0"/>
              <a:t>approvals</a:t>
            </a:r>
            <a:endParaRPr lang="en-GB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2502" y="611396"/>
            <a:ext cx="1403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err="1" smtClean="0"/>
              <a:t>Supplier</a:t>
            </a:r>
            <a:endParaRPr lang="en-GB" b="1" dirty="0"/>
          </a:p>
        </p:txBody>
      </p:sp>
      <p:pic>
        <p:nvPicPr>
          <p:cNvPr id="43" name="Picture 6" descr="http://www.instron.com/~/media/images/instron/catalog/products/testing-systems/crash-simulation-components/hyperg_50.jpg?la=en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946" y="1222890"/>
            <a:ext cx="1143000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 descr="http://www.instron.com/~/media/images/instron/catalog/products/testing-systems/crash-simulation-components/hyperg_50.jpg?la=en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946" y="3717032"/>
            <a:ext cx="1143000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6" descr="http://www.instron.com/~/media/images/instron/catalog/products/testing-systems/crash-simulation-components/hyperg_50.jpg?la=en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946" y="5138885"/>
            <a:ext cx="1143000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39552" y="13923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A</a:t>
            </a:r>
            <a:endParaRPr lang="en-GB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58055" y="405933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B</a:t>
            </a:r>
            <a:endParaRPr lang="en-GB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539552" y="558648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C</a:t>
            </a:r>
            <a:endParaRPr lang="en-GB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5092458" y="5224855"/>
            <a:ext cx="1535191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1200" b="1" dirty="0" err="1" smtClean="0"/>
              <a:t>Battery</a:t>
            </a:r>
            <a:r>
              <a:rPr lang="nl-BE" sz="1200" b="1" dirty="0" smtClean="0"/>
              <a:t> tester</a:t>
            </a:r>
            <a:endParaRPr lang="nl-BE" sz="1200" dirty="0"/>
          </a:p>
          <a:p>
            <a:endParaRPr lang="nl-BE" sz="1200" dirty="0" smtClean="0"/>
          </a:p>
          <a:p>
            <a:endParaRPr lang="nl-BE" sz="1200" dirty="0"/>
          </a:p>
          <a:p>
            <a:endParaRPr lang="nl-BE" sz="1200" dirty="0" smtClean="0"/>
          </a:p>
          <a:p>
            <a:endParaRPr lang="en-GB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5076056" y="3865995"/>
            <a:ext cx="15841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1200" b="1" dirty="0" smtClean="0"/>
              <a:t>VSWR  </a:t>
            </a:r>
            <a:r>
              <a:rPr lang="nl-BE" sz="1200" b="1" dirty="0" err="1" smtClean="0"/>
              <a:t>measurement</a:t>
            </a:r>
            <a:endParaRPr lang="nl-BE" sz="1200" dirty="0"/>
          </a:p>
          <a:p>
            <a:endParaRPr lang="nl-BE" sz="1200" dirty="0"/>
          </a:p>
          <a:p>
            <a:endParaRPr lang="en-GB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7956376" y="12962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A</a:t>
            </a:r>
            <a:endParaRPr lang="en-GB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956376" y="3717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B</a:t>
            </a:r>
            <a:endParaRPr lang="en-GB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7958158" y="53012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C</a:t>
            </a:r>
            <a:endParaRPr lang="en-GB" b="1" dirty="0"/>
          </a:p>
        </p:txBody>
      </p:sp>
      <p:sp>
        <p:nvSpPr>
          <p:cNvPr id="56" name="Right Arrow 55"/>
          <p:cNvSpPr/>
          <p:nvPr/>
        </p:nvSpPr>
        <p:spPr>
          <a:xfrm>
            <a:off x="2987824" y="4183305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ight Arrow 56"/>
          <p:cNvSpPr/>
          <p:nvPr/>
        </p:nvSpPr>
        <p:spPr>
          <a:xfrm>
            <a:off x="2987824" y="5695473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/>
          <p:cNvSpPr/>
          <p:nvPr/>
        </p:nvSpPr>
        <p:spPr>
          <a:xfrm>
            <a:off x="2987824" y="1602050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4639124" y="1568302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ight Arrow 59"/>
          <p:cNvSpPr/>
          <p:nvPr/>
        </p:nvSpPr>
        <p:spPr>
          <a:xfrm>
            <a:off x="4639124" y="4111207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ight Arrow 60"/>
          <p:cNvSpPr/>
          <p:nvPr/>
        </p:nvSpPr>
        <p:spPr>
          <a:xfrm>
            <a:off x="4644008" y="5695473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/>
          <p:cNvCxnSpPr/>
          <p:nvPr/>
        </p:nvCxnSpPr>
        <p:spPr>
          <a:xfrm>
            <a:off x="5549892" y="1877658"/>
            <a:ext cx="0" cy="125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5580112" y="2304621"/>
            <a:ext cx="0" cy="125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300192" y="1872573"/>
            <a:ext cx="0" cy="125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300192" y="2304621"/>
            <a:ext cx="0" cy="125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ight Arrow 73"/>
          <p:cNvSpPr/>
          <p:nvPr/>
        </p:nvSpPr>
        <p:spPr>
          <a:xfrm>
            <a:off x="7231412" y="1568302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ight Arrow 74"/>
          <p:cNvSpPr/>
          <p:nvPr/>
        </p:nvSpPr>
        <p:spPr>
          <a:xfrm>
            <a:off x="7231412" y="4125446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ight Arrow 75"/>
          <p:cNvSpPr/>
          <p:nvPr/>
        </p:nvSpPr>
        <p:spPr>
          <a:xfrm>
            <a:off x="7236296" y="5709712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ight Arrow 76"/>
          <p:cNvSpPr/>
          <p:nvPr/>
        </p:nvSpPr>
        <p:spPr>
          <a:xfrm>
            <a:off x="2987824" y="737954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ight Arrow 77"/>
          <p:cNvSpPr/>
          <p:nvPr/>
        </p:nvSpPr>
        <p:spPr>
          <a:xfrm>
            <a:off x="4644008" y="737954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ight Arrow 78"/>
          <p:cNvSpPr/>
          <p:nvPr/>
        </p:nvSpPr>
        <p:spPr>
          <a:xfrm>
            <a:off x="7236296" y="737954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2" name="Picture 22" descr="https://encrypted-tbn0.gstatic.com/images?q=tbn:ANd9GcRa_Ou9i6WXx7o5PX1p1mpN6VBeRl7mHhG0sUUvJgkgORGGD6H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48373" y="2953152"/>
            <a:ext cx="335294" cy="25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83315"/>
            <a:ext cx="864096" cy="36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2" descr="https://lh3.ggpht.com/qqBLA0V5PMPgO7542Y0JdzGCFCMmJbI0hHtOyN5jwYxi90EVg59Dx4QA4DpT8QSVmAU=w300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063" y="3034772"/>
            <a:ext cx="597810" cy="59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5" name="Straight Connector 84"/>
          <p:cNvCxnSpPr/>
          <p:nvPr/>
        </p:nvCxnSpPr>
        <p:spPr>
          <a:xfrm>
            <a:off x="6709247" y="3003250"/>
            <a:ext cx="0" cy="3537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580112" y="319103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or</a:t>
            </a:r>
            <a:endParaRPr lang="en-GB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6259620" y="2937562"/>
            <a:ext cx="449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or</a:t>
            </a:r>
            <a:endParaRPr lang="en-GB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1259632" y="4492471"/>
            <a:ext cx="17629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100" dirty="0" err="1" smtClean="0"/>
              <a:t>With</a:t>
            </a:r>
            <a:r>
              <a:rPr lang="nl-BE" sz="1100" dirty="0" smtClean="0"/>
              <a:t> </a:t>
            </a:r>
            <a:r>
              <a:rPr lang="nl-BE" sz="1100" dirty="0" err="1" smtClean="0"/>
              <a:t>intended</a:t>
            </a:r>
            <a:r>
              <a:rPr lang="nl-BE" sz="1100" dirty="0" smtClean="0"/>
              <a:t> </a:t>
            </a:r>
            <a:r>
              <a:rPr lang="nl-BE" sz="1100" dirty="0" err="1" smtClean="0"/>
              <a:t>fixation</a:t>
            </a:r>
            <a:r>
              <a:rPr lang="nl-BE" sz="1100" dirty="0" smtClean="0"/>
              <a:t> &amp; part of </a:t>
            </a:r>
            <a:r>
              <a:rPr lang="nl-BE" sz="1100" dirty="0" err="1" smtClean="0"/>
              <a:t>wire</a:t>
            </a:r>
            <a:r>
              <a:rPr lang="nl-BE" sz="1100" dirty="0" smtClean="0"/>
              <a:t> </a:t>
            </a:r>
            <a:r>
              <a:rPr lang="nl-BE" sz="1100" dirty="0" err="1" smtClean="0"/>
              <a:t>harness</a:t>
            </a:r>
            <a:endParaRPr lang="en-GB" sz="1100" dirty="0"/>
          </a:p>
        </p:txBody>
      </p:sp>
      <p:sp>
        <p:nvSpPr>
          <p:cNvPr id="93" name="TextBox 92"/>
          <p:cNvSpPr txBox="1"/>
          <p:nvPr/>
        </p:nvSpPr>
        <p:spPr>
          <a:xfrm>
            <a:off x="1368939" y="1917993"/>
            <a:ext cx="17629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100" dirty="0" err="1" smtClean="0"/>
              <a:t>With</a:t>
            </a:r>
            <a:r>
              <a:rPr lang="nl-BE" sz="1100" dirty="0" smtClean="0"/>
              <a:t> </a:t>
            </a:r>
            <a:r>
              <a:rPr lang="nl-BE" sz="1100" dirty="0" err="1" smtClean="0"/>
              <a:t>intended</a:t>
            </a:r>
            <a:r>
              <a:rPr lang="nl-BE" sz="1100" dirty="0" smtClean="0"/>
              <a:t> </a:t>
            </a:r>
            <a:r>
              <a:rPr lang="nl-BE" sz="1100" dirty="0" err="1" smtClean="0"/>
              <a:t>fixation</a:t>
            </a:r>
            <a:r>
              <a:rPr lang="nl-BE" sz="1100" dirty="0" smtClean="0"/>
              <a:t> &amp; part of </a:t>
            </a:r>
            <a:r>
              <a:rPr lang="nl-BE" sz="1100" dirty="0" err="1" smtClean="0"/>
              <a:t>wire</a:t>
            </a:r>
            <a:r>
              <a:rPr lang="nl-BE" sz="1100" dirty="0" smtClean="0"/>
              <a:t> </a:t>
            </a:r>
            <a:r>
              <a:rPr lang="nl-BE" sz="1100" dirty="0" err="1" smtClean="0"/>
              <a:t>harness</a:t>
            </a:r>
            <a:endParaRPr lang="en-GB" sz="1100" dirty="0"/>
          </a:p>
        </p:txBody>
      </p:sp>
      <p:pic>
        <p:nvPicPr>
          <p:cNvPr id="95" name="Picture 2" descr="VNA マスタ MS2026C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408" y="4099101"/>
            <a:ext cx="505507" cy="34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TextBox 95"/>
          <p:cNvSpPr txBox="1"/>
          <p:nvPr/>
        </p:nvSpPr>
        <p:spPr>
          <a:xfrm>
            <a:off x="1634201" y="6050916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100" dirty="0" smtClean="0"/>
              <a:t>w/o </a:t>
            </a:r>
            <a:r>
              <a:rPr lang="nl-BE" sz="1100" dirty="0" err="1" smtClean="0"/>
              <a:t>fixation</a:t>
            </a:r>
            <a:endParaRPr lang="en-GB" sz="1100" dirty="0"/>
          </a:p>
        </p:txBody>
      </p:sp>
      <p:sp>
        <p:nvSpPr>
          <p:cNvPr id="97" name="TextBox 96"/>
          <p:cNvSpPr txBox="1"/>
          <p:nvPr/>
        </p:nvSpPr>
        <p:spPr>
          <a:xfrm>
            <a:off x="1490185" y="5160398"/>
            <a:ext cx="1641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/>
              <a:t>3. </a:t>
            </a:r>
            <a:r>
              <a:rPr lang="nl-BE" sz="1200" b="1" dirty="0" err="1" smtClean="0"/>
              <a:t>Main</a:t>
            </a:r>
            <a:r>
              <a:rPr lang="nl-BE" sz="1200" b="1" dirty="0" smtClean="0"/>
              <a:t> power </a:t>
            </a:r>
            <a:r>
              <a:rPr lang="nl-BE" sz="1200" b="1" dirty="0" err="1" smtClean="0"/>
              <a:t>supply</a:t>
            </a:r>
            <a:r>
              <a:rPr lang="nl-BE" sz="1200" b="1" dirty="0" smtClean="0"/>
              <a:t> </a:t>
            </a:r>
          </a:p>
          <a:p>
            <a:r>
              <a:rPr lang="nl-BE" sz="1200" b="1" dirty="0" err="1" smtClean="0"/>
              <a:t>If</a:t>
            </a:r>
            <a:r>
              <a:rPr lang="nl-BE" sz="1200" b="1" dirty="0" smtClean="0"/>
              <a:t> no back-up </a:t>
            </a:r>
            <a:r>
              <a:rPr lang="nl-BE" sz="1200" b="1" dirty="0" err="1" smtClean="0"/>
              <a:t>battery</a:t>
            </a:r>
            <a:endParaRPr lang="en-GB" sz="1200" b="1" dirty="0"/>
          </a:p>
        </p:txBody>
      </p:sp>
      <p:pic>
        <p:nvPicPr>
          <p:cNvPr id="98" name="Picture 2" descr="https://encrypted-tbn3.gstatic.com/images?q=tbn:ANd9GcScmMZ__ioQmKCwk8s2T3ii3MWTAzRQLitES0Q2MiHrjxV7rQs6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512" y="5573111"/>
            <a:ext cx="611537" cy="47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TextBox 99"/>
          <p:cNvSpPr txBox="1"/>
          <p:nvPr/>
        </p:nvSpPr>
        <p:spPr>
          <a:xfrm>
            <a:off x="1316853" y="3645024"/>
            <a:ext cx="2031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/>
              <a:t>2. Mobile Network </a:t>
            </a:r>
            <a:r>
              <a:rPr lang="nl-BE" sz="1200" b="1" dirty="0" err="1" smtClean="0"/>
              <a:t>antenna</a:t>
            </a:r>
            <a:endParaRPr lang="en-GB" sz="12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282640" y="6381328"/>
            <a:ext cx="8712968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nl-BE" dirty="0" err="1" smtClean="0"/>
              <a:t>Proposed</a:t>
            </a:r>
            <a:r>
              <a:rPr lang="nl-BE" dirty="0" smtClean="0"/>
              <a:t> as </a:t>
            </a:r>
            <a:r>
              <a:rPr lang="nl-BE" dirty="0" err="1" smtClean="0"/>
              <a:t>additional</a:t>
            </a:r>
            <a:r>
              <a:rPr lang="nl-BE" dirty="0" smtClean="0"/>
              <a:t> flexibility in UNECE part I</a:t>
            </a:r>
            <a:endParaRPr lang="en-GB" dirty="0"/>
          </a:p>
        </p:txBody>
      </p:sp>
      <p:sp>
        <p:nvSpPr>
          <p:cNvPr id="63" name="正方形/長方形 2"/>
          <p:cNvSpPr/>
          <p:nvPr/>
        </p:nvSpPr>
        <p:spPr bwMode="auto">
          <a:xfrm>
            <a:off x="1728979" y="1571638"/>
            <a:ext cx="946981" cy="34519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b="1" dirty="0" smtClean="0">
                <a:solidFill>
                  <a:srgbClr val="000000"/>
                </a:solidFill>
                <a:latin typeface="Arial" charset="0"/>
              </a:rPr>
              <a:t>AECD control unit</a:t>
            </a:r>
            <a:endParaRPr lang="ja-JP" altLang="en-US" sz="900" b="1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15616" y="1280915"/>
            <a:ext cx="1829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/>
              <a:t>1. AECD control unit</a:t>
            </a:r>
            <a:endParaRPr lang="en-GB" sz="1200" b="1" dirty="0"/>
          </a:p>
        </p:txBody>
      </p:sp>
      <p:sp>
        <p:nvSpPr>
          <p:cNvPr id="65" name="正方形/長方形 2"/>
          <p:cNvSpPr/>
          <p:nvPr/>
        </p:nvSpPr>
        <p:spPr bwMode="auto">
          <a:xfrm>
            <a:off x="5497227" y="1964586"/>
            <a:ext cx="946981" cy="34519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b="1" dirty="0" smtClean="0">
                <a:solidFill>
                  <a:srgbClr val="000000"/>
                </a:solidFill>
                <a:latin typeface="Arial" charset="0"/>
              </a:rPr>
              <a:t>AECD control unit</a:t>
            </a:r>
            <a:endParaRPr lang="ja-JP" altLang="en-US" sz="900" b="1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189755" y="2193421"/>
            <a:ext cx="20162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/>
              <a:t>Incl. </a:t>
            </a:r>
            <a:r>
              <a:rPr lang="nl-BE" sz="1200" b="1" dirty="0" err="1"/>
              <a:t>o</a:t>
            </a:r>
            <a:r>
              <a:rPr lang="nl-BE" sz="1200" b="1" dirty="0" err="1" smtClean="0"/>
              <a:t>ther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requirements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if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requested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by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applicant</a:t>
            </a:r>
            <a:endParaRPr lang="nl-BE" sz="1200" b="1" dirty="0"/>
          </a:p>
          <a:p>
            <a:r>
              <a:rPr lang="nl-BE" sz="900" b="1" dirty="0" smtClean="0"/>
              <a:t>Par. 7.1 </a:t>
            </a:r>
            <a:r>
              <a:rPr lang="en-GB" sz="900" b="1" dirty="0" smtClean="0"/>
              <a:t>EMC</a:t>
            </a:r>
          </a:p>
          <a:p>
            <a:r>
              <a:rPr lang="en-GB" sz="900" b="1" dirty="0" smtClean="0"/>
              <a:t>Par. 7.2 Position (&amp; </a:t>
            </a:r>
            <a:r>
              <a:rPr lang="en-GB" sz="900" b="1" dirty="0"/>
              <a:t>Annex </a:t>
            </a:r>
            <a:r>
              <a:rPr lang="en-GB" sz="900" b="1" dirty="0" smtClean="0"/>
              <a:t>8)</a:t>
            </a:r>
          </a:p>
          <a:p>
            <a:r>
              <a:rPr lang="en-GB" sz="900" b="1" dirty="0" smtClean="0"/>
              <a:t>Par. 7.4 Means </a:t>
            </a:r>
            <a:r>
              <a:rPr lang="en-GB" sz="900" b="1" dirty="0"/>
              <a:t>of access to </a:t>
            </a:r>
            <a:r>
              <a:rPr lang="en-GB" sz="900" b="1" dirty="0" smtClean="0"/>
              <a:t>MNO</a:t>
            </a:r>
          </a:p>
          <a:p>
            <a:r>
              <a:rPr lang="en-GB" sz="900" b="1" dirty="0" smtClean="0"/>
              <a:t>Par. 7.5 AECD </a:t>
            </a:r>
            <a:r>
              <a:rPr lang="en-GB" sz="900" b="1" dirty="0"/>
              <a:t>information and warning </a:t>
            </a:r>
            <a:r>
              <a:rPr lang="en-GB" sz="900" b="1" dirty="0" smtClean="0"/>
              <a:t>signal</a:t>
            </a:r>
          </a:p>
          <a:p>
            <a:r>
              <a:rPr lang="en-GB" sz="900" b="1" dirty="0" smtClean="0"/>
              <a:t>Par. 7.6 Power </a:t>
            </a:r>
            <a:r>
              <a:rPr lang="en-GB" sz="900" b="1" dirty="0"/>
              <a:t>supply </a:t>
            </a:r>
            <a:endParaRPr lang="nl-BE" sz="900" b="1" dirty="0" smtClean="0"/>
          </a:p>
        </p:txBody>
      </p:sp>
      <p:sp>
        <p:nvSpPr>
          <p:cNvPr id="67" name="Right Arrow 66"/>
          <p:cNvSpPr/>
          <p:nvPr/>
        </p:nvSpPr>
        <p:spPr>
          <a:xfrm rot="16200000">
            <a:off x="7909835" y="2047473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26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114"/>
          <p:cNvSpPr txBox="1"/>
          <p:nvPr/>
        </p:nvSpPr>
        <p:spPr>
          <a:xfrm>
            <a:off x="5569072" y="3185312"/>
            <a:ext cx="33234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2. AECS </a:t>
            </a:r>
            <a:r>
              <a:rPr lang="nl-BE" b="1" dirty="0" err="1" smtClean="0"/>
              <a:t>requirements</a:t>
            </a:r>
            <a:r>
              <a:rPr lang="nl-BE" b="1" dirty="0" smtClean="0"/>
              <a:t> </a:t>
            </a:r>
          </a:p>
          <a:p>
            <a:r>
              <a:rPr lang="nl-BE" sz="1600" b="1" dirty="0" smtClean="0"/>
              <a:t>(</a:t>
            </a:r>
            <a:r>
              <a:rPr lang="nl-BE" sz="1600" b="1" dirty="0" err="1"/>
              <a:t>if</a:t>
            </a:r>
            <a:r>
              <a:rPr lang="nl-BE" sz="1600" b="1" dirty="0"/>
              <a:t> </a:t>
            </a:r>
            <a:r>
              <a:rPr lang="nl-BE" sz="1600" b="1" dirty="0" err="1"/>
              <a:t>not</a:t>
            </a:r>
            <a:r>
              <a:rPr lang="nl-BE" sz="1600" b="1" dirty="0"/>
              <a:t> </a:t>
            </a:r>
            <a:r>
              <a:rPr lang="nl-BE" sz="1600" b="1" dirty="0" err="1"/>
              <a:t>covered</a:t>
            </a:r>
            <a:r>
              <a:rPr lang="nl-BE" sz="1600" b="1" dirty="0"/>
              <a:t> </a:t>
            </a:r>
            <a:r>
              <a:rPr lang="nl-BE" sz="1600" b="1" dirty="0" err="1" smtClean="0"/>
              <a:t>already</a:t>
            </a:r>
            <a:r>
              <a:rPr lang="nl-BE" sz="1600" b="1" dirty="0" smtClean="0"/>
              <a:t> </a:t>
            </a:r>
            <a:r>
              <a:rPr lang="nl-BE" sz="1600" b="1" dirty="0" err="1" smtClean="0"/>
              <a:t>by</a:t>
            </a:r>
            <a:r>
              <a:rPr lang="nl-BE" sz="1600" b="1" dirty="0" smtClean="0"/>
              <a:t> </a:t>
            </a:r>
            <a:r>
              <a:rPr lang="nl-BE" sz="1600" b="1" dirty="0"/>
              <a:t>AECD</a:t>
            </a:r>
          </a:p>
          <a:p>
            <a:pPr marL="285750" indent="-285750">
              <a:buFontTx/>
              <a:buChar char="-"/>
            </a:pPr>
            <a:r>
              <a:rPr lang="nl-BE" sz="1400" b="1" dirty="0" smtClean="0"/>
              <a:t>General </a:t>
            </a:r>
            <a:r>
              <a:rPr lang="nl-BE" sz="1400" b="1" dirty="0" err="1" smtClean="0"/>
              <a:t>installation</a:t>
            </a:r>
            <a:r>
              <a:rPr lang="nl-BE" sz="1400" b="1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nl-BE" sz="1400" b="1" dirty="0" smtClean="0"/>
              <a:t>Full </a:t>
            </a:r>
            <a:r>
              <a:rPr lang="nl-BE" sz="1400" b="1" dirty="0" err="1" smtClean="0"/>
              <a:t>scale</a:t>
            </a:r>
            <a:r>
              <a:rPr lang="nl-BE" sz="1400" b="1" dirty="0" smtClean="0"/>
              <a:t> impact test </a:t>
            </a:r>
          </a:p>
          <a:p>
            <a:pPr marL="285750" indent="-285750">
              <a:buFontTx/>
              <a:buChar char="-"/>
            </a:pPr>
            <a:r>
              <a:rPr lang="nl-BE" sz="1400" b="1" dirty="0" smtClean="0"/>
              <a:t>Positioning AECS Control</a:t>
            </a:r>
          </a:p>
          <a:p>
            <a:pPr marL="285750" indent="-285750">
              <a:buFontTx/>
              <a:buChar char="-"/>
            </a:pPr>
            <a:r>
              <a:rPr lang="nl-BE" sz="1400" b="1" dirty="0" smtClean="0"/>
              <a:t>Information </a:t>
            </a:r>
            <a:r>
              <a:rPr lang="nl-BE" sz="1400" b="1" dirty="0" err="1" smtClean="0"/>
              <a:t>signal</a:t>
            </a:r>
            <a:endParaRPr lang="nl-BE" sz="1400" b="1" dirty="0" smtClean="0"/>
          </a:p>
          <a:p>
            <a:pPr marL="285750" indent="-285750">
              <a:buFontTx/>
              <a:buChar char="-"/>
            </a:pPr>
            <a:r>
              <a:rPr lang="nl-BE" sz="1400" b="1" dirty="0" err="1" smtClean="0"/>
              <a:t>warning</a:t>
            </a:r>
            <a:r>
              <a:rPr lang="nl-BE" sz="1400" b="1" dirty="0" smtClean="0"/>
              <a:t> </a:t>
            </a:r>
            <a:r>
              <a:rPr lang="nl-BE" sz="1400" b="1" dirty="0" err="1" smtClean="0"/>
              <a:t>signal</a:t>
            </a:r>
            <a:endParaRPr lang="nl-BE" sz="1400" b="1" dirty="0" smtClean="0"/>
          </a:p>
          <a:p>
            <a:pPr marL="285750" indent="-285750">
              <a:buFontTx/>
              <a:buChar char="-"/>
            </a:pPr>
            <a:r>
              <a:rPr lang="nl-BE" sz="1400" b="1" dirty="0" smtClean="0"/>
              <a:t>HF Audio</a:t>
            </a:r>
          </a:p>
          <a:p>
            <a:pPr marL="285750" indent="-285750">
              <a:buFontTx/>
              <a:buChar char="-"/>
            </a:pPr>
            <a:r>
              <a:rPr lang="nl-BE" sz="1400" b="1" dirty="0" smtClean="0"/>
              <a:t>Power </a:t>
            </a:r>
            <a:r>
              <a:rPr lang="nl-BE" sz="1400" b="1" dirty="0" err="1" smtClean="0"/>
              <a:t>supply</a:t>
            </a:r>
            <a:endParaRPr lang="nl-BE" sz="1400" b="1" dirty="0" smtClean="0"/>
          </a:p>
        </p:txBody>
      </p:sp>
      <p:pic>
        <p:nvPicPr>
          <p:cNvPr id="110" name="Picture 8" descr="http://www.jacquelinecoppens.nl/wp-content/uploads/2011/10/office-icons-document-free-stock-vect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060" y="5520843"/>
            <a:ext cx="1021388" cy="90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184211"/>
            <a:ext cx="8373837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2000" b="1" dirty="0" smtClean="0"/>
              <a:t>AECS </a:t>
            </a:r>
            <a:r>
              <a:rPr lang="nl-BE" sz="2000" b="1" dirty="0" err="1" smtClean="0"/>
              <a:t>approval</a:t>
            </a:r>
            <a:endParaRPr lang="en-GB" sz="2000" b="1" dirty="0"/>
          </a:p>
        </p:txBody>
      </p:sp>
      <p:sp>
        <p:nvSpPr>
          <p:cNvPr id="5" name="AutoShape 10" descr="Image result for digital battery tester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2843808" y="3212976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1. Check </a:t>
            </a:r>
            <a:r>
              <a:rPr lang="nl-BE" b="1" dirty="0" err="1" smtClean="0"/>
              <a:t>which</a:t>
            </a:r>
            <a:r>
              <a:rPr lang="nl-BE" b="1" dirty="0" smtClean="0"/>
              <a:t> part I </a:t>
            </a:r>
            <a:r>
              <a:rPr lang="nl-BE" b="1" dirty="0" err="1" smtClean="0"/>
              <a:t>requirements</a:t>
            </a:r>
            <a:r>
              <a:rPr lang="nl-BE" b="1" dirty="0" smtClean="0"/>
              <a:t> are </a:t>
            </a:r>
            <a:r>
              <a:rPr lang="nl-BE" b="1" dirty="0" err="1" smtClean="0"/>
              <a:t>already</a:t>
            </a:r>
            <a:r>
              <a:rPr lang="nl-BE" b="1" dirty="0" smtClean="0"/>
              <a:t> </a:t>
            </a:r>
            <a:r>
              <a:rPr lang="nl-BE" b="1" dirty="0" err="1" smtClean="0"/>
              <a:t>covered</a:t>
            </a:r>
            <a:r>
              <a:rPr lang="nl-BE" b="1" dirty="0" smtClean="0"/>
              <a:t>. </a:t>
            </a:r>
            <a:endParaRPr lang="en-GB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7986785" y="55172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D</a:t>
            </a:r>
            <a:endParaRPr lang="en-GB" b="1" dirty="0"/>
          </a:p>
        </p:txBody>
      </p:sp>
      <p:sp>
        <p:nvSpPr>
          <p:cNvPr id="58" name="Right Arrow 57"/>
          <p:cNvSpPr/>
          <p:nvPr/>
        </p:nvSpPr>
        <p:spPr>
          <a:xfrm>
            <a:off x="2555776" y="3645024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ight Arrow 107"/>
          <p:cNvSpPr/>
          <p:nvPr/>
        </p:nvSpPr>
        <p:spPr>
          <a:xfrm>
            <a:off x="5148064" y="3645024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0" name="Picture 8" descr="http://www.jacquelinecoppens.nl/wp-content/uploads/2011/10/office-icons-document-free-stock-vect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93" y="1459027"/>
            <a:ext cx="1021388" cy="90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8" descr="http://www.jacquelinecoppens.nl/wp-content/uploads/2011/10/office-icons-document-free-stock-vect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17" y="3886704"/>
            <a:ext cx="1021388" cy="90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8" descr="http://www.jacquelinecoppens.nl/wp-content/uploads/2011/10/office-icons-document-free-stock-vect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92" y="5163574"/>
            <a:ext cx="1021388" cy="90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Box 63"/>
          <p:cNvSpPr txBox="1"/>
          <p:nvPr/>
        </p:nvSpPr>
        <p:spPr>
          <a:xfrm>
            <a:off x="572817" y="753993"/>
            <a:ext cx="1381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AECD </a:t>
            </a:r>
            <a:r>
              <a:rPr lang="nl-BE" b="1" dirty="0" err="1" smtClean="0"/>
              <a:t>approvals</a:t>
            </a:r>
            <a:endParaRPr lang="en-GB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1018141" y="146587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A</a:t>
            </a:r>
            <a:endParaRPr lang="en-GB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1018141" y="38867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B</a:t>
            </a:r>
            <a:endParaRPr lang="en-GB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1019923" y="51571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 smtClean="0"/>
              <a:t>C</a:t>
            </a:r>
            <a:endParaRPr lang="en-GB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251520" y="2363093"/>
            <a:ext cx="20162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/>
              <a:t>Incl. </a:t>
            </a:r>
            <a:r>
              <a:rPr lang="nl-BE" sz="1200" b="1" dirty="0" err="1"/>
              <a:t>o</a:t>
            </a:r>
            <a:r>
              <a:rPr lang="nl-BE" sz="1200" b="1" dirty="0" err="1" smtClean="0"/>
              <a:t>ther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requirements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if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requested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by</a:t>
            </a:r>
            <a:r>
              <a:rPr lang="nl-BE" sz="1200" b="1" dirty="0" smtClean="0"/>
              <a:t> </a:t>
            </a:r>
            <a:r>
              <a:rPr lang="nl-BE" sz="1200" b="1" dirty="0" err="1" smtClean="0"/>
              <a:t>applicant</a:t>
            </a:r>
            <a:endParaRPr lang="nl-BE" sz="1200" b="1" dirty="0"/>
          </a:p>
          <a:p>
            <a:r>
              <a:rPr lang="nl-BE" sz="900" b="1" dirty="0" smtClean="0"/>
              <a:t>Par. 7.1 </a:t>
            </a:r>
            <a:r>
              <a:rPr lang="en-GB" sz="900" b="1" dirty="0" smtClean="0"/>
              <a:t>EMC</a:t>
            </a:r>
          </a:p>
          <a:p>
            <a:r>
              <a:rPr lang="en-GB" sz="900" b="1" dirty="0" smtClean="0"/>
              <a:t>Par. 7.2 Position (&amp; </a:t>
            </a:r>
            <a:r>
              <a:rPr lang="en-GB" sz="900" b="1" dirty="0"/>
              <a:t>Annex </a:t>
            </a:r>
            <a:r>
              <a:rPr lang="en-GB" sz="900" b="1" dirty="0" smtClean="0"/>
              <a:t>8)</a:t>
            </a:r>
          </a:p>
          <a:p>
            <a:r>
              <a:rPr lang="en-GB" sz="900" b="1" dirty="0" smtClean="0"/>
              <a:t>Par. 7.4 Means </a:t>
            </a:r>
            <a:r>
              <a:rPr lang="en-GB" sz="900" b="1" dirty="0"/>
              <a:t>of access to </a:t>
            </a:r>
            <a:r>
              <a:rPr lang="en-GB" sz="900" b="1" dirty="0" smtClean="0"/>
              <a:t>MNO</a:t>
            </a:r>
          </a:p>
          <a:p>
            <a:r>
              <a:rPr lang="en-GB" sz="900" b="1" dirty="0" smtClean="0"/>
              <a:t>Par. 7.5 AECD </a:t>
            </a:r>
            <a:r>
              <a:rPr lang="en-GB" sz="900" b="1" dirty="0"/>
              <a:t>information and warning </a:t>
            </a:r>
            <a:r>
              <a:rPr lang="en-GB" sz="900" b="1" dirty="0" smtClean="0"/>
              <a:t>signal</a:t>
            </a:r>
          </a:p>
          <a:p>
            <a:r>
              <a:rPr lang="en-GB" sz="900" b="1" dirty="0" smtClean="0"/>
              <a:t>Par. 7.6 Power </a:t>
            </a:r>
            <a:r>
              <a:rPr lang="en-GB" sz="900" b="1" dirty="0"/>
              <a:t>supply </a:t>
            </a:r>
            <a:endParaRPr lang="nl-BE" sz="900" b="1" dirty="0" smtClean="0"/>
          </a:p>
        </p:txBody>
      </p:sp>
      <p:sp>
        <p:nvSpPr>
          <p:cNvPr id="90" name="Right Arrow 89"/>
          <p:cNvSpPr/>
          <p:nvPr/>
        </p:nvSpPr>
        <p:spPr>
          <a:xfrm rot="16200000">
            <a:off x="971600" y="2217145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ight Brace 3"/>
          <p:cNvSpPr/>
          <p:nvPr/>
        </p:nvSpPr>
        <p:spPr>
          <a:xfrm>
            <a:off x="2123728" y="1484784"/>
            <a:ext cx="288032" cy="4533672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ight Arrow 94"/>
          <p:cNvSpPr/>
          <p:nvPr/>
        </p:nvSpPr>
        <p:spPr>
          <a:xfrm rot="5400000">
            <a:off x="6536050" y="5431849"/>
            <a:ext cx="288032" cy="1707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TextBox 95"/>
          <p:cNvSpPr txBox="1"/>
          <p:nvPr/>
        </p:nvSpPr>
        <p:spPr>
          <a:xfrm>
            <a:off x="5580112" y="5651956"/>
            <a:ext cx="2418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3. AECS </a:t>
            </a:r>
            <a:r>
              <a:rPr lang="nl-BE" b="1" dirty="0" err="1" smtClean="0"/>
              <a:t>approval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8807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2255</TotalTime>
  <Words>567</Words>
  <Application>Microsoft Office PowerPoint</Application>
  <PresentationFormat>Affichage à l'écran (4:3)</PresentationFormat>
  <Paragraphs>169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Office Theme</vt:lpstr>
      <vt:lpstr>Non Paper regarding  component approvals 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TME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Rene Nulens</dc:creator>
  <cp:lastModifiedBy>Olivier FONTAINE</cp:lastModifiedBy>
  <cp:revision>31</cp:revision>
  <cp:lastPrinted>2016-01-08T08:28:28Z</cp:lastPrinted>
  <dcterms:created xsi:type="dcterms:W3CDTF">2015-12-03T09:04:32Z</dcterms:created>
  <dcterms:modified xsi:type="dcterms:W3CDTF">2016-02-24T10:41:29Z</dcterms:modified>
  <cp:category>Not Protected</cp:category>
</cp:coreProperties>
</file>