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0" r:id="rId2"/>
    <p:sldId id="262" r:id="rId3"/>
    <p:sldId id="263" r:id="rId4"/>
    <p:sldId id="265" r:id="rId5"/>
    <p:sldId id="267" r:id="rId6"/>
    <p:sldId id="261" r:id="rId7"/>
    <p:sldId id="270" r:id="rId8"/>
    <p:sldId id="266" r:id="rId9"/>
    <p:sldId id="271"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86" autoAdjust="0"/>
    <p:restoredTop sz="94660"/>
  </p:normalViewPr>
  <p:slideViewPr>
    <p:cSldViewPr>
      <p:cViewPr varScale="1">
        <p:scale>
          <a:sx n="118" d="100"/>
          <a:sy n="118" d="100"/>
        </p:scale>
        <p:origin x="5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5640B1-400F-4B5D-97F2-D417B30B1BDC}" type="datetimeFigureOut">
              <a:rPr lang="en-GB" smtClean="0"/>
              <a:t>24/02/2016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0E4B07-9244-495F-A6FE-BD4BB1B19DD2}" type="slidenum">
              <a:rPr lang="en-GB" smtClean="0"/>
              <a:t>‹N°›</a:t>
            </a:fld>
            <a:endParaRPr lang="en-GB"/>
          </a:p>
        </p:txBody>
      </p:sp>
    </p:spTree>
    <p:extLst>
      <p:ext uri="{BB962C8B-B14F-4D97-AF65-F5344CB8AC3E}">
        <p14:creationId xmlns:p14="http://schemas.microsoft.com/office/powerpoint/2010/main" val="3402810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13.png"/><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s-ES" sz="4000" i="1" dirty="0" smtClean="0"/>
              <a:t>4.2.1</a:t>
            </a:r>
            <a:r>
              <a:rPr lang="es-ES" sz="4000" i="1" dirty="0"/>
              <a:t>.	Position </a:t>
            </a:r>
            <a:r>
              <a:rPr lang="en-US" sz="4000" i="1" dirty="0" smtClean="0"/>
              <a:t>determination</a:t>
            </a:r>
          </a:p>
          <a:p>
            <a:pPr marL="0" indent="0" algn="ctr">
              <a:buNone/>
            </a:pPr>
            <a:r>
              <a:rPr lang="en-US" sz="4000" i="1" dirty="0" smtClean="0"/>
              <a:t>Proposed modifications</a:t>
            </a:r>
          </a:p>
          <a:p>
            <a:pPr marL="0" indent="0" algn="ctr">
              <a:buNone/>
            </a:pPr>
            <a:endParaRPr lang="en-GB" sz="4000" dirty="0"/>
          </a:p>
          <a:p>
            <a:pPr marL="0" indent="0" algn="ctr">
              <a:buNone/>
            </a:pPr>
            <a:r>
              <a:rPr lang="en-GB" dirty="0"/>
              <a:t>AECS </a:t>
            </a:r>
            <a:r>
              <a:rPr lang="en-GB" dirty="0" smtClean="0"/>
              <a:t>12</a:t>
            </a:r>
            <a:r>
              <a:rPr lang="en-GB" baseline="30000" dirty="0" smtClean="0"/>
              <a:t>nd</a:t>
            </a:r>
            <a:r>
              <a:rPr lang="en-GB" dirty="0" smtClean="0"/>
              <a:t>. </a:t>
            </a:r>
            <a:r>
              <a:rPr lang="en-GB" dirty="0"/>
              <a:t>meeting </a:t>
            </a:r>
            <a:endParaRPr lang="en-GB" dirty="0" smtClean="0"/>
          </a:p>
          <a:p>
            <a:pPr marL="0" indent="0" algn="ctr">
              <a:buNone/>
            </a:pPr>
            <a:r>
              <a:rPr lang="en-GB" dirty="0" smtClean="0"/>
              <a:t>Moscow, 9-11 </a:t>
            </a:r>
            <a:r>
              <a:rPr lang="en-GB" dirty="0"/>
              <a:t>February </a:t>
            </a:r>
            <a:r>
              <a:rPr lang="en-GB" dirty="0" smtClean="0"/>
              <a:t>2016</a:t>
            </a:r>
          </a:p>
        </p:txBody>
      </p:sp>
    </p:spTree>
    <p:extLst>
      <p:ext uri="{BB962C8B-B14F-4D97-AF65-F5344CB8AC3E}">
        <p14:creationId xmlns:p14="http://schemas.microsoft.com/office/powerpoint/2010/main" val="61491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a:t>
            </a:r>
            <a:r>
              <a:rPr lang="en-GB" sz="3600" i="1" dirty="0">
                <a:solidFill>
                  <a:schemeClr val="bg1">
                    <a:lumMod val="50000"/>
                  </a:schemeClr>
                </a:solidFill>
              </a:rPr>
              <a:t>5</a:t>
            </a:r>
            <a:r>
              <a:rPr lang="en-GB" sz="3600" i="1" dirty="0" smtClean="0">
                <a:solidFill>
                  <a:schemeClr val="bg1">
                    <a:lumMod val="50000"/>
                  </a:schemeClr>
                </a:solidFill>
              </a:rPr>
              <a:t>/6)</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512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6930"/>
          <a:stretch/>
        </p:blipFill>
        <p:spPr bwMode="auto">
          <a:xfrm>
            <a:off x="1219200" y="1371600"/>
            <a:ext cx="6666653" cy="5218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6200" y="1066800"/>
            <a:ext cx="8991600" cy="369332"/>
          </a:xfrm>
          <a:prstGeom prst="rect">
            <a:avLst/>
          </a:prstGeom>
        </p:spPr>
        <p:txBody>
          <a:bodyPr wrap="square">
            <a:spAutoFit/>
          </a:bodyPr>
          <a:lstStyle/>
          <a:p>
            <a:pPr>
              <a:spcAft>
                <a:spcPts val="0"/>
              </a:spcAft>
            </a:pPr>
            <a:r>
              <a:rPr lang="en-GB" dirty="0">
                <a:latin typeface="Times Bold Italic" pitchFamily="18" charset="0"/>
                <a:ea typeface="Calibri"/>
                <a:cs typeface="Times New Roman"/>
              </a:rPr>
              <a:t>Table </a:t>
            </a:r>
            <a:r>
              <a:rPr lang="en-GB" strike="sngStrike" dirty="0">
                <a:solidFill>
                  <a:srgbClr val="FF0000"/>
                </a:solidFill>
                <a:highlight>
                  <a:srgbClr val="FFFF00"/>
                </a:highlight>
                <a:latin typeface="Times Bold Italic" pitchFamily="18" charset="0"/>
                <a:ea typeface="Calibri"/>
                <a:cs typeface="Times New Roman"/>
              </a:rPr>
              <a:t>XXX</a:t>
            </a:r>
            <a:r>
              <a:rPr lang="en-GB" dirty="0">
                <a:latin typeface="Times Bold Italic" pitchFamily="18" charset="0"/>
                <a:ea typeface="Calibri"/>
                <a:cs typeface="Times New Roman"/>
              </a:rPr>
              <a:t>4 – Recommended list of measurement instruments, test and auxiliary equipment</a:t>
            </a:r>
            <a:endParaRPr lang="en-GB" sz="2400" dirty="0">
              <a:latin typeface="Times Bold Italic" pitchFamily="18" charset="0"/>
              <a:ea typeface="Calibri"/>
              <a:cs typeface="Times New Roman"/>
            </a:endParaRPr>
          </a:p>
        </p:txBody>
      </p:sp>
    </p:spTree>
    <p:extLst>
      <p:ext uri="{BB962C8B-B14F-4D97-AF65-F5344CB8AC3E}">
        <p14:creationId xmlns:p14="http://schemas.microsoft.com/office/powerpoint/2010/main" val="1294107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(6/6)</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0449" b="7481"/>
          <a:stretch/>
        </p:blipFill>
        <p:spPr bwMode="auto">
          <a:xfrm>
            <a:off x="457200" y="1219200"/>
            <a:ext cx="7848600" cy="2533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191000"/>
            <a:ext cx="7891214" cy="184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7731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856672"/>
            <a:ext cx="1066800" cy="715328"/>
          </a:xfrm>
        </p:spPr>
        <p:txBody>
          <a:bodyPr>
            <a:noAutofit/>
          </a:bodyPr>
          <a:lstStyle/>
          <a:p>
            <a:pPr marL="0" indent="0" algn="ctr">
              <a:buNone/>
            </a:pPr>
            <a:r>
              <a:rPr lang="en-GB" sz="2200" dirty="0">
                <a:solidFill>
                  <a:srgbClr val="FF0000"/>
                </a:solidFill>
                <a:latin typeface="Times Bold Italic" pitchFamily="18" charset="0"/>
              </a:rPr>
              <a:t>7.2.10</a:t>
            </a:r>
            <a:r>
              <a:rPr lang="en-GB" sz="2200" dirty="0" smtClean="0">
                <a:solidFill>
                  <a:srgbClr val="FF0000"/>
                </a:solidFill>
                <a:latin typeface="Times Bold Italic" pitchFamily="18" charset="0"/>
              </a:rPr>
              <a:t>.</a:t>
            </a:r>
          </a:p>
          <a:p>
            <a:pPr marL="0" indent="0" algn="ctr">
              <a:buNone/>
            </a:pPr>
            <a:r>
              <a:rPr lang="es-ES" sz="2200" dirty="0" smtClean="0">
                <a:solidFill>
                  <a:srgbClr val="FF0000"/>
                </a:solidFill>
                <a:latin typeface="Times Bold Italic" pitchFamily="18" charset="0"/>
              </a:rPr>
              <a:t>and</a:t>
            </a:r>
            <a:endParaRPr lang="en-GB" sz="2200" dirty="0"/>
          </a:p>
        </p:txBody>
      </p:sp>
      <p:sp>
        <p:nvSpPr>
          <p:cNvPr id="4" name="Title 1"/>
          <p:cNvSpPr txBox="1">
            <a:spLocks/>
          </p:cNvSpPr>
          <p:nvPr/>
        </p:nvSpPr>
        <p:spPr>
          <a:xfrm>
            <a:off x="1143000" y="76200"/>
            <a:ext cx="78486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dirty="0"/>
              <a:t>Part </a:t>
            </a:r>
            <a:r>
              <a:rPr lang="en-GB" sz="3600" dirty="0" smtClean="0"/>
              <a:t>I - General requirements</a:t>
            </a:r>
            <a:endParaRPr lang="en-GB" sz="3600" dirty="0"/>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Content Placeholder 2"/>
          <p:cNvSpPr txBox="1">
            <a:spLocks/>
          </p:cNvSpPr>
          <p:nvPr/>
        </p:nvSpPr>
        <p:spPr>
          <a:xfrm>
            <a:off x="1219200" y="3856672"/>
            <a:ext cx="7772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solidFill>
                  <a:srgbClr val="FF0000"/>
                </a:solidFill>
                <a:latin typeface="Times Bold Italic" pitchFamily="18" charset="0"/>
              </a:rPr>
              <a:t>The GNSS receiver shall be able to obtain a position fix at least every second.</a:t>
            </a:r>
          </a:p>
          <a:p>
            <a:pPr marL="0" indent="0">
              <a:buFont typeface="Arial" pitchFamily="34" charset="0"/>
              <a:buNone/>
            </a:pPr>
            <a:endParaRPr lang="es-ES" sz="2200" dirty="0">
              <a:solidFill>
                <a:srgbClr val="FF0000"/>
              </a:solidFill>
              <a:latin typeface="Times Bold Italic" pitchFamily="18" charset="0"/>
            </a:endParaRPr>
          </a:p>
          <a:p>
            <a:pPr marL="0" indent="0">
              <a:buFont typeface="Arial" pitchFamily="34" charset="0"/>
              <a:buNone/>
            </a:pPr>
            <a:endParaRPr lang="es-ES" sz="2200" dirty="0" smtClean="0">
              <a:solidFill>
                <a:srgbClr val="FF0000"/>
              </a:solidFill>
              <a:latin typeface="Times Bold Italic" pitchFamily="18" charset="0"/>
            </a:endParaRPr>
          </a:p>
          <a:p>
            <a:pPr marL="0" indent="0">
              <a:buFont typeface="Arial" pitchFamily="34" charset="0"/>
              <a:buNone/>
            </a:pPr>
            <a:endParaRPr lang="en-GB" sz="2200" dirty="0" smtClean="0">
              <a:solidFill>
                <a:srgbClr val="FF0000"/>
              </a:solidFill>
              <a:latin typeface="Times Bold Italic" pitchFamily="18" charset="0"/>
            </a:endParaRPr>
          </a:p>
          <a:p>
            <a:pPr marL="0" indent="0">
              <a:buFont typeface="Arial" pitchFamily="34" charset="0"/>
              <a:buNone/>
            </a:pPr>
            <a:endParaRPr lang="en-GB" sz="2200" dirty="0"/>
          </a:p>
        </p:txBody>
      </p:sp>
      <p:sp>
        <p:nvSpPr>
          <p:cNvPr id="7" name="Rectangle 6"/>
          <p:cNvSpPr/>
          <p:nvPr/>
        </p:nvSpPr>
        <p:spPr>
          <a:xfrm>
            <a:off x="1219200" y="4724400"/>
            <a:ext cx="7848600" cy="1477328"/>
          </a:xfrm>
          <a:prstGeom prst="rect">
            <a:avLst/>
          </a:prstGeom>
        </p:spPr>
        <p:txBody>
          <a:bodyPr wrap="square">
            <a:spAutoFit/>
          </a:bodyPr>
          <a:lstStyle/>
          <a:p>
            <a:pPr marL="285750" indent="-285750">
              <a:buFont typeface="Arial" panose="020B0604020202020204" pitchFamily="34" charset="0"/>
              <a:buChar char="•"/>
            </a:pPr>
            <a:r>
              <a:rPr lang="en-GB" i="1" dirty="0" smtClean="0">
                <a:solidFill>
                  <a:srgbClr val="00B050"/>
                </a:solidFill>
              </a:rPr>
              <a:t>Time </a:t>
            </a:r>
            <a:r>
              <a:rPr lang="en-GB" i="1" dirty="0">
                <a:solidFill>
                  <a:srgbClr val="00B050"/>
                </a:solidFill>
              </a:rPr>
              <a:t>between position fixes needs to be defined in order to be coherent with the current 1Hz signal output set for all the test methods. </a:t>
            </a:r>
            <a:endParaRPr lang="en-GB" i="1" dirty="0" smtClean="0">
              <a:solidFill>
                <a:srgbClr val="00B050"/>
              </a:solidFill>
            </a:endParaRPr>
          </a:p>
          <a:p>
            <a:pPr marL="285750" indent="-285750">
              <a:buFont typeface="Arial" panose="020B0604020202020204" pitchFamily="34" charset="0"/>
              <a:buChar char="•"/>
            </a:pPr>
            <a:endParaRPr lang="en-GB" i="1" dirty="0">
              <a:solidFill>
                <a:srgbClr val="00B050"/>
              </a:solidFill>
            </a:endParaRPr>
          </a:p>
          <a:p>
            <a:pPr marL="285750" indent="-285750">
              <a:buFont typeface="Arial" panose="020B0604020202020204" pitchFamily="34" charset="0"/>
              <a:buChar char="•"/>
            </a:pPr>
            <a:r>
              <a:rPr lang="en-GB" i="1" dirty="0" smtClean="0">
                <a:solidFill>
                  <a:srgbClr val="00B050"/>
                </a:solidFill>
              </a:rPr>
              <a:t>At </a:t>
            </a:r>
            <a:r>
              <a:rPr lang="en-GB" i="1" dirty="0">
                <a:solidFill>
                  <a:srgbClr val="00B050"/>
                </a:solidFill>
              </a:rPr>
              <a:t>this point, this new sentence in the performance requirements section is purely informative. </a:t>
            </a:r>
            <a:r>
              <a:rPr lang="en-GB" i="1" u="sng" dirty="0">
                <a:solidFill>
                  <a:srgbClr val="00B050"/>
                </a:solidFill>
              </a:rPr>
              <a:t>It does not imply any extra burden to the testing </a:t>
            </a:r>
            <a:r>
              <a:rPr lang="en-GB" i="1" u="sng" dirty="0" smtClean="0">
                <a:solidFill>
                  <a:srgbClr val="00B050"/>
                </a:solidFill>
              </a:rPr>
              <a:t>procedure.</a:t>
            </a:r>
            <a:endParaRPr lang="en-GB" i="1" u="sng" dirty="0">
              <a:solidFill>
                <a:srgbClr val="00B050"/>
              </a:solidFill>
            </a:endParaRPr>
          </a:p>
        </p:txBody>
      </p:sp>
      <p:sp>
        <p:nvSpPr>
          <p:cNvPr id="9" name="Content Placeholder 2"/>
          <p:cNvSpPr txBox="1">
            <a:spLocks/>
          </p:cNvSpPr>
          <p:nvPr/>
        </p:nvSpPr>
        <p:spPr>
          <a:xfrm>
            <a:off x="76200" y="1219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7.2.1.</a:t>
            </a:r>
            <a:endParaRPr lang="en-GB" sz="2200" dirty="0"/>
          </a:p>
        </p:txBody>
      </p:sp>
      <p:sp>
        <p:nvSpPr>
          <p:cNvPr id="10" name="Content Placeholder 2"/>
          <p:cNvSpPr txBox="1">
            <a:spLocks/>
          </p:cNvSpPr>
          <p:nvPr/>
        </p:nvSpPr>
        <p:spPr>
          <a:xfrm>
            <a:off x="990600" y="1219200"/>
            <a:ext cx="7848600" cy="1905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200" dirty="0">
                <a:latin typeface="Times Bold Italic" pitchFamily="18" charset="0"/>
              </a:rPr>
              <a:t>The GNSS receiver shall be able to output the navigation solution in a NMEA-0183 protocol format (RMC, GGA, VTG, GSA and GSV message). The AECD setup for NMEA-0183 messages output </a:t>
            </a:r>
            <a:r>
              <a:rPr lang="en-GB" sz="2200" strike="sngStrike" dirty="0">
                <a:solidFill>
                  <a:srgbClr val="FF0000"/>
                </a:solidFill>
                <a:latin typeface="Times Bold Italic" pitchFamily="18" charset="0"/>
              </a:rPr>
              <a:t>to external devices </a:t>
            </a:r>
            <a:r>
              <a:rPr lang="en-GB" sz="2200" dirty="0">
                <a:latin typeface="Times Bold Italic" pitchFamily="18" charset="0"/>
              </a:rPr>
              <a:t>shall be described in the operation manual. </a:t>
            </a:r>
          </a:p>
          <a:p>
            <a:pPr marL="0" indent="0">
              <a:buFont typeface="Arial" pitchFamily="34" charset="0"/>
              <a:buNone/>
            </a:pPr>
            <a:endParaRPr lang="es-ES" sz="2200" dirty="0">
              <a:latin typeface="Times Bold Italic" pitchFamily="18" charset="0"/>
            </a:endParaRPr>
          </a:p>
          <a:p>
            <a:pPr marL="0" indent="0">
              <a:buFont typeface="Arial" pitchFamily="34" charset="0"/>
              <a:buNone/>
            </a:pPr>
            <a:endParaRPr lang="es-ES" sz="2200" dirty="0" smtClean="0">
              <a:latin typeface="Times Bold Italic" pitchFamily="18" charset="0"/>
            </a:endParaRPr>
          </a:p>
          <a:p>
            <a:pPr marL="0" indent="0">
              <a:buFont typeface="Arial" pitchFamily="34" charset="0"/>
              <a:buNone/>
            </a:pPr>
            <a:endParaRPr lang="en-GB" sz="2200" dirty="0" smtClean="0">
              <a:latin typeface="Times Bold Italic" pitchFamily="18" charset="0"/>
            </a:endParaRPr>
          </a:p>
          <a:p>
            <a:pPr marL="0" indent="0">
              <a:buFont typeface="Arial" pitchFamily="34" charset="0"/>
              <a:buNone/>
            </a:pPr>
            <a:endParaRPr lang="en-GB" sz="2200" dirty="0"/>
          </a:p>
        </p:txBody>
      </p:sp>
      <p:sp>
        <p:nvSpPr>
          <p:cNvPr id="12" name="Rectangle 11"/>
          <p:cNvSpPr/>
          <p:nvPr/>
        </p:nvSpPr>
        <p:spPr>
          <a:xfrm>
            <a:off x="838200" y="2706469"/>
            <a:ext cx="8229600" cy="646331"/>
          </a:xfrm>
          <a:prstGeom prst="rect">
            <a:avLst/>
          </a:prstGeom>
        </p:spPr>
        <p:txBody>
          <a:bodyPr wrap="square">
            <a:spAutoFit/>
          </a:bodyPr>
          <a:lstStyle/>
          <a:p>
            <a:pPr marL="285750" indent="-285750">
              <a:buFont typeface="Arial" panose="020B0604020202020204" pitchFamily="34" charset="0"/>
              <a:buChar char="•"/>
            </a:pPr>
            <a:r>
              <a:rPr lang="en-GB" i="1" dirty="0" smtClean="0">
                <a:solidFill>
                  <a:srgbClr val="00B050"/>
                </a:solidFill>
              </a:rPr>
              <a:t>In </a:t>
            </a:r>
            <a:r>
              <a:rPr lang="en-GB" i="1" dirty="0">
                <a:solidFill>
                  <a:srgbClr val="00B050"/>
                </a:solidFill>
              </a:rPr>
              <a:t>order to avoid any misunderstanding on the connectivity between the GNSS receiver and the GNSS simulator, it is eliminated any reference to “external devices</a:t>
            </a:r>
            <a:r>
              <a:rPr lang="en-GB" i="1" dirty="0" smtClean="0">
                <a:solidFill>
                  <a:srgbClr val="00B050"/>
                </a:solidFill>
              </a:rPr>
              <a:t>” </a:t>
            </a:r>
            <a:endParaRPr lang="en-GB" i="1" dirty="0">
              <a:solidFill>
                <a:srgbClr val="00B050"/>
              </a:solidFill>
            </a:endParaRPr>
          </a:p>
        </p:txBody>
      </p:sp>
      <p:sp>
        <p:nvSpPr>
          <p:cNvPr id="13" name="Content Placeholder 2"/>
          <p:cNvSpPr txBox="1">
            <a:spLocks/>
          </p:cNvSpPr>
          <p:nvPr/>
        </p:nvSpPr>
        <p:spPr>
          <a:xfrm>
            <a:off x="152400" y="3505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400" dirty="0" smtClean="0">
                <a:latin typeface="Times Bold Italic" pitchFamily="18" charset="0"/>
              </a:rPr>
              <a:t>(…)</a:t>
            </a:r>
            <a:endParaRPr lang="en-GB" sz="1400" dirty="0"/>
          </a:p>
        </p:txBody>
      </p:sp>
      <p:sp>
        <p:nvSpPr>
          <p:cNvPr id="14" name="Rectangle 13"/>
          <p:cNvSpPr/>
          <p:nvPr/>
        </p:nvSpPr>
        <p:spPr>
          <a:xfrm>
            <a:off x="76200" y="4750713"/>
            <a:ext cx="1295400" cy="430887"/>
          </a:xfrm>
          <a:prstGeom prst="rect">
            <a:avLst/>
          </a:prstGeom>
        </p:spPr>
        <p:txBody>
          <a:bodyPr wrap="square">
            <a:spAutoFit/>
          </a:bodyPr>
          <a:lstStyle/>
          <a:p>
            <a:r>
              <a:rPr lang="en-GB" sz="2200" dirty="0">
                <a:solidFill>
                  <a:srgbClr val="FF0000"/>
                </a:solidFill>
                <a:latin typeface="Times Bold Italic" pitchFamily="18" charset="0"/>
              </a:rPr>
              <a:t>17.2.10. </a:t>
            </a:r>
          </a:p>
        </p:txBody>
      </p:sp>
    </p:spTree>
    <p:extLst>
      <p:ext uri="{BB962C8B-B14F-4D97-AF65-F5344CB8AC3E}">
        <p14:creationId xmlns:p14="http://schemas.microsoft.com/office/powerpoint/2010/main" val="3696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76200"/>
            <a:ext cx="8686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Annex 8 </a:t>
            </a:r>
            <a:r>
              <a:rPr lang="en-GB" sz="3200" dirty="0"/>
              <a:t>- Test methods for the navigation solutions</a:t>
            </a:r>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Content Placeholder 2"/>
          <p:cNvSpPr txBox="1">
            <a:spLocks/>
          </p:cNvSpPr>
          <p:nvPr/>
        </p:nvSpPr>
        <p:spPr>
          <a:xfrm>
            <a:off x="76200" y="1219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3.1.5.</a:t>
            </a:r>
            <a:endParaRPr lang="en-GB" sz="2200" dirty="0"/>
          </a:p>
        </p:txBody>
      </p:sp>
      <p:sp>
        <p:nvSpPr>
          <p:cNvPr id="10" name="Content Placeholder 2"/>
          <p:cNvSpPr txBox="1">
            <a:spLocks/>
          </p:cNvSpPr>
          <p:nvPr/>
        </p:nvSpPr>
        <p:spPr>
          <a:xfrm>
            <a:off x="990600" y="1219200"/>
            <a:ext cx="78486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smtClean="0">
                <a:latin typeface="Times Bold Italic" pitchFamily="18" charset="0"/>
              </a:rPr>
              <a:t>Test </a:t>
            </a:r>
            <a:r>
              <a:rPr lang="en-GB" sz="2000" dirty="0">
                <a:latin typeface="Times Bold Italic" pitchFamily="18" charset="0"/>
              </a:rPr>
              <a:t>results are considered successful if navigation information via NMEA-0183 protocol is received </a:t>
            </a:r>
            <a:r>
              <a:rPr lang="en-GB" sz="2000" b="1" dirty="0">
                <a:solidFill>
                  <a:srgbClr val="FF0000"/>
                </a:solidFill>
                <a:latin typeface="Times Bold Italic" pitchFamily="18" charset="0"/>
              </a:rPr>
              <a:t>in all the </a:t>
            </a:r>
            <a:r>
              <a:rPr lang="en-GB" sz="2000" b="1" dirty="0" smtClean="0">
                <a:solidFill>
                  <a:srgbClr val="FF0000"/>
                </a:solidFill>
                <a:latin typeface="Times Bold Italic" pitchFamily="18" charset="0"/>
              </a:rPr>
              <a:t>AECD/AECS samples</a:t>
            </a:r>
            <a:r>
              <a:rPr lang="en-GB" sz="2000" dirty="0">
                <a:latin typeface="Times Bold Italic" pitchFamily="18" charset="0"/>
              </a:rPr>
              <a:t>.</a:t>
            </a:r>
          </a:p>
          <a:p>
            <a:pPr marL="0" indent="0">
              <a:buFont typeface="Arial" pitchFamily="34" charset="0"/>
              <a:buNone/>
            </a:pPr>
            <a:endParaRPr lang="es-ES" sz="2200" dirty="0">
              <a:latin typeface="Times Bold Italic" pitchFamily="18" charset="0"/>
            </a:endParaRPr>
          </a:p>
          <a:p>
            <a:pPr marL="0" indent="0">
              <a:buFont typeface="Arial" pitchFamily="34" charset="0"/>
              <a:buNone/>
            </a:pPr>
            <a:endParaRPr lang="es-ES" sz="2200" dirty="0" smtClean="0">
              <a:latin typeface="Times Bold Italic" pitchFamily="18" charset="0"/>
            </a:endParaRPr>
          </a:p>
          <a:p>
            <a:pPr marL="0" indent="0">
              <a:buFont typeface="Arial" pitchFamily="34" charset="0"/>
              <a:buNone/>
            </a:pPr>
            <a:endParaRPr lang="en-GB" sz="2200" dirty="0" smtClean="0">
              <a:latin typeface="Times Bold Italic" pitchFamily="18" charset="0"/>
            </a:endParaRPr>
          </a:p>
          <a:p>
            <a:pPr marL="0" indent="0">
              <a:buFont typeface="Arial" pitchFamily="34" charset="0"/>
              <a:buNone/>
            </a:pPr>
            <a:endParaRPr lang="en-GB" sz="2200" dirty="0"/>
          </a:p>
        </p:txBody>
      </p:sp>
      <p:sp>
        <p:nvSpPr>
          <p:cNvPr id="12" name="Rectangle 11"/>
          <p:cNvSpPr/>
          <p:nvPr/>
        </p:nvSpPr>
        <p:spPr>
          <a:xfrm>
            <a:off x="533400" y="5410200"/>
            <a:ext cx="8229600" cy="923330"/>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avoid misunderstandings and keep coherence in all the test descriptions, there is a need to explicitly mention to repeat the test for the 3 samples also in the “NMEA output” and the “Sensitivity” </a:t>
            </a:r>
            <a:r>
              <a:rPr lang="en-GB" i="1" dirty="0" smtClean="0">
                <a:solidFill>
                  <a:srgbClr val="00B050"/>
                </a:solidFill>
              </a:rPr>
              <a:t>tests</a:t>
            </a:r>
            <a:r>
              <a:rPr lang="en-GB" i="1" dirty="0">
                <a:solidFill>
                  <a:srgbClr val="00B050"/>
                </a:solidFill>
              </a:rPr>
              <a:t>.</a:t>
            </a:r>
            <a:r>
              <a:rPr lang="en-GB" i="1" dirty="0" smtClean="0">
                <a:solidFill>
                  <a:srgbClr val="00B050"/>
                </a:solidFill>
              </a:rPr>
              <a:t> </a:t>
            </a:r>
            <a:endParaRPr lang="en-GB" i="1" dirty="0">
              <a:solidFill>
                <a:srgbClr val="00B050"/>
              </a:solidFill>
            </a:endParaRPr>
          </a:p>
        </p:txBody>
      </p:sp>
      <p:sp>
        <p:nvSpPr>
          <p:cNvPr id="13" name="Content Placeholder 2"/>
          <p:cNvSpPr txBox="1">
            <a:spLocks/>
          </p:cNvSpPr>
          <p:nvPr/>
        </p:nvSpPr>
        <p:spPr>
          <a:xfrm>
            <a:off x="76200" y="18288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400" dirty="0" smtClean="0">
                <a:latin typeface="Times Bold Italic" pitchFamily="18" charset="0"/>
              </a:rPr>
              <a:t>(…)</a:t>
            </a:r>
            <a:endParaRPr lang="en-GB" sz="1400" dirty="0"/>
          </a:p>
        </p:txBody>
      </p:sp>
      <p:sp>
        <p:nvSpPr>
          <p:cNvPr id="8" name="Rectangle 7"/>
          <p:cNvSpPr/>
          <p:nvPr/>
        </p:nvSpPr>
        <p:spPr>
          <a:xfrm>
            <a:off x="990600" y="2209324"/>
            <a:ext cx="8001000" cy="3200876"/>
          </a:xfrm>
          <a:prstGeom prst="rect">
            <a:avLst/>
          </a:prstGeom>
        </p:spPr>
        <p:txBody>
          <a:bodyPr wrap="square">
            <a:spAutoFit/>
          </a:bodyPr>
          <a:lstStyle/>
          <a:p>
            <a:r>
              <a:rPr lang="en-GB" sz="2000" dirty="0" smtClean="0">
                <a:latin typeface="Times Bold Italic" pitchFamily="18" charset="0"/>
              </a:rPr>
              <a:t>The </a:t>
            </a:r>
            <a:r>
              <a:rPr lang="en-GB" sz="2000" dirty="0">
                <a:latin typeface="Times Bold Italic" pitchFamily="18" charset="0"/>
              </a:rPr>
              <a:t>test result is considered to be positive in case:</a:t>
            </a:r>
          </a:p>
          <a:p>
            <a:pPr marL="285750" indent="-285750">
              <a:buFont typeface="Wingdings" panose="05000000000000000000" pitchFamily="2" charset="2"/>
              <a:buChar char="§"/>
            </a:pPr>
            <a:r>
              <a:rPr lang="en-GB" dirty="0" smtClean="0">
                <a:latin typeface="Times Bold Italic" pitchFamily="18" charset="0"/>
              </a:rPr>
              <a:t>the </a:t>
            </a:r>
            <a:r>
              <a:rPr lang="en-GB" dirty="0">
                <a:latin typeface="Times Bold Italic" pitchFamily="18" charset="0"/>
              </a:rPr>
              <a:t>value of time to first fix in “cold” start mode, as measured in </a:t>
            </a:r>
            <a:r>
              <a:rPr lang="en-GB" dirty="0" smtClean="0">
                <a:latin typeface="Times Bold Italic" pitchFamily="18" charset="0"/>
              </a:rPr>
              <a:t>3.7.7</a:t>
            </a:r>
            <a:r>
              <a:rPr lang="en-GB" dirty="0">
                <a:latin typeface="Times Bold Italic" pitchFamily="18" charset="0"/>
              </a:rPr>
              <a:t>, do not exceed 3600 seconds at signal level on the antenna input of the AECD/AECS of minus 144 </a:t>
            </a:r>
            <a:r>
              <a:rPr lang="en-GB" dirty="0" err="1">
                <a:latin typeface="Times Bold Italic" pitchFamily="18" charset="0"/>
              </a:rPr>
              <a:t>dBm</a:t>
            </a:r>
            <a:r>
              <a:rPr lang="en-GB" dirty="0">
                <a:latin typeface="Times Bold Italic" pitchFamily="18" charset="0"/>
              </a:rPr>
              <a:t> </a:t>
            </a:r>
            <a:r>
              <a:rPr lang="en-GB" b="1" dirty="0">
                <a:solidFill>
                  <a:srgbClr val="FF0000"/>
                </a:solidFill>
                <a:latin typeface="Times Bold Italic" pitchFamily="18" charset="0"/>
              </a:rPr>
              <a:t>in all the </a:t>
            </a:r>
            <a:r>
              <a:rPr lang="en-GB" b="1" dirty="0" err="1">
                <a:solidFill>
                  <a:srgbClr val="FF0000"/>
                </a:solidFill>
                <a:latin typeface="Times Bold Italic" pitchFamily="18" charset="0"/>
              </a:rPr>
              <a:t>eCall</a:t>
            </a:r>
            <a:r>
              <a:rPr lang="en-GB" b="1" dirty="0">
                <a:solidFill>
                  <a:srgbClr val="FF0000"/>
                </a:solidFill>
                <a:latin typeface="Times Bold Italic" pitchFamily="18" charset="0"/>
              </a:rPr>
              <a:t> samples</a:t>
            </a:r>
            <a:r>
              <a:rPr lang="en-GB" dirty="0">
                <a:latin typeface="Times Bold Italic" pitchFamily="18" charset="0"/>
              </a:rPr>
              <a:t>; </a:t>
            </a:r>
          </a:p>
          <a:p>
            <a:pPr marL="285750" indent="-285750">
              <a:buFont typeface="Wingdings" panose="05000000000000000000" pitchFamily="2" charset="2"/>
              <a:buChar char="§"/>
            </a:pPr>
            <a:r>
              <a:rPr lang="en-GB" dirty="0" smtClean="0">
                <a:latin typeface="Times Bold Italic" pitchFamily="18" charset="0"/>
              </a:rPr>
              <a:t>the </a:t>
            </a:r>
            <a:r>
              <a:rPr lang="en-GB" dirty="0">
                <a:latin typeface="Times Bold Italic" pitchFamily="18" charset="0"/>
              </a:rPr>
              <a:t>GNSS navigation solution is available for at least 600 seconds at signal level on the antenna input of the AECD/AECS of minus 155 </a:t>
            </a:r>
            <a:r>
              <a:rPr lang="en-GB" dirty="0" err="1">
                <a:latin typeface="Times Bold Italic" pitchFamily="18" charset="0"/>
              </a:rPr>
              <a:t>dBm</a:t>
            </a:r>
            <a:r>
              <a:rPr lang="en-GB" dirty="0">
                <a:latin typeface="Times Bold Italic" pitchFamily="18" charset="0"/>
              </a:rPr>
              <a:t> as measured in </a:t>
            </a:r>
            <a:r>
              <a:rPr lang="en-GB" dirty="0" smtClean="0">
                <a:latin typeface="Times Bold Italic" pitchFamily="18" charset="0"/>
              </a:rPr>
              <a:t>3.7.9 </a:t>
            </a:r>
            <a:r>
              <a:rPr lang="en-GB" b="1" dirty="0">
                <a:solidFill>
                  <a:srgbClr val="FF0000"/>
                </a:solidFill>
                <a:latin typeface="Times Bold Italic" pitchFamily="18" charset="0"/>
              </a:rPr>
              <a:t>in all the </a:t>
            </a:r>
            <a:r>
              <a:rPr lang="en-GB" b="1" dirty="0" err="1">
                <a:solidFill>
                  <a:srgbClr val="FF0000"/>
                </a:solidFill>
                <a:latin typeface="Times Bold Italic" pitchFamily="18" charset="0"/>
              </a:rPr>
              <a:t>eCall</a:t>
            </a:r>
            <a:r>
              <a:rPr lang="en-GB" b="1" dirty="0">
                <a:solidFill>
                  <a:srgbClr val="FF0000"/>
                </a:solidFill>
                <a:latin typeface="Times Bold Italic" pitchFamily="18" charset="0"/>
              </a:rPr>
              <a:t> samples</a:t>
            </a:r>
            <a:r>
              <a:rPr lang="en-GB" dirty="0">
                <a:latin typeface="Times Bold Italic" pitchFamily="18" charset="0"/>
              </a:rPr>
              <a:t>; </a:t>
            </a:r>
          </a:p>
          <a:p>
            <a:pPr marL="285750" indent="-285750">
              <a:buFont typeface="Wingdings" panose="05000000000000000000" pitchFamily="2" charset="2"/>
              <a:buChar char="§"/>
            </a:pPr>
            <a:r>
              <a:rPr lang="en-GB" dirty="0" smtClean="0">
                <a:latin typeface="Times Bold Italic" pitchFamily="18" charset="0"/>
              </a:rPr>
              <a:t>and </a:t>
            </a:r>
            <a:r>
              <a:rPr lang="en-GB" dirty="0">
                <a:latin typeface="Times Bold Italic" pitchFamily="18" charset="0"/>
              </a:rPr>
              <a:t>re-acquisition of GNSS signals and calculation of the navigation solution at signal level on the antenna input of the </a:t>
            </a:r>
            <a:r>
              <a:rPr lang="en-GB" dirty="0" err="1">
                <a:latin typeface="Times Bold Italic" pitchFamily="18" charset="0"/>
              </a:rPr>
              <a:t>eCall</a:t>
            </a:r>
            <a:r>
              <a:rPr lang="en-GB" dirty="0">
                <a:latin typeface="Times Bold Italic" pitchFamily="18" charset="0"/>
              </a:rPr>
              <a:t> of minus 150 </a:t>
            </a:r>
            <a:r>
              <a:rPr lang="en-GB" dirty="0" err="1">
                <a:latin typeface="Times Bold Italic" pitchFamily="18" charset="0"/>
              </a:rPr>
              <a:t>dBm</a:t>
            </a:r>
            <a:r>
              <a:rPr lang="en-GB" dirty="0">
                <a:latin typeface="Times Bold Italic" pitchFamily="18" charset="0"/>
              </a:rPr>
              <a:t> is possible and time interval measured in </a:t>
            </a:r>
            <a:r>
              <a:rPr lang="en-GB" dirty="0" smtClean="0">
                <a:latin typeface="Times Bold Italic" pitchFamily="18" charset="0"/>
              </a:rPr>
              <a:t>3.7.12 </a:t>
            </a:r>
            <a:r>
              <a:rPr lang="en-GB" dirty="0">
                <a:latin typeface="Times Bold Italic" pitchFamily="18" charset="0"/>
              </a:rPr>
              <a:t>does not exceed </a:t>
            </a:r>
            <a:r>
              <a:rPr lang="en-GB" b="1" u="sng" dirty="0">
                <a:solidFill>
                  <a:srgbClr val="FF0000"/>
                </a:solidFill>
                <a:latin typeface="Times Bold Italic" pitchFamily="18" charset="0"/>
              </a:rPr>
              <a:t>60 seconds </a:t>
            </a:r>
            <a:r>
              <a:rPr lang="en-GB" b="1" dirty="0">
                <a:solidFill>
                  <a:srgbClr val="FF0000"/>
                </a:solidFill>
                <a:latin typeface="Times Bold Italic" pitchFamily="18" charset="0"/>
              </a:rPr>
              <a:t>in all the AECD/AECS samples</a:t>
            </a:r>
            <a:r>
              <a:rPr lang="en-GB" dirty="0">
                <a:latin typeface="Times Bold Italic" pitchFamily="18" charset="0"/>
              </a:rPr>
              <a:t>.</a:t>
            </a:r>
          </a:p>
        </p:txBody>
      </p:sp>
      <p:sp>
        <p:nvSpPr>
          <p:cNvPr id="14" name="Content Placeholder 2"/>
          <p:cNvSpPr txBox="1">
            <a:spLocks/>
          </p:cNvSpPr>
          <p:nvPr/>
        </p:nvSpPr>
        <p:spPr>
          <a:xfrm>
            <a:off x="76200" y="22098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3.7.13.</a:t>
            </a:r>
            <a:endParaRPr lang="en-GB" sz="2200" dirty="0"/>
          </a:p>
        </p:txBody>
      </p:sp>
    </p:spTree>
    <p:extLst>
      <p:ext uri="{BB962C8B-B14F-4D97-AF65-F5344CB8AC3E}">
        <p14:creationId xmlns:p14="http://schemas.microsoft.com/office/powerpoint/2010/main" val="3800124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76200"/>
            <a:ext cx="8686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Annex 8 </a:t>
            </a:r>
            <a:r>
              <a:rPr lang="en-GB" sz="3200" dirty="0"/>
              <a:t>- Test methods for the navigation solutions</a:t>
            </a:r>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Content Placeholder 2"/>
          <p:cNvSpPr txBox="1">
            <a:spLocks/>
          </p:cNvSpPr>
          <p:nvPr/>
        </p:nvSpPr>
        <p:spPr>
          <a:xfrm>
            <a:off x="76200" y="4026932"/>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400" dirty="0" smtClean="0">
                <a:latin typeface="Times Bold Italic" pitchFamily="18" charset="0"/>
              </a:rPr>
              <a:t>2.1.1.</a:t>
            </a:r>
            <a:endParaRPr lang="en-GB" sz="2400" dirty="0"/>
          </a:p>
        </p:txBody>
      </p:sp>
      <p:sp>
        <p:nvSpPr>
          <p:cNvPr id="10" name="Content Placeholder 2"/>
          <p:cNvSpPr txBox="1">
            <a:spLocks/>
          </p:cNvSpPr>
          <p:nvPr/>
        </p:nvSpPr>
        <p:spPr>
          <a:xfrm>
            <a:off x="990600" y="4026932"/>
            <a:ext cx="80010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latin typeface="Times Bold Italic" pitchFamily="18" charset="0"/>
              </a:rPr>
              <a:t>The number of the </a:t>
            </a:r>
            <a:r>
              <a:rPr lang="en-GB" sz="2400" dirty="0" err="1">
                <a:latin typeface="Times Bold Italic" pitchFamily="18" charset="0"/>
              </a:rPr>
              <a:t>eCall</a:t>
            </a:r>
            <a:r>
              <a:rPr lang="en-GB" sz="2400" dirty="0">
                <a:latin typeface="Times Bold Italic" pitchFamily="18" charset="0"/>
              </a:rPr>
              <a:t> test samples shall be at least 3 pieces </a:t>
            </a:r>
            <a:r>
              <a:rPr lang="en-GB" sz="2400" b="1" dirty="0">
                <a:solidFill>
                  <a:srgbClr val="FF0000"/>
                </a:solidFill>
                <a:latin typeface="Times Bold Italic" pitchFamily="18" charset="0"/>
              </a:rPr>
              <a:t>and can be performed in </a:t>
            </a:r>
            <a:r>
              <a:rPr lang="en-GB" sz="2400" b="1" dirty="0" smtClean="0">
                <a:solidFill>
                  <a:srgbClr val="FF0000"/>
                </a:solidFill>
                <a:latin typeface="Times Bold Italic" pitchFamily="18" charset="0"/>
              </a:rPr>
              <a:t>parallel.</a:t>
            </a:r>
            <a:endParaRPr lang="en-GB" sz="2400" b="1" dirty="0">
              <a:solidFill>
                <a:srgbClr val="FF0000"/>
              </a:solidFill>
              <a:latin typeface="Times Bold Italic" pitchFamily="18" charset="0"/>
            </a:endParaRPr>
          </a:p>
          <a:p>
            <a:pPr marL="0" indent="0">
              <a:buFont typeface="Arial" pitchFamily="34" charset="0"/>
              <a:buNone/>
            </a:pPr>
            <a:endParaRPr lang="es-ES" sz="2400" dirty="0" smtClean="0">
              <a:latin typeface="Times Bold Italic" pitchFamily="18" charset="0"/>
            </a:endParaRPr>
          </a:p>
          <a:p>
            <a:pPr marL="0" indent="0">
              <a:buFont typeface="Arial" pitchFamily="34" charset="0"/>
              <a:buNone/>
            </a:pPr>
            <a:endParaRPr lang="es-ES" sz="2400" dirty="0" smtClean="0">
              <a:latin typeface="Times Bold Italic" pitchFamily="18" charset="0"/>
            </a:endParaRPr>
          </a:p>
          <a:p>
            <a:pPr marL="0" indent="0">
              <a:buFont typeface="Arial" pitchFamily="34" charset="0"/>
              <a:buNone/>
            </a:pPr>
            <a:endParaRPr lang="en-GB" sz="2400" dirty="0" smtClean="0">
              <a:latin typeface="Times Bold Italic" pitchFamily="18" charset="0"/>
            </a:endParaRPr>
          </a:p>
          <a:p>
            <a:pPr marL="0" indent="0">
              <a:buFont typeface="Arial" pitchFamily="34" charset="0"/>
              <a:buNone/>
            </a:pPr>
            <a:endParaRPr lang="en-GB" sz="2400" dirty="0"/>
          </a:p>
        </p:txBody>
      </p:sp>
      <p:sp>
        <p:nvSpPr>
          <p:cNvPr id="12" name="Rectangle 11"/>
          <p:cNvSpPr/>
          <p:nvPr/>
        </p:nvSpPr>
        <p:spPr>
          <a:xfrm>
            <a:off x="533400" y="4916269"/>
            <a:ext cx="8229600" cy="646331"/>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t>
            </a:r>
            <a:r>
              <a:rPr lang="en-GB" i="1" u="sng" dirty="0">
                <a:solidFill>
                  <a:srgbClr val="00B050"/>
                </a:solidFill>
              </a:rPr>
              <a:t>reduce 3 times the total GNSS testing </a:t>
            </a:r>
            <a:r>
              <a:rPr lang="en-GB" i="1" u="sng" dirty="0" smtClean="0">
                <a:solidFill>
                  <a:srgbClr val="00B050"/>
                </a:solidFill>
              </a:rPr>
              <a:t>timing</a:t>
            </a:r>
            <a:r>
              <a:rPr lang="en-GB" i="1" dirty="0" smtClean="0">
                <a:solidFill>
                  <a:srgbClr val="00B050"/>
                </a:solidFill>
              </a:rPr>
              <a:t>, </a:t>
            </a:r>
            <a:r>
              <a:rPr lang="en-GB" i="1" dirty="0">
                <a:solidFill>
                  <a:srgbClr val="00B050"/>
                </a:solidFill>
              </a:rPr>
              <a:t>it is permitted the use of modern simulators that permit to 'repeat' the tests with the 3 samples in </a:t>
            </a:r>
            <a:r>
              <a:rPr lang="en-GB" i="1" dirty="0" smtClean="0">
                <a:solidFill>
                  <a:srgbClr val="00B050"/>
                </a:solidFill>
              </a:rPr>
              <a:t>parallel.</a:t>
            </a:r>
            <a:endParaRPr lang="en-GB" i="1" dirty="0">
              <a:solidFill>
                <a:srgbClr val="00B050"/>
              </a:solidFill>
            </a:endParaRPr>
          </a:p>
        </p:txBody>
      </p:sp>
      <p:sp>
        <p:nvSpPr>
          <p:cNvPr id="13" name="Content Placeholder 2"/>
          <p:cNvSpPr txBox="1">
            <a:spLocks/>
          </p:cNvSpPr>
          <p:nvPr/>
        </p:nvSpPr>
        <p:spPr>
          <a:xfrm>
            <a:off x="76200" y="36576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600" dirty="0" smtClean="0">
                <a:latin typeface="Times Bold Italic" pitchFamily="18" charset="0"/>
              </a:rPr>
              <a:t>(…)</a:t>
            </a:r>
            <a:endParaRPr lang="en-GB" sz="1600" dirty="0"/>
          </a:p>
        </p:txBody>
      </p:sp>
      <p:sp>
        <p:nvSpPr>
          <p:cNvPr id="8" name="Rectangle 7"/>
          <p:cNvSpPr/>
          <p:nvPr/>
        </p:nvSpPr>
        <p:spPr>
          <a:xfrm>
            <a:off x="990600" y="1295400"/>
            <a:ext cx="8001000" cy="1200329"/>
          </a:xfrm>
          <a:prstGeom prst="rect">
            <a:avLst/>
          </a:prstGeom>
        </p:spPr>
        <p:txBody>
          <a:bodyPr wrap="square">
            <a:spAutoFit/>
          </a:bodyPr>
          <a:lstStyle/>
          <a:p>
            <a:r>
              <a:rPr lang="en-GB" sz="2400" b="1" dirty="0" smtClean="0">
                <a:solidFill>
                  <a:srgbClr val="FF0000"/>
                </a:solidFill>
                <a:latin typeface="Times Bold Italic" pitchFamily="18" charset="0"/>
              </a:rPr>
              <a:t>The </a:t>
            </a:r>
            <a:r>
              <a:rPr lang="en-GB" sz="2400" b="1" dirty="0">
                <a:solidFill>
                  <a:srgbClr val="FF0000"/>
                </a:solidFill>
                <a:latin typeface="Times Bold Italic" pitchFamily="18" charset="0"/>
              </a:rPr>
              <a:t>test of NMEA-0183 messages output and the assessment of the positioning accuracy in autonomous static mode can be </a:t>
            </a:r>
            <a:r>
              <a:rPr lang="en-GB" sz="2400" b="1" dirty="0" smtClean="0">
                <a:solidFill>
                  <a:srgbClr val="FF0000"/>
                </a:solidFill>
                <a:latin typeface="Times Bold Italic" pitchFamily="18" charset="0"/>
              </a:rPr>
              <a:t>combined.</a:t>
            </a:r>
            <a:endParaRPr lang="en-GB" sz="2400" b="1" dirty="0">
              <a:solidFill>
                <a:srgbClr val="FF0000"/>
              </a:solidFill>
              <a:latin typeface="Times Bold Italic" pitchFamily="18" charset="0"/>
            </a:endParaRPr>
          </a:p>
        </p:txBody>
      </p:sp>
      <p:sp>
        <p:nvSpPr>
          <p:cNvPr id="14" name="Content Placeholder 2"/>
          <p:cNvSpPr txBox="1">
            <a:spLocks/>
          </p:cNvSpPr>
          <p:nvPr/>
        </p:nvSpPr>
        <p:spPr>
          <a:xfrm>
            <a:off x="76200" y="1295876"/>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400" b="1" dirty="0" smtClean="0">
                <a:solidFill>
                  <a:srgbClr val="FF0000"/>
                </a:solidFill>
                <a:latin typeface="Times Bold Italic" pitchFamily="18" charset="0"/>
              </a:rPr>
              <a:t>3.1.6.</a:t>
            </a:r>
            <a:endParaRPr lang="en-GB" sz="2400" b="1" dirty="0">
              <a:solidFill>
                <a:srgbClr val="FF0000"/>
              </a:solidFill>
            </a:endParaRPr>
          </a:p>
        </p:txBody>
      </p:sp>
      <p:sp>
        <p:nvSpPr>
          <p:cNvPr id="15" name="Rectangle 14"/>
          <p:cNvSpPr/>
          <p:nvPr/>
        </p:nvSpPr>
        <p:spPr>
          <a:xfrm>
            <a:off x="457200" y="2451556"/>
            <a:ext cx="8458200" cy="923330"/>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t>
            </a:r>
            <a:r>
              <a:rPr lang="en-GB" i="1" u="sng" dirty="0">
                <a:solidFill>
                  <a:srgbClr val="00B050"/>
                </a:solidFill>
              </a:rPr>
              <a:t>save 1 extra hour of GNSS </a:t>
            </a:r>
            <a:r>
              <a:rPr lang="en-GB" i="1" u="sng" dirty="0" smtClean="0">
                <a:solidFill>
                  <a:srgbClr val="00B050"/>
                </a:solidFill>
              </a:rPr>
              <a:t>testing</a:t>
            </a:r>
            <a:r>
              <a:rPr lang="en-GB" i="1" dirty="0" smtClean="0">
                <a:solidFill>
                  <a:srgbClr val="00B050"/>
                </a:solidFill>
              </a:rPr>
              <a:t>, </a:t>
            </a:r>
            <a:r>
              <a:rPr lang="en-GB" i="1" dirty="0">
                <a:solidFill>
                  <a:srgbClr val="00B050"/>
                </a:solidFill>
              </a:rPr>
              <a:t>it is offered the chance to test the “assessment of positioning accuracy in autonomous static mode” and the “</a:t>
            </a:r>
            <a:r>
              <a:rPr lang="en-GB" i="1" dirty="0" smtClean="0">
                <a:solidFill>
                  <a:srgbClr val="00B050"/>
                </a:solidFill>
              </a:rPr>
              <a:t>NMEA </a:t>
            </a:r>
            <a:r>
              <a:rPr lang="en-GB" i="1" dirty="0">
                <a:solidFill>
                  <a:srgbClr val="00B050"/>
                </a:solidFill>
              </a:rPr>
              <a:t>messages output” at the same time</a:t>
            </a:r>
          </a:p>
        </p:txBody>
      </p:sp>
    </p:spTree>
    <p:extLst>
      <p:ext uri="{BB962C8B-B14F-4D97-AF65-F5344CB8AC3E}">
        <p14:creationId xmlns:p14="http://schemas.microsoft.com/office/powerpoint/2010/main" val="3119653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76400" y="76200"/>
            <a:ext cx="73152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a:t>O</a:t>
            </a:r>
            <a:r>
              <a:rPr lang="en-GB" sz="3200" dirty="0" smtClean="0"/>
              <a:t>verview on </a:t>
            </a:r>
            <a:r>
              <a:rPr lang="en-GB" sz="3200" dirty="0"/>
              <a:t>the </a:t>
            </a:r>
            <a:r>
              <a:rPr lang="en-GB" sz="3200" dirty="0" smtClean="0"/>
              <a:t>time </a:t>
            </a:r>
            <a:r>
              <a:rPr lang="en-GB" sz="3200" dirty="0"/>
              <a:t>needed </a:t>
            </a:r>
            <a:r>
              <a:rPr lang="en-GB" sz="3200" dirty="0" smtClean="0"/>
              <a:t>to test </a:t>
            </a:r>
            <a:r>
              <a:rPr lang="en-GB" sz="3200" dirty="0"/>
              <a:t>the </a:t>
            </a:r>
            <a:r>
              <a:rPr lang="en-GB" sz="3200" dirty="0" smtClean="0"/>
              <a:t>navigation solution</a:t>
            </a:r>
            <a:endParaRPr lang="en-GB" sz="3200" dirty="0"/>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4131521" cy="1447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05200"/>
            <a:ext cx="4114801"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343400"/>
            <a:ext cx="4114801"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5181600"/>
            <a:ext cx="4114800"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1291652"/>
            <a:ext cx="4114801" cy="114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587052"/>
            <a:ext cx="4114803" cy="921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3653852"/>
            <a:ext cx="4114801" cy="114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2895600"/>
            <a:ext cx="4114800" cy="472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6800" y="5029200"/>
            <a:ext cx="418823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Connector 17"/>
          <p:cNvCxnSpPr/>
          <p:nvPr/>
        </p:nvCxnSpPr>
        <p:spPr>
          <a:xfrm>
            <a:off x="4572000" y="1295400"/>
            <a:ext cx="0" cy="4572000"/>
          </a:xfrm>
          <a:prstGeom prst="line">
            <a:avLst/>
          </a:prstGeom>
          <a:ln>
            <a:prstDash val="dash"/>
          </a:ln>
        </p:spPr>
        <p:style>
          <a:lnRef idx="2">
            <a:schemeClr val="accent2"/>
          </a:lnRef>
          <a:fillRef idx="0">
            <a:schemeClr val="accent2"/>
          </a:fillRef>
          <a:effectRef idx="1">
            <a:schemeClr val="accent2"/>
          </a:effectRef>
          <a:fontRef idx="minor">
            <a:schemeClr val="tx1"/>
          </a:fontRef>
        </p:style>
      </p:cxnSp>
      <p:sp>
        <p:nvSpPr>
          <p:cNvPr id="20" name="Down Arrow 19"/>
          <p:cNvSpPr/>
          <p:nvPr/>
        </p:nvSpPr>
        <p:spPr>
          <a:xfrm>
            <a:off x="1905000" y="2667000"/>
            <a:ext cx="381000" cy="2286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39" name="Down Arrow 38"/>
          <p:cNvSpPr/>
          <p:nvPr/>
        </p:nvSpPr>
        <p:spPr>
          <a:xfrm>
            <a:off x="6705600" y="4724400"/>
            <a:ext cx="381000" cy="2286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551934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19201"/>
            <a:ext cx="8915400" cy="4572000"/>
          </a:xfrm>
        </p:spPr>
        <p:txBody>
          <a:bodyPr>
            <a:noAutofit/>
          </a:bodyPr>
          <a:lstStyle/>
          <a:p>
            <a:pPr marL="0" indent="0">
              <a:buNone/>
            </a:pPr>
            <a:r>
              <a:rPr lang="en-GB" sz="1800" dirty="0">
                <a:latin typeface="Times Bold Italic" pitchFamily="18" charset="0"/>
              </a:rPr>
              <a:t>16.2. Position determination </a:t>
            </a:r>
          </a:p>
          <a:p>
            <a:r>
              <a:rPr lang="en-GB" sz="1600" dirty="0">
                <a:latin typeface="Times Bold Italic" pitchFamily="18" charset="0"/>
              </a:rPr>
              <a:t>If the AECS is fitted, in accordance with paragraph 1.4. and not yet verified according to Part I of this Regulation, with GNSS receiver supporting at least three GNSS including GLONASS, Galileo and GPS, and is capable of reception and processing of SBAS signals, then the AECS shall comply with the requirements of paragraphs 17.2.1 to </a:t>
            </a:r>
            <a:r>
              <a:rPr lang="en-GB" sz="1600" b="1" dirty="0" smtClean="0">
                <a:solidFill>
                  <a:srgbClr val="FF0000"/>
                </a:solidFill>
                <a:latin typeface="Times Bold Italic" pitchFamily="18" charset="0"/>
              </a:rPr>
              <a:t>17.2.11</a:t>
            </a:r>
            <a:r>
              <a:rPr lang="en-GB" sz="1600" dirty="0" smtClean="0">
                <a:latin typeface="Times Bold Italic" pitchFamily="18" charset="0"/>
              </a:rPr>
              <a:t>. </a:t>
            </a:r>
          </a:p>
          <a:p>
            <a:pPr marL="0" indent="0">
              <a:buNone/>
            </a:pPr>
            <a:r>
              <a:rPr lang="es-ES" sz="1200" dirty="0" smtClean="0">
                <a:latin typeface="Times Bold Italic" pitchFamily="18" charset="0"/>
              </a:rPr>
              <a:t>(…)</a:t>
            </a:r>
          </a:p>
          <a:p>
            <a:pPr marL="0" indent="0">
              <a:buNone/>
            </a:pPr>
            <a:r>
              <a:rPr lang="en-GB" sz="1800" dirty="0" smtClean="0">
                <a:latin typeface="Times Bold Italic" pitchFamily="18" charset="0"/>
              </a:rPr>
              <a:t>17.2.7 </a:t>
            </a:r>
            <a:r>
              <a:rPr lang="en-GB" sz="1800" dirty="0">
                <a:latin typeface="Times Bold Italic" pitchFamily="18" charset="0"/>
              </a:rPr>
              <a:t>Sensitivity at receiver input shall be:</a:t>
            </a:r>
          </a:p>
          <a:p>
            <a:pPr marL="857250" lvl="1" indent="-457200">
              <a:buFontTx/>
              <a:buChar char="-"/>
            </a:pPr>
            <a:r>
              <a:rPr lang="en-GB" sz="1600" dirty="0" smtClean="0">
                <a:latin typeface="Times Bold Italic" pitchFamily="18" charset="0"/>
              </a:rPr>
              <a:t>GNSS </a:t>
            </a:r>
            <a:r>
              <a:rPr lang="en-GB" sz="1600" dirty="0">
                <a:latin typeface="Times Bold Italic" pitchFamily="18" charset="0"/>
              </a:rPr>
              <a:t>signals detection (cold start) do not exceed 3600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a:t>
            </a:r>
            <a:r>
              <a:rPr lang="en-GB" sz="1600" dirty="0">
                <a:latin typeface="Times Bold Italic" pitchFamily="18" charset="0"/>
              </a:rPr>
              <a:t>of minus 144 </a:t>
            </a:r>
            <a:r>
              <a:rPr lang="en-GB" sz="1600" dirty="0" err="1" smtClean="0">
                <a:latin typeface="Times Bold Italic" pitchFamily="18" charset="0"/>
              </a:rPr>
              <a:t>dBm</a:t>
            </a:r>
            <a:r>
              <a:rPr lang="en-GB" sz="1600" dirty="0" smtClean="0">
                <a:latin typeface="Times Bold Italic" pitchFamily="18" charset="0"/>
              </a:rPr>
              <a:t>;</a:t>
            </a:r>
          </a:p>
          <a:p>
            <a:pPr marL="857250" lvl="1" indent="-457200">
              <a:buFontTx/>
              <a:buChar char="-"/>
            </a:pPr>
            <a:r>
              <a:rPr lang="en-GB" sz="1600" dirty="0" smtClean="0">
                <a:latin typeface="Times Bold Italic" pitchFamily="18" charset="0"/>
              </a:rPr>
              <a:t>GNSS </a:t>
            </a:r>
            <a:r>
              <a:rPr lang="en-GB" sz="1600" dirty="0">
                <a:latin typeface="Times Bold Italic" pitchFamily="18" charset="0"/>
              </a:rPr>
              <a:t>signals tracking and navigation solution calculation is available for at least 600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a:t>
            </a:r>
            <a:r>
              <a:rPr lang="en-GB" sz="1600" dirty="0">
                <a:latin typeface="Times Bold Italic" pitchFamily="18" charset="0"/>
              </a:rPr>
              <a:t>of minus 155 </a:t>
            </a:r>
            <a:r>
              <a:rPr lang="en-GB" sz="1600" dirty="0" err="1" smtClean="0">
                <a:latin typeface="Times Bold Italic" pitchFamily="18" charset="0"/>
              </a:rPr>
              <a:t>dBm</a:t>
            </a:r>
            <a:r>
              <a:rPr lang="en-GB" sz="1600" dirty="0" smtClean="0">
                <a:latin typeface="Times Bold Italic" pitchFamily="18" charset="0"/>
              </a:rPr>
              <a:t>;</a:t>
            </a:r>
          </a:p>
          <a:p>
            <a:pPr marL="857250" lvl="1" indent="-457200">
              <a:buFontTx/>
              <a:buChar char="-"/>
            </a:pPr>
            <a:r>
              <a:rPr lang="en-GB" sz="1600" dirty="0" smtClean="0">
                <a:latin typeface="Times Bold Italic" pitchFamily="18" charset="0"/>
              </a:rPr>
              <a:t>Re-acquisition of GNSS signals and calculation of the navigation solution is possible and does not exceed 20 60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of minus 150 </a:t>
            </a:r>
            <a:r>
              <a:rPr lang="en-GB" sz="1600" dirty="0" err="1" smtClean="0">
                <a:latin typeface="Times Bold Italic" pitchFamily="18" charset="0"/>
              </a:rPr>
              <a:t>dBm</a:t>
            </a:r>
            <a:r>
              <a:rPr lang="en-GB" sz="1600" dirty="0" smtClean="0">
                <a:latin typeface="Times Bold Italic" pitchFamily="18" charset="0"/>
              </a:rPr>
              <a:t>.</a:t>
            </a:r>
          </a:p>
          <a:p>
            <a:pPr marL="0" indent="0">
              <a:buNone/>
            </a:pPr>
            <a:r>
              <a:rPr lang="es-ES" sz="1200" dirty="0" smtClean="0">
                <a:latin typeface="Times Bold Italic" pitchFamily="18" charset="0"/>
              </a:rPr>
              <a:t>(…)</a:t>
            </a:r>
          </a:p>
          <a:p>
            <a:pPr marL="0" indent="0">
              <a:buNone/>
            </a:pPr>
            <a:r>
              <a:rPr lang="en-GB" sz="1800" b="1" dirty="0" smtClean="0">
                <a:solidFill>
                  <a:srgbClr val="FF0000"/>
                </a:solidFill>
                <a:latin typeface="Times Bold Italic" pitchFamily="18" charset="0"/>
              </a:rPr>
              <a:t>17.2.11. </a:t>
            </a:r>
            <a:r>
              <a:rPr lang="en-GB" sz="1800" b="1" dirty="0" smtClean="0">
                <a:latin typeface="Times Bold Italic" pitchFamily="18" charset="0"/>
              </a:rPr>
              <a:t> </a:t>
            </a:r>
            <a:r>
              <a:rPr lang="en-GB" sz="1800" dirty="0">
                <a:latin typeface="Times Bold Italic" pitchFamily="18" charset="0"/>
              </a:rPr>
              <a:t>The testing procedures in Annex 8 can be performed either on the </a:t>
            </a:r>
            <a:r>
              <a:rPr lang="en-GB" sz="1800" b="1" dirty="0" smtClean="0">
                <a:solidFill>
                  <a:srgbClr val="FF0000"/>
                </a:solidFill>
                <a:latin typeface="Times Bold Italic" pitchFamily="18" charset="0"/>
              </a:rPr>
              <a:t>AECS</a:t>
            </a:r>
            <a:r>
              <a:rPr lang="en-GB" sz="1800" dirty="0" smtClean="0">
                <a:latin typeface="Times Bold Italic" pitchFamily="18" charset="0"/>
              </a:rPr>
              <a:t> </a:t>
            </a:r>
            <a:r>
              <a:rPr lang="en-GB" sz="1800" dirty="0">
                <a:latin typeface="Times Bold Italic" pitchFamily="18" charset="0"/>
              </a:rPr>
              <a:t>unit including post processing ability or directly on the GNSS receiver being a part of the </a:t>
            </a:r>
            <a:r>
              <a:rPr lang="en-GB" sz="1800" b="1" dirty="0" smtClean="0">
                <a:solidFill>
                  <a:srgbClr val="FF0000"/>
                </a:solidFill>
                <a:latin typeface="Times Bold Italic" pitchFamily="18" charset="0"/>
              </a:rPr>
              <a:t>AECS</a:t>
            </a:r>
            <a:r>
              <a:rPr lang="en-GB" sz="1800" dirty="0" smtClean="0">
                <a:latin typeface="Times Bold Italic" pitchFamily="18" charset="0"/>
              </a:rPr>
              <a:t>.</a:t>
            </a:r>
            <a:endParaRPr lang="en-GB" sz="1800" dirty="0">
              <a:latin typeface="Times Bold Italic" pitchFamily="18" charset="0"/>
            </a:endParaRPr>
          </a:p>
        </p:txBody>
      </p:sp>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smtClean="0">
                <a:solidFill>
                  <a:schemeClr val="bg1">
                    <a:lumMod val="50000"/>
                  </a:schemeClr>
                </a:solidFill>
              </a:rPr>
              <a:t>Annex: Minor typo remarks (1/6)</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4087287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2971800"/>
            <a:ext cx="8001000" cy="1323439"/>
          </a:xfrm>
          <a:prstGeom prst="rect">
            <a:avLst/>
          </a:prstGeom>
        </p:spPr>
        <p:txBody>
          <a:bodyPr wrap="square">
            <a:spAutoFit/>
          </a:bodyPr>
          <a:lstStyle/>
          <a:p>
            <a:pPr marL="457200">
              <a:spcAft>
                <a:spcPts val="0"/>
              </a:spcAft>
            </a:pPr>
            <a:r>
              <a:rPr lang="en-GB" sz="2000" dirty="0">
                <a:latin typeface="Times Bold Italic" pitchFamily="18" charset="0"/>
                <a:ea typeface="Calibri"/>
                <a:cs typeface="Times New Roman"/>
              </a:rPr>
              <a:t>2.1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2.1.6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3.5.2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3.7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p:txBody>
      </p:sp>
      <p:sp>
        <p:nvSpPr>
          <p:cNvPr id="6" name="Rectangle 5"/>
          <p:cNvSpPr>
            <a:spLocks noChangeArrowheads="1"/>
          </p:cNvSpPr>
          <p:nvPr/>
        </p:nvSpPr>
        <p:spPr bwMode="auto">
          <a:xfrm>
            <a:off x="609600" y="4171890"/>
            <a:ext cx="739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Times Bold Italic" pitchFamily="18" charset="0"/>
                <a:ea typeface="Calibri" pitchFamily="34" charset="0"/>
                <a:cs typeface="Times New Roman" pitchFamily="18" charset="0"/>
              </a:rPr>
              <a:t>3.7.4 – Figure 5 should say: </a:t>
            </a:r>
            <a:r>
              <a:rPr kumimoji="0" lang="en-GB" altLang="en-US" sz="2000" b="0" i="0" u="none" strike="noStrike" cap="none" normalizeH="0" baseline="0" dirty="0" smtClean="0">
                <a:ln>
                  <a:noFill/>
                </a:ln>
                <a:solidFill>
                  <a:srgbClr val="FF0000"/>
                </a:solidFill>
                <a:effectLst/>
                <a:latin typeface="Times Bold Italic" pitchFamily="18" charset="0"/>
                <a:ea typeface="Calibri" pitchFamily="34" charset="0"/>
                <a:cs typeface="Times New Roman" pitchFamily="18" charset="0"/>
              </a:rPr>
              <a:t>AECD/AECS </a:t>
            </a:r>
            <a:r>
              <a:rPr kumimoji="0" lang="en-GB" altLang="en-US" sz="2000" b="0" i="1" u="none" strike="noStrike" cap="none" normalizeH="0" baseline="0" dirty="0" smtClean="0">
                <a:ln>
                  <a:noFill/>
                </a:ln>
                <a:effectLst/>
                <a:latin typeface="Times Bold Italic" pitchFamily="18" charset="0"/>
                <a:ea typeface="Calibri" pitchFamily="34" charset="0"/>
                <a:cs typeface="Times New Roman" pitchFamily="18" charset="0"/>
              </a:rPr>
              <a:t>(instead of The AECD)</a:t>
            </a:r>
            <a:endParaRPr kumimoji="0" lang="en-GB" altLang="en-US" sz="1050" b="0" i="1" u="none" strike="noStrike" cap="none" normalizeH="0" baseline="0" dirty="0" smtClean="0">
              <a:ln>
                <a:noFill/>
              </a:ln>
              <a:effectLst/>
              <a:latin typeface="Times Bold Italic" pitchFamily="18" charset="0"/>
              <a:cs typeface="Arial" pitchFamily="34" charset="0"/>
            </a:endParaRPr>
          </a:p>
        </p:txBody>
      </p:sp>
      <p:sp>
        <p:nvSpPr>
          <p:cNvPr id="7" name="Rectangle 6"/>
          <p:cNvSpPr/>
          <p:nvPr/>
        </p:nvSpPr>
        <p:spPr>
          <a:xfrm>
            <a:off x="152400" y="1219200"/>
            <a:ext cx="8763000" cy="1713290"/>
          </a:xfrm>
          <a:prstGeom prst="rect">
            <a:avLst/>
          </a:prstGeom>
        </p:spPr>
        <p:txBody>
          <a:bodyPr wrap="square">
            <a:spAutoFit/>
          </a:bodyPr>
          <a:lstStyle/>
          <a:p>
            <a:pPr>
              <a:spcBef>
                <a:spcPts val="400"/>
              </a:spcBef>
              <a:spcAft>
                <a:spcPts val="400"/>
              </a:spcAft>
            </a:pPr>
            <a:r>
              <a:rPr lang="en-GB" sz="2400" b="1" dirty="0">
                <a:solidFill>
                  <a:srgbClr val="000000"/>
                </a:solidFill>
                <a:latin typeface="Times New Roman"/>
                <a:ea typeface="Calibri"/>
              </a:rPr>
              <a:t>Annex 8 </a:t>
            </a:r>
            <a:r>
              <a:rPr lang="en-GB" sz="2400" b="1" dirty="0" smtClean="0">
                <a:solidFill>
                  <a:srgbClr val="000000"/>
                </a:solidFill>
                <a:latin typeface="Times New Roman"/>
                <a:ea typeface="Calibri"/>
              </a:rPr>
              <a:t>Test </a:t>
            </a:r>
            <a:r>
              <a:rPr lang="en-GB" sz="2400" b="1" dirty="0">
                <a:solidFill>
                  <a:srgbClr val="000000"/>
                </a:solidFill>
                <a:latin typeface="Times New Roman"/>
                <a:ea typeface="Calibri"/>
              </a:rPr>
              <a:t>methods for the navigation solution</a:t>
            </a:r>
            <a:r>
              <a:rPr lang="en-GB" sz="2400" b="1" strike="sngStrike" dirty="0">
                <a:solidFill>
                  <a:srgbClr val="FF0000"/>
                </a:solidFill>
                <a:latin typeface="Times New Roman"/>
                <a:ea typeface="Calibri"/>
              </a:rPr>
              <a:t>s</a:t>
            </a:r>
            <a:r>
              <a:rPr lang="en-GB" sz="2400" b="1" dirty="0">
                <a:solidFill>
                  <a:srgbClr val="000000"/>
                </a:solidFill>
                <a:latin typeface="Times New Roman"/>
                <a:ea typeface="Calibri"/>
              </a:rPr>
              <a:t> (paragraphs 7.2 and 17.2</a:t>
            </a:r>
            <a:r>
              <a:rPr lang="en-GB" sz="2400" b="1" dirty="0" smtClean="0">
                <a:solidFill>
                  <a:srgbClr val="000000"/>
                </a:solidFill>
                <a:latin typeface="Times New Roman"/>
                <a:ea typeface="Calibri"/>
              </a:rPr>
              <a:t>)</a:t>
            </a:r>
            <a:r>
              <a:rPr lang="en-GB" sz="2400" dirty="0">
                <a:solidFill>
                  <a:srgbClr val="000000"/>
                </a:solidFill>
                <a:latin typeface="Times New Roman"/>
                <a:ea typeface="Calibri"/>
              </a:rPr>
              <a:t> </a:t>
            </a:r>
            <a:endParaRPr lang="en-GB" sz="2000" dirty="0">
              <a:solidFill>
                <a:srgbClr val="000000"/>
              </a:solidFill>
              <a:latin typeface="Times New Roman"/>
              <a:ea typeface="Calibri"/>
            </a:endParaRPr>
          </a:p>
          <a:p>
            <a:pPr>
              <a:spcAft>
                <a:spcPts val="0"/>
              </a:spcAft>
            </a:pPr>
            <a:r>
              <a:rPr lang="en-GB" dirty="0">
                <a:latin typeface="Times Bold Italic" pitchFamily="18" charset="0"/>
                <a:ea typeface="Calibri"/>
                <a:cs typeface="Times New Roman"/>
              </a:rPr>
              <a:t>The purpose of the tests in this Annex is to verify the compliance of navigation characteristics of the AECD/AECS calculated by its GNSS receiver </a:t>
            </a:r>
            <a:r>
              <a:rPr lang="en-GB" strike="sngStrike" dirty="0" smtClean="0">
                <a:solidFill>
                  <a:srgbClr val="FF0000"/>
                </a:solidFill>
                <a:latin typeface="Times Bold Italic" pitchFamily="18" charset="0"/>
                <a:ea typeface="Calibri"/>
                <a:cs typeface="Times New Roman"/>
              </a:rPr>
              <a:t>navigation module </a:t>
            </a:r>
            <a:r>
              <a:rPr lang="en-GB" dirty="0" smtClean="0">
                <a:latin typeface="Times Bold Italic" pitchFamily="18" charset="0"/>
                <a:ea typeface="Calibri"/>
                <a:cs typeface="Times New Roman"/>
              </a:rPr>
              <a:t>to </a:t>
            </a:r>
            <a:r>
              <a:rPr lang="en-GB" dirty="0">
                <a:latin typeface="Times Bold Italic" pitchFamily="18" charset="0"/>
                <a:ea typeface="Calibri"/>
                <a:cs typeface="Times New Roman"/>
              </a:rPr>
              <a:t>the requirements defined in sections 7.2 and 17.2. of this Regulation.</a:t>
            </a:r>
            <a:endParaRPr lang="en-GB" sz="2400" dirty="0">
              <a:latin typeface="Times Bold Italic" pitchFamily="18" charset="0"/>
              <a:ea typeface="Calibri"/>
              <a:cs typeface="Times New Roman"/>
            </a:endParaRPr>
          </a:p>
        </p:txBody>
      </p:sp>
      <p:cxnSp>
        <p:nvCxnSpPr>
          <p:cNvPr id="8" name="Straight Connector 7"/>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(2/6)</a:t>
            </a:r>
            <a:endParaRPr lang="en-GB" sz="2800" i="1" dirty="0">
              <a:solidFill>
                <a:schemeClr val="bg1">
                  <a:lumMod val="50000"/>
                </a:schemeClr>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0886"/>
          <a:stretch/>
        </p:blipFill>
        <p:spPr bwMode="auto">
          <a:xfrm>
            <a:off x="2590800" y="5410200"/>
            <a:ext cx="6010275" cy="1099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65698"/>
          <a:stretch/>
        </p:blipFill>
        <p:spPr bwMode="auto">
          <a:xfrm>
            <a:off x="304800" y="4648200"/>
            <a:ext cx="6010275" cy="963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3925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066800"/>
            <a:ext cx="3754183" cy="105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177" y="1828800"/>
            <a:ext cx="3795235" cy="1766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5" name="Object 14"/>
          <p:cNvGraphicFramePr>
            <a:graphicFrameLocks noChangeAspect="1"/>
          </p:cNvGraphicFramePr>
          <p:nvPr>
            <p:extLst>
              <p:ext uri="{D42A27DB-BD31-4B8C-83A1-F6EECF244321}">
                <p14:modId xmlns:p14="http://schemas.microsoft.com/office/powerpoint/2010/main" val="77108561"/>
              </p:ext>
            </p:extLst>
          </p:nvPr>
        </p:nvGraphicFramePr>
        <p:xfrm>
          <a:off x="5357812" y="1981200"/>
          <a:ext cx="3100388" cy="1343025"/>
        </p:xfrm>
        <a:graphic>
          <a:graphicData uri="http://schemas.openxmlformats.org/presentationml/2006/ole">
            <mc:AlternateContent xmlns:mc="http://schemas.openxmlformats.org/markup-compatibility/2006">
              <mc:Choice xmlns:v="urn:schemas-microsoft-com:vml" Requires="v">
                <p:oleObj spid="_x0000_s1070" name="Equation" r:id="rId5" imgW="1536480" imgH="672840" progId="Equation.3">
                  <p:embed/>
                </p:oleObj>
              </mc:Choice>
              <mc:Fallback>
                <p:oleObj name="Equation" r:id="rId5" imgW="1536480" imgH="672840" progId="Equation.3">
                  <p:embed/>
                  <p:pic>
                    <p:nvPicPr>
                      <p:cNvPr id="0" name="Object 8"/>
                      <p:cNvPicPr>
                        <a:picLocks noChangeAspect="1" noChangeArrowheads="1"/>
                      </p:cNvPicPr>
                      <p:nvPr/>
                    </p:nvPicPr>
                    <p:blipFill>
                      <a:blip r:embed="rId6"/>
                      <a:srcRect/>
                      <a:stretch>
                        <a:fillRect/>
                      </a:stretch>
                    </p:blipFill>
                    <p:spPr bwMode="auto">
                      <a:xfrm>
                        <a:off x="5357812" y="1981200"/>
                        <a:ext cx="3100388" cy="1343025"/>
                      </a:xfrm>
                      <a:prstGeom prst="rect">
                        <a:avLst/>
                      </a:prstGeom>
                      <a:noFill/>
                    </p:spPr>
                  </p:pic>
                </p:oleObj>
              </mc:Fallback>
            </mc:AlternateContent>
          </a:graphicData>
        </a:graphic>
      </p:graphicFrame>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7" name="Object 16"/>
          <p:cNvGraphicFramePr>
            <a:graphicFrameLocks noChangeAspect="1"/>
          </p:cNvGraphicFramePr>
          <p:nvPr>
            <p:extLst>
              <p:ext uri="{D42A27DB-BD31-4B8C-83A1-F6EECF244321}">
                <p14:modId xmlns:p14="http://schemas.microsoft.com/office/powerpoint/2010/main" val="2257983953"/>
              </p:ext>
            </p:extLst>
          </p:nvPr>
        </p:nvGraphicFramePr>
        <p:xfrm>
          <a:off x="5486400" y="1066800"/>
          <a:ext cx="3092552" cy="523875"/>
        </p:xfrm>
        <a:graphic>
          <a:graphicData uri="http://schemas.openxmlformats.org/presentationml/2006/ole">
            <mc:AlternateContent xmlns:mc="http://schemas.openxmlformats.org/markup-compatibility/2006">
              <mc:Choice xmlns:v="urn:schemas-microsoft-com:vml" Requires="v">
                <p:oleObj spid="_x0000_s1071" name="Equation" r:id="rId7" imgW="1397000" imgH="241300" progId="Equation.3">
                  <p:embed/>
                </p:oleObj>
              </mc:Choice>
              <mc:Fallback>
                <p:oleObj name="Equation" r:id="rId7" imgW="1397000" imgH="2413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1066800"/>
                        <a:ext cx="3092552" cy="523875"/>
                      </a:xfrm>
                      <a:prstGeom prst="rect">
                        <a:avLst/>
                      </a:prstGeom>
                      <a:noFill/>
                    </p:spPr>
                  </p:pic>
                </p:oleObj>
              </mc:Fallback>
            </mc:AlternateContent>
          </a:graphicData>
        </a:graphic>
      </p:graphicFrame>
      <p:sp>
        <p:nvSpPr>
          <p:cNvPr id="23" name="Content Placeholder 2"/>
          <p:cNvSpPr txBox="1">
            <a:spLocks/>
          </p:cNvSpPr>
          <p:nvPr/>
        </p:nvSpPr>
        <p:spPr>
          <a:xfrm>
            <a:off x="22077" y="11430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3.2.7.</a:t>
            </a:r>
            <a:endParaRPr lang="en-GB" sz="2200" dirty="0"/>
          </a:p>
        </p:txBody>
      </p:sp>
      <p:sp>
        <p:nvSpPr>
          <p:cNvPr id="24" name="Content Placeholder 2"/>
          <p:cNvSpPr txBox="1">
            <a:spLocks/>
          </p:cNvSpPr>
          <p:nvPr/>
        </p:nvSpPr>
        <p:spPr>
          <a:xfrm>
            <a:off x="23812" y="21336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3.2.8.</a:t>
            </a:r>
            <a:endParaRPr lang="en-GB" sz="2200" dirty="0"/>
          </a:p>
        </p:txBody>
      </p:sp>
      <p:sp>
        <p:nvSpPr>
          <p:cNvPr id="18" name="Right Arrow 17"/>
          <p:cNvSpPr/>
          <p:nvPr/>
        </p:nvSpPr>
        <p:spPr>
          <a:xfrm>
            <a:off x="4419600" y="1143000"/>
            <a:ext cx="609600"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26" name="Right Arrow 25"/>
          <p:cNvSpPr/>
          <p:nvPr/>
        </p:nvSpPr>
        <p:spPr>
          <a:xfrm>
            <a:off x="4519612" y="2590800"/>
            <a:ext cx="609600"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19" name="Oval 18"/>
          <p:cNvSpPr/>
          <p:nvPr/>
        </p:nvSpPr>
        <p:spPr>
          <a:xfrm>
            <a:off x="6705600" y="2286000"/>
            <a:ext cx="304800" cy="4572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6477000" y="1066800"/>
            <a:ext cx="304800" cy="4572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8305800" y="1066800"/>
            <a:ext cx="304800" cy="4572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(3/6)</a:t>
            </a:r>
            <a:endParaRPr lang="en-GB" sz="2800" i="1" dirty="0">
              <a:solidFill>
                <a:schemeClr val="bg1">
                  <a:lumMod val="50000"/>
                </a:schemeClr>
              </a:solidFill>
            </a:endParaRPr>
          </a:p>
        </p:txBody>
      </p:sp>
      <p:sp>
        <p:nvSpPr>
          <p:cNvPr id="2" name="Rectangle 1"/>
          <p:cNvSpPr/>
          <p:nvPr/>
        </p:nvSpPr>
        <p:spPr>
          <a:xfrm>
            <a:off x="76200" y="3649176"/>
            <a:ext cx="4800600" cy="2446824"/>
          </a:xfrm>
          <a:prstGeom prst="rect">
            <a:avLst/>
          </a:prstGeom>
        </p:spPr>
        <p:txBody>
          <a:bodyPr wrap="square">
            <a:spAutoFit/>
          </a:bodyPr>
          <a:lstStyle/>
          <a:p>
            <a:r>
              <a:rPr lang="en-GB" dirty="0" smtClean="0"/>
              <a:t>(</a:t>
            </a:r>
            <a:r>
              <a:rPr lang="en-GB" dirty="0">
                <a:latin typeface="Times Bold Italic" pitchFamily="18" charset="0"/>
              </a:rPr>
              <a:t>2)</a:t>
            </a:r>
          </a:p>
          <a:p>
            <a:endParaRPr lang="en-GB" dirty="0">
              <a:latin typeface="Times Bold Italic" pitchFamily="18" charset="0"/>
            </a:endParaRPr>
          </a:p>
          <a:p>
            <a:r>
              <a:rPr lang="en-GB" sz="1650" dirty="0">
                <a:latin typeface="Times Bold Italic" pitchFamily="18" charset="0"/>
              </a:rPr>
              <a:t>Where </a:t>
            </a:r>
          </a:p>
          <a:p>
            <a:r>
              <a:rPr lang="en-GB" sz="1650" dirty="0" smtClean="0">
                <a:latin typeface="Times Bold Italic" pitchFamily="18" charset="0"/>
              </a:rPr>
              <a:t>- </a:t>
            </a:r>
            <a:r>
              <a:rPr lang="en-GB" sz="1650" dirty="0" err="1" smtClean="0">
                <a:latin typeface="Times Bold Italic" pitchFamily="18" charset="0"/>
              </a:rPr>
              <a:t>Btruej</a:t>
            </a:r>
            <a:r>
              <a:rPr lang="en-GB" sz="1650" dirty="0" smtClean="0">
                <a:latin typeface="Times Bold Italic" pitchFamily="18" charset="0"/>
              </a:rPr>
              <a:t> </a:t>
            </a:r>
            <a:r>
              <a:rPr lang="en-GB" sz="1650" dirty="0">
                <a:latin typeface="Times Bold Italic" pitchFamily="18" charset="0"/>
              </a:rPr>
              <a:t>is the actual value of B coordinate in “j” time moment, in</a:t>
            </a:r>
            <a:r>
              <a:rPr lang="en-GB" sz="1650" b="1" dirty="0">
                <a:latin typeface="Times Bold Italic" pitchFamily="18" charset="0"/>
              </a:rPr>
              <a:t> </a:t>
            </a:r>
            <a:r>
              <a:rPr lang="en-GB" sz="1650" b="1" strike="sngStrike" dirty="0">
                <a:solidFill>
                  <a:srgbClr val="FF0000"/>
                </a:solidFill>
                <a:latin typeface="Times Bold Italic" pitchFamily="18" charset="0"/>
              </a:rPr>
              <a:t>angle </a:t>
            </a:r>
            <a:r>
              <a:rPr lang="en-GB" sz="1650" b="1" dirty="0">
                <a:solidFill>
                  <a:srgbClr val="FF0000"/>
                </a:solidFill>
                <a:latin typeface="Times Bold Italic" pitchFamily="18" charset="0"/>
              </a:rPr>
              <a:t>arc-</a:t>
            </a:r>
            <a:r>
              <a:rPr lang="en-GB" sz="1650" dirty="0">
                <a:latin typeface="Times Bold Italic" pitchFamily="18" charset="0"/>
              </a:rPr>
              <a:t>seconds</a:t>
            </a:r>
          </a:p>
          <a:p>
            <a:r>
              <a:rPr lang="en-GB" sz="1650" dirty="0">
                <a:latin typeface="Times Bold Italic" pitchFamily="18" charset="0"/>
              </a:rPr>
              <a:t>- B(j) is the determined </a:t>
            </a:r>
            <a:r>
              <a:rPr lang="en-GB" sz="1650" b="1" strike="sngStrike" dirty="0">
                <a:solidFill>
                  <a:srgbClr val="FF0000"/>
                </a:solidFill>
                <a:latin typeface="Times Bold Italic" pitchFamily="18" charset="0"/>
              </a:rPr>
              <a:t>by the GNSS receiver </a:t>
            </a:r>
            <a:r>
              <a:rPr lang="en-GB" sz="1650" dirty="0">
                <a:latin typeface="Times Bold Italic" pitchFamily="18" charset="0"/>
              </a:rPr>
              <a:t>value of B coordinate in “j” time </a:t>
            </a:r>
            <a:r>
              <a:rPr lang="en-GB" sz="1650" dirty="0" smtClean="0">
                <a:latin typeface="Times Bold Italic" pitchFamily="18" charset="0"/>
              </a:rPr>
              <a:t>moment </a:t>
            </a:r>
            <a:r>
              <a:rPr lang="en-GB" sz="1650" b="1" dirty="0">
                <a:solidFill>
                  <a:srgbClr val="FF0000"/>
                </a:solidFill>
                <a:latin typeface="Times Bold Italic" pitchFamily="18" charset="0"/>
              </a:rPr>
              <a:t>by the GNSS receiver </a:t>
            </a:r>
            <a:r>
              <a:rPr lang="en-GB" sz="1650" dirty="0" smtClean="0">
                <a:latin typeface="Times Bold Italic" pitchFamily="18" charset="0"/>
              </a:rPr>
              <a:t>, </a:t>
            </a:r>
            <a:r>
              <a:rPr lang="en-GB" sz="1650" b="1" strike="sngStrike" dirty="0">
                <a:solidFill>
                  <a:srgbClr val="FF0000"/>
                </a:solidFill>
                <a:latin typeface="Times Bold Italic" pitchFamily="18" charset="0"/>
              </a:rPr>
              <a:t>angle </a:t>
            </a:r>
            <a:r>
              <a:rPr lang="en-GB" sz="1650" b="1" dirty="0" smtClean="0">
                <a:solidFill>
                  <a:srgbClr val="FF0000"/>
                </a:solidFill>
                <a:latin typeface="Times Bold Italic" pitchFamily="18" charset="0"/>
              </a:rPr>
              <a:t>arc-</a:t>
            </a:r>
            <a:r>
              <a:rPr lang="en-GB" sz="1650" dirty="0" smtClean="0">
                <a:latin typeface="Times Bold Italic" pitchFamily="18" charset="0"/>
              </a:rPr>
              <a:t>seconds; </a:t>
            </a:r>
            <a:endParaRPr lang="en-GB" sz="1650" dirty="0">
              <a:latin typeface="Times Bold Italic" pitchFamily="18" charset="0"/>
            </a:endParaRPr>
          </a:p>
          <a:p>
            <a:pPr marL="285750" indent="-285750">
              <a:buFontTx/>
              <a:buChar char="-"/>
            </a:pPr>
            <a:endParaRPr lang="en-GB" dirty="0">
              <a:latin typeface="Times Bold Italic" pitchFamily="18" charset="0"/>
            </a:endParaRPr>
          </a:p>
        </p:txBody>
      </p:sp>
      <p:sp>
        <p:nvSpPr>
          <p:cNvPr id="21" name="Rectangle 20"/>
          <p:cNvSpPr/>
          <p:nvPr/>
        </p:nvSpPr>
        <p:spPr>
          <a:xfrm>
            <a:off x="4953000" y="3733800"/>
            <a:ext cx="4343400" cy="2215991"/>
          </a:xfrm>
          <a:prstGeom prst="rect">
            <a:avLst/>
          </a:prstGeom>
        </p:spPr>
        <p:txBody>
          <a:bodyPr wrap="square">
            <a:spAutoFit/>
          </a:bodyPr>
          <a:lstStyle/>
          <a:p>
            <a:r>
              <a:rPr lang="en-GB" dirty="0">
                <a:latin typeface="Times Bold Italic" pitchFamily="18" charset="0"/>
              </a:rPr>
              <a:t>(5) </a:t>
            </a:r>
            <a:r>
              <a:rPr lang="en-GB" dirty="0" smtClean="0">
                <a:latin typeface="Times Bold Italic" pitchFamily="18" charset="0"/>
              </a:rPr>
              <a:t>,</a:t>
            </a:r>
            <a:endParaRPr lang="es-ES" dirty="0" smtClean="0">
              <a:latin typeface="Times Bold Italic" pitchFamily="18" charset="0"/>
            </a:endParaRPr>
          </a:p>
          <a:p>
            <a:endParaRPr lang="es-ES" dirty="0">
              <a:latin typeface="Times Bold Italic" pitchFamily="18" charset="0"/>
            </a:endParaRPr>
          </a:p>
          <a:p>
            <a:r>
              <a:rPr lang="en-GB" sz="1700" dirty="0" smtClean="0">
                <a:latin typeface="Times Bold Italic" pitchFamily="18" charset="0"/>
              </a:rPr>
              <a:t>Where </a:t>
            </a:r>
            <a:endParaRPr lang="en-GB" sz="1700" dirty="0">
              <a:latin typeface="Times Bold Italic" pitchFamily="18" charset="0"/>
            </a:endParaRPr>
          </a:p>
          <a:p>
            <a:r>
              <a:rPr lang="en-GB" sz="1700" dirty="0" smtClean="0">
                <a:latin typeface="Times Bold Italic" pitchFamily="18" charset="0"/>
              </a:rPr>
              <a:t>а </a:t>
            </a:r>
            <a:r>
              <a:rPr lang="en-GB" sz="1700" dirty="0">
                <a:latin typeface="Times Bold Italic" pitchFamily="18" charset="0"/>
              </a:rPr>
              <a:t>is the </a:t>
            </a:r>
            <a:r>
              <a:rPr lang="en-GB" sz="1700" b="1" dirty="0" smtClean="0">
                <a:solidFill>
                  <a:srgbClr val="FF0000"/>
                </a:solidFill>
                <a:latin typeface="Times Bold Italic" pitchFamily="18" charset="0"/>
              </a:rPr>
              <a:t>semi-</a:t>
            </a:r>
            <a:r>
              <a:rPr lang="en-GB" sz="1700" dirty="0" smtClean="0">
                <a:latin typeface="Times Bold Italic" pitchFamily="18" charset="0"/>
              </a:rPr>
              <a:t>major </a:t>
            </a:r>
            <a:r>
              <a:rPr lang="en-GB" sz="1700" b="1" strike="sngStrike" dirty="0">
                <a:solidFill>
                  <a:srgbClr val="FF0000"/>
                </a:solidFill>
                <a:latin typeface="Times Bold Italic" pitchFamily="18" charset="0"/>
              </a:rPr>
              <a:t>semi</a:t>
            </a:r>
            <a:r>
              <a:rPr lang="en-GB" sz="1700" dirty="0">
                <a:latin typeface="Times Bold Italic" pitchFamily="18" charset="0"/>
              </a:rPr>
              <a:t>axis of ellipsoid, </a:t>
            </a:r>
            <a:r>
              <a:rPr lang="en-GB" sz="1700" dirty="0" smtClean="0">
                <a:latin typeface="Times Bold Italic" pitchFamily="18" charset="0"/>
              </a:rPr>
              <a:t>m</a:t>
            </a:r>
          </a:p>
          <a:p>
            <a:pPr lvl="0"/>
            <a:r>
              <a:rPr lang="en-GB" sz="1700" dirty="0">
                <a:latin typeface="Times Bold Italic" pitchFamily="18" charset="0"/>
              </a:rPr>
              <a:t>e – first eccentricity, [0 – 1]</a:t>
            </a:r>
          </a:p>
          <a:p>
            <a:pPr lvl="0"/>
            <a:r>
              <a:rPr lang="en-GB" sz="1700" dirty="0">
                <a:latin typeface="Times Bold Italic" pitchFamily="18" charset="0"/>
              </a:rPr>
              <a:t>φ – </a:t>
            </a:r>
            <a:r>
              <a:rPr lang="en-GB" sz="1700" b="1" dirty="0" smtClean="0">
                <a:solidFill>
                  <a:srgbClr val="FF0000"/>
                </a:solidFill>
                <a:latin typeface="Times Bold Italic" pitchFamily="18" charset="0"/>
              </a:rPr>
              <a:t>determined value </a:t>
            </a:r>
            <a:r>
              <a:rPr lang="en-GB" sz="1700" b="1" dirty="0" err="1" smtClean="0">
                <a:solidFill>
                  <a:srgbClr val="FF0000"/>
                </a:solidFill>
                <a:latin typeface="Times Bold Italic" pitchFamily="18" charset="0"/>
              </a:rPr>
              <a:t>of</a:t>
            </a:r>
            <a:r>
              <a:rPr lang="en-GB" sz="1700" b="1" strike="sngStrike" dirty="0" err="1" smtClean="0">
                <a:solidFill>
                  <a:srgbClr val="FF0000"/>
                </a:solidFill>
                <a:latin typeface="Times Bold Italic" pitchFamily="18" charset="0"/>
              </a:rPr>
              <a:t>current</a:t>
            </a:r>
            <a:r>
              <a:rPr lang="en-GB" sz="1700" dirty="0" smtClean="0">
                <a:latin typeface="Times Bold Italic" pitchFamily="18" charset="0"/>
              </a:rPr>
              <a:t> </a:t>
            </a:r>
            <a:r>
              <a:rPr lang="en-GB" sz="1700" dirty="0">
                <a:latin typeface="Times Bold Italic" pitchFamily="18" charset="0"/>
              </a:rPr>
              <a:t>latitude, radians.</a:t>
            </a:r>
          </a:p>
          <a:p>
            <a:r>
              <a:rPr lang="en-GB" sz="1700" dirty="0">
                <a:latin typeface="Times Bold Italic" pitchFamily="18" charset="0"/>
              </a:rPr>
              <a:t> </a:t>
            </a:r>
          </a:p>
        </p:txBody>
      </p:sp>
      <p:sp>
        <p:nvSpPr>
          <p:cNvPr id="3" name="Rectangle 2"/>
          <p:cNvSpPr/>
          <p:nvPr/>
        </p:nvSpPr>
        <p:spPr>
          <a:xfrm>
            <a:off x="152400" y="5943600"/>
            <a:ext cx="8991600" cy="769441"/>
          </a:xfrm>
          <a:prstGeom prst="rect">
            <a:avLst/>
          </a:prstGeom>
        </p:spPr>
        <p:txBody>
          <a:bodyPr wrap="square">
            <a:spAutoFit/>
          </a:bodyPr>
          <a:lstStyle/>
          <a:p>
            <a:r>
              <a:rPr lang="en-GB" sz="2200" dirty="0" smtClean="0">
                <a:latin typeface="Times Bold Italic" pitchFamily="18" charset="0"/>
              </a:rPr>
              <a:t>3.2.9 </a:t>
            </a:r>
            <a:r>
              <a:rPr lang="en-GB" sz="2200" dirty="0">
                <a:latin typeface="Times Bold Italic" pitchFamily="18" charset="0"/>
              </a:rPr>
              <a:t>Convert calculated SD values of latitude and longitude determination from </a:t>
            </a:r>
            <a:r>
              <a:rPr lang="en-GB" sz="2200" b="1" strike="sngStrike" dirty="0">
                <a:solidFill>
                  <a:srgbClr val="FF0000"/>
                </a:solidFill>
                <a:latin typeface="Times Bold Italic" pitchFamily="18" charset="0"/>
              </a:rPr>
              <a:t>angle </a:t>
            </a:r>
            <a:r>
              <a:rPr lang="en-GB" sz="2200" b="1" dirty="0" smtClean="0">
                <a:solidFill>
                  <a:srgbClr val="FF0000"/>
                </a:solidFill>
                <a:latin typeface="Times Bold Italic" pitchFamily="18" charset="0"/>
              </a:rPr>
              <a:t>arc-</a:t>
            </a:r>
            <a:r>
              <a:rPr lang="en-GB" sz="2200" dirty="0" smtClean="0">
                <a:latin typeface="Times Bold Italic" pitchFamily="18" charset="0"/>
              </a:rPr>
              <a:t>seconds </a:t>
            </a:r>
            <a:r>
              <a:rPr lang="en-GB" sz="2200" dirty="0">
                <a:latin typeface="Times Bold Italic" pitchFamily="18" charset="0"/>
              </a:rPr>
              <a:t>to meters according to formulas (4) – (5): </a:t>
            </a:r>
          </a:p>
        </p:txBody>
      </p:sp>
      <p:cxnSp>
        <p:nvCxnSpPr>
          <p:cNvPr id="10" name="Straight Connector 9"/>
          <p:cNvCxnSpPr/>
          <p:nvPr/>
        </p:nvCxnSpPr>
        <p:spPr>
          <a:xfrm>
            <a:off x="4876800" y="3733800"/>
            <a:ext cx="0" cy="205740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19653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a:t>
            </a:r>
            <a:r>
              <a:rPr lang="en-GB" sz="3600" i="1" dirty="0">
                <a:solidFill>
                  <a:schemeClr val="bg1">
                    <a:lumMod val="50000"/>
                  </a:schemeClr>
                </a:solidFill>
              </a:rPr>
              <a:t>4</a:t>
            </a:r>
            <a:r>
              <a:rPr lang="en-GB" sz="3600" i="1" dirty="0" smtClean="0">
                <a:solidFill>
                  <a:schemeClr val="bg1">
                    <a:lumMod val="50000"/>
                  </a:schemeClr>
                </a:solidFill>
              </a:rPr>
              <a:t>/6)</a:t>
            </a:r>
            <a:endParaRPr lang="en-GB" sz="2800" i="1" dirty="0">
              <a:solidFill>
                <a:schemeClr val="bg1">
                  <a:lumMod val="50000"/>
                </a:schemeClr>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0886"/>
          <a:stretch/>
        </p:blipFill>
        <p:spPr bwMode="auto">
          <a:xfrm>
            <a:off x="652758" y="3124200"/>
            <a:ext cx="7500642"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65698"/>
          <a:stretch/>
        </p:blipFill>
        <p:spPr bwMode="auto">
          <a:xfrm>
            <a:off x="685800" y="1447800"/>
            <a:ext cx="760267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a:off x="6324600" y="2209800"/>
            <a:ext cx="7620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Straight Connector 14"/>
          <p:cNvCxnSpPr/>
          <p:nvPr/>
        </p:nvCxnSpPr>
        <p:spPr>
          <a:xfrm>
            <a:off x="6400800" y="3886200"/>
            <a:ext cx="762000"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402722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TotalTime>
  <Words>968</Words>
  <Application>Microsoft Office PowerPoint</Application>
  <PresentationFormat>Affichage à l'écran (4:3)</PresentationFormat>
  <Paragraphs>82</Paragraphs>
  <Slides>11</Slides>
  <Notes>0</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11</vt:i4>
      </vt:variant>
    </vt:vector>
  </HeadingPairs>
  <TitlesOfParts>
    <vt:vector size="18" baseType="lpstr">
      <vt:lpstr>Arial</vt:lpstr>
      <vt:lpstr>Calibri</vt:lpstr>
      <vt:lpstr>Times Bold Italic</vt:lpstr>
      <vt:lpstr>Times New Roman</vt:lpstr>
      <vt:lpstr>Wingdings</vt:lpstr>
      <vt:lpstr>Office Theme</vt:lpstr>
      <vt:lpstr>Equation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FERNANDEZ-WYTTENBACH Alberto</dc:creator>
  <cp:lastModifiedBy>Olivier FONTAINE</cp:lastModifiedBy>
  <cp:revision>44</cp:revision>
  <dcterms:created xsi:type="dcterms:W3CDTF">2006-08-16T00:00:00Z</dcterms:created>
  <dcterms:modified xsi:type="dcterms:W3CDTF">2016-02-24T10:56:50Z</dcterms:modified>
</cp:coreProperties>
</file>