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1" r:id="rId4"/>
    <p:sldMasterId id="2147483801" r:id="rId5"/>
  </p:sldMasterIdLst>
  <p:notesMasterIdLst>
    <p:notesMasterId r:id="rId24"/>
  </p:notesMasterIdLst>
  <p:handoutMasterIdLst>
    <p:handoutMasterId r:id="rId25"/>
  </p:handoutMasterIdLst>
  <p:sldIdLst>
    <p:sldId id="257" r:id="rId6"/>
    <p:sldId id="289" r:id="rId7"/>
    <p:sldId id="357" r:id="rId8"/>
    <p:sldId id="350" r:id="rId9"/>
    <p:sldId id="361" r:id="rId10"/>
    <p:sldId id="363" r:id="rId11"/>
    <p:sldId id="360" r:id="rId12"/>
    <p:sldId id="349" r:id="rId13"/>
    <p:sldId id="353" r:id="rId14"/>
    <p:sldId id="358" r:id="rId15"/>
    <p:sldId id="368" r:id="rId16"/>
    <p:sldId id="364" r:id="rId17"/>
    <p:sldId id="365" r:id="rId18"/>
    <p:sldId id="359" r:id="rId19"/>
    <p:sldId id="369" r:id="rId20"/>
    <p:sldId id="366" r:id="rId21"/>
    <p:sldId id="362" r:id="rId22"/>
    <p:sldId id="367" r:id="rId23"/>
  </p:sldIdLst>
  <p:sldSz cx="9144000" cy="5143500" type="screen16x9"/>
  <p:notesSz cx="7010400" cy="9296400"/>
  <p:defaultTextStyle>
    <a:defPPr>
      <a:defRPr lang="fr-FR"/>
    </a:defPPr>
    <a:lvl1pPr algn="l" rtl="0" fontAlgn="base">
      <a:spcBef>
        <a:spcPct val="0"/>
      </a:spcBef>
      <a:spcAft>
        <a:spcPct val="0"/>
      </a:spcAft>
      <a:defRPr sz="1200" b="1" kern="1200">
        <a:solidFill>
          <a:schemeClr val="accent1"/>
        </a:solidFill>
        <a:latin typeface="Arial" charset="0"/>
        <a:ea typeface="MS PGothic" pitchFamily="34" charset="-128"/>
        <a:cs typeface="Arial" charset="0"/>
      </a:defRPr>
    </a:lvl1pPr>
    <a:lvl2pPr marL="342900" algn="l" rtl="0" fontAlgn="base">
      <a:spcBef>
        <a:spcPct val="0"/>
      </a:spcBef>
      <a:spcAft>
        <a:spcPct val="0"/>
      </a:spcAft>
      <a:defRPr sz="1200" b="1" kern="1200">
        <a:solidFill>
          <a:schemeClr val="accent1"/>
        </a:solidFill>
        <a:latin typeface="Arial" charset="0"/>
        <a:ea typeface="MS PGothic" pitchFamily="34" charset="-128"/>
        <a:cs typeface="Arial" charset="0"/>
      </a:defRPr>
    </a:lvl2pPr>
    <a:lvl3pPr marL="685800" algn="l" rtl="0" fontAlgn="base">
      <a:spcBef>
        <a:spcPct val="0"/>
      </a:spcBef>
      <a:spcAft>
        <a:spcPct val="0"/>
      </a:spcAft>
      <a:defRPr sz="1200" b="1" kern="1200">
        <a:solidFill>
          <a:schemeClr val="accent1"/>
        </a:solidFill>
        <a:latin typeface="Arial" charset="0"/>
        <a:ea typeface="MS PGothic" pitchFamily="34" charset="-128"/>
        <a:cs typeface="Arial" charset="0"/>
      </a:defRPr>
    </a:lvl3pPr>
    <a:lvl4pPr marL="1028700" algn="l" rtl="0" fontAlgn="base">
      <a:spcBef>
        <a:spcPct val="0"/>
      </a:spcBef>
      <a:spcAft>
        <a:spcPct val="0"/>
      </a:spcAft>
      <a:defRPr sz="1200" b="1" kern="1200">
        <a:solidFill>
          <a:schemeClr val="accent1"/>
        </a:solidFill>
        <a:latin typeface="Arial" charset="0"/>
        <a:ea typeface="MS PGothic" pitchFamily="34" charset="-128"/>
        <a:cs typeface="Arial" charset="0"/>
      </a:defRPr>
    </a:lvl4pPr>
    <a:lvl5pPr marL="1371600" algn="l" rtl="0" fontAlgn="base">
      <a:spcBef>
        <a:spcPct val="0"/>
      </a:spcBef>
      <a:spcAft>
        <a:spcPct val="0"/>
      </a:spcAft>
      <a:defRPr sz="1200" b="1" kern="1200">
        <a:solidFill>
          <a:schemeClr val="accent1"/>
        </a:solidFill>
        <a:latin typeface="Arial" charset="0"/>
        <a:ea typeface="MS PGothic" pitchFamily="34" charset="-128"/>
        <a:cs typeface="Arial" charset="0"/>
      </a:defRPr>
    </a:lvl5pPr>
    <a:lvl6pPr marL="1714500" algn="l" defTabSz="685800" rtl="0" eaLnBrk="1" latinLnBrk="0" hangingPunct="1">
      <a:defRPr sz="1200" b="1" kern="1200">
        <a:solidFill>
          <a:schemeClr val="accent1"/>
        </a:solidFill>
        <a:latin typeface="Arial" charset="0"/>
        <a:ea typeface="MS PGothic" pitchFamily="34" charset="-128"/>
        <a:cs typeface="Arial" charset="0"/>
      </a:defRPr>
    </a:lvl6pPr>
    <a:lvl7pPr marL="2057400" algn="l" defTabSz="685800" rtl="0" eaLnBrk="1" latinLnBrk="0" hangingPunct="1">
      <a:defRPr sz="1200" b="1" kern="1200">
        <a:solidFill>
          <a:schemeClr val="accent1"/>
        </a:solidFill>
        <a:latin typeface="Arial" charset="0"/>
        <a:ea typeface="MS PGothic" pitchFamily="34" charset="-128"/>
        <a:cs typeface="Arial" charset="0"/>
      </a:defRPr>
    </a:lvl7pPr>
    <a:lvl8pPr marL="2400300" algn="l" defTabSz="685800" rtl="0" eaLnBrk="1" latinLnBrk="0" hangingPunct="1">
      <a:defRPr sz="1200" b="1" kern="1200">
        <a:solidFill>
          <a:schemeClr val="accent1"/>
        </a:solidFill>
        <a:latin typeface="Arial" charset="0"/>
        <a:ea typeface="MS PGothic" pitchFamily="34" charset="-128"/>
        <a:cs typeface="Arial" charset="0"/>
      </a:defRPr>
    </a:lvl8pPr>
    <a:lvl9pPr marL="2743200" algn="l" defTabSz="685800" rtl="0" eaLnBrk="1" latinLnBrk="0" hangingPunct="1">
      <a:defRPr sz="1200" b="1" kern="1200">
        <a:solidFill>
          <a:schemeClr val="accent1"/>
        </a:solidFill>
        <a:latin typeface="Arial" charset="0"/>
        <a:ea typeface="MS PGothic" pitchFamily="34" charset="-128"/>
        <a:cs typeface="Arial"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31" userDrawn="1">
          <p15:clr>
            <a:srgbClr val="A4A3A4"/>
          </p15:clr>
        </p15:guide>
        <p15:guide id="2" orient="horz" pos="76" userDrawn="1">
          <p15:clr>
            <a:srgbClr val="A4A3A4"/>
          </p15:clr>
        </p15:guide>
        <p15:guide id="3" orient="horz" pos="5482" userDrawn="1">
          <p15:clr>
            <a:srgbClr val="A4A3A4"/>
          </p15:clr>
        </p15:guide>
        <p15:guide id="4" orient="horz" pos="5802" userDrawn="1">
          <p15:clr>
            <a:srgbClr val="A4A3A4"/>
          </p15:clr>
        </p15:guide>
        <p15:guide id="5" orient="horz" pos="5525" userDrawn="1">
          <p15:clr>
            <a:srgbClr val="A4A3A4"/>
          </p15:clr>
        </p15:guide>
        <p15:guide id="6" pos="245" userDrawn="1">
          <p15:clr>
            <a:srgbClr val="A4A3A4"/>
          </p15:clr>
        </p15:guide>
        <p15:guide id="7" pos="4356" userDrawn="1">
          <p15:clr>
            <a:srgbClr val="A4A3A4"/>
          </p15:clr>
        </p15:guide>
        <p15:guide id="8" orient="horz" pos="63" userDrawn="1">
          <p15:clr>
            <a:srgbClr val="A4A3A4"/>
          </p15:clr>
        </p15:guide>
        <p15:guide id="9" orient="horz" pos="5735" userDrawn="1">
          <p15:clr>
            <a:srgbClr val="A4A3A4"/>
          </p15:clr>
        </p15:guide>
        <p15:guide id="10" pos="6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VREAU Philippe" initials="FP" lastIdx="1" clrIdx="0">
    <p:extLst>
      <p:ext uri="{19B8F6BF-5375-455C-9EA6-DF929625EA0E}">
        <p15:presenceInfo xmlns:p15="http://schemas.microsoft.com/office/powerpoint/2012/main" userId="FAVREAU Philipp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9900"/>
    <a:srgbClr val="66CCFF"/>
    <a:srgbClr val="FF5050"/>
    <a:srgbClr val="99FF33"/>
    <a:srgbClr val="878785"/>
    <a:srgbClr val="3D3935"/>
    <a:srgbClr val="C80E0E"/>
    <a:srgbClr val="9BC814"/>
    <a:srgbClr val="9799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382" autoAdjust="0"/>
    <p:restoredTop sz="94434" autoAdjust="0"/>
  </p:normalViewPr>
  <p:slideViewPr>
    <p:cSldViewPr snapToGrid="0" showGuides="1">
      <p:cViewPr varScale="1">
        <p:scale>
          <a:sx n="93" d="100"/>
          <a:sy n="93" d="100"/>
        </p:scale>
        <p:origin x="948" y="9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p:scale>
          <a:sx n="80" d="100"/>
          <a:sy n="80" d="100"/>
        </p:scale>
        <p:origin x="2442" y="-1134"/>
      </p:cViewPr>
      <p:guideLst>
        <p:guide orient="horz" pos="331"/>
        <p:guide orient="horz" pos="76"/>
        <p:guide orient="horz" pos="5482"/>
        <p:guide orient="horz" pos="5802"/>
        <p:guide orient="horz" pos="5525"/>
        <p:guide pos="245"/>
        <p:guide pos="4356"/>
        <p:guide orient="horz" pos="63"/>
        <p:guide orient="horz" pos="5735"/>
        <p:guide pos="6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Espace réservé du texte 7"/>
          <p:cNvSpPr txBox="1">
            <a:spLocks/>
          </p:cNvSpPr>
          <p:nvPr/>
        </p:nvSpPr>
        <p:spPr>
          <a:xfrm>
            <a:off x="105125" y="64494"/>
            <a:ext cx="6541531" cy="303921"/>
          </a:xfrm>
          <a:prstGeom prst="rect">
            <a:avLst/>
          </a:prstGeom>
        </p:spPr>
        <p:txBody>
          <a:bodyPr lIns="0" tIns="0" rIns="0" bIns="0"/>
          <a:lstStyle>
            <a:lvl1pPr marL="0" indent="0" algn="l" defTabSz="914400" rtl="0" eaLnBrk="1" latinLnBrk="0" hangingPunct="1">
              <a:spcBef>
                <a:spcPct val="20000"/>
              </a:spcBef>
              <a:buFont typeface="Arial" pitchFamily="34" charset="0"/>
              <a:buNone/>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buClr>
                <a:srgbClr val="F7B100"/>
              </a:buClr>
              <a:defRPr/>
            </a:pPr>
            <a:r>
              <a:rPr lang="fr-FR" dirty="0" smtClean="0"/>
              <a:t>MODIFIEZ LES STYLES DU TEXTE DU MASQUE</a:t>
            </a:r>
            <a:endParaRPr lang="fr-FR" dirty="0"/>
          </a:p>
        </p:txBody>
      </p:sp>
      <p:sp>
        <p:nvSpPr>
          <p:cNvPr id="59" name="Rectangle 6"/>
          <p:cNvSpPr>
            <a:spLocks noChangeArrowheads="1"/>
          </p:cNvSpPr>
          <p:nvPr/>
        </p:nvSpPr>
        <p:spPr bwMode="auto">
          <a:xfrm>
            <a:off x="5000866" y="8999860"/>
            <a:ext cx="267705" cy="110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p>
            <a:fld id="{78210625-ECA7-4862-B00E-5DC0AA3A3D4E}" type="slidenum">
              <a:rPr sz="600" b="0" noProof="1">
                <a:solidFill>
                  <a:schemeClr val="tx1"/>
                </a:solidFill>
              </a:rPr>
              <a:pPr/>
              <a:t>‹N°›</a:t>
            </a:fld>
            <a:endParaRPr lang="fr-FR" sz="400" b="0" noProof="1">
              <a:solidFill>
                <a:schemeClr val="tx1"/>
              </a:solidFill>
            </a:endParaRPr>
          </a:p>
        </p:txBody>
      </p:sp>
      <p:grpSp>
        <p:nvGrpSpPr>
          <p:cNvPr id="60" name="Groupe 59"/>
          <p:cNvGrpSpPr>
            <a:grpSpLocks noChangeAspect="1"/>
          </p:cNvGrpSpPr>
          <p:nvPr/>
        </p:nvGrpSpPr>
        <p:grpSpPr>
          <a:xfrm>
            <a:off x="5827014" y="8987064"/>
            <a:ext cx="1083927" cy="113097"/>
            <a:chOff x="7712075" y="4803775"/>
            <a:chExt cx="1214438" cy="127001"/>
          </a:xfrm>
        </p:grpSpPr>
        <p:sp>
          <p:nvSpPr>
            <p:cNvPr id="61" name="Freeform 5"/>
            <p:cNvSpPr>
              <a:spLocks/>
            </p:cNvSpPr>
            <p:nvPr userDrawn="1"/>
          </p:nvSpPr>
          <p:spPr bwMode="auto">
            <a:xfrm>
              <a:off x="7712075" y="4803775"/>
              <a:ext cx="80963" cy="127000"/>
            </a:xfrm>
            <a:custGeom>
              <a:avLst/>
              <a:gdLst>
                <a:gd name="T0" fmla="*/ 105 w 153"/>
                <a:gd name="T1" fmla="*/ 73 h 240"/>
                <a:gd name="T2" fmla="*/ 103 w 153"/>
                <a:gd name="T3" fmla="*/ 60 h 240"/>
                <a:gd name="T4" fmla="*/ 99 w 153"/>
                <a:gd name="T5" fmla="*/ 48 h 240"/>
                <a:gd name="T6" fmla="*/ 90 w 153"/>
                <a:gd name="T7" fmla="*/ 37 h 240"/>
                <a:gd name="T8" fmla="*/ 78 w 153"/>
                <a:gd name="T9" fmla="*/ 34 h 240"/>
                <a:gd name="T10" fmla="*/ 71 w 153"/>
                <a:gd name="T11" fmla="*/ 35 h 240"/>
                <a:gd name="T12" fmla="*/ 64 w 153"/>
                <a:gd name="T13" fmla="*/ 38 h 240"/>
                <a:gd name="T14" fmla="*/ 59 w 153"/>
                <a:gd name="T15" fmla="*/ 45 h 240"/>
                <a:gd name="T16" fmla="*/ 51 w 153"/>
                <a:gd name="T17" fmla="*/ 64 h 240"/>
                <a:gd name="T18" fmla="*/ 47 w 153"/>
                <a:gd name="T19" fmla="*/ 95 h 240"/>
                <a:gd name="T20" fmla="*/ 47 w 153"/>
                <a:gd name="T21" fmla="*/ 115 h 240"/>
                <a:gd name="T22" fmla="*/ 48 w 153"/>
                <a:gd name="T23" fmla="*/ 153 h 240"/>
                <a:gd name="T24" fmla="*/ 53 w 153"/>
                <a:gd name="T25" fmla="*/ 181 h 240"/>
                <a:gd name="T26" fmla="*/ 60 w 153"/>
                <a:gd name="T27" fmla="*/ 196 h 240"/>
                <a:gd name="T28" fmla="*/ 66 w 153"/>
                <a:gd name="T29" fmla="*/ 203 h 240"/>
                <a:gd name="T30" fmla="*/ 74 w 153"/>
                <a:gd name="T31" fmla="*/ 206 h 240"/>
                <a:gd name="T32" fmla="*/ 79 w 153"/>
                <a:gd name="T33" fmla="*/ 206 h 240"/>
                <a:gd name="T34" fmla="*/ 88 w 153"/>
                <a:gd name="T35" fmla="*/ 204 h 240"/>
                <a:gd name="T36" fmla="*/ 97 w 153"/>
                <a:gd name="T37" fmla="*/ 196 h 240"/>
                <a:gd name="T38" fmla="*/ 104 w 153"/>
                <a:gd name="T39" fmla="*/ 185 h 240"/>
                <a:gd name="T40" fmla="*/ 107 w 153"/>
                <a:gd name="T41" fmla="*/ 169 h 240"/>
                <a:gd name="T42" fmla="*/ 77 w 153"/>
                <a:gd name="T43" fmla="*/ 146 h 240"/>
                <a:gd name="T44" fmla="*/ 153 w 153"/>
                <a:gd name="T45" fmla="*/ 111 h 240"/>
                <a:gd name="T46" fmla="*/ 118 w 153"/>
                <a:gd name="T47" fmla="*/ 236 h 240"/>
                <a:gd name="T48" fmla="*/ 117 w 153"/>
                <a:gd name="T49" fmla="*/ 215 h 240"/>
                <a:gd name="T50" fmla="*/ 113 w 153"/>
                <a:gd name="T51" fmla="*/ 221 h 240"/>
                <a:gd name="T52" fmla="*/ 103 w 153"/>
                <a:gd name="T53" fmla="*/ 231 h 240"/>
                <a:gd name="T54" fmla="*/ 91 w 153"/>
                <a:gd name="T55" fmla="*/ 237 h 240"/>
                <a:gd name="T56" fmla="*/ 77 w 153"/>
                <a:gd name="T57" fmla="*/ 240 h 240"/>
                <a:gd name="T58" fmla="*/ 69 w 153"/>
                <a:gd name="T59" fmla="*/ 240 h 240"/>
                <a:gd name="T60" fmla="*/ 50 w 153"/>
                <a:gd name="T61" fmla="*/ 238 h 240"/>
                <a:gd name="T62" fmla="*/ 33 w 153"/>
                <a:gd name="T63" fmla="*/ 233 h 240"/>
                <a:gd name="T64" fmla="*/ 21 w 153"/>
                <a:gd name="T65" fmla="*/ 223 h 240"/>
                <a:gd name="T66" fmla="*/ 13 w 153"/>
                <a:gd name="T67" fmla="*/ 209 h 240"/>
                <a:gd name="T68" fmla="*/ 6 w 153"/>
                <a:gd name="T69" fmla="*/ 191 h 240"/>
                <a:gd name="T70" fmla="*/ 3 w 153"/>
                <a:gd name="T71" fmla="*/ 170 h 240"/>
                <a:gd name="T72" fmla="*/ 0 w 153"/>
                <a:gd name="T73" fmla="*/ 117 h 240"/>
                <a:gd name="T74" fmla="*/ 1 w 153"/>
                <a:gd name="T75" fmla="*/ 90 h 240"/>
                <a:gd name="T76" fmla="*/ 4 w 153"/>
                <a:gd name="T77" fmla="*/ 66 h 240"/>
                <a:gd name="T78" fmla="*/ 9 w 153"/>
                <a:gd name="T79" fmla="*/ 46 h 240"/>
                <a:gd name="T80" fmla="*/ 16 w 153"/>
                <a:gd name="T81" fmla="*/ 29 h 240"/>
                <a:gd name="T82" fmla="*/ 27 w 153"/>
                <a:gd name="T83" fmla="*/ 16 h 240"/>
                <a:gd name="T84" fmla="*/ 40 w 153"/>
                <a:gd name="T85" fmla="*/ 7 h 240"/>
                <a:gd name="T86" fmla="*/ 58 w 153"/>
                <a:gd name="T87" fmla="*/ 2 h 240"/>
                <a:gd name="T88" fmla="*/ 78 w 153"/>
                <a:gd name="T89" fmla="*/ 0 h 240"/>
                <a:gd name="T90" fmla="*/ 87 w 153"/>
                <a:gd name="T91" fmla="*/ 0 h 240"/>
                <a:gd name="T92" fmla="*/ 103 w 153"/>
                <a:gd name="T93" fmla="*/ 2 h 240"/>
                <a:gd name="T94" fmla="*/ 117 w 153"/>
                <a:gd name="T95" fmla="*/ 7 h 240"/>
                <a:gd name="T96" fmla="*/ 129 w 153"/>
                <a:gd name="T97" fmla="*/ 14 h 240"/>
                <a:gd name="T98" fmla="*/ 137 w 153"/>
                <a:gd name="T99" fmla="*/ 23 h 240"/>
                <a:gd name="T100" fmla="*/ 144 w 153"/>
                <a:gd name="T101" fmla="*/ 35 h 240"/>
                <a:gd name="T102" fmla="*/ 148 w 153"/>
                <a:gd name="T103" fmla="*/ 49 h 240"/>
                <a:gd name="T104" fmla="*/ 150 w 153"/>
                <a:gd name="T105" fmla="*/ 7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3" h="240">
                  <a:moveTo>
                    <a:pt x="105" y="73"/>
                  </a:moveTo>
                  <a:lnTo>
                    <a:pt x="105" y="73"/>
                  </a:lnTo>
                  <a:lnTo>
                    <a:pt x="104" y="67"/>
                  </a:lnTo>
                  <a:lnTo>
                    <a:pt x="103" y="60"/>
                  </a:lnTo>
                  <a:lnTo>
                    <a:pt x="101" y="53"/>
                  </a:lnTo>
                  <a:lnTo>
                    <a:pt x="99" y="48"/>
                  </a:lnTo>
                  <a:lnTo>
                    <a:pt x="95" y="42"/>
                  </a:lnTo>
                  <a:lnTo>
                    <a:pt x="90" y="37"/>
                  </a:lnTo>
                  <a:lnTo>
                    <a:pt x="85" y="35"/>
                  </a:lnTo>
                  <a:lnTo>
                    <a:pt x="78" y="34"/>
                  </a:lnTo>
                  <a:lnTo>
                    <a:pt x="78" y="34"/>
                  </a:lnTo>
                  <a:lnTo>
                    <a:pt x="71" y="35"/>
                  </a:lnTo>
                  <a:lnTo>
                    <a:pt x="67" y="36"/>
                  </a:lnTo>
                  <a:lnTo>
                    <a:pt x="64" y="38"/>
                  </a:lnTo>
                  <a:lnTo>
                    <a:pt x="61" y="42"/>
                  </a:lnTo>
                  <a:lnTo>
                    <a:pt x="59" y="45"/>
                  </a:lnTo>
                  <a:lnTo>
                    <a:pt x="54" y="53"/>
                  </a:lnTo>
                  <a:lnTo>
                    <a:pt x="51" y="64"/>
                  </a:lnTo>
                  <a:lnTo>
                    <a:pt x="49" y="78"/>
                  </a:lnTo>
                  <a:lnTo>
                    <a:pt x="47" y="95"/>
                  </a:lnTo>
                  <a:lnTo>
                    <a:pt x="47" y="115"/>
                  </a:lnTo>
                  <a:lnTo>
                    <a:pt x="47" y="115"/>
                  </a:lnTo>
                  <a:lnTo>
                    <a:pt x="47" y="135"/>
                  </a:lnTo>
                  <a:lnTo>
                    <a:pt x="48" y="153"/>
                  </a:lnTo>
                  <a:lnTo>
                    <a:pt x="50" y="168"/>
                  </a:lnTo>
                  <a:lnTo>
                    <a:pt x="53" y="181"/>
                  </a:lnTo>
                  <a:lnTo>
                    <a:pt x="57" y="192"/>
                  </a:lnTo>
                  <a:lnTo>
                    <a:pt x="60" y="196"/>
                  </a:lnTo>
                  <a:lnTo>
                    <a:pt x="63" y="199"/>
                  </a:lnTo>
                  <a:lnTo>
                    <a:pt x="66" y="203"/>
                  </a:lnTo>
                  <a:lnTo>
                    <a:pt x="70" y="205"/>
                  </a:lnTo>
                  <a:lnTo>
                    <a:pt x="74" y="206"/>
                  </a:lnTo>
                  <a:lnTo>
                    <a:pt x="79" y="206"/>
                  </a:lnTo>
                  <a:lnTo>
                    <a:pt x="79" y="206"/>
                  </a:lnTo>
                  <a:lnTo>
                    <a:pt x="83" y="206"/>
                  </a:lnTo>
                  <a:lnTo>
                    <a:pt x="88" y="204"/>
                  </a:lnTo>
                  <a:lnTo>
                    <a:pt x="93" y="201"/>
                  </a:lnTo>
                  <a:lnTo>
                    <a:pt x="97" y="196"/>
                  </a:lnTo>
                  <a:lnTo>
                    <a:pt x="101" y="191"/>
                  </a:lnTo>
                  <a:lnTo>
                    <a:pt x="104" y="185"/>
                  </a:lnTo>
                  <a:lnTo>
                    <a:pt x="107" y="178"/>
                  </a:lnTo>
                  <a:lnTo>
                    <a:pt x="107" y="169"/>
                  </a:lnTo>
                  <a:lnTo>
                    <a:pt x="107" y="146"/>
                  </a:lnTo>
                  <a:lnTo>
                    <a:pt x="77" y="146"/>
                  </a:lnTo>
                  <a:lnTo>
                    <a:pt x="77" y="111"/>
                  </a:lnTo>
                  <a:lnTo>
                    <a:pt x="153" y="111"/>
                  </a:lnTo>
                  <a:lnTo>
                    <a:pt x="153" y="236"/>
                  </a:lnTo>
                  <a:lnTo>
                    <a:pt x="118" y="236"/>
                  </a:lnTo>
                  <a:lnTo>
                    <a:pt x="118" y="215"/>
                  </a:lnTo>
                  <a:lnTo>
                    <a:pt x="117" y="215"/>
                  </a:lnTo>
                  <a:lnTo>
                    <a:pt x="117" y="215"/>
                  </a:lnTo>
                  <a:lnTo>
                    <a:pt x="113" y="221"/>
                  </a:lnTo>
                  <a:lnTo>
                    <a:pt x="108" y="226"/>
                  </a:lnTo>
                  <a:lnTo>
                    <a:pt x="103" y="231"/>
                  </a:lnTo>
                  <a:lnTo>
                    <a:pt x="97" y="234"/>
                  </a:lnTo>
                  <a:lnTo>
                    <a:pt x="91" y="237"/>
                  </a:lnTo>
                  <a:lnTo>
                    <a:pt x="84" y="239"/>
                  </a:lnTo>
                  <a:lnTo>
                    <a:pt x="77" y="240"/>
                  </a:lnTo>
                  <a:lnTo>
                    <a:pt x="69" y="240"/>
                  </a:lnTo>
                  <a:lnTo>
                    <a:pt x="69" y="240"/>
                  </a:lnTo>
                  <a:lnTo>
                    <a:pt x="59" y="240"/>
                  </a:lnTo>
                  <a:lnTo>
                    <a:pt x="50" y="238"/>
                  </a:lnTo>
                  <a:lnTo>
                    <a:pt x="41" y="236"/>
                  </a:lnTo>
                  <a:lnTo>
                    <a:pt x="33" y="233"/>
                  </a:lnTo>
                  <a:lnTo>
                    <a:pt x="27" y="228"/>
                  </a:lnTo>
                  <a:lnTo>
                    <a:pt x="21" y="223"/>
                  </a:lnTo>
                  <a:lnTo>
                    <a:pt x="17" y="217"/>
                  </a:lnTo>
                  <a:lnTo>
                    <a:pt x="13" y="209"/>
                  </a:lnTo>
                  <a:lnTo>
                    <a:pt x="9" y="201"/>
                  </a:lnTo>
                  <a:lnTo>
                    <a:pt x="6" y="191"/>
                  </a:lnTo>
                  <a:lnTo>
                    <a:pt x="4" y="181"/>
                  </a:lnTo>
                  <a:lnTo>
                    <a:pt x="3" y="170"/>
                  </a:lnTo>
                  <a:lnTo>
                    <a:pt x="1" y="146"/>
                  </a:lnTo>
                  <a:lnTo>
                    <a:pt x="0" y="117"/>
                  </a:lnTo>
                  <a:lnTo>
                    <a:pt x="0" y="117"/>
                  </a:lnTo>
                  <a:lnTo>
                    <a:pt x="1" y="90"/>
                  </a:lnTo>
                  <a:lnTo>
                    <a:pt x="2" y="78"/>
                  </a:lnTo>
                  <a:lnTo>
                    <a:pt x="4" y="66"/>
                  </a:lnTo>
                  <a:lnTo>
                    <a:pt x="6" y="56"/>
                  </a:lnTo>
                  <a:lnTo>
                    <a:pt x="9" y="46"/>
                  </a:lnTo>
                  <a:lnTo>
                    <a:pt x="12" y="37"/>
                  </a:lnTo>
                  <a:lnTo>
                    <a:pt x="16" y="29"/>
                  </a:lnTo>
                  <a:lnTo>
                    <a:pt x="21" y="22"/>
                  </a:lnTo>
                  <a:lnTo>
                    <a:pt x="27" y="16"/>
                  </a:lnTo>
                  <a:lnTo>
                    <a:pt x="33" y="11"/>
                  </a:lnTo>
                  <a:lnTo>
                    <a:pt x="40" y="7"/>
                  </a:lnTo>
                  <a:lnTo>
                    <a:pt x="49" y="4"/>
                  </a:lnTo>
                  <a:lnTo>
                    <a:pt x="58" y="2"/>
                  </a:lnTo>
                  <a:lnTo>
                    <a:pt x="67" y="0"/>
                  </a:lnTo>
                  <a:lnTo>
                    <a:pt x="78" y="0"/>
                  </a:lnTo>
                  <a:lnTo>
                    <a:pt x="78" y="0"/>
                  </a:lnTo>
                  <a:lnTo>
                    <a:pt x="87" y="0"/>
                  </a:lnTo>
                  <a:lnTo>
                    <a:pt x="95" y="1"/>
                  </a:lnTo>
                  <a:lnTo>
                    <a:pt x="103" y="2"/>
                  </a:lnTo>
                  <a:lnTo>
                    <a:pt x="110" y="4"/>
                  </a:lnTo>
                  <a:lnTo>
                    <a:pt x="117" y="7"/>
                  </a:lnTo>
                  <a:lnTo>
                    <a:pt x="123" y="10"/>
                  </a:lnTo>
                  <a:lnTo>
                    <a:pt x="129" y="14"/>
                  </a:lnTo>
                  <a:lnTo>
                    <a:pt x="133" y="18"/>
                  </a:lnTo>
                  <a:lnTo>
                    <a:pt x="137" y="23"/>
                  </a:lnTo>
                  <a:lnTo>
                    <a:pt x="141" y="29"/>
                  </a:lnTo>
                  <a:lnTo>
                    <a:pt x="144" y="35"/>
                  </a:lnTo>
                  <a:lnTo>
                    <a:pt x="146" y="42"/>
                  </a:lnTo>
                  <a:lnTo>
                    <a:pt x="148" y="49"/>
                  </a:lnTo>
                  <a:lnTo>
                    <a:pt x="149" y="57"/>
                  </a:lnTo>
                  <a:lnTo>
                    <a:pt x="150" y="73"/>
                  </a:lnTo>
                  <a:lnTo>
                    <a:pt x="105" y="73"/>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2" name="Freeform 6"/>
            <p:cNvSpPr>
              <a:spLocks noEditPoints="1"/>
            </p:cNvSpPr>
            <p:nvPr userDrawn="1"/>
          </p:nvSpPr>
          <p:spPr bwMode="auto">
            <a:xfrm>
              <a:off x="7810500" y="4805363"/>
              <a:ext cx="82550" cy="123825"/>
            </a:xfrm>
            <a:custGeom>
              <a:avLst/>
              <a:gdLst>
                <a:gd name="T0" fmla="*/ 86 w 157"/>
                <a:gd name="T1" fmla="*/ 0 h 232"/>
                <a:gd name="T2" fmla="*/ 99 w 157"/>
                <a:gd name="T3" fmla="*/ 1 h 232"/>
                <a:gd name="T4" fmla="*/ 123 w 157"/>
                <a:gd name="T5" fmla="*/ 9 h 232"/>
                <a:gd name="T6" fmla="*/ 131 w 157"/>
                <a:gd name="T7" fmla="*/ 15 h 232"/>
                <a:gd name="T8" fmla="*/ 138 w 157"/>
                <a:gd name="T9" fmla="*/ 23 h 232"/>
                <a:gd name="T10" fmla="*/ 143 w 157"/>
                <a:gd name="T11" fmla="*/ 33 h 232"/>
                <a:gd name="T12" fmla="*/ 147 w 157"/>
                <a:gd name="T13" fmla="*/ 46 h 232"/>
                <a:gd name="T14" fmla="*/ 148 w 157"/>
                <a:gd name="T15" fmla="*/ 60 h 232"/>
                <a:gd name="T16" fmla="*/ 145 w 157"/>
                <a:gd name="T17" fmla="*/ 81 h 232"/>
                <a:gd name="T18" fmla="*/ 138 w 157"/>
                <a:gd name="T19" fmla="*/ 98 h 232"/>
                <a:gd name="T20" fmla="*/ 126 w 157"/>
                <a:gd name="T21" fmla="*/ 110 h 232"/>
                <a:gd name="T22" fmla="*/ 108 w 157"/>
                <a:gd name="T23" fmla="*/ 118 h 232"/>
                <a:gd name="T24" fmla="*/ 108 w 157"/>
                <a:gd name="T25" fmla="*/ 118 h 232"/>
                <a:gd name="T26" fmla="*/ 128 w 157"/>
                <a:gd name="T27" fmla="*/ 124 h 232"/>
                <a:gd name="T28" fmla="*/ 135 w 157"/>
                <a:gd name="T29" fmla="*/ 129 h 232"/>
                <a:gd name="T30" fmla="*/ 139 w 157"/>
                <a:gd name="T31" fmla="*/ 137 h 232"/>
                <a:gd name="T32" fmla="*/ 145 w 157"/>
                <a:gd name="T33" fmla="*/ 157 h 232"/>
                <a:gd name="T34" fmla="*/ 146 w 157"/>
                <a:gd name="T35" fmla="*/ 188 h 232"/>
                <a:gd name="T36" fmla="*/ 147 w 157"/>
                <a:gd name="T37" fmla="*/ 205 h 232"/>
                <a:gd name="T38" fmla="*/ 150 w 157"/>
                <a:gd name="T39" fmla="*/ 221 h 232"/>
                <a:gd name="T40" fmla="*/ 154 w 157"/>
                <a:gd name="T41" fmla="*/ 228 h 232"/>
                <a:gd name="T42" fmla="*/ 157 w 157"/>
                <a:gd name="T43" fmla="*/ 232 h 232"/>
                <a:gd name="T44" fmla="*/ 106 w 157"/>
                <a:gd name="T45" fmla="*/ 232 h 232"/>
                <a:gd name="T46" fmla="*/ 101 w 157"/>
                <a:gd name="T47" fmla="*/ 221 h 232"/>
                <a:gd name="T48" fmla="*/ 100 w 157"/>
                <a:gd name="T49" fmla="*/ 208 h 232"/>
                <a:gd name="T50" fmla="*/ 99 w 157"/>
                <a:gd name="T51" fmla="*/ 163 h 232"/>
                <a:gd name="T52" fmla="*/ 97 w 157"/>
                <a:gd name="T53" fmla="*/ 151 h 232"/>
                <a:gd name="T54" fmla="*/ 92 w 157"/>
                <a:gd name="T55" fmla="*/ 142 h 232"/>
                <a:gd name="T56" fmla="*/ 83 w 157"/>
                <a:gd name="T57" fmla="*/ 136 h 232"/>
                <a:gd name="T58" fmla="*/ 71 w 157"/>
                <a:gd name="T59" fmla="*/ 134 h 232"/>
                <a:gd name="T60" fmla="*/ 47 w 157"/>
                <a:gd name="T61" fmla="*/ 232 h 232"/>
                <a:gd name="T62" fmla="*/ 0 w 157"/>
                <a:gd name="T63" fmla="*/ 0 h 232"/>
                <a:gd name="T64" fmla="*/ 66 w 157"/>
                <a:gd name="T65" fmla="*/ 101 h 232"/>
                <a:gd name="T66" fmla="*/ 74 w 157"/>
                <a:gd name="T67" fmla="*/ 101 h 232"/>
                <a:gd name="T68" fmla="*/ 87 w 157"/>
                <a:gd name="T69" fmla="*/ 97 h 232"/>
                <a:gd name="T70" fmla="*/ 95 w 157"/>
                <a:gd name="T71" fmla="*/ 89 h 232"/>
                <a:gd name="T72" fmla="*/ 100 w 157"/>
                <a:gd name="T73" fmla="*/ 75 h 232"/>
                <a:gd name="T74" fmla="*/ 100 w 157"/>
                <a:gd name="T75" fmla="*/ 67 h 232"/>
                <a:gd name="T76" fmla="*/ 98 w 157"/>
                <a:gd name="T77" fmla="*/ 53 h 232"/>
                <a:gd name="T78" fmla="*/ 92 w 157"/>
                <a:gd name="T79" fmla="*/ 43 h 232"/>
                <a:gd name="T80" fmla="*/ 82 w 157"/>
                <a:gd name="T81" fmla="*/ 37 h 232"/>
                <a:gd name="T82" fmla="*/ 68 w 157"/>
                <a:gd name="T83" fmla="*/ 34 h 232"/>
                <a:gd name="T84" fmla="*/ 47 w 157"/>
                <a:gd name="T85" fmla="*/ 10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7" h="232">
                  <a:moveTo>
                    <a:pt x="0" y="0"/>
                  </a:moveTo>
                  <a:lnTo>
                    <a:pt x="86" y="0"/>
                  </a:lnTo>
                  <a:lnTo>
                    <a:pt x="86" y="0"/>
                  </a:lnTo>
                  <a:lnTo>
                    <a:pt x="99" y="1"/>
                  </a:lnTo>
                  <a:lnTo>
                    <a:pt x="112" y="4"/>
                  </a:lnTo>
                  <a:lnTo>
                    <a:pt x="123" y="9"/>
                  </a:lnTo>
                  <a:lnTo>
                    <a:pt x="127" y="12"/>
                  </a:lnTo>
                  <a:lnTo>
                    <a:pt x="131" y="15"/>
                  </a:lnTo>
                  <a:lnTo>
                    <a:pt x="135" y="19"/>
                  </a:lnTo>
                  <a:lnTo>
                    <a:pt x="138" y="23"/>
                  </a:lnTo>
                  <a:lnTo>
                    <a:pt x="141" y="28"/>
                  </a:lnTo>
                  <a:lnTo>
                    <a:pt x="143" y="33"/>
                  </a:lnTo>
                  <a:lnTo>
                    <a:pt x="145" y="40"/>
                  </a:lnTo>
                  <a:lnTo>
                    <a:pt x="147" y="46"/>
                  </a:lnTo>
                  <a:lnTo>
                    <a:pt x="148" y="60"/>
                  </a:lnTo>
                  <a:lnTo>
                    <a:pt x="148" y="60"/>
                  </a:lnTo>
                  <a:lnTo>
                    <a:pt x="147" y="71"/>
                  </a:lnTo>
                  <a:lnTo>
                    <a:pt x="145" y="81"/>
                  </a:lnTo>
                  <a:lnTo>
                    <a:pt x="142" y="90"/>
                  </a:lnTo>
                  <a:lnTo>
                    <a:pt x="138" y="98"/>
                  </a:lnTo>
                  <a:lnTo>
                    <a:pt x="133" y="104"/>
                  </a:lnTo>
                  <a:lnTo>
                    <a:pt x="126" y="110"/>
                  </a:lnTo>
                  <a:lnTo>
                    <a:pt x="119" y="114"/>
                  </a:lnTo>
                  <a:lnTo>
                    <a:pt x="108" y="118"/>
                  </a:lnTo>
                  <a:lnTo>
                    <a:pt x="108" y="118"/>
                  </a:lnTo>
                  <a:lnTo>
                    <a:pt x="108" y="118"/>
                  </a:lnTo>
                  <a:lnTo>
                    <a:pt x="120" y="120"/>
                  </a:lnTo>
                  <a:lnTo>
                    <a:pt x="128" y="124"/>
                  </a:lnTo>
                  <a:lnTo>
                    <a:pt x="132" y="126"/>
                  </a:lnTo>
                  <a:lnTo>
                    <a:pt x="135" y="129"/>
                  </a:lnTo>
                  <a:lnTo>
                    <a:pt x="137" y="133"/>
                  </a:lnTo>
                  <a:lnTo>
                    <a:pt x="139" y="137"/>
                  </a:lnTo>
                  <a:lnTo>
                    <a:pt x="143" y="146"/>
                  </a:lnTo>
                  <a:lnTo>
                    <a:pt x="145" y="157"/>
                  </a:lnTo>
                  <a:lnTo>
                    <a:pt x="146" y="171"/>
                  </a:lnTo>
                  <a:lnTo>
                    <a:pt x="146" y="188"/>
                  </a:lnTo>
                  <a:lnTo>
                    <a:pt x="146" y="188"/>
                  </a:lnTo>
                  <a:lnTo>
                    <a:pt x="147" y="205"/>
                  </a:lnTo>
                  <a:lnTo>
                    <a:pt x="148" y="217"/>
                  </a:lnTo>
                  <a:lnTo>
                    <a:pt x="150" y="221"/>
                  </a:lnTo>
                  <a:lnTo>
                    <a:pt x="151" y="225"/>
                  </a:lnTo>
                  <a:lnTo>
                    <a:pt x="154" y="228"/>
                  </a:lnTo>
                  <a:lnTo>
                    <a:pt x="157" y="230"/>
                  </a:lnTo>
                  <a:lnTo>
                    <a:pt x="157" y="232"/>
                  </a:lnTo>
                  <a:lnTo>
                    <a:pt x="106" y="232"/>
                  </a:lnTo>
                  <a:lnTo>
                    <a:pt x="106" y="232"/>
                  </a:lnTo>
                  <a:lnTo>
                    <a:pt x="103" y="227"/>
                  </a:lnTo>
                  <a:lnTo>
                    <a:pt x="101" y="221"/>
                  </a:lnTo>
                  <a:lnTo>
                    <a:pt x="100" y="215"/>
                  </a:lnTo>
                  <a:lnTo>
                    <a:pt x="100" y="208"/>
                  </a:lnTo>
                  <a:lnTo>
                    <a:pt x="99" y="163"/>
                  </a:lnTo>
                  <a:lnTo>
                    <a:pt x="99" y="163"/>
                  </a:lnTo>
                  <a:lnTo>
                    <a:pt x="98" y="157"/>
                  </a:lnTo>
                  <a:lnTo>
                    <a:pt x="97" y="151"/>
                  </a:lnTo>
                  <a:lnTo>
                    <a:pt x="95" y="146"/>
                  </a:lnTo>
                  <a:lnTo>
                    <a:pt x="92" y="142"/>
                  </a:lnTo>
                  <a:lnTo>
                    <a:pt x="88" y="139"/>
                  </a:lnTo>
                  <a:lnTo>
                    <a:pt x="83" y="136"/>
                  </a:lnTo>
                  <a:lnTo>
                    <a:pt x="78" y="135"/>
                  </a:lnTo>
                  <a:lnTo>
                    <a:pt x="71" y="134"/>
                  </a:lnTo>
                  <a:lnTo>
                    <a:pt x="47" y="134"/>
                  </a:lnTo>
                  <a:lnTo>
                    <a:pt x="47" y="232"/>
                  </a:lnTo>
                  <a:lnTo>
                    <a:pt x="0" y="232"/>
                  </a:lnTo>
                  <a:lnTo>
                    <a:pt x="0" y="0"/>
                  </a:lnTo>
                  <a:close/>
                  <a:moveTo>
                    <a:pt x="47" y="101"/>
                  </a:moveTo>
                  <a:lnTo>
                    <a:pt x="66" y="101"/>
                  </a:lnTo>
                  <a:lnTo>
                    <a:pt x="66" y="101"/>
                  </a:lnTo>
                  <a:lnTo>
                    <a:pt x="74" y="101"/>
                  </a:lnTo>
                  <a:lnTo>
                    <a:pt x="81" y="99"/>
                  </a:lnTo>
                  <a:lnTo>
                    <a:pt x="87" y="97"/>
                  </a:lnTo>
                  <a:lnTo>
                    <a:pt x="91" y="93"/>
                  </a:lnTo>
                  <a:lnTo>
                    <a:pt x="95" y="89"/>
                  </a:lnTo>
                  <a:lnTo>
                    <a:pt x="98" y="83"/>
                  </a:lnTo>
                  <a:lnTo>
                    <a:pt x="100" y="75"/>
                  </a:lnTo>
                  <a:lnTo>
                    <a:pt x="100" y="67"/>
                  </a:lnTo>
                  <a:lnTo>
                    <a:pt x="100" y="67"/>
                  </a:lnTo>
                  <a:lnTo>
                    <a:pt x="100" y="59"/>
                  </a:lnTo>
                  <a:lnTo>
                    <a:pt x="98" y="53"/>
                  </a:lnTo>
                  <a:lnTo>
                    <a:pt x="96" y="48"/>
                  </a:lnTo>
                  <a:lnTo>
                    <a:pt x="92" y="43"/>
                  </a:lnTo>
                  <a:lnTo>
                    <a:pt x="88" y="40"/>
                  </a:lnTo>
                  <a:lnTo>
                    <a:pt x="82" y="37"/>
                  </a:lnTo>
                  <a:lnTo>
                    <a:pt x="76" y="35"/>
                  </a:lnTo>
                  <a:lnTo>
                    <a:pt x="68" y="34"/>
                  </a:lnTo>
                  <a:lnTo>
                    <a:pt x="47" y="34"/>
                  </a:lnTo>
                  <a:lnTo>
                    <a:pt x="47" y="101"/>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3" name="Freeform 7"/>
            <p:cNvSpPr>
              <a:spLocks noEditPoints="1"/>
            </p:cNvSpPr>
            <p:nvPr userDrawn="1"/>
          </p:nvSpPr>
          <p:spPr bwMode="auto">
            <a:xfrm>
              <a:off x="7904163" y="4803775"/>
              <a:ext cx="84138" cy="127000"/>
            </a:xfrm>
            <a:custGeom>
              <a:avLst/>
              <a:gdLst>
                <a:gd name="T0" fmla="*/ 79 w 158"/>
                <a:gd name="T1" fmla="*/ 0 h 240"/>
                <a:gd name="T2" fmla="*/ 102 w 158"/>
                <a:gd name="T3" fmla="*/ 2 h 240"/>
                <a:gd name="T4" fmla="*/ 122 w 158"/>
                <a:gd name="T5" fmla="*/ 8 h 240"/>
                <a:gd name="T6" fmla="*/ 135 w 158"/>
                <a:gd name="T7" fmla="*/ 19 h 240"/>
                <a:gd name="T8" fmla="*/ 145 w 158"/>
                <a:gd name="T9" fmla="*/ 33 h 240"/>
                <a:gd name="T10" fmla="*/ 152 w 158"/>
                <a:gd name="T11" fmla="*/ 51 h 240"/>
                <a:gd name="T12" fmla="*/ 156 w 158"/>
                <a:gd name="T13" fmla="*/ 72 h 240"/>
                <a:gd name="T14" fmla="*/ 158 w 158"/>
                <a:gd name="T15" fmla="*/ 121 h 240"/>
                <a:gd name="T16" fmla="*/ 158 w 158"/>
                <a:gd name="T17" fmla="*/ 146 h 240"/>
                <a:gd name="T18" fmla="*/ 154 w 158"/>
                <a:gd name="T19" fmla="*/ 179 h 240"/>
                <a:gd name="T20" fmla="*/ 149 w 158"/>
                <a:gd name="T21" fmla="*/ 198 h 240"/>
                <a:gd name="T22" fmla="*/ 141 w 158"/>
                <a:gd name="T23" fmla="*/ 215 h 240"/>
                <a:gd name="T24" fmla="*/ 129 w 158"/>
                <a:gd name="T25" fmla="*/ 227 h 240"/>
                <a:gd name="T26" fmla="*/ 113 w 158"/>
                <a:gd name="T27" fmla="*/ 235 h 240"/>
                <a:gd name="T28" fmla="*/ 92 w 158"/>
                <a:gd name="T29" fmla="*/ 240 h 240"/>
                <a:gd name="T30" fmla="*/ 79 w 158"/>
                <a:gd name="T31" fmla="*/ 240 h 240"/>
                <a:gd name="T32" fmla="*/ 56 w 158"/>
                <a:gd name="T33" fmla="*/ 238 h 240"/>
                <a:gd name="T34" fmla="*/ 38 w 158"/>
                <a:gd name="T35" fmla="*/ 232 h 240"/>
                <a:gd name="T36" fmla="*/ 24 w 158"/>
                <a:gd name="T37" fmla="*/ 221 h 240"/>
                <a:gd name="T38" fmla="*/ 13 w 158"/>
                <a:gd name="T39" fmla="*/ 207 h 240"/>
                <a:gd name="T40" fmla="*/ 7 w 158"/>
                <a:gd name="T41" fmla="*/ 189 h 240"/>
                <a:gd name="T42" fmla="*/ 3 w 158"/>
                <a:gd name="T43" fmla="*/ 168 h 240"/>
                <a:gd name="T44" fmla="*/ 0 w 158"/>
                <a:gd name="T45" fmla="*/ 121 h 240"/>
                <a:gd name="T46" fmla="*/ 1 w 158"/>
                <a:gd name="T47" fmla="*/ 94 h 240"/>
                <a:gd name="T48" fmla="*/ 5 w 158"/>
                <a:gd name="T49" fmla="*/ 61 h 240"/>
                <a:gd name="T50" fmla="*/ 10 w 158"/>
                <a:gd name="T51" fmla="*/ 42 h 240"/>
                <a:gd name="T52" fmla="*/ 18 w 158"/>
                <a:gd name="T53" fmla="*/ 26 h 240"/>
                <a:gd name="T54" fmla="*/ 31 w 158"/>
                <a:gd name="T55" fmla="*/ 13 h 240"/>
                <a:gd name="T56" fmla="*/ 46 w 158"/>
                <a:gd name="T57" fmla="*/ 5 h 240"/>
                <a:gd name="T58" fmla="*/ 67 w 158"/>
                <a:gd name="T59" fmla="*/ 0 h 240"/>
                <a:gd name="T60" fmla="*/ 79 w 158"/>
                <a:gd name="T61" fmla="*/ 0 h 240"/>
                <a:gd name="T62" fmla="*/ 79 w 158"/>
                <a:gd name="T63" fmla="*/ 206 h 240"/>
                <a:gd name="T64" fmla="*/ 88 w 158"/>
                <a:gd name="T65" fmla="*/ 205 h 240"/>
                <a:gd name="T66" fmla="*/ 96 w 158"/>
                <a:gd name="T67" fmla="*/ 202 h 240"/>
                <a:gd name="T68" fmla="*/ 101 w 158"/>
                <a:gd name="T69" fmla="*/ 195 h 240"/>
                <a:gd name="T70" fmla="*/ 106 w 158"/>
                <a:gd name="T71" fmla="*/ 186 h 240"/>
                <a:gd name="T72" fmla="*/ 111 w 158"/>
                <a:gd name="T73" fmla="*/ 160 h 240"/>
                <a:gd name="T74" fmla="*/ 112 w 158"/>
                <a:gd name="T75" fmla="*/ 121 h 240"/>
                <a:gd name="T76" fmla="*/ 112 w 158"/>
                <a:gd name="T77" fmla="*/ 98 h 240"/>
                <a:gd name="T78" fmla="*/ 109 w 158"/>
                <a:gd name="T79" fmla="*/ 66 h 240"/>
                <a:gd name="T80" fmla="*/ 103 w 158"/>
                <a:gd name="T81" fmla="*/ 49 h 240"/>
                <a:gd name="T82" fmla="*/ 99 w 158"/>
                <a:gd name="T83" fmla="*/ 42 h 240"/>
                <a:gd name="T84" fmla="*/ 92 w 158"/>
                <a:gd name="T85" fmla="*/ 36 h 240"/>
                <a:gd name="T86" fmla="*/ 84 w 158"/>
                <a:gd name="T87" fmla="*/ 34 h 240"/>
                <a:gd name="T88" fmla="*/ 79 w 158"/>
                <a:gd name="T89" fmla="*/ 34 h 240"/>
                <a:gd name="T90" fmla="*/ 70 w 158"/>
                <a:gd name="T91" fmla="*/ 35 h 240"/>
                <a:gd name="T92" fmla="*/ 63 w 158"/>
                <a:gd name="T93" fmla="*/ 38 h 240"/>
                <a:gd name="T94" fmla="*/ 57 w 158"/>
                <a:gd name="T95" fmla="*/ 45 h 240"/>
                <a:gd name="T96" fmla="*/ 53 w 158"/>
                <a:gd name="T97" fmla="*/ 54 h 240"/>
                <a:gd name="T98" fmla="*/ 49 w 158"/>
                <a:gd name="T99" fmla="*/ 80 h 240"/>
                <a:gd name="T100" fmla="*/ 48 w 158"/>
                <a:gd name="T101" fmla="*/ 121 h 240"/>
                <a:gd name="T102" fmla="*/ 48 w 158"/>
                <a:gd name="T103" fmla="*/ 142 h 240"/>
                <a:gd name="T104" fmla="*/ 50 w 158"/>
                <a:gd name="T105" fmla="*/ 174 h 240"/>
                <a:gd name="T106" fmla="*/ 55 w 158"/>
                <a:gd name="T107" fmla="*/ 191 h 240"/>
                <a:gd name="T108" fmla="*/ 60 w 158"/>
                <a:gd name="T109" fmla="*/ 198 h 240"/>
                <a:gd name="T110" fmla="*/ 66 w 158"/>
                <a:gd name="T111" fmla="*/ 204 h 240"/>
                <a:gd name="T112" fmla="*/ 74 w 158"/>
                <a:gd name="T113" fmla="*/ 206 h 240"/>
                <a:gd name="T114" fmla="*/ 79 w 158"/>
                <a:gd name="T115" fmla="*/ 20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40">
                  <a:moveTo>
                    <a:pt x="79" y="0"/>
                  </a:moveTo>
                  <a:lnTo>
                    <a:pt x="79" y="0"/>
                  </a:lnTo>
                  <a:lnTo>
                    <a:pt x="92" y="0"/>
                  </a:lnTo>
                  <a:lnTo>
                    <a:pt x="102" y="2"/>
                  </a:lnTo>
                  <a:lnTo>
                    <a:pt x="113" y="5"/>
                  </a:lnTo>
                  <a:lnTo>
                    <a:pt x="122" y="8"/>
                  </a:lnTo>
                  <a:lnTo>
                    <a:pt x="129" y="13"/>
                  </a:lnTo>
                  <a:lnTo>
                    <a:pt x="135" y="19"/>
                  </a:lnTo>
                  <a:lnTo>
                    <a:pt x="141" y="26"/>
                  </a:lnTo>
                  <a:lnTo>
                    <a:pt x="145" y="33"/>
                  </a:lnTo>
                  <a:lnTo>
                    <a:pt x="149" y="42"/>
                  </a:lnTo>
                  <a:lnTo>
                    <a:pt x="152" y="51"/>
                  </a:lnTo>
                  <a:lnTo>
                    <a:pt x="154" y="61"/>
                  </a:lnTo>
                  <a:lnTo>
                    <a:pt x="156" y="72"/>
                  </a:lnTo>
                  <a:lnTo>
                    <a:pt x="158" y="94"/>
                  </a:lnTo>
                  <a:lnTo>
                    <a:pt x="158" y="121"/>
                  </a:lnTo>
                  <a:lnTo>
                    <a:pt x="158" y="121"/>
                  </a:lnTo>
                  <a:lnTo>
                    <a:pt x="158" y="146"/>
                  </a:lnTo>
                  <a:lnTo>
                    <a:pt x="156" y="168"/>
                  </a:lnTo>
                  <a:lnTo>
                    <a:pt x="154" y="179"/>
                  </a:lnTo>
                  <a:lnTo>
                    <a:pt x="152" y="189"/>
                  </a:lnTo>
                  <a:lnTo>
                    <a:pt x="149" y="198"/>
                  </a:lnTo>
                  <a:lnTo>
                    <a:pt x="145" y="207"/>
                  </a:lnTo>
                  <a:lnTo>
                    <a:pt x="141" y="215"/>
                  </a:lnTo>
                  <a:lnTo>
                    <a:pt x="135" y="221"/>
                  </a:lnTo>
                  <a:lnTo>
                    <a:pt x="129" y="227"/>
                  </a:lnTo>
                  <a:lnTo>
                    <a:pt x="122" y="232"/>
                  </a:lnTo>
                  <a:lnTo>
                    <a:pt x="113" y="235"/>
                  </a:lnTo>
                  <a:lnTo>
                    <a:pt x="102" y="238"/>
                  </a:lnTo>
                  <a:lnTo>
                    <a:pt x="92" y="240"/>
                  </a:lnTo>
                  <a:lnTo>
                    <a:pt x="79" y="240"/>
                  </a:lnTo>
                  <a:lnTo>
                    <a:pt x="79" y="240"/>
                  </a:lnTo>
                  <a:lnTo>
                    <a:pt x="67" y="240"/>
                  </a:lnTo>
                  <a:lnTo>
                    <a:pt x="56" y="238"/>
                  </a:lnTo>
                  <a:lnTo>
                    <a:pt x="46" y="235"/>
                  </a:lnTo>
                  <a:lnTo>
                    <a:pt x="38" y="232"/>
                  </a:lnTo>
                  <a:lnTo>
                    <a:pt x="31" y="227"/>
                  </a:lnTo>
                  <a:lnTo>
                    <a:pt x="24" y="221"/>
                  </a:lnTo>
                  <a:lnTo>
                    <a:pt x="18" y="215"/>
                  </a:lnTo>
                  <a:lnTo>
                    <a:pt x="13" y="207"/>
                  </a:lnTo>
                  <a:lnTo>
                    <a:pt x="10" y="198"/>
                  </a:lnTo>
                  <a:lnTo>
                    <a:pt x="7" y="189"/>
                  </a:lnTo>
                  <a:lnTo>
                    <a:pt x="5" y="179"/>
                  </a:lnTo>
                  <a:lnTo>
                    <a:pt x="3" y="168"/>
                  </a:lnTo>
                  <a:lnTo>
                    <a:pt x="1" y="146"/>
                  </a:lnTo>
                  <a:lnTo>
                    <a:pt x="0" y="121"/>
                  </a:lnTo>
                  <a:lnTo>
                    <a:pt x="0" y="121"/>
                  </a:lnTo>
                  <a:lnTo>
                    <a:pt x="1" y="94"/>
                  </a:lnTo>
                  <a:lnTo>
                    <a:pt x="3" y="72"/>
                  </a:lnTo>
                  <a:lnTo>
                    <a:pt x="5" y="61"/>
                  </a:lnTo>
                  <a:lnTo>
                    <a:pt x="7" y="51"/>
                  </a:lnTo>
                  <a:lnTo>
                    <a:pt x="10" y="42"/>
                  </a:lnTo>
                  <a:lnTo>
                    <a:pt x="13" y="33"/>
                  </a:lnTo>
                  <a:lnTo>
                    <a:pt x="18" y="26"/>
                  </a:lnTo>
                  <a:lnTo>
                    <a:pt x="24" y="19"/>
                  </a:lnTo>
                  <a:lnTo>
                    <a:pt x="31" y="13"/>
                  </a:lnTo>
                  <a:lnTo>
                    <a:pt x="38" y="8"/>
                  </a:lnTo>
                  <a:lnTo>
                    <a:pt x="46" y="5"/>
                  </a:lnTo>
                  <a:lnTo>
                    <a:pt x="56" y="2"/>
                  </a:lnTo>
                  <a:lnTo>
                    <a:pt x="67" y="0"/>
                  </a:lnTo>
                  <a:lnTo>
                    <a:pt x="79" y="0"/>
                  </a:lnTo>
                  <a:lnTo>
                    <a:pt x="79" y="0"/>
                  </a:lnTo>
                  <a:close/>
                  <a:moveTo>
                    <a:pt x="79" y="206"/>
                  </a:moveTo>
                  <a:lnTo>
                    <a:pt x="79" y="206"/>
                  </a:lnTo>
                  <a:lnTo>
                    <a:pt x="84" y="206"/>
                  </a:lnTo>
                  <a:lnTo>
                    <a:pt x="88" y="205"/>
                  </a:lnTo>
                  <a:lnTo>
                    <a:pt x="92" y="204"/>
                  </a:lnTo>
                  <a:lnTo>
                    <a:pt x="96" y="202"/>
                  </a:lnTo>
                  <a:lnTo>
                    <a:pt x="99" y="198"/>
                  </a:lnTo>
                  <a:lnTo>
                    <a:pt x="101" y="195"/>
                  </a:lnTo>
                  <a:lnTo>
                    <a:pt x="103" y="191"/>
                  </a:lnTo>
                  <a:lnTo>
                    <a:pt x="106" y="186"/>
                  </a:lnTo>
                  <a:lnTo>
                    <a:pt x="109" y="174"/>
                  </a:lnTo>
                  <a:lnTo>
                    <a:pt x="111" y="160"/>
                  </a:lnTo>
                  <a:lnTo>
                    <a:pt x="112" y="142"/>
                  </a:lnTo>
                  <a:lnTo>
                    <a:pt x="112" y="121"/>
                  </a:lnTo>
                  <a:lnTo>
                    <a:pt x="112" y="121"/>
                  </a:lnTo>
                  <a:lnTo>
                    <a:pt x="112" y="98"/>
                  </a:lnTo>
                  <a:lnTo>
                    <a:pt x="111" y="80"/>
                  </a:lnTo>
                  <a:lnTo>
                    <a:pt x="109" y="66"/>
                  </a:lnTo>
                  <a:lnTo>
                    <a:pt x="106" y="54"/>
                  </a:lnTo>
                  <a:lnTo>
                    <a:pt x="103" y="49"/>
                  </a:lnTo>
                  <a:lnTo>
                    <a:pt x="101" y="45"/>
                  </a:lnTo>
                  <a:lnTo>
                    <a:pt x="99" y="42"/>
                  </a:lnTo>
                  <a:lnTo>
                    <a:pt x="96" y="38"/>
                  </a:lnTo>
                  <a:lnTo>
                    <a:pt x="92" y="36"/>
                  </a:lnTo>
                  <a:lnTo>
                    <a:pt x="88" y="35"/>
                  </a:lnTo>
                  <a:lnTo>
                    <a:pt x="84" y="34"/>
                  </a:lnTo>
                  <a:lnTo>
                    <a:pt x="79" y="34"/>
                  </a:lnTo>
                  <a:lnTo>
                    <a:pt x="79" y="34"/>
                  </a:lnTo>
                  <a:lnTo>
                    <a:pt x="74" y="34"/>
                  </a:lnTo>
                  <a:lnTo>
                    <a:pt x="70" y="35"/>
                  </a:lnTo>
                  <a:lnTo>
                    <a:pt x="66" y="36"/>
                  </a:lnTo>
                  <a:lnTo>
                    <a:pt x="63" y="38"/>
                  </a:lnTo>
                  <a:lnTo>
                    <a:pt x="60" y="42"/>
                  </a:lnTo>
                  <a:lnTo>
                    <a:pt x="57" y="45"/>
                  </a:lnTo>
                  <a:lnTo>
                    <a:pt x="55" y="49"/>
                  </a:lnTo>
                  <a:lnTo>
                    <a:pt x="53" y="54"/>
                  </a:lnTo>
                  <a:lnTo>
                    <a:pt x="50" y="66"/>
                  </a:lnTo>
                  <a:lnTo>
                    <a:pt x="49" y="80"/>
                  </a:lnTo>
                  <a:lnTo>
                    <a:pt x="48" y="98"/>
                  </a:lnTo>
                  <a:lnTo>
                    <a:pt x="48" y="121"/>
                  </a:lnTo>
                  <a:lnTo>
                    <a:pt x="48" y="121"/>
                  </a:lnTo>
                  <a:lnTo>
                    <a:pt x="48" y="142"/>
                  </a:lnTo>
                  <a:lnTo>
                    <a:pt x="49" y="160"/>
                  </a:lnTo>
                  <a:lnTo>
                    <a:pt x="50" y="174"/>
                  </a:lnTo>
                  <a:lnTo>
                    <a:pt x="53" y="186"/>
                  </a:lnTo>
                  <a:lnTo>
                    <a:pt x="55" y="191"/>
                  </a:lnTo>
                  <a:lnTo>
                    <a:pt x="57" y="195"/>
                  </a:lnTo>
                  <a:lnTo>
                    <a:pt x="60" y="198"/>
                  </a:lnTo>
                  <a:lnTo>
                    <a:pt x="63" y="202"/>
                  </a:lnTo>
                  <a:lnTo>
                    <a:pt x="66" y="204"/>
                  </a:lnTo>
                  <a:lnTo>
                    <a:pt x="70" y="205"/>
                  </a:lnTo>
                  <a:lnTo>
                    <a:pt x="74" y="206"/>
                  </a:lnTo>
                  <a:lnTo>
                    <a:pt x="79" y="206"/>
                  </a:lnTo>
                  <a:lnTo>
                    <a:pt x="79" y="206"/>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4" name="Freeform 8"/>
            <p:cNvSpPr>
              <a:spLocks/>
            </p:cNvSpPr>
            <p:nvPr userDrawn="1"/>
          </p:nvSpPr>
          <p:spPr bwMode="auto">
            <a:xfrm>
              <a:off x="8002588" y="4805363"/>
              <a:ext cx="77788" cy="125413"/>
            </a:xfrm>
            <a:custGeom>
              <a:avLst/>
              <a:gdLst>
                <a:gd name="T0" fmla="*/ 47 w 148"/>
                <a:gd name="T1" fmla="*/ 0 h 236"/>
                <a:gd name="T2" fmla="*/ 47 w 148"/>
                <a:gd name="T3" fmla="*/ 162 h 236"/>
                <a:gd name="T4" fmla="*/ 47 w 148"/>
                <a:gd name="T5" fmla="*/ 162 h 236"/>
                <a:gd name="T6" fmla="*/ 47 w 148"/>
                <a:gd name="T7" fmla="*/ 170 h 236"/>
                <a:gd name="T8" fmla="*/ 48 w 148"/>
                <a:gd name="T9" fmla="*/ 178 h 236"/>
                <a:gd name="T10" fmla="*/ 50 w 148"/>
                <a:gd name="T11" fmla="*/ 184 h 236"/>
                <a:gd name="T12" fmla="*/ 52 w 148"/>
                <a:gd name="T13" fmla="*/ 190 h 236"/>
                <a:gd name="T14" fmla="*/ 56 w 148"/>
                <a:gd name="T15" fmla="*/ 195 h 236"/>
                <a:gd name="T16" fmla="*/ 60 w 148"/>
                <a:gd name="T17" fmla="*/ 199 h 236"/>
                <a:gd name="T18" fmla="*/ 66 w 148"/>
                <a:gd name="T19" fmla="*/ 202 h 236"/>
                <a:gd name="T20" fmla="*/ 74 w 148"/>
                <a:gd name="T21" fmla="*/ 202 h 236"/>
                <a:gd name="T22" fmla="*/ 74 w 148"/>
                <a:gd name="T23" fmla="*/ 202 h 236"/>
                <a:gd name="T24" fmla="*/ 81 w 148"/>
                <a:gd name="T25" fmla="*/ 202 h 236"/>
                <a:gd name="T26" fmla="*/ 87 w 148"/>
                <a:gd name="T27" fmla="*/ 199 h 236"/>
                <a:gd name="T28" fmla="*/ 93 w 148"/>
                <a:gd name="T29" fmla="*/ 195 h 236"/>
                <a:gd name="T30" fmla="*/ 96 w 148"/>
                <a:gd name="T31" fmla="*/ 190 h 236"/>
                <a:gd name="T32" fmla="*/ 99 w 148"/>
                <a:gd name="T33" fmla="*/ 184 h 236"/>
                <a:gd name="T34" fmla="*/ 100 w 148"/>
                <a:gd name="T35" fmla="*/ 178 h 236"/>
                <a:gd name="T36" fmla="*/ 101 w 148"/>
                <a:gd name="T37" fmla="*/ 170 h 236"/>
                <a:gd name="T38" fmla="*/ 102 w 148"/>
                <a:gd name="T39" fmla="*/ 162 h 236"/>
                <a:gd name="T40" fmla="*/ 102 w 148"/>
                <a:gd name="T41" fmla="*/ 0 h 236"/>
                <a:gd name="T42" fmla="*/ 148 w 148"/>
                <a:gd name="T43" fmla="*/ 0 h 236"/>
                <a:gd name="T44" fmla="*/ 148 w 148"/>
                <a:gd name="T45" fmla="*/ 162 h 236"/>
                <a:gd name="T46" fmla="*/ 148 w 148"/>
                <a:gd name="T47" fmla="*/ 162 h 236"/>
                <a:gd name="T48" fmla="*/ 147 w 148"/>
                <a:gd name="T49" fmla="*/ 172 h 236"/>
                <a:gd name="T50" fmla="*/ 146 w 148"/>
                <a:gd name="T51" fmla="*/ 182 h 236"/>
                <a:gd name="T52" fmla="*/ 144 w 148"/>
                <a:gd name="T53" fmla="*/ 190 h 236"/>
                <a:gd name="T54" fmla="*/ 142 w 148"/>
                <a:gd name="T55" fmla="*/ 199 h 236"/>
                <a:gd name="T56" fmla="*/ 138 w 148"/>
                <a:gd name="T57" fmla="*/ 206 h 236"/>
                <a:gd name="T58" fmla="*/ 135 w 148"/>
                <a:gd name="T59" fmla="*/ 212 h 236"/>
                <a:gd name="T60" fmla="*/ 130 w 148"/>
                <a:gd name="T61" fmla="*/ 217 h 236"/>
                <a:gd name="T62" fmla="*/ 125 w 148"/>
                <a:gd name="T63" fmla="*/ 221 h 236"/>
                <a:gd name="T64" fmla="*/ 120 w 148"/>
                <a:gd name="T65" fmla="*/ 225 h 236"/>
                <a:gd name="T66" fmla="*/ 114 w 148"/>
                <a:gd name="T67" fmla="*/ 228 h 236"/>
                <a:gd name="T68" fmla="*/ 108 w 148"/>
                <a:gd name="T69" fmla="*/ 231 h 236"/>
                <a:gd name="T70" fmla="*/ 102 w 148"/>
                <a:gd name="T71" fmla="*/ 233 h 236"/>
                <a:gd name="T72" fmla="*/ 89 w 148"/>
                <a:gd name="T73" fmla="*/ 236 h 236"/>
                <a:gd name="T74" fmla="*/ 74 w 148"/>
                <a:gd name="T75" fmla="*/ 236 h 236"/>
                <a:gd name="T76" fmla="*/ 74 w 148"/>
                <a:gd name="T77" fmla="*/ 236 h 236"/>
                <a:gd name="T78" fmla="*/ 60 w 148"/>
                <a:gd name="T79" fmla="*/ 236 h 236"/>
                <a:gd name="T80" fmla="*/ 46 w 148"/>
                <a:gd name="T81" fmla="*/ 234 h 236"/>
                <a:gd name="T82" fmla="*/ 40 w 148"/>
                <a:gd name="T83" fmla="*/ 232 h 236"/>
                <a:gd name="T84" fmla="*/ 34 w 148"/>
                <a:gd name="T85" fmla="*/ 229 h 236"/>
                <a:gd name="T86" fmla="*/ 28 w 148"/>
                <a:gd name="T87" fmla="*/ 226 h 236"/>
                <a:gd name="T88" fmla="*/ 23 w 148"/>
                <a:gd name="T89" fmla="*/ 223 h 236"/>
                <a:gd name="T90" fmla="*/ 18 w 148"/>
                <a:gd name="T91" fmla="*/ 218 h 236"/>
                <a:gd name="T92" fmla="*/ 14 w 148"/>
                <a:gd name="T93" fmla="*/ 213 h 236"/>
                <a:gd name="T94" fmla="*/ 10 w 148"/>
                <a:gd name="T95" fmla="*/ 207 h 236"/>
                <a:gd name="T96" fmla="*/ 7 w 148"/>
                <a:gd name="T97" fmla="*/ 200 h 236"/>
                <a:gd name="T98" fmla="*/ 4 w 148"/>
                <a:gd name="T99" fmla="*/ 191 h 236"/>
                <a:gd name="T100" fmla="*/ 1 w 148"/>
                <a:gd name="T101" fmla="*/ 182 h 236"/>
                <a:gd name="T102" fmla="*/ 0 w 148"/>
                <a:gd name="T103" fmla="*/ 173 h 236"/>
                <a:gd name="T104" fmla="*/ 0 w 148"/>
                <a:gd name="T105" fmla="*/ 162 h 236"/>
                <a:gd name="T106" fmla="*/ 0 w 148"/>
                <a:gd name="T107" fmla="*/ 0 h 236"/>
                <a:gd name="T108" fmla="*/ 47 w 148"/>
                <a:gd name="T10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 h="236">
                  <a:moveTo>
                    <a:pt x="47" y="0"/>
                  </a:moveTo>
                  <a:lnTo>
                    <a:pt x="47" y="162"/>
                  </a:lnTo>
                  <a:lnTo>
                    <a:pt x="47" y="162"/>
                  </a:lnTo>
                  <a:lnTo>
                    <a:pt x="47" y="170"/>
                  </a:lnTo>
                  <a:lnTo>
                    <a:pt x="48" y="178"/>
                  </a:lnTo>
                  <a:lnTo>
                    <a:pt x="50" y="184"/>
                  </a:lnTo>
                  <a:lnTo>
                    <a:pt x="52" y="190"/>
                  </a:lnTo>
                  <a:lnTo>
                    <a:pt x="56" y="195"/>
                  </a:lnTo>
                  <a:lnTo>
                    <a:pt x="60" y="199"/>
                  </a:lnTo>
                  <a:lnTo>
                    <a:pt x="66" y="202"/>
                  </a:lnTo>
                  <a:lnTo>
                    <a:pt x="74" y="202"/>
                  </a:lnTo>
                  <a:lnTo>
                    <a:pt x="74" y="202"/>
                  </a:lnTo>
                  <a:lnTo>
                    <a:pt x="81" y="202"/>
                  </a:lnTo>
                  <a:lnTo>
                    <a:pt x="87" y="199"/>
                  </a:lnTo>
                  <a:lnTo>
                    <a:pt x="93" y="195"/>
                  </a:lnTo>
                  <a:lnTo>
                    <a:pt x="96" y="190"/>
                  </a:lnTo>
                  <a:lnTo>
                    <a:pt x="99" y="184"/>
                  </a:lnTo>
                  <a:lnTo>
                    <a:pt x="100" y="178"/>
                  </a:lnTo>
                  <a:lnTo>
                    <a:pt x="101" y="170"/>
                  </a:lnTo>
                  <a:lnTo>
                    <a:pt x="102" y="162"/>
                  </a:lnTo>
                  <a:lnTo>
                    <a:pt x="102" y="0"/>
                  </a:lnTo>
                  <a:lnTo>
                    <a:pt x="148" y="0"/>
                  </a:lnTo>
                  <a:lnTo>
                    <a:pt x="148" y="162"/>
                  </a:lnTo>
                  <a:lnTo>
                    <a:pt x="148" y="162"/>
                  </a:lnTo>
                  <a:lnTo>
                    <a:pt x="147" y="172"/>
                  </a:lnTo>
                  <a:lnTo>
                    <a:pt x="146" y="182"/>
                  </a:lnTo>
                  <a:lnTo>
                    <a:pt x="144" y="190"/>
                  </a:lnTo>
                  <a:lnTo>
                    <a:pt x="142" y="199"/>
                  </a:lnTo>
                  <a:lnTo>
                    <a:pt x="138" y="206"/>
                  </a:lnTo>
                  <a:lnTo>
                    <a:pt x="135" y="212"/>
                  </a:lnTo>
                  <a:lnTo>
                    <a:pt x="130" y="217"/>
                  </a:lnTo>
                  <a:lnTo>
                    <a:pt x="125" y="221"/>
                  </a:lnTo>
                  <a:lnTo>
                    <a:pt x="120" y="225"/>
                  </a:lnTo>
                  <a:lnTo>
                    <a:pt x="114" y="228"/>
                  </a:lnTo>
                  <a:lnTo>
                    <a:pt x="108" y="231"/>
                  </a:lnTo>
                  <a:lnTo>
                    <a:pt x="102" y="233"/>
                  </a:lnTo>
                  <a:lnTo>
                    <a:pt x="89" y="236"/>
                  </a:lnTo>
                  <a:lnTo>
                    <a:pt x="74" y="236"/>
                  </a:lnTo>
                  <a:lnTo>
                    <a:pt x="74" y="236"/>
                  </a:lnTo>
                  <a:lnTo>
                    <a:pt x="60" y="236"/>
                  </a:lnTo>
                  <a:lnTo>
                    <a:pt x="46" y="234"/>
                  </a:lnTo>
                  <a:lnTo>
                    <a:pt x="40" y="232"/>
                  </a:lnTo>
                  <a:lnTo>
                    <a:pt x="34" y="229"/>
                  </a:lnTo>
                  <a:lnTo>
                    <a:pt x="28" y="226"/>
                  </a:lnTo>
                  <a:lnTo>
                    <a:pt x="23" y="223"/>
                  </a:lnTo>
                  <a:lnTo>
                    <a:pt x="18" y="218"/>
                  </a:lnTo>
                  <a:lnTo>
                    <a:pt x="14" y="213"/>
                  </a:lnTo>
                  <a:lnTo>
                    <a:pt x="10" y="207"/>
                  </a:lnTo>
                  <a:lnTo>
                    <a:pt x="7" y="200"/>
                  </a:lnTo>
                  <a:lnTo>
                    <a:pt x="4" y="191"/>
                  </a:lnTo>
                  <a:lnTo>
                    <a:pt x="1" y="182"/>
                  </a:lnTo>
                  <a:lnTo>
                    <a:pt x="0" y="173"/>
                  </a:lnTo>
                  <a:lnTo>
                    <a:pt x="0" y="162"/>
                  </a:lnTo>
                  <a:lnTo>
                    <a:pt x="0" y="0"/>
                  </a:lnTo>
                  <a:lnTo>
                    <a:pt x="47" y="0"/>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5" name="Freeform 9"/>
            <p:cNvSpPr>
              <a:spLocks noEditPoints="1"/>
            </p:cNvSpPr>
            <p:nvPr userDrawn="1"/>
          </p:nvSpPr>
          <p:spPr bwMode="auto">
            <a:xfrm>
              <a:off x="8101013" y="4805363"/>
              <a:ext cx="76200" cy="123825"/>
            </a:xfrm>
            <a:custGeom>
              <a:avLst/>
              <a:gdLst>
                <a:gd name="T0" fmla="*/ 0 w 144"/>
                <a:gd name="T1" fmla="*/ 0 h 232"/>
                <a:gd name="T2" fmla="*/ 82 w 144"/>
                <a:gd name="T3" fmla="*/ 0 h 232"/>
                <a:gd name="T4" fmla="*/ 82 w 144"/>
                <a:gd name="T5" fmla="*/ 0 h 232"/>
                <a:gd name="T6" fmla="*/ 90 w 144"/>
                <a:gd name="T7" fmla="*/ 1 h 232"/>
                <a:gd name="T8" fmla="*/ 98 w 144"/>
                <a:gd name="T9" fmla="*/ 2 h 232"/>
                <a:gd name="T10" fmla="*/ 105 w 144"/>
                <a:gd name="T11" fmla="*/ 4 h 232"/>
                <a:gd name="T12" fmla="*/ 111 w 144"/>
                <a:gd name="T13" fmla="*/ 6 h 232"/>
                <a:gd name="T14" fmla="*/ 117 w 144"/>
                <a:gd name="T15" fmla="*/ 9 h 232"/>
                <a:gd name="T16" fmla="*/ 122 w 144"/>
                <a:gd name="T17" fmla="*/ 13 h 232"/>
                <a:gd name="T18" fmla="*/ 127 w 144"/>
                <a:gd name="T19" fmla="*/ 17 h 232"/>
                <a:gd name="T20" fmla="*/ 131 w 144"/>
                <a:gd name="T21" fmla="*/ 22 h 232"/>
                <a:gd name="T22" fmla="*/ 134 w 144"/>
                <a:gd name="T23" fmla="*/ 27 h 232"/>
                <a:gd name="T24" fmla="*/ 137 w 144"/>
                <a:gd name="T25" fmla="*/ 32 h 232"/>
                <a:gd name="T26" fmla="*/ 141 w 144"/>
                <a:gd name="T27" fmla="*/ 45 h 232"/>
                <a:gd name="T28" fmla="*/ 144 w 144"/>
                <a:gd name="T29" fmla="*/ 57 h 232"/>
                <a:gd name="T30" fmla="*/ 144 w 144"/>
                <a:gd name="T31" fmla="*/ 70 h 232"/>
                <a:gd name="T32" fmla="*/ 144 w 144"/>
                <a:gd name="T33" fmla="*/ 70 h 232"/>
                <a:gd name="T34" fmla="*/ 144 w 144"/>
                <a:gd name="T35" fmla="*/ 78 h 232"/>
                <a:gd name="T36" fmla="*/ 143 w 144"/>
                <a:gd name="T37" fmla="*/ 86 h 232"/>
                <a:gd name="T38" fmla="*/ 141 w 144"/>
                <a:gd name="T39" fmla="*/ 94 h 232"/>
                <a:gd name="T40" fmla="*/ 139 w 144"/>
                <a:gd name="T41" fmla="*/ 101 h 232"/>
                <a:gd name="T42" fmla="*/ 136 w 144"/>
                <a:gd name="T43" fmla="*/ 107 h 232"/>
                <a:gd name="T44" fmla="*/ 133 w 144"/>
                <a:gd name="T45" fmla="*/ 112 h 232"/>
                <a:gd name="T46" fmla="*/ 129 w 144"/>
                <a:gd name="T47" fmla="*/ 118 h 232"/>
                <a:gd name="T48" fmla="*/ 124 w 144"/>
                <a:gd name="T49" fmla="*/ 123 h 232"/>
                <a:gd name="T50" fmla="*/ 119 w 144"/>
                <a:gd name="T51" fmla="*/ 127 h 232"/>
                <a:gd name="T52" fmla="*/ 114 w 144"/>
                <a:gd name="T53" fmla="*/ 130 h 232"/>
                <a:gd name="T54" fmla="*/ 108 w 144"/>
                <a:gd name="T55" fmla="*/ 133 h 232"/>
                <a:gd name="T56" fmla="*/ 101 w 144"/>
                <a:gd name="T57" fmla="*/ 136 h 232"/>
                <a:gd name="T58" fmla="*/ 95 w 144"/>
                <a:gd name="T59" fmla="*/ 137 h 232"/>
                <a:gd name="T60" fmla="*/ 87 w 144"/>
                <a:gd name="T61" fmla="*/ 139 h 232"/>
                <a:gd name="T62" fmla="*/ 71 w 144"/>
                <a:gd name="T63" fmla="*/ 140 h 232"/>
                <a:gd name="T64" fmla="*/ 46 w 144"/>
                <a:gd name="T65" fmla="*/ 140 h 232"/>
                <a:gd name="T66" fmla="*/ 46 w 144"/>
                <a:gd name="T67" fmla="*/ 232 h 232"/>
                <a:gd name="T68" fmla="*/ 0 w 144"/>
                <a:gd name="T69" fmla="*/ 232 h 232"/>
                <a:gd name="T70" fmla="*/ 0 w 144"/>
                <a:gd name="T71" fmla="*/ 0 h 232"/>
                <a:gd name="T72" fmla="*/ 46 w 144"/>
                <a:gd name="T73" fmla="*/ 105 h 232"/>
                <a:gd name="T74" fmla="*/ 67 w 144"/>
                <a:gd name="T75" fmla="*/ 105 h 232"/>
                <a:gd name="T76" fmla="*/ 67 w 144"/>
                <a:gd name="T77" fmla="*/ 105 h 232"/>
                <a:gd name="T78" fmla="*/ 74 w 144"/>
                <a:gd name="T79" fmla="*/ 104 h 232"/>
                <a:gd name="T80" fmla="*/ 80 w 144"/>
                <a:gd name="T81" fmla="*/ 103 h 232"/>
                <a:gd name="T82" fmla="*/ 85 w 144"/>
                <a:gd name="T83" fmla="*/ 100 h 232"/>
                <a:gd name="T84" fmla="*/ 90 w 144"/>
                <a:gd name="T85" fmla="*/ 96 h 232"/>
                <a:gd name="T86" fmla="*/ 93 w 144"/>
                <a:gd name="T87" fmla="*/ 92 h 232"/>
                <a:gd name="T88" fmla="*/ 96 w 144"/>
                <a:gd name="T89" fmla="*/ 86 h 232"/>
                <a:gd name="T90" fmla="*/ 98 w 144"/>
                <a:gd name="T91" fmla="*/ 79 h 232"/>
                <a:gd name="T92" fmla="*/ 98 w 144"/>
                <a:gd name="T93" fmla="*/ 70 h 232"/>
                <a:gd name="T94" fmla="*/ 98 w 144"/>
                <a:gd name="T95" fmla="*/ 70 h 232"/>
                <a:gd name="T96" fmla="*/ 98 w 144"/>
                <a:gd name="T97" fmla="*/ 62 h 232"/>
                <a:gd name="T98" fmla="*/ 97 w 144"/>
                <a:gd name="T99" fmla="*/ 55 h 232"/>
                <a:gd name="T100" fmla="*/ 94 w 144"/>
                <a:gd name="T101" fmla="*/ 49 h 232"/>
                <a:gd name="T102" fmla="*/ 91 w 144"/>
                <a:gd name="T103" fmla="*/ 44 h 232"/>
                <a:gd name="T104" fmla="*/ 87 w 144"/>
                <a:gd name="T105" fmla="*/ 40 h 232"/>
                <a:gd name="T106" fmla="*/ 81 w 144"/>
                <a:gd name="T107" fmla="*/ 37 h 232"/>
                <a:gd name="T108" fmla="*/ 74 w 144"/>
                <a:gd name="T109" fmla="*/ 35 h 232"/>
                <a:gd name="T110" fmla="*/ 65 w 144"/>
                <a:gd name="T111" fmla="*/ 34 h 232"/>
                <a:gd name="T112" fmla="*/ 46 w 144"/>
                <a:gd name="T113" fmla="*/ 34 h 232"/>
                <a:gd name="T114" fmla="*/ 46 w 144"/>
                <a:gd name="T115" fmla="*/ 105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232">
                  <a:moveTo>
                    <a:pt x="0" y="0"/>
                  </a:moveTo>
                  <a:lnTo>
                    <a:pt x="82" y="0"/>
                  </a:lnTo>
                  <a:lnTo>
                    <a:pt x="82" y="0"/>
                  </a:lnTo>
                  <a:lnTo>
                    <a:pt x="90" y="1"/>
                  </a:lnTo>
                  <a:lnTo>
                    <a:pt x="98" y="2"/>
                  </a:lnTo>
                  <a:lnTo>
                    <a:pt x="105" y="4"/>
                  </a:lnTo>
                  <a:lnTo>
                    <a:pt x="111" y="6"/>
                  </a:lnTo>
                  <a:lnTo>
                    <a:pt x="117" y="9"/>
                  </a:lnTo>
                  <a:lnTo>
                    <a:pt x="122" y="13"/>
                  </a:lnTo>
                  <a:lnTo>
                    <a:pt x="127" y="17"/>
                  </a:lnTo>
                  <a:lnTo>
                    <a:pt x="131" y="22"/>
                  </a:lnTo>
                  <a:lnTo>
                    <a:pt x="134" y="27"/>
                  </a:lnTo>
                  <a:lnTo>
                    <a:pt x="137" y="32"/>
                  </a:lnTo>
                  <a:lnTo>
                    <a:pt x="141" y="45"/>
                  </a:lnTo>
                  <a:lnTo>
                    <a:pt x="144" y="57"/>
                  </a:lnTo>
                  <a:lnTo>
                    <a:pt x="144" y="70"/>
                  </a:lnTo>
                  <a:lnTo>
                    <a:pt x="144" y="70"/>
                  </a:lnTo>
                  <a:lnTo>
                    <a:pt x="144" y="78"/>
                  </a:lnTo>
                  <a:lnTo>
                    <a:pt x="143" y="86"/>
                  </a:lnTo>
                  <a:lnTo>
                    <a:pt x="141" y="94"/>
                  </a:lnTo>
                  <a:lnTo>
                    <a:pt x="139" y="101"/>
                  </a:lnTo>
                  <a:lnTo>
                    <a:pt x="136" y="107"/>
                  </a:lnTo>
                  <a:lnTo>
                    <a:pt x="133" y="112"/>
                  </a:lnTo>
                  <a:lnTo>
                    <a:pt x="129" y="118"/>
                  </a:lnTo>
                  <a:lnTo>
                    <a:pt x="124" y="123"/>
                  </a:lnTo>
                  <a:lnTo>
                    <a:pt x="119" y="127"/>
                  </a:lnTo>
                  <a:lnTo>
                    <a:pt x="114" y="130"/>
                  </a:lnTo>
                  <a:lnTo>
                    <a:pt x="108" y="133"/>
                  </a:lnTo>
                  <a:lnTo>
                    <a:pt x="101" y="136"/>
                  </a:lnTo>
                  <a:lnTo>
                    <a:pt x="95" y="137"/>
                  </a:lnTo>
                  <a:lnTo>
                    <a:pt x="87" y="139"/>
                  </a:lnTo>
                  <a:lnTo>
                    <a:pt x="71" y="140"/>
                  </a:lnTo>
                  <a:lnTo>
                    <a:pt x="46" y="140"/>
                  </a:lnTo>
                  <a:lnTo>
                    <a:pt x="46" y="232"/>
                  </a:lnTo>
                  <a:lnTo>
                    <a:pt x="0" y="232"/>
                  </a:lnTo>
                  <a:lnTo>
                    <a:pt x="0" y="0"/>
                  </a:lnTo>
                  <a:close/>
                  <a:moveTo>
                    <a:pt x="46" y="105"/>
                  </a:moveTo>
                  <a:lnTo>
                    <a:pt x="67" y="105"/>
                  </a:lnTo>
                  <a:lnTo>
                    <a:pt x="67" y="105"/>
                  </a:lnTo>
                  <a:lnTo>
                    <a:pt x="74" y="104"/>
                  </a:lnTo>
                  <a:lnTo>
                    <a:pt x="80" y="103"/>
                  </a:lnTo>
                  <a:lnTo>
                    <a:pt x="85" y="100"/>
                  </a:lnTo>
                  <a:lnTo>
                    <a:pt x="90" y="96"/>
                  </a:lnTo>
                  <a:lnTo>
                    <a:pt x="93" y="92"/>
                  </a:lnTo>
                  <a:lnTo>
                    <a:pt x="96" y="86"/>
                  </a:lnTo>
                  <a:lnTo>
                    <a:pt x="98" y="79"/>
                  </a:lnTo>
                  <a:lnTo>
                    <a:pt x="98" y="70"/>
                  </a:lnTo>
                  <a:lnTo>
                    <a:pt x="98" y="70"/>
                  </a:lnTo>
                  <a:lnTo>
                    <a:pt x="98" y="62"/>
                  </a:lnTo>
                  <a:lnTo>
                    <a:pt x="97" y="55"/>
                  </a:lnTo>
                  <a:lnTo>
                    <a:pt x="94" y="49"/>
                  </a:lnTo>
                  <a:lnTo>
                    <a:pt x="91" y="44"/>
                  </a:lnTo>
                  <a:lnTo>
                    <a:pt x="87" y="40"/>
                  </a:lnTo>
                  <a:lnTo>
                    <a:pt x="81" y="37"/>
                  </a:lnTo>
                  <a:lnTo>
                    <a:pt x="74" y="35"/>
                  </a:lnTo>
                  <a:lnTo>
                    <a:pt x="65" y="34"/>
                  </a:lnTo>
                  <a:lnTo>
                    <a:pt x="46" y="34"/>
                  </a:lnTo>
                  <a:lnTo>
                    <a:pt x="46" y="105"/>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6" name="Freeform 10"/>
            <p:cNvSpPr>
              <a:spLocks/>
            </p:cNvSpPr>
            <p:nvPr userDrawn="1"/>
          </p:nvSpPr>
          <p:spPr bwMode="auto">
            <a:xfrm>
              <a:off x="8188325" y="4805363"/>
              <a:ext cx="69850" cy="123825"/>
            </a:xfrm>
            <a:custGeom>
              <a:avLst/>
              <a:gdLst>
                <a:gd name="T0" fmla="*/ 129 w 132"/>
                <a:gd name="T1" fmla="*/ 0 h 232"/>
                <a:gd name="T2" fmla="*/ 129 w 132"/>
                <a:gd name="T3" fmla="*/ 39 h 232"/>
                <a:gd name="T4" fmla="*/ 46 w 132"/>
                <a:gd name="T5" fmla="*/ 39 h 232"/>
                <a:gd name="T6" fmla="*/ 46 w 132"/>
                <a:gd name="T7" fmla="*/ 93 h 232"/>
                <a:gd name="T8" fmla="*/ 124 w 132"/>
                <a:gd name="T9" fmla="*/ 93 h 232"/>
                <a:gd name="T10" fmla="*/ 124 w 132"/>
                <a:gd name="T11" fmla="*/ 132 h 232"/>
                <a:gd name="T12" fmla="*/ 46 w 132"/>
                <a:gd name="T13" fmla="*/ 132 h 232"/>
                <a:gd name="T14" fmla="*/ 46 w 132"/>
                <a:gd name="T15" fmla="*/ 193 h 232"/>
                <a:gd name="T16" fmla="*/ 132 w 132"/>
                <a:gd name="T17" fmla="*/ 193 h 232"/>
                <a:gd name="T18" fmla="*/ 132 w 132"/>
                <a:gd name="T19" fmla="*/ 232 h 232"/>
                <a:gd name="T20" fmla="*/ 0 w 132"/>
                <a:gd name="T21" fmla="*/ 232 h 232"/>
                <a:gd name="T22" fmla="*/ 0 w 132"/>
                <a:gd name="T23" fmla="*/ 0 h 232"/>
                <a:gd name="T24" fmla="*/ 129 w 132"/>
                <a:gd name="T25"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232">
                  <a:moveTo>
                    <a:pt x="129" y="0"/>
                  </a:moveTo>
                  <a:lnTo>
                    <a:pt x="129" y="39"/>
                  </a:lnTo>
                  <a:lnTo>
                    <a:pt x="46" y="39"/>
                  </a:lnTo>
                  <a:lnTo>
                    <a:pt x="46" y="93"/>
                  </a:lnTo>
                  <a:lnTo>
                    <a:pt x="124" y="93"/>
                  </a:lnTo>
                  <a:lnTo>
                    <a:pt x="124" y="132"/>
                  </a:lnTo>
                  <a:lnTo>
                    <a:pt x="46" y="132"/>
                  </a:lnTo>
                  <a:lnTo>
                    <a:pt x="46" y="193"/>
                  </a:lnTo>
                  <a:lnTo>
                    <a:pt x="132" y="193"/>
                  </a:lnTo>
                  <a:lnTo>
                    <a:pt x="132" y="232"/>
                  </a:lnTo>
                  <a:lnTo>
                    <a:pt x="0" y="232"/>
                  </a:lnTo>
                  <a:lnTo>
                    <a:pt x="0" y="0"/>
                  </a:lnTo>
                  <a:lnTo>
                    <a:pt x="129" y="0"/>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7" name="Freeform 11"/>
            <p:cNvSpPr>
              <a:spLocks noEditPoints="1"/>
            </p:cNvSpPr>
            <p:nvPr userDrawn="1"/>
          </p:nvSpPr>
          <p:spPr bwMode="auto">
            <a:xfrm>
              <a:off x="8315325" y="4805363"/>
              <a:ext cx="82550" cy="123825"/>
            </a:xfrm>
            <a:custGeom>
              <a:avLst/>
              <a:gdLst>
                <a:gd name="T0" fmla="*/ 87 w 157"/>
                <a:gd name="T1" fmla="*/ 0 h 232"/>
                <a:gd name="T2" fmla="*/ 101 w 157"/>
                <a:gd name="T3" fmla="*/ 1 h 232"/>
                <a:gd name="T4" fmla="*/ 124 w 157"/>
                <a:gd name="T5" fmla="*/ 9 h 232"/>
                <a:gd name="T6" fmla="*/ 132 w 157"/>
                <a:gd name="T7" fmla="*/ 15 h 232"/>
                <a:gd name="T8" fmla="*/ 139 w 157"/>
                <a:gd name="T9" fmla="*/ 23 h 232"/>
                <a:gd name="T10" fmla="*/ 144 w 157"/>
                <a:gd name="T11" fmla="*/ 33 h 232"/>
                <a:gd name="T12" fmla="*/ 147 w 157"/>
                <a:gd name="T13" fmla="*/ 46 h 232"/>
                <a:gd name="T14" fmla="*/ 149 w 157"/>
                <a:gd name="T15" fmla="*/ 60 h 232"/>
                <a:gd name="T16" fmla="*/ 146 w 157"/>
                <a:gd name="T17" fmla="*/ 81 h 232"/>
                <a:gd name="T18" fmla="*/ 139 w 157"/>
                <a:gd name="T19" fmla="*/ 98 h 232"/>
                <a:gd name="T20" fmla="*/ 127 w 157"/>
                <a:gd name="T21" fmla="*/ 110 h 232"/>
                <a:gd name="T22" fmla="*/ 110 w 157"/>
                <a:gd name="T23" fmla="*/ 118 h 232"/>
                <a:gd name="T24" fmla="*/ 110 w 157"/>
                <a:gd name="T25" fmla="*/ 118 h 232"/>
                <a:gd name="T26" fmla="*/ 129 w 157"/>
                <a:gd name="T27" fmla="*/ 124 h 232"/>
                <a:gd name="T28" fmla="*/ 136 w 157"/>
                <a:gd name="T29" fmla="*/ 129 h 232"/>
                <a:gd name="T30" fmla="*/ 140 w 157"/>
                <a:gd name="T31" fmla="*/ 137 h 232"/>
                <a:gd name="T32" fmla="*/ 146 w 157"/>
                <a:gd name="T33" fmla="*/ 157 h 232"/>
                <a:gd name="T34" fmla="*/ 147 w 157"/>
                <a:gd name="T35" fmla="*/ 188 h 232"/>
                <a:gd name="T36" fmla="*/ 148 w 157"/>
                <a:gd name="T37" fmla="*/ 205 h 232"/>
                <a:gd name="T38" fmla="*/ 151 w 157"/>
                <a:gd name="T39" fmla="*/ 221 h 232"/>
                <a:gd name="T40" fmla="*/ 155 w 157"/>
                <a:gd name="T41" fmla="*/ 228 h 232"/>
                <a:gd name="T42" fmla="*/ 157 w 157"/>
                <a:gd name="T43" fmla="*/ 232 h 232"/>
                <a:gd name="T44" fmla="*/ 108 w 157"/>
                <a:gd name="T45" fmla="*/ 232 h 232"/>
                <a:gd name="T46" fmla="*/ 103 w 157"/>
                <a:gd name="T47" fmla="*/ 221 h 232"/>
                <a:gd name="T48" fmla="*/ 102 w 157"/>
                <a:gd name="T49" fmla="*/ 208 h 232"/>
                <a:gd name="T50" fmla="*/ 100 w 157"/>
                <a:gd name="T51" fmla="*/ 163 h 232"/>
                <a:gd name="T52" fmla="*/ 99 w 157"/>
                <a:gd name="T53" fmla="*/ 151 h 232"/>
                <a:gd name="T54" fmla="*/ 94 w 157"/>
                <a:gd name="T55" fmla="*/ 142 h 232"/>
                <a:gd name="T56" fmla="*/ 84 w 157"/>
                <a:gd name="T57" fmla="*/ 136 h 232"/>
                <a:gd name="T58" fmla="*/ 72 w 157"/>
                <a:gd name="T59" fmla="*/ 134 h 232"/>
                <a:gd name="T60" fmla="*/ 48 w 157"/>
                <a:gd name="T61" fmla="*/ 232 h 232"/>
                <a:gd name="T62" fmla="*/ 0 w 157"/>
                <a:gd name="T63" fmla="*/ 0 h 232"/>
                <a:gd name="T64" fmla="*/ 67 w 157"/>
                <a:gd name="T65" fmla="*/ 101 h 232"/>
                <a:gd name="T66" fmla="*/ 75 w 157"/>
                <a:gd name="T67" fmla="*/ 101 h 232"/>
                <a:gd name="T68" fmla="*/ 87 w 157"/>
                <a:gd name="T69" fmla="*/ 97 h 232"/>
                <a:gd name="T70" fmla="*/ 97 w 157"/>
                <a:gd name="T71" fmla="*/ 89 h 232"/>
                <a:gd name="T72" fmla="*/ 102 w 157"/>
                <a:gd name="T73" fmla="*/ 75 h 232"/>
                <a:gd name="T74" fmla="*/ 102 w 157"/>
                <a:gd name="T75" fmla="*/ 67 h 232"/>
                <a:gd name="T76" fmla="*/ 100 w 157"/>
                <a:gd name="T77" fmla="*/ 53 h 232"/>
                <a:gd name="T78" fmla="*/ 94 w 157"/>
                <a:gd name="T79" fmla="*/ 43 h 232"/>
                <a:gd name="T80" fmla="*/ 83 w 157"/>
                <a:gd name="T81" fmla="*/ 37 h 232"/>
                <a:gd name="T82" fmla="*/ 69 w 157"/>
                <a:gd name="T83" fmla="*/ 34 h 232"/>
                <a:gd name="T84" fmla="*/ 48 w 157"/>
                <a:gd name="T85" fmla="*/ 10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7" h="232">
                  <a:moveTo>
                    <a:pt x="0" y="0"/>
                  </a:moveTo>
                  <a:lnTo>
                    <a:pt x="87" y="0"/>
                  </a:lnTo>
                  <a:lnTo>
                    <a:pt x="87" y="0"/>
                  </a:lnTo>
                  <a:lnTo>
                    <a:pt x="101" y="1"/>
                  </a:lnTo>
                  <a:lnTo>
                    <a:pt x="113" y="4"/>
                  </a:lnTo>
                  <a:lnTo>
                    <a:pt x="124" y="9"/>
                  </a:lnTo>
                  <a:lnTo>
                    <a:pt x="128" y="12"/>
                  </a:lnTo>
                  <a:lnTo>
                    <a:pt x="132" y="15"/>
                  </a:lnTo>
                  <a:lnTo>
                    <a:pt x="136" y="19"/>
                  </a:lnTo>
                  <a:lnTo>
                    <a:pt x="139" y="23"/>
                  </a:lnTo>
                  <a:lnTo>
                    <a:pt x="142" y="28"/>
                  </a:lnTo>
                  <a:lnTo>
                    <a:pt x="144" y="33"/>
                  </a:lnTo>
                  <a:lnTo>
                    <a:pt x="146" y="40"/>
                  </a:lnTo>
                  <a:lnTo>
                    <a:pt x="147" y="46"/>
                  </a:lnTo>
                  <a:lnTo>
                    <a:pt x="149" y="60"/>
                  </a:lnTo>
                  <a:lnTo>
                    <a:pt x="149" y="60"/>
                  </a:lnTo>
                  <a:lnTo>
                    <a:pt x="148" y="71"/>
                  </a:lnTo>
                  <a:lnTo>
                    <a:pt x="146" y="81"/>
                  </a:lnTo>
                  <a:lnTo>
                    <a:pt x="143" y="90"/>
                  </a:lnTo>
                  <a:lnTo>
                    <a:pt x="139" y="98"/>
                  </a:lnTo>
                  <a:lnTo>
                    <a:pt x="134" y="104"/>
                  </a:lnTo>
                  <a:lnTo>
                    <a:pt x="127" y="110"/>
                  </a:lnTo>
                  <a:lnTo>
                    <a:pt x="119" y="114"/>
                  </a:lnTo>
                  <a:lnTo>
                    <a:pt x="110" y="118"/>
                  </a:lnTo>
                  <a:lnTo>
                    <a:pt x="110" y="118"/>
                  </a:lnTo>
                  <a:lnTo>
                    <a:pt x="110" y="118"/>
                  </a:lnTo>
                  <a:lnTo>
                    <a:pt x="121" y="120"/>
                  </a:lnTo>
                  <a:lnTo>
                    <a:pt x="129" y="124"/>
                  </a:lnTo>
                  <a:lnTo>
                    <a:pt x="133" y="126"/>
                  </a:lnTo>
                  <a:lnTo>
                    <a:pt x="136" y="129"/>
                  </a:lnTo>
                  <a:lnTo>
                    <a:pt x="138" y="133"/>
                  </a:lnTo>
                  <a:lnTo>
                    <a:pt x="140" y="137"/>
                  </a:lnTo>
                  <a:lnTo>
                    <a:pt x="144" y="146"/>
                  </a:lnTo>
                  <a:lnTo>
                    <a:pt x="146" y="157"/>
                  </a:lnTo>
                  <a:lnTo>
                    <a:pt x="147" y="171"/>
                  </a:lnTo>
                  <a:lnTo>
                    <a:pt x="147" y="188"/>
                  </a:lnTo>
                  <a:lnTo>
                    <a:pt x="147" y="188"/>
                  </a:lnTo>
                  <a:lnTo>
                    <a:pt x="148" y="205"/>
                  </a:lnTo>
                  <a:lnTo>
                    <a:pt x="149" y="217"/>
                  </a:lnTo>
                  <a:lnTo>
                    <a:pt x="151" y="221"/>
                  </a:lnTo>
                  <a:lnTo>
                    <a:pt x="152" y="225"/>
                  </a:lnTo>
                  <a:lnTo>
                    <a:pt x="155" y="228"/>
                  </a:lnTo>
                  <a:lnTo>
                    <a:pt x="157" y="230"/>
                  </a:lnTo>
                  <a:lnTo>
                    <a:pt x="157" y="232"/>
                  </a:lnTo>
                  <a:lnTo>
                    <a:pt x="108" y="232"/>
                  </a:lnTo>
                  <a:lnTo>
                    <a:pt x="108" y="232"/>
                  </a:lnTo>
                  <a:lnTo>
                    <a:pt x="105" y="227"/>
                  </a:lnTo>
                  <a:lnTo>
                    <a:pt x="103" y="221"/>
                  </a:lnTo>
                  <a:lnTo>
                    <a:pt x="102" y="215"/>
                  </a:lnTo>
                  <a:lnTo>
                    <a:pt x="102" y="208"/>
                  </a:lnTo>
                  <a:lnTo>
                    <a:pt x="100" y="163"/>
                  </a:lnTo>
                  <a:lnTo>
                    <a:pt x="100" y="163"/>
                  </a:lnTo>
                  <a:lnTo>
                    <a:pt x="100" y="157"/>
                  </a:lnTo>
                  <a:lnTo>
                    <a:pt x="99" y="151"/>
                  </a:lnTo>
                  <a:lnTo>
                    <a:pt x="96" y="146"/>
                  </a:lnTo>
                  <a:lnTo>
                    <a:pt x="94" y="142"/>
                  </a:lnTo>
                  <a:lnTo>
                    <a:pt x="89" y="139"/>
                  </a:lnTo>
                  <a:lnTo>
                    <a:pt x="84" y="136"/>
                  </a:lnTo>
                  <a:lnTo>
                    <a:pt x="79" y="135"/>
                  </a:lnTo>
                  <a:lnTo>
                    <a:pt x="72" y="134"/>
                  </a:lnTo>
                  <a:lnTo>
                    <a:pt x="48" y="134"/>
                  </a:lnTo>
                  <a:lnTo>
                    <a:pt x="48" y="232"/>
                  </a:lnTo>
                  <a:lnTo>
                    <a:pt x="0" y="232"/>
                  </a:lnTo>
                  <a:lnTo>
                    <a:pt x="0" y="0"/>
                  </a:lnTo>
                  <a:close/>
                  <a:moveTo>
                    <a:pt x="48" y="101"/>
                  </a:moveTo>
                  <a:lnTo>
                    <a:pt x="67" y="101"/>
                  </a:lnTo>
                  <a:lnTo>
                    <a:pt x="67" y="101"/>
                  </a:lnTo>
                  <a:lnTo>
                    <a:pt x="75" y="101"/>
                  </a:lnTo>
                  <a:lnTo>
                    <a:pt x="82" y="99"/>
                  </a:lnTo>
                  <a:lnTo>
                    <a:pt x="87" y="97"/>
                  </a:lnTo>
                  <a:lnTo>
                    <a:pt x="92" y="93"/>
                  </a:lnTo>
                  <a:lnTo>
                    <a:pt x="97" y="89"/>
                  </a:lnTo>
                  <a:lnTo>
                    <a:pt x="100" y="83"/>
                  </a:lnTo>
                  <a:lnTo>
                    <a:pt x="102" y="75"/>
                  </a:lnTo>
                  <a:lnTo>
                    <a:pt x="102" y="67"/>
                  </a:lnTo>
                  <a:lnTo>
                    <a:pt x="102" y="67"/>
                  </a:lnTo>
                  <a:lnTo>
                    <a:pt x="102" y="59"/>
                  </a:lnTo>
                  <a:lnTo>
                    <a:pt x="100" y="53"/>
                  </a:lnTo>
                  <a:lnTo>
                    <a:pt x="98" y="48"/>
                  </a:lnTo>
                  <a:lnTo>
                    <a:pt x="94" y="43"/>
                  </a:lnTo>
                  <a:lnTo>
                    <a:pt x="89" y="40"/>
                  </a:lnTo>
                  <a:lnTo>
                    <a:pt x="83" y="37"/>
                  </a:lnTo>
                  <a:lnTo>
                    <a:pt x="77" y="35"/>
                  </a:lnTo>
                  <a:lnTo>
                    <a:pt x="69" y="34"/>
                  </a:lnTo>
                  <a:lnTo>
                    <a:pt x="48" y="34"/>
                  </a:lnTo>
                  <a:lnTo>
                    <a:pt x="48"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8" name="Freeform 12"/>
            <p:cNvSpPr>
              <a:spLocks/>
            </p:cNvSpPr>
            <p:nvPr userDrawn="1"/>
          </p:nvSpPr>
          <p:spPr bwMode="auto">
            <a:xfrm>
              <a:off x="8413750" y="4805363"/>
              <a:ext cx="69850" cy="123825"/>
            </a:xfrm>
            <a:custGeom>
              <a:avLst/>
              <a:gdLst>
                <a:gd name="T0" fmla="*/ 129 w 132"/>
                <a:gd name="T1" fmla="*/ 0 h 232"/>
                <a:gd name="T2" fmla="*/ 129 w 132"/>
                <a:gd name="T3" fmla="*/ 39 h 232"/>
                <a:gd name="T4" fmla="*/ 46 w 132"/>
                <a:gd name="T5" fmla="*/ 39 h 232"/>
                <a:gd name="T6" fmla="*/ 46 w 132"/>
                <a:gd name="T7" fmla="*/ 93 h 232"/>
                <a:gd name="T8" fmla="*/ 124 w 132"/>
                <a:gd name="T9" fmla="*/ 93 h 232"/>
                <a:gd name="T10" fmla="*/ 124 w 132"/>
                <a:gd name="T11" fmla="*/ 132 h 232"/>
                <a:gd name="T12" fmla="*/ 46 w 132"/>
                <a:gd name="T13" fmla="*/ 132 h 232"/>
                <a:gd name="T14" fmla="*/ 46 w 132"/>
                <a:gd name="T15" fmla="*/ 193 h 232"/>
                <a:gd name="T16" fmla="*/ 132 w 132"/>
                <a:gd name="T17" fmla="*/ 193 h 232"/>
                <a:gd name="T18" fmla="*/ 132 w 132"/>
                <a:gd name="T19" fmla="*/ 232 h 232"/>
                <a:gd name="T20" fmla="*/ 0 w 132"/>
                <a:gd name="T21" fmla="*/ 232 h 232"/>
                <a:gd name="T22" fmla="*/ 0 w 132"/>
                <a:gd name="T23" fmla="*/ 0 h 232"/>
                <a:gd name="T24" fmla="*/ 129 w 132"/>
                <a:gd name="T25"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232">
                  <a:moveTo>
                    <a:pt x="129" y="0"/>
                  </a:moveTo>
                  <a:lnTo>
                    <a:pt x="129" y="39"/>
                  </a:lnTo>
                  <a:lnTo>
                    <a:pt x="46" y="39"/>
                  </a:lnTo>
                  <a:lnTo>
                    <a:pt x="46" y="93"/>
                  </a:lnTo>
                  <a:lnTo>
                    <a:pt x="124" y="93"/>
                  </a:lnTo>
                  <a:lnTo>
                    <a:pt x="124" y="132"/>
                  </a:lnTo>
                  <a:lnTo>
                    <a:pt x="46" y="132"/>
                  </a:lnTo>
                  <a:lnTo>
                    <a:pt x="46" y="193"/>
                  </a:lnTo>
                  <a:lnTo>
                    <a:pt x="132" y="193"/>
                  </a:lnTo>
                  <a:lnTo>
                    <a:pt x="132" y="232"/>
                  </a:lnTo>
                  <a:lnTo>
                    <a:pt x="0" y="232"/>
                  </a:lnTo>
                  <a:lnTo>
                    <a:pt x="0" y="0"/>
                  </a:lnTo>
                  <a:lnTo>
                    <a:pt x="12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9" name="Freeform 13"/>
            <p:cNvSpPr>
              <a:spLocks/>
            </p:cNvSpPr>
            <p:nvPr userDrawn="1"/>
          </p:nvSpPr>
          <p:spPr bwMode="auto">
            <a:xfrm>
              <a:off x="8497888" y="4805363"/>
              <a:ext cx="80963" cy="123825"/>
            </a:xfrm>
            <a:custGeom>
              <a:avLst/>
              <a:gdLst>
                <a:gd name="T0" fmla="*/ 54 w 154"/>
                <a:gd name="T1" fmla="*/ 0 h 232"/>
                <a:gd name="T2" fmla="*/ 111 w 154"/>
                <a:gd name="T3" fmla="*/ 159 h 232"/>
                <a:gd name="T4" fmla="*/ 112 w 154"/>
                <a:gd name="T5" fmla="*/ 159 h 232"/>
                <a:gd name="T6" fmla="*/ 112 w 154"/>
                <a:gd name="T7" fmla="*/ 0 h 232"/>
                <a:gd name="T8" fmla="*/ 154 w 154"/>
                <a:gd name="T9" fmla="*/ 0 h 232"/>
                <a:gd name="T10" fmla="*/ 154 w 154"/>
                <a:gd name="T11" fmla="*/ 232 h 232"/>
                <a:gd name="T12" fmla="*/ 102 w 154"/>
                <a:gd name="T13" fmla="*/ 232 h 232"/>
                <a:gd name="T14" fmla="*/ 44 w 154"/>
                <a:gd name="T15" fmla="*/ 70 h 232"/>
                <a:gd name="T16" fmla="*/ 44 w 154"/>
                <a:gd name="T17" fmla="*/ 70 h 232"/>
                <a:gd name="T18" fmla="*/ 44 w 154"/>
                <a:gd name="T19" fmla="*/ 232 h 232"/>
                <a:gd name="T20" fmla="*/ 0 w 154"/>
                <a:gd name="T21" fmla="*/ 232 h 232"/>
                <a:gd name="T22" fmla="*/ 0 w 154"/>
                <a:gd name="T23" fmla="*/ 0 h 232"/>
                <a:gd name="T24" fmla="*/ 54 w 154"/>
                <a:gd name="T25"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232">
                  <a:moveTo>
                    <a:pt x="54" y="0"/>
                  </a:moveTo>
                  <a:lnTo>
                    <a:pt x="111" y="159"/>
                  </a:lnTo>
                  <a:lnTo>
                    <a:pt x="112" y="159"/>
                  </a:lnTo>
                  <a:lnTo>
                    <a:pt x="112" y="0"/>
                  </a:lnTo>
                  <a:lnTo>
                    <a:pt x="154" y="0"/>
                  </a:lnTo>
                  <a:lnTo>
                    <a:pt x="154" y="232"/>
                  </a:lnTo>
                  <a:lnTo>
                    <a:pt x="102" y="232"/>
                  </a:lnTo>
                  <a:lnTo>
                    <a:pt x="44" y="70"/>
                  </a:lnTo>
                  <a:lnTo>
                    <a:pt x="44" y="70"/>
                  </a:lnTo>
                  <a:lnTo>
                    <a:pt x="44" y="232"/>
                  </a:lnTo>
                  <a:lnTo>
                    <a:pt x="0" y="232"/>
                  </a:lnTo>
                  <a:lnTo>
                    <a:pt x="0" y="0"/>
                  </a:lnTo>
                  <a:lnTo>
                    <a:pt x="5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0" name="Freeform 14"/>
            <p:cNvSpPr>
              <a:spLocks noEditPoints="1"/>
            </p:cNvSpPr>
            <p:nvPr userDrawn="1"/>
          </p:nvSpPr>
          <p:spPr bwMode="auto">
            <a:xfrm>
              <a:off x="8589963" y="4805363"/>
              <a:ext cx="95250" cy="123825"/>
            </a:xfrm>
            <a:custGeom>
              <a:avLst/>
              <a:gdLst>
                <a:gd name="T0" fmla="*/ 61 w 180"/>
                <a:gd name="T1" fmla="*/ 0 h 232"/>
                <a:gd name="T2" fmla="*/ 119 w 180"/>
                <a:gd name="T3" fmla="*/ 0 h 232"/>
                <a:gd name="T4" fmla="*/ 180 w 180"/>
                <a:gd name="T5" fmla="*/ 232 h 232"/>
                <a:gd name="T6" fmla="*/ 131 w 180"/>
                <a:gd name="T7" fmla="*/ 232 h 232"/>
                <a:gd name="T8" fmla="*/ 121 w 180"/>
                <a:gd name="T9" fmla="*/ 183 h 232"/>
                <a:gd name="T10" fmla="*/ 59 w 180"/>
                <a:gd name="T11" fmla="*/ 183 h 232"/>
                <a:gd name="T12" fmla="*/ 48 w 180"/>
                <a:gd name="T13" fmla="*/ 232 h 232"/>
                <a:gd name="T14" fmla="*/ 0 w 180"/>
                <a:gd name="T15" fmla="*/ 232 h 232"/>
                <a:gd name="T16" fmla="*/ 61 w 180"/>
                <a:gd name="T17" fmla="*/ 0 h 232"/>
                <a:gd name="T18" fmla="*/ 67 w 180"/>
                <a:gd name="T19" fmla="*/ 145 h 232"/>
                <a:gd name="T20" fmla="*/ 113 w 180"/>
                <a:gd name="T21" fmla="*/ 145 h 232"/>
                <a:gd name="T22" fmla="*/ 90 w 180"/>
                <a:gd name="T23" fmla="*/ 41 h 232"/>
                <a:gd name="T24" fmla="*/ 90 w 180"/>
                <a:gd name="T25" fmla="*/ 41 h 232"/>
                <a:gd name="T26" fmla="*/ 67 w 180"/>
                <a:gd name="T27" fmla="*/ 145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232">
                  <a:moveTo>
                    <a:pt x="61" y="0"/>
                  </a:moveTo>
                  <a:lnTo>
                    <a:pt x="119" y="0"/>
                  </a:lnTo>
                  <a:lnTo>
                    <a:pt x="180" y="232"/>
                  </a:lnTo>
                  <a:lnTo>
                    <a:pt x="131" y="232"/>
                  </a:lnTo>
                  <a:lnTo>
                    <a:pt x="121" y="183"/>
                  </a:lnTo>
                  <a:lnTo>
                    <a:pt x="59" y="183"/>
                  </a:lnTo>
                  <a:lnTo>
                    <a:pt x="48" y="232"/>
                  </a:lnTo>
                  <a:lnTo>
                    <a:pt x="0" y="232"/>
                  </a:lnTo>
                  <a:lnTo>
                    <a:pt x="61" y="0"/>
                  </a:lnTo>
                  <a:close/>
                  <a:moveTo>
                    <a:pt x="67" y="145"/>
                  </a:moveTo>
                  <a:lnTo>
                    <a:pt x="113" y="145"/>
                  </a:lnTo>
                  <a:lnTo>
                    <a:pt x="90" y="41"/>
                  </a:lnTo>
                  <a:lnTo>
                    <a:pt x="90" y="41"/>
                  </a:lnTo>
                  <a:lnTo>
                    <a:pt x="67" y="1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1" name="Freeform 15"/>
            <p:cNvSpPr>
              <a:spLocks/>
            </p:cNvSpPr>
            <p:nvPr userDrawn="1"/>
          </p:nvSpPr>
          <p:spPr bwMode="auto">
            <a:xfrm>
              <a:off x="8691563" y="4805363"/>
              <a:ext cx="77788" cy="125413"/>
            </a:xfrm>
            <a:custGeom>
              <a:avLst/>
              <a:gdLst>
                <a:gd name="T0" fmla="*/ 46 w 148"/>
                <a:gd name="T1" fmla="*/ 0 h 236"/>
                <a:gd name="T2" fmla="*/ 46 w 148"/>
                <a:gd name="T3" fmla="*/ 162 h 236"/>
                <a:gd name="T4" fmla="*/ 46 w 148"/>
                <a:gd name="T5" fmla="*/ 162 h 236"/>
                <a:gd name="T6" fmla="*/ 47 w 148"/>
                <a:gd name="T7" fmla="*/ 170 h 236"/>
                <a:gd name="T8" fmla="*/ 48 w 148"/>
                <a:gd name="T9" fmla="*/ 178 h 236"/>
                <a:gd name="T10" fmla="*/ 49 w 148"/>
                <a:gd name="T11" fmla="*/ 184 h 236"/>
                <a:gd name="T12" fmla="*/ 52 w 148"/>
                <a:gd name="T13" fmla="*/ 190 h 236"/>
                <a:gd name="T14" fmla="*/ 55 w 148"/>
                <a:gd name="T15" fmla="*/ 195 h 236"/>
                <a:gd name="T16" fmla="*/ 60 w 148"/>
                <a:gd name="T17" fmla="*/ 199 h 236"/>
                <a:gd name="T18" fmla="*/ 67 w 148"/>
                <a:gd name="T19" fmla="*/ 202 h 236"/>
                <a:gd name="T20" fmla="*/ 74 w 148"/>
                <a:gd name="T21" fmla="*/ 202 h 236"/>
                <a:gd name="T22" fmla="*/ 74 w 148"/>
                <a:gd name="T23" fmla="*/ 202 h 236"/>
                <a:gd name="T24" fmla="*/ 82 w 148"/>
                <a:gd name="T25" fmla="*/ 202 h 236"/>
                <a:gd name="T26" fmla="*/ 88 w 148"/>
                <a:gd name="T27" fmla="*/ 199 h 236"/>
                <a:gd name="T28" fmla="*/ 92 w 148"/>
                <a:gd name="T29" fmla="*/ 195 h 236"/>
                <a:gd name="T30" fmla="*/ 96 w 148"/>
                <a:gd name="T31" fmla="*/ 190 h 236"/>
                <a:gd name="T32" fmla="*/ 98 w 148"/>
                <a:gd name="T33" fmla="*/ 184 h 236"/>
                <a:gd name="T34" fmla="*/ 100 w 148"/>
                <a:gd name="T35" fmla="*/ 178 h 236"/>
                <a:gd name="T36" fmla="*/ 101 w 148"/>
                <a:gd name="T37" fmla="*/ 170 h 236"/>
                <a:gd name="T38" fmla="*/ 101 w 148"/>
                <a:gd name="T39" fmla="*/ 162 h 236"/>
                <a:gd name="T40" fmla="*/ 101 w 148"/>
                <a:gd name="T41" fmla="*/ 0 h 236"/>
                <a:gd name="T42" fmla="*/ 148 w 148"/>
                <a:gd name="T43" fmla="*/ 0 h 236"/>
                <a:gd name="T44" fmla="*/ 148 w 148"/>
                <a:gd name="T45" fmla="*/ 162 h 236"/>
                <a:gd name="T46" fmla="*/ 148 w 148"/>
                <a:gd name="T47" fmla="*/ 162 h 236"/>
                <a:gd name="T48" fmla="*/ 148 w 148"/>
                <a:gd name="T49" fmla="*/ 172 h 236"/>
                <a:gd name="T50" fmla="*/ 147 w 148"/>
                <a:gd name="T51" fmla="*/ 182 h 236"/>
                <a:gd name="T52" fmla="*/ 144 w 148"/>
                <a:gd name="T53" fmla="*/ 190 h 236"/>
                <a:gd name="T54" fmla="*/ 141 w 148"/>
                <a:gd name="T55" fmla="*/ 199 h 236"/>
                <a:gd name="T56" fmla="*/ 138 w 148"/>
                <a:gd name="T57" fmla="*/ 206 h 236"/>
                <a:gd name="T58" fmla="*/ 134 w 148"/>
                <a:gd name="T59" fmla="*/ 212 h 236"/>
                <a:gd name="T60" fmla="*/ 130 w 148"/>
                <a:gd name="T61" fmla="*/ 217 h 236"/>
                <a:gd name="T62" fmla="*/ 125 w 148"/>
                <a:gd name="T63" fmla="*/ 221 h 236"/>
                <a:gd name="T64" fmla="*/ 120 w 148"/>
                <a:gd name="T65" fmla="*/ 225 h 236"/>
                <a:gd name="T66" fmla="*/ 114 w 148"/>
                <a:gd name="T67" fmla="*/ 228 h 236"/>
                <a:gd name="T68" fmla="*/ 108 w 148"/>
                <a:gd name="T69" fmla="*/ 231 h 236"/>
                <a:gd name="T70" fmla="*/ 102 w 148"/>
                <a:gd name="T71" fmla="*/ 233 h 236"/>
                <a:gd name="T72" fmla="*/ 88 w 148"/>
                <a:gd name="T73" fmla="*/ 236 h 236"/>
                <a:gd name="T74" fmla="*/ 74 w 148"/>
                <a:gd name="T75" fmla="*/ 236 h 236"/>
                <a:gd name="T76" fmla="*/ 74 w 148"/>
                <a:gd name="T77" fmla="*/ 236 h 236"/>
                <a:gd name="T78" fmla="*/ 59 w 148"/>
                <a:gd name="T79" fmla="*/ 236 h 236"/>
                <a:gd name="T80" fmla="*/ 46 w 148"/>
                <a:gd name="T81" fmla="*/ 234 h 236"/>
                <a:gd name="T82" fmla="*/ 40 w 148"/>
                <a:gd name="T83" fmla="*/ 232 h 236"/>
                <a:gd name="T84" fmla="*/ 34 w 148"/>
                <a:gd name="T85" fmla="*/ 229 h 236"/>
                <a:gd name="T86" fmla="*/ 28 w 148"/>
                <a:gd name="T87" fmla="*/ 226 h 236"/>
                <a:gd name="T88" fmla="*/ 23 w 148"/>
                <a:gd name="T89" fmla="*/ 223 h 236"/>
                <a:gd name="T90" fmla="*/ 18 w 148"/>
                <a:gd name="T91" fmla="*/ 218 h 236"/>
                <a:gd name="T92" fmla="*/ 14 w 148"/>
                <a:gd name="T93" fmla="*/ 213 h 236"/>
                <a:gd name="T94" fmla="*/ 10 w 148"/>
                <a:gd name="T95" fmla="*/ 207 h 236"/>
                <a:gd name="T96" fmla="*/ 6 w 148"/>
                <a:gd name="T97" fmla="*/ 200 h 236"/>
                <a:gd name="T98" fmla="*/ 4 w 148"/>
                <a:gd name="T99" fmla="*/ 191 h 236"/>
                <a:gd name="T100" fmla="*/ 2 w 148"/>
                <a:gd name="T101" fmla="*/ 182 h 236"/>
                <a:gd name="T102" fmla="*/ 1 w 148"/>
                <a:gd name="T103" fmla="*/ 173 h 236"/>
                <a:gd name="T104" fmla="*/ 0 w 148"/>
                <a:gd name="T105" fmla="*/ 162 h 236"/>
                <a:gd name="T106" fmla="*/ 0 w 148"/>
                <a:gd name="T107" fmla="*/ 0 h 236"/>
                <a:gd name="T108" fmla="*/ 46 w 148"/>
                <a:gd name="T10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 h="236">
                  <a:moveTo>
                    <a:pt x="46" y="0"/>
                  </a:moveTo>
                  <a:lnTo>
                    <a:pt x="46" y="162"/>
                  </a:lnTo>
                  <a:lnTo>
                    <a:pt x="46" y="162"/>
                  </a:lnTo>
                  <a:lnTo>
                    <a:pt x="47" y="170"/>
                  </a:lnTo>
                  <a:lnTo>
                    <a:pt x="48" y="178"/>
                  </a:lnTo>
                  <a:lnTo>
                    <a:pt x="49" y="184"/>
                  </a:lnTo>
                  <a:lnTo>
                    <a:pt x="52" y="190"/>
                  </a:lnTo>
                  <a:lnTo>
                    <a:pt x="55" y="195"/>
                  </a:lnTo>
                  <a:lnTo>
                    <a:pt x="60" y="199"/>
                  </a:lnTo>
                  <a:lnTo>
                    <a:pt x="67" y="202"/>
                  </a:lnTo>
                  <a:lnTo>
                    <a:pt x="74" y="202"/>
                  </a:lnTo>
                  <a:lnTo>
                    <a:pt x="74" y="202"/>
                  </a:lnTo>
                  <a:lnTo>
                    <a:pt x="82" y="202"/>
                  </a:lnTo>
                  <a:lnTo>
                    <a:pt x="88" y="199"/>
                  </a:lnTo>
                  <a:lnTo>
                    <a:pt x="92" y="195"/>
                  </a:lnTo>
                  <a:lnTo>
                    <a:pt x="96" y="190"/>
                  </a:lnTo>
                  <a:lnTo>
                    <a:pt x="98" y="184"/>
                  </a:lnTo>
                  <a:lnTo>
                    <a:pt x="100" y="178"/>
                  </a:lnTo>
                  <a:lnTo>
                    <a:pt x="101" y="170"/>
                  </a:lnTo>
                  <a:lnTo>
                    <a:pt x="101" y="162"/>
                  </a:lnTo>
                  <a:lnTo>
                    <a:pt x="101" y="0"/>
                  </a:lnTo>
                  <a:lnTo>
                    <a:pt x="148" y="0"/>
                  </a:lnTo>
                  <a:lnTo>
                    <a:pt x="148" y="162"/>
                  </a:lnTo>
                  <a:lnTo>
                    <a:pt x="148" y="162"/>
                  </a:lnTo>
                  <a:lnTo>
                    <a:pt x="148" y="172"/>
                  </a:lnTo>
                  <a:lnTo>
                    <a:pt x="147" y="182"/>
                  </a:lnTo>
                  <a:lnTo>
                    <a:pt x="144" y="190"/>
                  </a:lnTo>
                  <a:lnTo>
                    <a:pt x="141" y="199"/>
                  </a:lnTo>
                  <a:lnTo>
                    <a:pt x="138" y="206"/>
                  </a:lnTo>
                  <a:lnTo>
                    <a:pt x="134" y="212"/>
                  </a:lnTo>
                  <a:lnTo>
                    <a:pt x="130" y="217"/>
                  </a:lnTo>
                  <a:lnTo>
                    <a:pt x="125" y="221"/>
                  </a:lnTo>
                  <a:lnTo>
                    <a:pt x="120" y="225"/>
                  </a:lnTo>
                  <a:lnTo>
                    <a:pt x="114" y="228"/>
                  </a:lnTo>
                  <a:lnTo>
                    <a:pt x="108" y="231"/>
                  </a:lnTo>
                  <a:lnTo>
                    <a:pt x="102" y="233"/>
                  </a:lnTo>
                  <a:lnTo>
                    <a:pt x="88" y="236"/>
                  </a:lnTo>
                  <a:lnTo>
                    <a:pt x="74" y="236"/>
                  </a:lnTo>
                  <a:lnTo>
                    <a:pt x="74" y="236"/>
                  </a:lnTo>
                  <a:lnTo>
                    <a:pt x="59" y="236"/>
                  </a:lnTo>
                  <a:lnTo>
                    <a:pt x="46" y="234"/>
                  </a:lnTo>
                  <a:lnTo>
                    <a:pt x="40" y="232"/>
                  </a:lnTo>
                  <a:lnTo>
                    <a:pt x="34" y="229"/>
                  </a:lnTo>
                  <a:lnTo>
                    <a:pt x="28" y="226"/>
                  </a:lnTo>
                  <a:lnTo>
                    <a:pt x="23" y="223"/>
                  </a:lnTo>
                  <a:lnTo>
                    <a:pt x="18" y="218"/>
                  </a:lnTo>
                  <a:lnTo>
                    <a:pt x="14" y="213"/>
                  </a:lnTo>
                  <a:lnTo>
                    <a:pt x="10" y="207"/>
                  </a:lnTo>
                  <a:lnTo>
                    <a:pt x="6" y="200"/>
                  </a:lnTo>
                  <a:lnTo>
                    <a:pt x="4" y="191"/>
                  </a:lnTo>
                  <a:lnTo>
                    <a:pt x="2" y="182"/>
                  </a:lnTo>
                  <a:lnTo>
                    <a:pt x="1" y="173"/>
                  </a:lnTo>
                  <a:lnTo>
                    <a:pt x="0" y="162"/>
                  </a:lnTo>
                  <a:lnTo>
                    <a:pt x="0" y="0"/>
                  </a:lnTo>
                  <a:lnTo>
                    <a:pt x="4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2" name="Freeform 16"/>
            <p:cNvSpPr>
              <a:spLocks/>
            </p:cNvSpPr>
            <p:nvPr userDrawn="1"/>
          </p:nvSpPr>
          <p:spPr bwMode="auto">
            <a:xfrm>
              <a:off x="8789988" y="4805363"/>
              <a:ext cx="69850" cy="123825"/>
            </a:xfrm>
            <a:custGeom>
              <a:avLst/>
              <a:gdLst>
                <a:gd name="T0" fmla="*/ 0 w 130"/>
                <a:gd name="T1" fmla="*/ 232 h 232"/>
                <a:gd name="T2" fmla="*/ 0 w 130"/>
                <a:gd name="T3" fmla="*/ 0 h 232"/>
                <a:gd name="T4" fmla="*/ 47 w 130"/>
                <a:gd name="T5" fmla="*/ 0 h 232"/>
                <a:gd name="T6" fmla="*/ 47 w 130"/>
                <a:gd name="T7" fmla="*/ 193 h 232"/>
                <a:gd name="T8" fmla="*/ 130 w 130"/>
                <a:gd name="T9" fmla="*/ 193 h 232"/>
                <a:gd name="T10" fmla="*/ 130 w 130"/>
                <a:gd name="T11" fmla="*/ 232 h 232"/>
                <a:gd name="T12" fmla="*/ 0 w 130"/>
                <a:gd name="T13" fmla="*/ 232 h 232"/>
              </a:gdLst>
              <a:ahLst/>
              <a:cxnLst>
                <a:cxn ang="0">
                  <a:pos x="T0" y="T1"/>
                </a:cxn>
                <a:cxn ang="0">
                  <a:pos x="T2" y="T3"/>
                </a:cxn>
                <a:cxn ang="0">
                  <a:pos x="T4" y="T5"/>
                </a:cxn>
                <a:cxn ang="0">
                  <a:pos x="T6" y="T7"/>
                </a:cxn>
                <a:cxn ang="0">
                  <a:pos x="T8" y="T9"/>
                </a:cxn>
                <a:cxn ang="0">
                  <a:pos x="T10" y="T11"/>
                </a:cxn>
                <a:cxn ang="0">
                  <a:pos x="T12" y="T13"/>
                </a:cxn>
              </a:cxnLst>
              <a:rect l="0" t="0" r="r" b="b"/>
              <a:pathLst>
                <a:path w="130" h="232">
                  <a:moveTo>
                    <a:pt x="0" y="232"/>
                  </a:moveTo>
                  <a:lnTo>
                    <a:pt x="0" y="0"/>
                  </a:lnTo>
                  <a:lnTo>
                    <a:pt x="47" y="0"/>
                  </a:lnTo>
                  <a:lnTo>
                    <a:pt x="47" y="193"/>
                  </a:lnTo>
                  <a:lnTo>
                    <a:pt x="130" y="193"/>
                  </a:lnTo>
                  <a:lnTo>
                    <a:pt x="130" y="232"/>
                  </a:lnTo>
                  <a:lnTo>
                    <a:pt x="0" y="2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3" name="Freeform 17"/>
            <p:cNvSpPr>
              <a:spLocks/>
            </p:cNvSpPr>
            <p:nvPr userDrawn="1"/>
          </p:nvSpPr>
          <p:spPr bwMode="auto">
            <a:xfrm>
              <a:off x="8848725" y="4805363"/>
              <a:ext cx="77788" cy="123825"/>
            </a:xfrm>
            <a:custGeom>
              <a:avLst/>
              <a:gdLst>
                <a:gd name="T0" fmla="*/ 148 w 148"/>
                <a:gd name="T1" fmla="*/ 0 h 232"/>
                <a:gd name="T2" fmla="*/ 148 w 148"/>
                <a:gd name="T3" fmla="*/ 39 h 232"/>
                <a:gd name="T4" fmla="*/ 97 w 148"/>
                <a:gd name="T5" fmla="*/ 39 h 232"/>
                <a:gd name="T6" fmla="*/ 97 w 148"/>
                <a:gd name="T7" fmla="*/ 232 h 232"/>
                <a:gd name="T8" fmla="*/ 51 w 148"/>
                <a:gd name="T9" fmla="*/ 232 h 232"/>
                <a:gd name="T10" fmla="*/ 51 w 148"/>
                <a:gd name="T11" fmla="*/ 39 h 232"/>
                <a:gd name="T12" fmla="*/ 0 w 148"/>
                <a:gd name="T13" fmla="*/ 39 h 232"/>
                <a:gd name="T14" fmla="*/ 0 w 148"/>
                <a:gd name="T15" fmla="*/ 0 h 232"/>
                <a:gd name="T16" fmla="*/ 148 w 148"/>
                <a:gd name="T17"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232">
                  <a:moveTo>
                    <a:pt x="148" y="0"/>
                  </a:moveTo>
                  <a:lnTo>
                    <a:pt x="148" y="39"/>
                  </a:lnTo>
                  <a:lnTo>
                    <a:pt x="97" y="39"/>
                  </a:lnTo>
                  <a:lnTo>
                    <a:pt x="97" y="232"/>
                  </a:lnTo>
                  <a:lnTo>
                    <a:pt x="51" y="232"/>
                  </a:lnTo>
                  <a:lnTo>
                    <a:pt x="51" y="39"/>
                  </a:lnTo>
                  <a:lnTo>
                    <a:pt x="0" y="39"/>
                  </a:lnTo>
                  <a:lnTo>
                    <a:pt x="0" y="0"/>
                  </a:lnTo>
                  <a:lnTo>
                    <a:pt x="14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pic>
        <p:nvPicPr>
          <p:cNvPr id="74" name="Picture 18" descr="C:\Users\ARNAUD~1\AppData\Local\Temp\VMwareDnD\933dad87\3_brands_logotypes_bi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028" y="8953886"/>
            <a:ext cx="596160" cy="143499"/>
          </a:xfrm>
          <a:prstGeom prst="rect">
            <a:avLst/>
          </a:prstGeom>
          <a:noFill/>
          <a:extLst>
            <a:ext uri="{909E8E84-426E-40DD-AFC4-6F175D3DCCD1}">
              <a14:hiddenFill xmlns:a14="http://schemas.microsoft.com/office/drawing/2010/main">
                <a:solidFill>
                  <a:srgbClr val="FFFFFF"/>
                </a:solidFill>
              </a14:hiddenFill>
            </a:ext>
          </a:extLst>
        </p:spPr>
      </p:pic>
      <p:cxnSp>
        <p:nvCxnSpPr>
          <p:cNvPr id="75" name="Connecteur droit 74"/>
          <p:cNvCxnSpPr/>
          <p:nvPr/>
        </p:nvCxnSpPr>
        <p:spPr>
          <a:xfrm>
            <a:off x="4924031" y="8934612"/>
            <a:ext cx="0" cy="16582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Connecteur droit 75"/>
          <p:cNvCxnSpPr/>
          <p:nvPr/>
        </p:nvCxnSpPr>
        <p:spPr>
          <a:xfrm>
            <a:off x="917678" y="8929842"/>
            <a:ext cx="0" cy="16582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Text Box 23"/>
          <p:cNvSpPr txBox="1">
            <a:spLocks noChangeArrowheads="1"/>
          </p:cNvSpPr>
          <p:nvPr/>
        </p:nvSpPr>
        <p:spPr bwMode="auto">
          <a:xfrm>
            <a:off x="989532" y="8948449"/>
            <a:ext cx="566062" cy="165827"/>
          </a:xfrm>
          <a:prstGeom prst="rect">
            <a:avLst/>
          </a:prstGeom>
          <a:noFill/>
          <a:ln>
            <a:noFill/>
          </a:ln>
          <a:extLst/>
        </p:spPr>
        <p:txBody>
          <a:bodyPr wrap="square" lIns="0" tIns="0" rIns="0" bIns="0" anchor="b" anchorCtr="0">
            <a:noAutofit/>
          </a:bodyPr>
          <a:lstStyle>
            <a:lvl1pPr defTabSz="1042988" eaLnBrk="0" hangingPunct="0">
              <a:spcBef>
                <a:spcPct val="0"/>
              </a:spcBef>
              <a:defRPr sz="2400">
                <a:solidFill>
                  <a:schemeClr val="tx1"/>
                </a:solidFill>
                <a:latin typeface="Arial" charset="0"/>
                <a:ea typeface="MS PGothic" pitchFamily="34" charset="-128"/>
              </a:defRPr>
            </a:lvl1pPr>
            <a:lvl2pPr marL="37931725" indent="-37474525" defTabSz="1042988" eaLnBrk="0" hangingPunct="0">
              <a:spcBef>
                <a:spcPct val="0"/>
              </a:spcBef>
              <a:defRPr sz="2400">
                <a:solidFill>
                  <a:schemeClr val="tx1"/>
                </a:solidFill>
                <a:latin typeface="Arial" charset="0"/>
                <a:ea typeface="MS PGothic" pitchFamily="34" charset="-128"/>
              </a:defRPr>
            </a:lvl2pPr>
            <a:lvl3pPr eaLnBrk="0" hangingPunct="0">
              <a:spcBef>
                <a:spcPct val="0"/>
              </a:spcBef>
              <a:defRPr sz="2400">
                <a:solidFill>
                  <a:schemeClr val="tx1"/>
                </a:solidFill>
                <a:latin typeface="Arial" charset="0"/>
                <a:ea typeface="MS PGothic" pitchFamily="34" charset="-128"/>
              </a:defRPr>
            </a:lvl3pPr>
            <a:lvl4pPr eaLnBrk="0" hangingPunct="0">
              <a:spcBef>
                <a:spcPct val="0"/>
              </a:spcBef>
              <a:defRPr sz="2400">
                <a:solidFill>
                  <a:schemeClr val="tx1"/>
                </a:solidFill>
                <a:latin typeface="Arial" charset="0"/>
                <a:ea typeface="MS PGothic" pitchFamily="34" charset="-128"/>
              </a:defRPr>
            </a:lvl4pPr>
            <a:lvl5pPr eaLnBrk="0" hangingPunct="0">
              <a:spcBef>
                <a:spcPct val="0"/>
              </a:spcBef>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buClr>
                <a:srgbClr val="F7B100"/>
              </a:buClr>
              <a:buFont typeface="Wingdings" pitchFamily="2" charset="2"/>
              <a:buNone/>
              <a:defRPr/>
            </a:pPr>
            <a:r>
              <a:rPr lang="fr-FR" sz="600" b="0" cap="all" dirty="0">
                <a:latin typeface="Arial" panose="020B0604020202020204" pitchFamily="34" charset="0"/>
                <a:cs typeface="Arial" panose="020B0604020202020204" pitchFamily="34" charset="0"/>
              </a:rPr>
              <a:t>date</a:t>
            </a:r>
          </a:p>
        </p:txBody>
      </p:sp>
      <p:cxnSp>
        <p:nvCxnSpPr>
          <p:cNvPr id="78" name="Connecteur droit 77"/>
          <p:cNvCxnSpPr/>
          <p:nvPr/>
        </p:nvCxnSpPr>
        <p:spPr>
          <a:xfrm>
            <a:off x="917678" y="8929842"/>
            <a:ext cx="0" cy="16582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Connecteur droit 78"/>
          <p:cNvCxnSpPr/>
          <p:nvPr/>
        </p:nvCxnSpPr>
        <p:spPr>
          <a:xfrm>
            <a:off x="1873620" y="8929866"/>
            <a:ext cx="0" cy="16582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0" name="Groupe 79"/>
          <p:cNvGrpSpPr/>
          <p:nvPr/>
        </p:nvGrpSpPr>
        <p:grpSpPr>
          <a:xfrm>
            <a:off x="1944211" y="8952193"/>
            <a:ext cx="534035" cy="56602"/>
            <a:chOff x="63500" y="1725613"/>
            <a:chExt cx="3975100" cy="422275"/>
          </a:xfrm>
        </p:grpSpPr>
        <p:sp>
          <p:nvSpPr>
            <p:cNvPr id="81" name="Freeform 584"/>
            <p:cNvSpPr>
              <a:spLocks/>
            </p:cNvSpPr>
            <p:nvPr/>
          </p:nvSpPr>
          <p:spPr bwMode="auto">
            <a:xfrm>
              <a:off x="63500" y="1725613"/>
              <a:ext cx="358775" cy="422275"/>
            </a:xfrm>
            <a:custGeom>
              <a:avLst/>
              <a:gdLst>
                <a:gd name="T0" fmla="*/ 453 w 453"/>
                <a:gd name="T1" fmla="*/ 360 h 531"/>
                <a:gd name="T2" fmla="*/ 432 w 453"/>
                <a:gd name="T3" fmla="*/ 417 h 531"/>
                <a:gd name="T4" fmla="*/ 402 w 453"/>
                <a:gd name="T5" fmla="*/ 462 h 531"/>
                <a:gd name="T6" fmla="*/ 376 w 453"/>
                <a:gd name="T7" fmla="*/ 488 h 531"/>
                <a:gd name="T8" fmla="*/ 331 w 453"/>
                <a:gd name="T9" fmla="*/ 514 h 531"/>
                <a:gd name="T10" fmla="*/ 279 w 453"/>
                <a:gd name="T11" fmla="*/ 529 h 531"/>
                <a:gd name="T12" fmla="*/ 240 w 453"/>
                <a:gd name="T13" fmla="*/ 531 h 531"/>
                <a:gd name="T14" fmla="*/ 183 w 453"/>
                <a:gd name="T15" fmla="*/ 526 h 531"/>
                <a:gd name="T16" fmla="*/ 134 w 453"/>
                <a:gd name="T17" fmla="*/ 512 h 531"/>
                <a:gd name="T18" fmla="*/ 106 w 453"/>
                <a:gd name="T19" fmla="*/ 497 h 531"/>
                <a:gd name="T20" fmla="*/ 70 w 453"/>
                <a:gd name="T21" fmla="*/ 467 h 531"/>
                <a:gd name="T22" fmla="*/ 42 w 453"/>
                <a:gd name="T23" fmla="*/ 430 h 531"/>
                <a:gd name="T24" fmla="*/ 27 w 453"/>
                <a:gd name="T25" fmla="*/ 400 h 531"/>
                <a:gd name="T26" fmla="*/ 10 w 453"/>
                <a:gd name="T27" fmla="*/ 350 h 531"/>
                <a:gd name="T28" fmla="*/ 1 w 453"/>
                <a:gd name="T29" fmla="*/ 298 h 531"/>
                <a:gd name="T30" fmla="*/ 0 w 453"/>
                <a:gd name="T31" fmla="*/ 263 h 531"/>
                <a:gd name="T32" fmla="*/ 4 w 453"/>
                <a:gd name="T33" fmla="*/ 205 h 531"/>
                <a:gd name="T34" fmla="*/ 17 w 453"/>
                <a:gd name="T35" fmla="*/ 154 h 531"/>
                <a:gd name="T36" fmla="*/ 31 w 453"/>
                <a:gd name="T37" fmla="*/ 122 h 531"/>
                <a:gd name="T38" fmla="*/ 58 w 453"/>
                <a:gd name="T39" fmla="*/ 82 h 531"/>
                <a:gd name="T40" fmla="*/ 91 w 453"/>
                <a:gd name="T41" fmla="*/ 49 h 531"/>
                <a:gd name="T42" fmla="*/ 118 w 453"/>
                <a:gd name="T43" fmla="*/ 32 h 531"/>
                <a:gd name="T44" fmla="*/ 161 w 453"/>
                <a:gd name="T45" fmla="*/ 13 h 531"/>
                <a:gd name="T46" fmla="*/ 208 w 453"/>
                <a:gd name="T47" fmla="*/ 3 h 531"/>
                <a:gd name="T48" fmla="*/ 242 w 453"/>
                <a:gd name="T49" fmla="*/ 0 h 531"/>
                <a:gd name="T50" fmla="*/ 297 w 453"/>
                <a:gd name="T51" fmla="*/ 6 h 531"/>
                <a:gd name="T52" fmla="*/ 344 w 453"/>
                <a:gd name="T53" fmla="*/ 23 h 531"/>
                <a:gd name="T54" fmla="*/ 371 w 453"/>
                <a:gd name="T55" fmla="*/ 40 h 531"/>
                <a:gd name="T56" fmla="*/ 407 w 453"/>
                <a:gd name="T57" fmla="*/ 73 h 531"/>
                <a:gd name="T58" fmla="*/ 432 w 453"/>
                <a:gd name="T59" fmla="*/ 117 h 531"/>
                <a:gd name="T60" fmla="*/ 377 w 453"/>
                <a:gd name="T61" fmla="*/ 165 h 531"/>
                <a:gd name="T62" fmla="*/ 367 w 453"/>
                <a:gd name="T63" fmla="*/ 140 h 531"/>
                <a:gd name="T64" fmla="*/ 349 w 453"/>
                <a:gd name="T65" fmla="*/ 108 h 531"/>
                <a:gd name="T66" fmla="*/ 326 w 453"/>
                <a:gd name="T67" fmla="*/ 85 h 531"/>
                <a:gd name="T68" fmla="*/ 308 w 453"/>
                <a:gd name="T69" fmla="*/ 73 h 531"/>
                <a:gd name="T70" fmla="*/ 276 w 453"/>
                <a:gd name="T71" fmla="*/ 63 h 531"/>
                <a:gd name="T72" fmla="*/ 240 w 453"/>
                <a:gd name="T73" fmla="*/ 59 h 531"/>
                <a:gd name="T74" fmla="*/ 212 w 453"/>
                <a:gd name="T75" fmla="*/ 60 h 531"/>
                <a:gd name="T76" fmla="*/ 174 w 453"/>
                <a:gd name="T77" fmla="*/ 69 h 531"/>
                <a:gd name="T78" fmla="*/ 142 w 453"/>
                <a:gd name="T79" fmla="*/ 87 h 531"/>
                <a:gd name="T80" fmla="*/ 123 w 453"/>
                <a:gd name="T81" fmla="*/ 102 h 531"/>
                <a:gd name="T82" fmla="*/ 101 w 453"/>
                <a:gd name="T83" fmla="*/ 129 h 531"/>
                <a:gd name="T84" fmla="*/ 86 w 453"/>
                <a:gd name="T85" fmla="*/ 163 h 531"/>
                <a:gd name="T86" fmla="*/ 74 w 453"/>
                <a:gd name="T87" fmla="*/ 211 h 531"/>
                <a:gd name="T88" fmla="*/ 70 w 453"/>
                <a:gd name="T89" fmla="*/ 261 h 531"/>
                <a:gd name="T90" fmla="*/ 81 w 453"/>
                <a:gd name="T91" fmla="*/ 351 h 531"/>
                <a:gd name="T92" fmla="*/ 93 w 453"/>
                <a:gd name="T93" fmla="*/ 388 h 531"/>
                <a:gd name="T94" fmla="*/ 114 w 453"/>
                <a:gd name="T95" fmla="*/ 419 h 531"/>
                <a:gd name="T96" fmla="*/ 138 w 453"/>
                <a:gd name="T97" fmla="*/ 443 h 531"/>
                <a:gd name="T98" fmla="*/ 169 w 453"/>
                <a:gd name="T99" fmla="*/ 460 h 531"/>
                <a:gd name="T100" fmla="*/ 201 w 453"/>
                <a:gd name="T101" fmla="*/ 470 h 531"/>
                <a:gd name="T102" fmla="*/ 235 w 453"/>
                <a:gd name="T103" fmla="*/ 473 h 531"/>
                <a:gd name="T104" fmla="*/ 275 w 453"/>
                <a:gd name="T105" fmla="*/ 469 h 531"/>
                <a:gd name="T106" fmla="*/ 311 w 453"/>
                <a:gd name="T107" fmla="*/ 455 h 531"/>
                <a:gd name="T108" fmla="*/ 331 w 453"/>
                <a:gd name="T109" fmla="*/ 441 h 531"/>
                <a:gd name="T110" fmla="*/ 358 w 453"/>
                <a:gd name="T111" fmla="*/ 411 h 531"/>
                <a:gd name="T112" fmla="*/ 377 w 453"/>
                <a:gd name="T113" fmla="*/ 373 h 531"/>
                <a:gd name="T114" fmla="*/ 385 w 453"/>
                <a:gd name="T115" fmla="*/ 342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3" h="531">
                  <a:moveTo>
                    <a:pt x="385" y="342"/>
                  </a:moveTo>
                  <a:lnTo>
                    <a:pt x="453" y="360"/>
                  </a:lnTo>
                  <a:lnTo>
                    <a:pt x="453" y="360"/>
                  </a:lnTo>
                  <a:lnTo>
                    <a:pt x="448" y="380"/>
                  </a:lnTo>
                  <a:lnTo>
                    <a:pt x="440" y="400"/>
                  </a:lnTo>
                  <a:lnTo>
                    <a:pt x="432" y="417"/>
                  </a:lnTo>
                  <a:lnTo>
                    <a:pt x="423" y="433"/>
                  </a:lnTo>
                  <a:lnTo>
                    <a:pt x="413" y="448"/>
                  </a:lnTo>
                  <a:lnTo>
                    <a:pt x="402" y="462"/>
                  </a:lnTo>
                  <a:lnTo>
                    <a:pt x="390" y="475"/>
                  </a:lnTo>
                  <a:lnTo>
                    <a:pt x="376" y="488"/>
                  </a:lnTo>
                  <a:lnTo>
                    <a:pt x="376" y="488"/>
                  </a:lnTo>
                  <a:lnTo>
                    <a:pt x="362" y="498"/>
                  </a:lnTo>
                  <a:lnTo>
                    <a:pt x="347" y="507"/>
                  </a:lnTo>
                  <a:lnTo>
                    <a:pt x="331" y="514"/>
                  </a:lnTo>
                  <a:lnTo>
                    <a:pt x="315" y="520"/>
                  </a:lnTo>
                  <a:lnTo>
                    <a:pt x="298" y="525"/>
                  </a:lnTo>
                  <a:lnTo>
                    <a:pt x="279" y="529"/>
                  </a:lnTo>
                  <a:lnTo>
                    <a:pt x="261" y="530"/>
                  </a:lnTo>
                  <a:lnTo>
                    <a:pt x="240" y="531"/>
                  </a:lnTo>
                  <a:lnTo>
                    <a:pt x="240" y="531"/>
                  </a:lnTo>
                  <a:lnTo>
                    <a:pt x="220" y="530"/>
                  </a:lnTo>
                  <a:lnTo>
                    <a:pt x="201" y="529"/>
                  </a:lnTo>
                  <a:lnTo>
                    <a:pt x="183" y="526"/>
                  </a:lnTo>
                  <a:lnTo>
                    <a:pt x="166" y="522"/>
                  </a:lnTo>
                  <a:lnTo>
                    <a:pt x="150" y="519"/>
                  </a:lnTo>
                  <a:lnTo>
                    <a:pt x="134" y="512"/>
                  </a:lnTo>
                  <a:lnTo>
                    <a:pt x="119" y="506"/>
                  </a:lnTo>
                  <a:lnTo>
                    <a:pt x="106" y="497"/>
                  </a:lnTo>
                  <a:lnTo>
                    <a:pt x="106" y="497"/>
                  </a:lnTo>
                  <a:lnTo>
                    <a:pt x="93" y="488"/>
                  </a:lnTo>
                  <a:lnTo>
                    <a:pt x="82" y="479"/>
                  </a:lnTo>
                  <a:lnTo>
                    <a:pt x="70" y="467"/>
                  </a:lnTo>
                  <a:lnTo>
                    <a:pt x="60" y="456"/>
                  </a:lnTo>
                  <a:lnTo>
                    <a:pt x="51" y="443"/>
                  </a:lnTo>
                  <a:lnTo>
                    <a:pt x="42" y="430"/>
                  </a:lnTo>
                  <a:lnTo>
                    <a:pt x="35" y="415"/>
                  </a:lnTo>
                  <a:lnTo>
                    <a:pt x="27" y="400"/>
                  </a:lnTo>
                  <a:lnTo>
                    <a:pt x="27" y="400"/>
                  </a:lnTo>
                  <a:lnTo>
                    <a:pt x="20" y="383"/>
                  </a:lnTo>
                  <a:lnTo>
                    <a:pt x="15" y="368"/>
                  </a:lnTo>
                  <a:lnTo>
                    <a:pt x="10" y="350"/>
                  </a:lnTo>
                  <a:lnTo>
                    <a:pt x="6" y="333"/>
                  </a:lnTo>
                  <a:lnTo>
                    <a:pt x="4" y="316"/>
                  </a:lnTo>
                  <a:lnTo>
                    <a:pt x="1" y="298"/>
                  </a:lnTo>
                  <a:lnTo>
                    <a:pt x="0" y="280"/>
                  </a:lnTo>
                  <a:lnTo>
                    <a:pt x="0" y="263"/>
                  </a:lnTo>
                  <a:lnTo>
                    <a:pt x="0" y="263"/>
                  </a:lnTo>
                  <a:lnTo>
                    <a:pt x="0" y="242"/>
                  </a:lnTo>
                  <a:lnTo>
                    <a:pt x="1" y="223"/>
                  </a:lnTo>
                  <a:lnTo>
                    <a:pt x="4" y="205"/>
                  </a:lnTo>
                  <a:lnTo>
                    <a:pt x="8" y="187"/>
                  </a:lnTo>
                  <a:lnTo>
                    <a:pt x="12" y="170"/>
                  </a:lnTo>
                  <a:lnTo>
                    <a:pt x="17" y="154"/>
                  </a:lnTo>
                  <a:lnTo>
                    <a:pt x="23" y="137"/>
                  </a:lnTo>
                  <a:lnTo>
                    <a:pt x="31" y="122"/>
                  </a:lnTo>
                  <a:lnTo>
                    <a:pt x="31" y="122"/>
                  </a:lnTo>
                  <a:lnTo>
                    <a:pt x="38" y="108"/>
                  </a:lnTo>
                  <a:lnTo>
                    <a:pt x="47" y="93"/>
                  </a:lnTo>
                  <a:lnTo>
                    <a:pt x="58" y="82"/>
                  </a:lnTo>
                  <a:lnTo>
                    <a:pt x="68" y="69"/>
                  </a:lnTo>
                  <a:lnTo>
                    <a:pt x="79" y="59"/>
                  </a:lnTo>
                  <a:lnTo>
                    <a:pt x="91" y="49"/>
                  </a:lnTo>
                  <a:lnTo>
                    <a:pt x="104" y="40"/>
                  </a:lnTo>
                  <a:lnTo>
                    <a:pt x="118" y="32"/>
                  </a:lnTo>
                  <a:lnTo>
                    <a:pt x="118" y="32"/>
                  </a:lnTo>
                  <a:lnTo>
                    <a:pt x="132" y="24"/>
                  </a:lnTo>
                  <a:lnTo>
                    <a:pt x="147" y="18"/>
                  </a:lnTo>
                  <a:lnTo>
                    <a:pt x="161" y="13"/>
                  </a:lnTo>
                  <a:lnTo>
                    <a:pt x="176" y="8"/>
                  </a:lnTo>
                  <a:lnTo>
                    <a:pt x="193" y="5"/>
                  </a:lnTo>
                  <a:lnTo>
                    <a:pt x="208" y="3"/>
                  </a:lnTo>
                  <a:lnTo>
                    <a:pt x="225" y="1"/>
                  </a:lnTo>
                  <a:lnTo>
                    <a:pt x="242" y="0"/>
                  </a:lnTo>
                  <a:lnTo>
                    <a:pt x="242" y="0"/>
                  </a:lnTo>
                  <a:lnTo>
                    <a:pt x="261" y="1"/>
                  </a:lnTo>
                  <a:lnTo>
                    <a:pt x="279" y="3"/>
                  </a:lnTo>
                  <a:lnTo>
                    <a:pt x="297" y="6"/>
                  </a:lnTo>
                  <a:lnTo>
                    <a:pt x="312" y="10"/>
                  </a:lnTo>
                  <a:lnTo>
                    <a:pt x="329" y="15"/>
                  </a:lnTo>
                  <a:lnTo>
                    <a:pt x="344" y="23"/>
                  </a:lnTo>
                  <a:lnTo>
                    <a:pt x="358" y="31"/>
                  </a:lnTo>
                  <a:lnTo>
                    <a:pt x="371" y="40"/>
                  </a:lnTo>
                  <a:lnTo>
                    <a:pt x="371" y="40"/>
                  </a:lnTo>
                  <a:lnTo>
                    <a:pt x="384" y="50"/>
                  </a:lnTo>
                  <a:lnTo>
                    <a:pt x="395" y="61"/>
                  </a:lnTo>
                  <a:lnTo>
                    <a:pt x="407" y="73"/>
                  </a:lnTo>
                  <a:lnTo>
                    <a:pt x="416" y="87"/>
                  </a:lnTo>
                  <a:lnTo>
                    <a:pt x="425" y="101"/>
                  </a:lnTo>
                  <a:lnTo>
                    <a:pt x="432" y="117"/>
                  </a:lnTo>
                  <a:lnTo>
                    <a:pt x="439" y="133"/>
                  </a:lnTo>
                  <a:lnTo>
                    <a:pt x="444" y="150"/>
                  </a:lnTo>
                  <a:lnTo>
                    <a:pt x="377" y="165"/>
                  </a:lnTo>
                  <a:lnTo>
                    <a:pt x="377" y="165"/>
                  </a:lnTo>
                  <a:lnTo>
                    <a:pt x="373" y="152"/>
                  </a:lnTo>
                  <a:lnTo>
                    <a:pt x="367" y="140"/>
                  </a:lnTo>
                  <a:lnTo>
                    <a:pt x="362" y="128"/>
                  </a:lnTo>
                  <a:lnTo>
                    <a:pt x="356" y="118"/>
                  </a:lnTo>
                  <a:lnTo>
                    <a:pt x="349" y="108"/>
                  </a:lnTo>
                  <a:lnTo>
                    <a:pt x="341" y="99"/>
                  </a:lnTo>
                  <a:lnTo>
                    <a:pt x="334" y="91"/>
                  </a:lnTo>
                  <a:lnTo>
                    <a:pt x="326" y="85"/>
                  </a:lnTo>
                  <a:lnTo>
                    <a:pt x="326" y="85"/>
                  </a:lnTo>
                  <a:lnTo>
                    <a:pt x="317" y="78"/>
                  </a:lnTo>
                  <a:lnTo>
                    <a:pt x="308" y="73"/>
                  </a:lnTo>
                  <a:lnTo>
                    <a:pt x="298" y="69"/>
                  </a:lnTo>
                  <a:lnTo>
                    <a:pt x="288" y="65"/>
                  </a:lnTo>
                  <a:lnTo>
                    <a:pt x="276" y="63"/>
                  </a:lnTo>
                  <a:lnTo>
                    <a:pt x="265" y="60"/>
                  </a:lnTo>
                  <a:lnTo>
                    <a:pt x="253" y="59"/>
                  </a:lnTo>
                  <a:lnTo>
                    <a:pt x="240" y="59"/>
                  </a:lnTo>
                  <a:lnTo>
                    <a:pt x="240" y="59"/>
                  </a:lnTo>
                  <a:lnTo>
                    <a:pt x="226" y="59"/>
                  </a:lnTo>
                  <a:lnTo>
                    <a:pt x="212" y="60"/>
                  </a:lnTo>
                  <a:lnTo>
                    <a:pt x="198" y="63"/>
                  </a:lnTo>
                  <a:lnTo>
                    <a:pt x="187" y="65"/>
                  </a:lnTo>
                  <a:lnTo>
                    <a:pt x="174" y="69"/>
                  </a:lnTo>
                  <a:lnTo>
                    <a:pt x="162" y="74"/>
                  </a:lnTo>
                  <a:lnTo>
                    <a:pt x="152" y="81"/>
                  </a:lnTo>
                  <a:lnTo>
                    <a:pt x="142" y="87"/>
                  </a:lnTo>
                  <a:lnTo>
                    <a:pt x="142" y="87"/>
                  </a:lnTo>
                  <a:lnTo>
                    <a:pt x="132" y="95"/>
                  </a:lnTo>
                  <a:lnTo>
                    <a:pt x="123" y="102"/>
                  </a:lnTo>
                  <a:lnTo>
                    <a:pt x="115" y="111"/>
                  </a:lnTo>
                  <a:lnTo>
                    <a:pt x="107" y="120"/>
                  </a:lnTo>
                  <a:lnTo>
                    <a:pt x="101" y="129"/>
                  </a:lnTo>
                  <a:lnTo>
                    <a:pt x="96" y="141"/>
                  </a:lnTo>
                  <a:lnTo>
                    <a:pt x="91" y="151"/>
                  </a:lnTo>
                  <a:lnTo>
                    <a:pt x="86" y="163"/>
                  </a:lnTo>
                  <a:lnTo>
                    <a:pt x="86" y="163"/>
                  </a:lnTo>
                  <a:lnTo>
                    <a:pt x="79" y="187"/>
                  </a:lnTo>
                  <a:lnTo>
                    <a:pt x="74" y="211"/>
                  </a:lnTo>
                  <a:lnTo>
                    <a:pt x="70" y="237"/>
                  </a:lnTo>
                  <a:lnTo>
                    <a:pt x="70" y="261"/>
                  </a:lnTo>
                  <a:lnTo>
                    <a:pt x="70" y="261"/>
                  </a:lnTo>
                  <a:lnTo>
                    <a:pt x="72" y="293"/>
                  </a:lnTo>
                  <a:lnTo>
                    <a:pt x="74" y="323"/>
                  </a:lnTo>
                  <a:lnTo>
                    <a:pt x="81" y="351"/>
                  </a:lnTo>
                  <a:lnTo>
                    <a:pt x="88" y="376"/>
                  </a:lnTo>
                  <a:lnTo>
                    <a:pt x="88" y="376"/>
                  </a:lnTo>
                  <a:lnTo>
                    <a:pt x="93" y="388"/>
                  </a:lnTo>
                  <a:lnTo>
                    <a:pt x="100" y="398"/>
                  </a:lnTo>
                  <a:lnTo>
                    <a:pt x="106" y="409"/>
                  </a:lnTo>
                  <a:lnTo>
                    <a:pt x="114" y="419"/>
                  </a:lnTo>
                  <a:lnTo>
                    <a:pt x="121" y="428"/>
                  </a:lnTo>
                  <a:lnTo>
                    <a:pt x="129" y="435"/>
                  </a:lnTo>
                  <a:lnTo>
                    <a:pt x="138" y="443"/>
                  </a:lnTo>
                  <a:lnTo>
                    <a:pt x="148" y="449"/>
                  </a:lnTo>
                  <a:lnTo>
                    <a:pt x="148" y="449"/>
                  </a:lnTo>
                  <a:lnTo>
                    <a:pt x="169" y="460"/>
                  </a:lnTo>
                  <a:lnTo>
                    <a:pt x="179" y="464"/>
                  </a:lnTo>
                  <a:lnTo>
                    <a:pt x="191" y="467"/>
                  </a:lnTo>
                  <a:lnTo>
                    <a:pt x="201" y="470"/>
                  </a:lnTo>
                  <a:lnTo>
                    <a:pt x="212" y="471"/>
                  </a:lnTo>
                  <a:lnTo>
                    <a:pt x="235" y="473"/>
                  </a:lnTo>
                  <a:lnTo>
                    <a:pt x="235" y="473"/>
                  </a:lnTo>
                  <a:lnTo>
                    <a:pt x="249" y="473"/>
                  </a:lnTo>
                  <a:lnTo>
                    <a:pt x="262" y="471"/>
                  </a:lnTo>
                  <a:lnTo>
                    <a:pt x="275" y="469"/>
                  </a:lnTo>
                  <a:lnTo>
                    <a:pt x="288" y="465"/>
                  </a:lnTo>
                  <a:lnTo>
                    <a:pt x="299" y="460"/>
                  </a:lnTo>
                  <a:lnTo>
                    <a:pt x="311" y="455"/>
                  </a:lnTo>
                  <a:lnTo>
                    <a:pt x="321" y="448"/>
                  </a:lnTo>
                  <a:lnTo>
                    <a:pt x="331" y="441"/>
                  </a:lnTo>
                  <a:lnTo>
                    <a:pt x="331" y="441"/>
                  </a:lnTo>
                  <a:lnTo>
                    <a:pt x="341" y="432"/>
                  </a:lnTo>
                  <a:lnTo>
                    <a:pt x="350" y="421"/>
                  </a:lnTo>
                  <a:lnTo>
                    <a:pt x="358" y="411"/>
                  </a:lnTo>
                  <a:lnTo>
                    <a:pt x="364" y="400"/>
                  </a:lnTo>
                  <a:lnTo>
                    <a:pt x="371" y="387"/>
                  </a:lnTo>
                  <a:lnTo>
                    <a:pt x="377" y="373"/>
                  </a:lnTo>
                  <a:lnTo>
                    <a:pt x="381" y="359"/>
                  </a:lnTo>
                  <a:lnTo>
                    <a:pt x="385" y="342"/>
                  </a:lnTo>
                  <a:lnTo>
                    <a:pt x="385" y="3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2" name="Freeform 585"/>
            <p:cNvSpPr>
              <a:spLocks noEditPoints="1"/>
            </p:cNvSpPr>
            <p:nvPr/>
          </p:nvSpPr>
          <p:spPr bwMode="auto">
            <a:xfrm>
              <a:off x="458788" y="1725613"/>
              <a:ext cx="388938" cy="422275"/>
            </a:xfrm>
            <a:custGeom>
              <a:avLst/>
              <a:gdLst>
                <a:gd name="T0" fmla="*/ 1 w 490"/>
                <a:gd name="T1" fmla="*/ 242 h 531"/>
                <a:gd name="T2" fmla="*/ 16 w 490"/>
                <a:gd name="T3" fmla="*/ 159 h 531"/>
                <a:gd name="T4" fmla="*/ 52 w 490"/>
                <a:gd name="T5" fmla="*/ 91 h 531"/>
                <a:gd name="T6" fmla="*/ 85 w 490"/>
                <a:gd name="T7" fmla="*/ 55 h 531"/>
                <a:gd name="T8" fmla="*/ 147 w 490"/>
                <a:gd name="T9" fmla="*/ 18 h 531"/>
                <a:gd name="T10" fmla="*/ 218 w 490"/>
                <a:gd name="T11" fmla="*/ 1 h 531"/>
                <a:gd name="T12" fmla="*/ 263 w 490"/>
                <a:gd name="T13" fmla="*/ 0 h 531"/>
                <a:gd name="T14" fmla="*/ 313 w 490"/>
                <a:gd name="T15" fmla="*/ 9 h 531"/>
                <a:gd name="T16" fmla="*/ 359 w 490"/>
                <a:gd name="T17" fmla="*/ 26 h 531"/>
                <a:gd name="T18" fmla="*/ 387 w 490"/>
                <a:gd name="T19" fmla="*/ 44 h 531"/>
                <a:gd name="T20" fmla="*/ 423 w 490"/>
                <a:gd name="T21" fmla="*/ 74 h 531"/>
                <a:gd name="T22" fmla="*/ 452 w 490"/>
                <a:gd name="T23" fmla="*/ 114 h 531"/>
                <a:gd name="T24" fmla="*/ 467 w 490"/>
                <a:gd name="T25" fmla="*/ 145 h 531"/>
                <a:gd name="T26" fmla="*/ 483 w 490"/>
                <a:gd name="T27" fmla="*/ 193 h 531"/>
                <a:gd name="T28" fmla="*/ 490 w 490"/>
                <a:gd name="T29" fmla="*/ 247 h 531"/>
                <a:gd name="T30" fmla="*/ 490 w 490"/>
                <a:gd name="T31" fmla="*/ 286 h 531"/>
                <a:gd name="T32" fmla="*/ 482 w 490"/>
                <a:gd name="T33" fmla="*/ 341 h 531"/>
                <a:gd name="T34" fmla="*/ 467 w 490"/>
                <a:gd name="T35" fmla="*/ 391 h 531"/>
                <a:gd name="T36" fmla="*/ 450 w 490"/>
                <a:gd name="T37" fmla="*/ 421 h 531"/>
                <a:gd name="T38" fmla="*/ 421 w 490"/>
                <a:gd name="T39" fmla="*/ 461 h 531"/>
                <a:gd name="T40" fmla="*/ 383 w 490"/>
                <a:gd name="T41" fmla="*/ 492 h 531"/>
                <a:gd name="T42" fmla="*/ 355 w 490"/>
                <a:gd name="T43" fmla="*/ 507 h 531"/>
                <a:gd name="T44" fmla="*/ 309 w 490"/>
                <a:gd name="T45" fmla="*/ 524 h 531"/>
                <a:gd name="T46" fmla="*/ 262 w 490"/>
                <a:gd name="T47" fmla="*/ 530 h 531"/>
                <a:gd name="T48" fmla="*/ 227 w 490"/>
                <a:gd name="T49" fmla="*/ 530 h 531"/>
                <a:gd name="T50" fmla="*/ 176 w 490"/>
                <a:gd name="T51" fmla="*/ 522 h 531"/>
                <a:gd name="T52" fmla="*/ 130 w 490"/>
                <a:gd name="T53" fmla="*/ 505 h 531"/>
                <a:gd name="T54" fmla="*/ 102 w 490"/>
                <a:gd name="T55" fmla="*/ 487 h 531"/>
                <a:gd name="T56" fmla="*/ 65 w 490"/>
                <a:gd name="T57" fmla="*/ 455 h 531"/>
                <a:gd name="T58" fmla="*/ 37 w 490"/>
                <a:gd name="T59" fmla="*/ 415 h 531"/>
                <a:gd name="T60" fmla="*/ 23 w 490"/>
                <a:gd name="T61" fmla="*/ 385 h 531"/>
                <a:gd name="T62" fmla="*/ 7 w 490"/>
                <a:gd name="T63" fmla="*/ 338 h 531"/>
                <a:gd name="T64" fmla="*/ 0 w 490"/>
                <a:gd name="T65" fmla="*/ 289 h 531"/>
                <a:gd name="T66" fmla="*/ 70 w 490"/>
                <a:gd name="T67" fmla="*/ 274 h 531"/>
                <a:gd name="T68" fmla="*/ 73 w 490"/>
                <a:gd name="T69" fmla="*/ 318 h 531"/>
                <a:gd name="T70" fmla="*/ 89 w 490"/>
                <a:gd name="T71" fmla="*/ 374 h 531"/>
                <a:gd name="T72" fmla="*/ 120 w 490"/>
                <a:gd name="T73" fmla="*/ 420 h 531"/>
                <a:gd name="T74" fmla="*/ 146 w 490"/>
                <a:gd name="T75" fmla="*/ 443 h 531"/>
                <a:gd name="T76" fmla="*/ 192 w 490"/>
                <a:gd name="T77" fmla="*/ 466 h 531"/>
                <a:gd name="T78" fmla="*/ 244 w 490"/>
                <a:gd name="T79" fmla="*/ 473 h 531"/>
                <a:gd name="T80" fmla="*/ 281 w 490"/>
                <a:gd name="T81" fmla="*/ 470 h 531"/>
                <a:gd name="T82" fmla="*/ 330 w 490"/>
                <a:gd name="T83" fmla="*/ 452 h 531"/>
                <a:gd name="T84" fmla="*/ 371 w 490"/>
                <a:gd name="T85" fmla="*/ 419 h 531"/>
                <a:gd name="T86" fmla="*/ 392 w 490"/>
                <a:gd name="T87" fmla="*/ 389 h 531"/>
                <a:gd name="T88" fmla="*/ 413 w 490"/>
                <a:gd name="T89" fmla="*/ 334 h 531"/>
                <a:gd name="T90" fmla="*/ 421 w 490"/>
                <a:gd name="T91" fmla="*/ 266 h 531"/>
                <a:gd name="T92" fmla="*/ 415 w 490"/>
                <a:gd name="T93" fmla="*/ 207 h 531"/>
                <a:gd name="T94" fmla="*/ 399 w 490"/>
                <a:gd name="T95" fmla="*/ 156 h 531"/>
                <a:gd name="T96" fmla="*/ 387 w 490"/>
                <a:gd name="T97" fmla="*/ 134 h 531"/>
                <a:gd name="T98" fmla="*/ 364 w 490"/>
                <a:gd name="T99" fmla="*/ 106 h 531"/>
                <a:gd name="T100" fmla="*/ 337 w 490"/>
                <a:gd name="T101" fmla="*/ 85 h 531"/>
                <a:gd name="T102" fmla="*/ 316 w 490"/>
                <a:gd name="T103" fmla="*/ 73 h 531"/>
                <a:gd name="T104" fmla="*/ 282 w 490"/>
                <a:gd name="T105" fmla="*/ 63 h 531"/>
                <a:gd name="T106" fmla="*/ 245 w 490"/>
                <a:gd name="T107" fmla="*/ 59 h 531"/>
                <a:gd name="T108" fmla="*/ 211 w 490"/>
                <a:gd name="T109" fmla="*/ 61 h 531"/>
                <a:gd name="T110" fmla="*/ 163 w 490"/>
                <a:gd name="T111" fmla="*/ 78 h 531"/>
                <a:gd name="T112" fmla="*/ 121 w 490"/>
                <a:gd name="T113" fmla="*/ 108 h 531"/>
                <a:gd name="T114" fmla="*/ 100 w 490"/>
                <a:gd name="T115" fmla="*/ 137 h 531"/>
                <a:gd name="T116" fmla="*/ 76 w 490"/>
                <a:gd name="T117" fmla="*/ 196 h 531"/>
                <a:gd name="T118" fmla="*/ 70 w 490"/>
                <a:gd name="T119" fmla="*/ 274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0" h="531">
                  <a:moveTo>
                    <a:pt x="0" y="273"/>
                  </a:moveTo>
                  <a:lnTo>
                    <a:pt x="0" y="273"/>
                  </a:lnTo>
                  <a:lnTo>
                    <a:pt x="1" y="242"/>
                  </a:lnTo>
                  <a:lnTo>
                    <a:pt x="4" y="213"/>
                  </a:lnTo>
                  <a:lnTo>
                    <a:pt x="10" y="184"/>
                  </a:lnTo>
                  <a:lnTo>
                    <a:pt x="16" y="159"/>
                  </a:lnTo>
                  <a:lnTo>
                    <a:pt x="27" y="134"/>
                  </a:lnTo>
                  <a:lnTo>
                    <a:pt x="38" y="111"/>
                  </a:lnTo>
                  <a:lnTo>
                    <a:pt x="52" y="91"/>
                  </a:lnTo>
                  <a:lnTo>
                    <a:pt x="69" y="73"/>
                  </a:lnTo>
                  <a:lnTo>
                    <a:pt x="69" y="73"/>
                  </a:lnTo>
                  <a:lnTo>
                    <a:pt x="85" y="55"/>
                  </a:lnTo>
                  <a:lnTo>
                    <a:pt x="105" y="41"/>
                  </a:lnTo>
                  <a:lnTo>
                    <a:pt x="125" y="28"/>
                  </a:lnTo>
                  <a:lnTo>
                    <a:pt x="147" y="18"/>
                  </a:lnTo>
                  <a:lnTo>
                    <a:pt x="170" y="10"/>
                  </a:lnTo>
                  <a:lnTo>
                    <a:pt x="194" y="5"/>
                  </a:lnTo>
                  <a:lnTo>
                    <a:pt x="218" y="1"/>
                  </a:lnTo>
                  <a:lnTo>
                    <a:pt x="245" y="0"/>
                  </a:lnTo>
                  <a:lnTo>
                    <a:pt x="245" y="0"/>
                  </a:lnTo>
                  <a:lnTo>
                    <a:pt x="263" y="0"/>
                  </a:lnTo>
                  <a:lnTo>
                    <a:pt x="280" y="3"/>
                  </a:lnTo>
                  <a:lnTo>
                    <a:pt x="296" y="5"/>
                  </a:lnTo>
                  <a:lnTo>
                    <a:pt x="313" y="9"/>
                  </a:lnTo>
                  <a:lnTo>
                    <a:pt x="328" y="13"/>
                  </a:lnTo>
                  <a:lnTo>
                    <a:pt x="344" y="19"/>
                  </a:lnTo>
                  <a:lnTo>
                    <a:pt x="359" y="26"/>
                  </a:lnTo>
                  <a:lnTo>
                    <a:pt x="373" y="35"/>
                  </a:lnTo>
                  <a:lnTo>
                    <a:pt x="373" y="35"/>
                  </a:lnTo>
                  <a:lnTo>
                    <a:pt x="387" y="44"/>
                  </a:lnTo>
                  <a:lnTo>
                    <a:pt x="400" y="53"/>
                  </a:lnTo>
                  <a:lnTo>
                    <a:pt x="412" y="63"/>
                  </a:lnTo>
                  <a:lnTo>
                    <a:pt x="423" y="74"/>
                  </a:lnTo>
                  <a:lnTo>
                    <a:pt x="433" y="87"/>
                  </a:lnTo>
                  <a:lnTo>
                    <a:pt x="444" y="100"/>
                  </a:lnTo>
                  <a:lnTo>
                    <a:pt x="452" y="114"/>
                  </a:lnTo>
                  <a:lnTo>
                    <a:pt x="460" y="129"/>
                  </a:lnTo>
                  <a:lnTo>
                    <a:pt x="460" y="129"/>
                  </a:lnTo>
                  <a:lnTo>
                    <a:pt x="467" y="145"/>
                  </a:lnTo>
                  <a:lnTo>
                    <a:pt x="473" y="160"/>
                  </a:lnTo>
                  <a:lnTo>
                    <a:pt x="478" y="177"/>
                  </a:lnTo>
                  <a:lnTo>
                    <a:pt x="483" y="193"/>
                  </a:lnTo>
                  <a:lnTo>
                    <a:pt x="486" y="211"/>
                  </a:lnTo>
                  <a:lnTo>
                    <a:pt x="488" y="229"/>
                  </a:lnTo>
                  <a:lnTo>
                    <a:pt x="490" y="247"/>
                  </a:lnTo>
                  <a:lnTo>
                    <a:pt x="490" y="266"/>
                  </a:lnTo>
                  <a:lnTo>
                    <a:pt x="490" y="266"/>
                  </a:lnTo>
                  <a:lnTo>
                    <a:pt x="490" y="286"/>
                  </a:lnTo>
                  <a:lnTo>
                    <a:pt x="488" y="305"/>
                  </a:lnTo>
                  <a:lnTo>
                    <a:pt x="486" y="323"/>
                  </a:lnTo>
                  <a:lnTo>
                    <a:pt x="482" y="341"/>
                  </a:lnTo>
                  <a:lnTo>
                    <a:pt x="478" y="357"/>
                  </a:lnTo>
                  <a:lnTo>
                    <a:pt x="473" y="374"/>
                  </a:lnTo>
                  <a:lnTo>
                    <a:pt x="467" y="391"/>
                  </a:lnTo>
                  <a:lnTo>
                    <a:pt x="459" y="406"/>
                  </a:lnTo>
                  <a:lnTo>
                    <a:pt x="459" y="406"/>
                  </a:lnTo>
                  <a:lnTo>
                    <a:pt x="450" y="421"/>
                  </a:lnTo>
                  <a:lnTo>
                    <a:pt x="441" y="435"/>
                  </a:lnTo>
                  <a:lnTo>
                    <a:pt x="431" y="448"/>
                  </a:lnTo>
                  <a:lnTo>
                    <a:pt x="421" y="461"/>
                  </a:lnTo>
                  <a:lnTo>
                    <a:pt x="409" y="471"/>
                  </a:lnTo>
                  <a:lnTo>
                    <a:pt x="396" y="482"/>
                  </a:lnTo>
                  <a:lnTo>
                    <a:pt x="383" y="492"/>
                  </a:lnTo>
                  <a:lnTo>
                    <a:pt x="369" y="499"/>
                  </a:lnTo>
                  <a:lnTo>
                    <a:pt x="369" y="499"/>
                  </a:lnTo>
                  <a:lnTo>
                    <a:pt x="355" y="507"/>
                  </a:lnTo>
                  <a:lnTo>
                    <a:pt x="340" y="514"/>
                  </a:lnTo>
                  <a:lnTo>
                    <a:pt x="325" y="519"/>
                  </a:lnTo>
                  <a:lnTo>
                    <a:pt x="309" y="524"/>
                  </a:lnTo>
                  <a:lnTo>
                    <a:pt x="294" y="526"/>
                  </a:lnTo>
                  <a:lnTo>
                    <a:pt x="277" y="529"/>
                  </a:lnTo>
                  <a:lnTo>
                    <a:pt x="262" y="530"/>
                  </a:lnTo>
                  <a:lnTo>
                    <a:pt x="245" y="531"/>
                  </a:lnTo>
                  <a:lnTo>
                    <a:pt x="245" y="531"/>
                  </a:lnTo>
                  <a:lnTo>
                    <a:pt x="227" y="530"/>
                  </a:lnTo>
                  <a:lnTo>
                    <a:pt x="209" y="529"/>
                  </a:lnTo>
                  <a:lnTo>
                    <a:pt x="193" y="526"/>
                  </a:lnTo>
                  <a:lnTo>
                    <a:pt x="176" y="522"/>
                  </a:lnTo>
                  <a:lnTo>
                    <a:pt x="161" y="517"/>
                  </a:lnTo>
                  <a:lnTo>
                    <a:pt x="146" y="511"/>
                  </a:lnTo>
                  <a:lnTo>
                    <a:pt x="130" y="505"/>
                  </a:lnTo>
                  <a:lnTo>
                    <a:pt x="115" y="497"/>
                  </a:lnTo>
                  <a:lnTo>
                    <a:pt x="115" y="497"/>
                  </a:lnTo>
                  <a:lnTo>
                    <a:pt x="102" y="487"/>
                  </a:lnTo>
                  <a:lnTo>
                    <a:pt x="89" y="478"/>
                  </a:lnTo>
                  <a:lnTo>
                    <a:pt x="76" y="466"/>
                  </a:lnTo>
                  <a:lnTo>
                    <a:pt x="65" y="455"/>
                  </a:lnTo>
                  <a:lnTo>
                    <a:pt x="55" y="443"/>
                  </a:lnTo>
                  <a:lnTo>
                    <a:pt x="46" y="429"/>
                  </a:lnTo>
                  <a:lnTo>
                    <a:pt x="37" y="415"/>
                  </a:lnTo>
                  <a:lnTo>
                    <a:pt x="29" y="401"/>
                  </a:lnTo>
                  <a:lnTo>
                    <a:pt x="29" y="401"/>
                  </a:lnTo>
                  <a:lnTo>
                    <a:pt x="23" y="385"/>
                  </a:lnTo>
                  <a:lnTo>
                    <a:pt x="16" y="370"/>
                  </a:lnTo>
                  <a:lnTo>
                    <a:pt x="11" y="355"/>
                  </a:lnTo>
                  <a:lnTo>
                    <a:pt x="7" y="338"/>
                  </a:lnTo>
                  <a:lnTo>
                    <a:pt x="4" y="323"/>
                  </a:lnTo>
                  <a:lnTo>
                    <a:pt x="1" y="306"/>
                  </a:lnTo>
                  <a:lnTo>
                    <a:pt x="0" y="289"/>
                  </a:lnTo>
                  <a:lnTo>
                    <a:pt x="0" y="273"/>
                  </a:lnTo>
                  <a:lnTo>
                    <a:pt x="0" y="273"/>
                  </a:lnTo>
                  <a:close/>
                  <a:moveTo>
                    <a:pt x="70" y="274"/>
                  </a:moveTo>
                  <a:lnTo>
                    <a:pt x="70" y="274"/>
                  </a:lnTo>
                  <a:lnTo>
                    <a:pt x="70" y="296"/>
                  </a:lnTo>
                  <a:lnTo>
                    <a:pt x="73" y="318"/>
                  </a:lnTo>
                  <a:lnTo>
                    <a:pt x="76" y="338"/>
                  </a:lnTo>
                  <a:lnTo>
                    <a:pt x="82" y="356"/>
                  </a:lnTo>
                  <a:lnTo>
                    <a:pt x="89" y="374"/>
                  </a:lnTo>
                  <a:lnTo>
                    <a:pt x="98" y="391"/>
                  </a:lnTo>
                  <a:lnTo>
                    <a:pt x="108" y="406"/>
                  </a:lnTo>
                  <a:lnTo>
                    <a:pt x="120" y="420"/>
                  </a:lnTo>
                  <a:lnTo>
                    <a:pt x="120" y="420"/>
                  </a:lnTo>
                  <a:lnTo>
                    <a:pt x="133" y="433"/>
                  </a:lnTo>
                  <a:lnTo>
                    <a:pt x="146" y="443"/>
                  </a:lnTo>
                  <a:lnTo>
                    <a:pt x="161" y="452"/>
                  </a:lnTo>
                  <a:lnTo>
                    <a:pt x="176" y="460"/>
                  </a:lnTo>
                  <a:lnTo>
                    <a:pt x="192" y="466"/>
                  </a:lnTo>
                  <a:lnTo>
                    <a:pt x="208" y="470"/>
                  </a:lnTo>
                  <a:lnTo>
                    <a:pt x="226" y="473"/>
                  </a:lnTo>
                  <a:lnTo>
                    <a:pt x="244" y="473"/>
                  </a:lnTo>
                  <a:lnTo>
                    <a:pt x="244" y="473"/>
                  </a:lnTo>
                  <a:lnTo>
                    <a:pt x="263" y="473"/>
                  </a:lnTo>
                  <a:lnTo>
                    <a:pt x="281" y="470"/>
                  </a:lnTo>
                  <a:lnTo>
                    <a:pt x="298" y="466"/>
                  </a:lnTo>
                  <a:lnTo>
                    <a:pt x="314" y="460"/>
                  </a:lnTo>
                  <a:lnTo>
                    <a:pt x="330" y="452"/>
                  </a:lnTo>
                  <a:lnTo>
                    <a:pt x="344" y="443"/>
                  </a:lnTo>
                  <a:lnTo>
                    <a:pt x="358" y="432"/>
                  </a:lnTo>
                  <a:lnTo>
                    <a:pt x="371" y="419"/>
                  </a:lnTo>
                  <a:lnTo>
                    <a:pt x="371" y="419"/>
                  </a:lnTo>
                  <a:lnTo>
                    <a:pt x="382" y="405"/>
                  </a:lnTo>
                  <a:lnTo>
                    <a:pt x="392" y="389"/>
                  </a:lnTo>
                  <a:lnTo>
                    <a:pt x="401" y="373"/>
                  </a:lnTo>
                  <a:lnTo>
                    <a:pt x="408" y="353"/>
                  </a:lnTo>
                  <a:lnTo>
                    <a:pt x="413" y="334"/>
                  </a:lnTo>
                  <a:lnTo>
                    <a:pt x="417" y="312"/>
                  </a:lnTo>
                  <a:lnTo>
                    <a:pt x="419" y="291"/>
                  </a:lnTo>
                  <a:lnTo>
                    <a:pt x="421" y="266"/>
                  </a:lnTo>
                  <a:lnTo>
                    <a:pt x="421" y="266"/>
                  </a:lnTo>
                  <a:lnTo>
                    <a:pt x="419" y="236"/>
                  </a:lnTo>
                  <a:lnTo>
                    <a:pt x="415" y="207"/>
                  </a:lnTo>
                  <a:lnTo>
                    <a:pt x="408" y="181"/>
                  </a:lnTo>
                  <a:lnTo>
                    <a:pt x="404" y="169"/>
                  </a:lnTo>
                  <a:lnTo>
                    <a:pt x="399" y="156"/>
                  </a:lnTo>
                  <a:lnTo>
                    <a:pt x="399" y="156"/>
                  </a:lnTo>
                  <a:lnTo>
                    <a:pt x="394" y="146"/>
                  </a:lnTo>
                  <a:lnTo>
                    <a:pt x="387" y="134"/>
                  </a:lnTo>
                  <a:lnTo>
                    <a:pt x="381" y="124"/>
                  </a:lnTo>
                  <a:lnTo>
                    <a:pt x="373" y="115"/>
                  </a:lnTo>
                  <a:lnTo>
                    <a:pt x="364" y="106"/>
                  </a:lnTo>
                  <a:lnTo>
                    <a:pt x="357" y="99"/>
                  </a:lnTo>
                  <a:lnTo>
                    <a:pt x="346" y="91"/>
                  </a:lnTo>
                  <a:lnTo>
                    <a:pt x="337" y="85"/>
                  </a:lnTo>
                  <a:lnTo>
                    <a:pt x="337" y="85"/>
                  </a:lnTo>
                  <a:lnTo>
                    <a:pt x="327" y="78"/>
                  </a:lnTo>
                  <a:lnTo>
                    <a:pt x="316" y="73"/>
                  </a:lnTo>
                  <a:lnTo>
                    <a:pt x="305" y="69"/>
                  </a:lnTo>
                  <a:lnTo>
                    <a:pt x="294" y="65"/>
                  </a:lnTo>
                  <a:lnTo>
                    <a:pt x="282" y="63"/>
                  </a:lnTo>
                  <a:lnTo>
                    <a:pt x="271" y="60"/>
                  </a:lnTo>
                  <a:lnTo>
                    <a:pt x="258" y="59"/>
                  </a:lnTo>
                  <a:lnTo>
                    <a:pt x="245" y="59"/>
                  </a:lnTo>
                  <a:lnTo>
                    <a:pt x="245" y="59"/>
                  </a:lnTo>
                  <a:lnTo>
                    <a:pt x="227" y="59"/>
                  </a:lnTo>
                  <a:lnTo>
                    <a:pt x="211" y="61"/>
                  </a:lnTo>
                  <a:lnTo>
                    <a:pt x="194" y="65"/>
                  </a:lnTo>
                  <a:lnTo>
                    <a:pt x="179" y="70"/>
                  </a:lnTo>
                  <a:lnTo>
                    <a:pt x="163" y="78"/>
                  </a:lnTo>
                  <a:lnTo>
                    <a:pt x="149" y="86"/>
                  </a:lnTo>
                  <a:lnTo>
                    <a:pt x="135" y="96"/>
                  </a:lnTo>
                  <a:lnTo>
                    <a:pt x="121" y="108"/>
                  </a:lnTo>
                  <a:lnTo>
                    <a:pt x="121" y="108"/>
                  </a:lnTo>
                  <a:lnTo>
                    <a:pt x="110" y="122"/>
                  </a:lnTo>
                  <a:lnTo>
                    <a:pt x="100" y="137"/>
                  </a:lnTo>
                  <a:lnTo>
                    <a:pt x="91" y="155"/>
                  </a:lnTo>
                  <a:lnTo>
                    <a:pt x="83" y="174"/>
                  </a:lnTo>
                  <a:lnTo>
                    <a:pt x="76" y="196"/>
                  </a:lnTo>
                  <a:lnTo>
                    <a:pt x="73" y="220"/>
                  </a:lnTo>
                  <a:lnTo>
                    <a:pt x="70" y="246"/>
                  </a:lnTo>
                  <a:lnTo>
                    <a:pt x="70" y="274"/>
                  </a:lnTo>
                  <a:lnTo>
                    <a:pt x="70" y="2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3" name="Freeform 586"/>
            <p:cNvSpPr>
              <a:spLocks/>
            </p:cNvSpPr>
            <p:nvPr/>
          </p:nvSpPr>
          <p:spPr bwMode="auto">
            <a:xfrm>
              <a:off x="909638" y="1731963"/>
              <a:ext cx="320675" cy="407988"/>
            </a:xfrm>
            <a:custGeom>
              <a:avLst/>
              <a:gdLst>
                <a:gd name="T0" fmla="*/ 0 w 404"/>
                <a:gd name="T1" fmla="*/ 513 h 513"/>
                <a:gd name="T2" fmla="*/ 0 w 404"/>
                <a:gd name="T3" fmla="*/ 0 h 513"/>
                <a:gd name="T4" fmla="*/ 69 w 404"/>
                <a:gd name="T5" fmla="*/ 0 h 513"/>
                <a:gd name="T6" fmla="*/ 339 w 404"/>
                <a:gd name="T7" fmla="*/ 403 h 513"/>
                <a:gd name="T8" fmla="*/ 339 w 404"/>
                <a:gd name="T9" fmla="*/ 0 h 513"/>
                <a:gd name="T10" fmla="*/ 404 w 404"/>
                <a:gd name="T11" fmla="*/ 0 h 513"/>
                <a:gd name="T12" fmla="*/ 404 w 404"/>
                <a:gd name="T13" fmla="*/ 513 h 513"/>
                <a:gd name="T14" fmla="*/ 334 w 404"/>
                <a:gd name="T15" fmla="*/ 513 h 513"/>
                <a:gd name="T16" fmla="*/ 66 w 404"/>
                <a:gd name="T17" fmla="*/ 110 h 513"/>
                <a:gd name="T18" fmla="*/ 66 w 404"/>
                <a:gd name="T19" fmla="*/ 513 h 513"/>
                <a:gd name="T20" fmla="*/ 0 w 404"/>
                <a:gd name="T21"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4" h="513">
                  <a:moveTo>
                    <a:pt x="0" y="513"/>
                  </a:moveTo>
                  <a:lnTo>
                    <a:pt x="0" y="0"/>
                  </a:lnTo>
                  <a:lnTo>
                    <a:pt x="69" y="0"/>
                  </a:lnTo>
                  <a:lnTo>
                    <a:pt x="339" y="403"/>
                  </a:lnTo>
                  <a:lnTo>
                    <a:pt x="339" y="0"/>
                  </a:lnTo>
                  <a:lnTo>
                    <a:pt x="404" y="0"/>
                  </a:lnTo>
                  <a:lnTo>
                    <a:pt x="404" y="513"/>
                  </a:lnTo>
                  <a:lnTo>
                    <a:pt x="334" y="513"/>
                  </a:lnTo>
                  <a:lnTo>
                    <a:pt x="66" y="110"/>
                  </a:lnTo>
                  <a:lnTo>
                    <a:pt x="66"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4" name="Freeform 587"/>
            <p:cNvSpPr>
              <a:spLocks/>
            </p:cNvSpPr>
            <p:nvPr/>
          </p:nvSpPr>
          <p:spPr bwMode="auto">
            <a:xfrm>
              <a:off x="1312863" y="1731963"/>
              <a:ext cx="274638" cy="407988"/>
            </a:xfrm>
            <a:custGeom>
              <a:avLst/>
              <a:gdLst>
                <a:gd name="T0" fmla="*/ 0 w 347"/>
                <a:gd name="T1" fmla="*/ 513 h 513"/>
                <a:gd name="T2" fmla="*/ 0 w 347"/>
                <a:gd name="T3" fmla="*/ 0 h 513"/>
                <a:gd name="T4" fmla="*/ 347 w 347"/>
                <a:gd name="T5" fmla="*/ 0 h 513"/>
                <a:gd name="T6" fmla="*/ 347 w 347"/>
                <a:gd name="T7" fmla="*/ 60 h 513"/>
                <a:gd name="T8" fmla="*/ 69 w 347"/>
                <a:gd name="T9" fmla="*/ 60 h 513"/>
                <a:gd name="T10" fmla="*/ 69 w 347"/>
                <a:gd name="T11" fmla="*/ 220 h 513"/>
                <a:gd name="T12" fmla="*/ 309 w 347"/>
                <a:gd name="T13" fmla="*/ 220 h 513"/>
                <a:gd name="T14" fmla="*/ 309 w 347"/>
                <a:gd name="T15" fmla="*/ 280 h 513"/>
                <a:gd name="T16" fmla="*/ 69 w 347"/>
                <a:gd name="T17" fmla="*/ 280 h 513"/>
                <a:gd name="T18" fmla="*/ 69 w 347"/>
                <a:gd name="T19" fmla="*/ 513 h 513"/>
                <a:gd name="T20" fmla="*/ 0 w 347"/>
                <a:gd name="T21"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7" h="513">
                  <a:moveTo>
                    <a:pt x="0" y="513"/>
                  </a:moveTo>
                  <a:lnTo>
                    <a:pt x="0" y="0"/>
                  </a:lnTo>
                  <a:lnTo>
                    <a:pt x="347" y="0"/>
                  </a:lnTo>
                  <a:lnTo>
                    <a:pt x="347" y="60"/>
                  </a:lnTo>
                  <a:lnTo>
                    <a:pt x="69" y="60"/>
                  </a:lnTo>
                  <a:lnTo>
                    <a:pt x="69" y="220"/>
                  </a:lnTo>
                  <a:lnTo>
                    <a:pt x="309" y="220"/>
                  </a:lnTo>
                  <a:lnTo>
                    <a:pt x="309" y="280"/>
                  </a:lnTo>
                  <a:lnTo>
                    <a:pt x="69" y="280"/>
                  </a:lnTo>
                  <a:lnTo>
                    <a:pt x="69"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5" name="Rectangle 588"/>
            <p:cNvSpPr>
              <a:spLocks noChangeArrowheads="1"/>
            </p:cNvSpPr>
            <p:nvPr/>
          </p:nvSpPr>
          <p:spPr bwMode="auto">
            <a:xfrm>
              <a:off x="1641475" y="1731963"/>
              <a:ext cx="53975" cy="4079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6" name="Freeform 589"/>
            <p:cNvSpPr>
              <a:spLocks noEditPoints="1"/>
            </p:cNvSpPr>
            <p:nvPr/>
          </p:nvSpPr>
          <p:spPr bwMode="auto">
            <a:xfrm>
              <a:off x="1778000" y="1731963"/>
              <a:ext cx="336550" cy="407988"/>
            </a:xfrm>
            <a:custGeom>
              <a:avLst/>
              <a:gdLst>
                <a:gd name="T0" fmla="*/ 0 w 423"/>
                <a:gd name="T1" fmla="*/ 0 h 513"/>
                <a:gd name="T2" fmla="*/ 176 w 423"/>
                <a:gd name="T3" fmla="*/ 0 h 513"/>
                <a:gd name="T4" fmla="*/ 229 w 423"/>
                <a:gd name="T5" fmla="*/ 3 h 513"/>
                <a:gd name="T6" fmla="*/ 267 w 423"/>
                <a:gd name="T7" fmla="*/ 8 h 513"/>
                <a:gd name="T8" fmla="*/ 289 w 423"/>
                <a:gd name="T9" fmla="*/ 14 h 513"/>
                <a:gd name="T10" fmla="*/ 326 w 423"/>
                <a:gd name="T11" fmla="*/ 32 h 513"/>
                <a:gd name="T12" fmla="*/ 343 w 423"/>
                <a:gd name="T13" fmla="*/ 45 h 513"/>
                <a:gd name="T14" fmla="*/ 362 w 423"/>
                <a:gd name="T15" fmla="*/ 63 h 513"/>
                <a:gd name="T16" fmla="*/ 379 w 423"/>
                <a:gd name="T17" fmla="*/ 83 h 513"/>
                <a:gd name="T18" fmla="*/ 393 w 423"/>
                <a:gd name="T19" fmla="*/ 106 h 513"/>
                <a:gd name="T20" fmla="*/ 404 w 423"/>
                <a:gd name="T21" fmla="*/ 132 h 513"/>
                <a:gd name="T22" fmla="*/ 412 w 423"/>
                <a:gd name="T23" fmla="*/ 160 h 513"/>
                <a:gd name="T24" fmla="*/ 422 w 423"/>
                <a:gd name="T25" fmla="*/ 220 h 513"/>
                <a:gd name="T26" fmla="*/ 423 w 423"/>
                <a:gd name="T27" fmla="*/ 254 h 513"/>
                <a:gd name="T28" fmla="*/ 421 w 423"/>
                <a:gd name="T29" fmla="*/ 309 h 513"/>
                <a:gd name="T30" fmla="*/ 411 w 423"/>
                <a:gd name="T31" fmla="*/ 357 h 513"/>
                <a:gd name="T32" fmla="*/ 403 w 423"/>
                <a:gd name="T33" fmla="*/ 379 h 513"/>
                <a:gd name="T34" fmla="*/ 385 w 423"/>
                <a:gd name="T35" fmla="*/ 416 h 513"/>
                <a:gd name="T36" fmla="*/ 375 w 423"/>
                <a:gd name="T37" fmla="*/ 433 h 513"/>
                <a:gd name="T38" fmla="*/ 353 w 423"/>
                <a:gd name="T39" fmla="*/ 458 h 513"/>
                <a:gd name="T40" fmla="*/ 329 w 423"/>
                <a:gd name="T41" fmla="*/ 479 h 513"/>
                <a:gd name="T42" fmla="*/ 315 w 423"/>
                <a:gd name="T43" fmla="*/ 487 h 513"/>
                <a:gd name="T44" fmla="*/ 284 w 423"/>
                <a:gd name="T45" fmla="*/ 499 h 513"/>
                <a:gd name="T46" fmla="*/ 267 w 423"/>
                <a:gd name="T47" fmla="*/ 505 h 513"/>
                <a:gd name="T48" fmla="*/ 229 w 423"/>
                <a:gd name="T49" fmla="*/ 511 h 513"/>
                <a:gd name="T50" fmla="*/ 185 w 423"/>
                <a:gd name="T51" fmla="*/ 513 h 513"/>
                <a:gd name="T52" fmla="*/ 68 w 423"/>
                <a:gd name="T53" fmla="*/ 453 h 513"/>
                <a:gd name="T54" fmla="*/ 178 w 423"/>
                <a:gd name="T55" fmla="*/ 453 h 513"/>
                <a:gd name="T56" fmla="*/ 223 w 423"/>
                <a:gd name="T57" fmla="*/ 451 h 513"/>
                <a:gd name="T58" fmla="*/ 257 w 423"/>
                <a:gd name="T59" fmla="*/ 443 h 513"/>
                <a:gd name="T60" fmla="*/ 270 w 423"/>
                <a:gd name="T61" fmla="*/ 438 h 513"/>
                <a:gd name="T62" fmla="*/ 293 w 423"/>
                <a:gd name="T63" fmla="*/ 425 h 513"/>
                <a:gd name="T64" fmla="*/ 303 w 423"/>
                <a:gd name="T65" fmla="*/ 417 h 513"/>
                <a:gd name="T66" fmla="*/ 324 w 423"/>
                <a:gd name="T67" fmla="*/ 388 h 513"/>
                <a:gd name="T68" fmla="*/ 340 w 423"/>
                <a:gd name="T69" fmla="*/ 352 h 513"/>
                <a:gd name="T70" fmla="*/ 347 w 423"/>
                <a:gd name="T71" fmla="*/ 330 h 513"/>
                <a:gd name="T72" fmla="*/ 353 w 423"/>
                <a:gd name="T73" fmla="*/ 280 h 513"/>
                <a:gd name="T74" fmla="*/ 354 w 423"/>
                <a:gd name="T75" fmla="*/ 254 h 513"/>
                <a:gd name="T76" fmla="*/ 352 w 423"/>
                <a:gd name="T77" fmla="*/ 215 h 513"/>
                <a:gd name="T78" fmla="*/ 347 w 423"/>
                <a:gd name="T79" fmla="*/ 182 h 513"/>
                <a:gd name="T80" fmla="*/ 339 w 423"/>
                <a:gd name="T81" fmla="*/ 154 h 513"/>
                <a:gd name="T82" fmla="*/ 327 w 423"/>
                <a:gd name="T83" fmla="*/ 129 h 513"/>
                <a:gd name="T84" fmla="*/ 321 w 423"/>
                <a:gd name="T85" fmla="*/ 119 h 513"/>
                <a:gd name="T86" fmla="*/ 306 w 423"/>
                <a:gd name="T87" fmla="*/ 101 h 513"/>
                <a:gd name="T88" fmla="*/ 290 w 423"/>
                <a:gd name="T89" fmla="*/ 86 h 513"/>
                <a:gd name="T90" fmla="*/ 272 w 423"/>
                <a:gd name="T91" fmla="*/ 76 h 513"/>
                <a:gd name="T92" fmla="*/ 263 w 423"/>
                <a:gd name="T93" fmla="*/ 72 h 513"/>
                <a:gd name="T94" fmla="*/ 228 w 423"/>
                <a:gd name="T95" fmla="*/ 64 h 513"/>
                <a:gd name="T96" fmla="*/ 175 w 423"/>
                <a:gd name="T97" fmla="*/ 60 h 513"/>
                <a:gd name="T98" fmla="*/ 68 w 423"/>
                <a:gd name="T99" fmla="*/ 45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23" h="513">
                  <a:moveTo>
                    <a:pt x="0" y="513"/>
                  </a:moveTo>
                  <a:lnTo>
                    <a:pt x="0" y="0"/>
                  </a:lnTo>
                  <a:lnTo>
                    <a:pt x="176" y="0"/>
                  </a:lnTo>
                  <a:lnTo>
                    <a:pt x="176" y="0"/>
                  </a:lnTo>
                  <a:lnTo>
                    <a:pt x="205" y="1"/>
                  </a:lnTo>
                  <a:lnTo>
                    <a:pt x="229" y="3"/>
                  </a:lnTo>
                  <a:lnTo>
                    <a:pt x="251" y="4"/>
                  </a:lnTo>
                  <a:lnTo>
                    <a:pt x="267" y="8"/>
                  </a:lnTo>
                  <a:lnTo>
                    <a:pt x="267" y="8"/>
                  </a:lnTo>
                  <a:lnTo>
                    <a:pt x="289" y="14"/>
                  </a:lnTo>
                  <a:lnTo>
                    <a:pt x="308" y="22"/>
                  </a:lnTo>
                  <a:lnTo>
                    <a:pt x="326" y="32"/>
                  </a:lnTo>
                  <a:lnTo>
                    <a:pt x="343" y="45"/>
                  </a:lnTo>
                  <a:lnTo>
                    <a:pt x="343" y="45"/>
                  </a:lnTo>
                  <a:lnTo>
                    <a:pt x="353" y="54"/>
                  </a:lnTo>
                  <a:lnTo>
                    <a:pt x="362" y="63"/>
                  </a:lnTo>
                  <a:lnTo>
                    <a:pt x="371" y="73"/>
                  </a:lnTo>
                  <a:lnTo>
                    <a:pt x="379" y="83"/>
                  </a:lnTo>
                  <a:lnTo>
                    <a:pt x="386" y="95"/>
                  </a:lnTo>
                  <a:lnTo>
                    <a:pt x="393" y="106"/>
                  </a:lnTo>
                  <a:lnTo>
                    <a:pt x="398" y="119"/>
                  </a:lnTo>
                  <a:lnTo>
                    <a:pt x="404" y="132"/>
                  </a:lnTo>
                  <a:lnTo>
                    <a:pt x="404" y="132"/>
                  </a:lnTo>
                  <a:lnTo>
                    <a:pt x="412" y="160"/>
                  </a:lnTo>
                  <a:lnTo>
                    <a:pt x="418" y="189"/>
                  </a:lnTo>
                  <a:lnTo>
                    <a:pt x="422" y="220"/>
                  </a:lnTo>
                  <a:lnTo>
                    <a:pt x="423" y="254"/>
                  </a:lnTo>
                  <a:lnTo>
                    <a:pt x="423" y="254"/>
                  </a:lnTo>
                  <a:lnTo>
                    <a:pt x="423" y="283"/>
                  </a:lnTo>
                  <a:lnTo>
                    <a:pt x="421" y="309"/>
                  </a:lnTo>
                  <a:lnTo>
                    <a:pt x="416" y="334"/>
                  </a:lnTo>
                  <a:lnTo>
                    <a:pt x="411" y="357"/>
                  </a:lnTo>
                  <a:lnTo>
                    <a:pt x="411" y="357"/>
                  </a:lnTo>
                  <a:lnTo>
                    <a:pt x="403" y="379"/>
                  </a:lnTo>
                  <a:lnTo>
                    <a:pt x="394" y="400"/>
                  </a:lnTo>
                  <a:lnTo>
                    <a:pt x="385" y="416"/>
                  </a:lnTo>
                  <a:lnTo>
                    <a:pt x="375" y="433"/>
                  </a:lnTo>
                  <a:lnTo>
                    <a:pt x="375" y="433"/>
                  </a:lnTo>
                  <a:lnTo>
                    <a:pt x="364" y="447"/>
                  </a:lnTo>
                  <a:lnTo>
                    <a:pt x="353" y="458"/>
                  </a:lnTo>
                  <a:lnTo>
                    <a:pt x="341" y="470"/>
                  </a:lnTo>
                  <a:lnTo>
                    <a:pt x="329" y="479"/>
                  </a:lnTo>
                  <a:lnTo>
                    <a:pt x="329" y="479"/>
                  </a:lnTo>
                  <a:lnTo>
                    <a:pt x="315" y="487"/>
                  </a:lnTo>
                  <a:lnTo>
                    <a:pt x="301" y="494"/>
                  </a:lnTo>
                  <a:lnTo>
                    <a:pt x="284" y="499"/>
                  </a:lnTo>
                  <a:lnTo>
                    <a:pt x="267" y="505"/>
                  </a:lnTo>
                  <a:lnTo>
                    <a:pt x="267" y="505"/>
                  </a:lnTo>
                  <a:lnTo>
                    <a:pt x="248" y="508"/>
                  </a:lnTo>
                  <a:lnTo>
                    <a:pt x="229" y="511"/>
                  </a:lnTo>
                  <a:lnTo>
                    <a:pt x="207" y="513"/>
                  </a:lnTo>
                  <a:lnTo>
                    <a:pt x="185" y="513"/>
                  </a:lnTo>
                  <a:lnTo>
                    <a:pt x="0" y="513"/>
                  </a:lnTo>
                  <a:close/>
                  <a:moveTo>
                    <a:pt x="68" y="453"/>
                  </a:moveTo>
                  <a:lnTo>
                    <a:pt x="178" y="453"/>
                  </a:lnTo>
                  <a:lnTo>
                    <a:pt x="178" y="453"/>
                  </a:lnTo>
                  <a:lnTo>
                    <a:pt x="201" y="452"/>
                  </a:lnTo>
                  <a:lnTo>
                    <a:pt x="223" y="451"/>
                  </a:lnTo>
                  <a:lnTo>
                    <a:pt x="240" y="448"/>
                  </a:lnTo>
                  <a:lnTo>
                    <a:pt x="257" y="443"/>
                  </a:lnTo>
                  <a:lnTo>
                    <a:pt x="257" y="443"/>
                  </a:lnTo>
                  <a:lnTo>
                    <a:pt x="270" y="438"/>
                  </a:lnTo>
                  <a:lnTo>
                    <a:pt x="283" y="432"/>
                  </a:lnTo>
                  <a:lnTo>
                    <a:pt x="293" y="425"/>
                  </a:lnTo>
                  <a:lnTo>
                    <a:pt x="303" y="417"/>
                  </a:lnTo>
                  <a:lnTo>
                    <a:pt x="303" y="417"/>
                  </a:lnTo>
                  <a:lnTo>
                    <a:pt x="315" y="403"/>
                  </a:lnTo>
                  <a:lnTo>
                    <a:pt x="324" y="388"/>
                  </a:lnTo>
                  <a:lnTo>
                    <a:pt x="333" y="371"/>
                  </a:lnTo>
                  <a:lnTo>
                    <a:pt x="340" y="352"/>
                  </a:lnTo>
                  <a:lnTo>
                    <a:pt x="340" y="352"/>
                  </a:lnTo>
                  <a:lnTo>
                    <a:pt x="347" y="330"/>
                  </a:lnTo>
                  <a:lnTo>
                    <a:pt x="350" y="307"/>
                  </a:lnTo>
                  <a:lnTo>
                    <a:pt x="353" y="280"/>
                  </a:lnTo>
                  <a:lnTo>
                    <a:pt x="354" y="254"/>
                  </a:lnTo>
                  <a:lnTo>
                    <a:pt x="354" y="254"/>
                  </a:lnTo>
                  <a:lnTo>
                    <a:pt x="353" y="233"/>
                  </a:lnTo>
                  <a:lnTo>
                    <a:pt x="352" y="215"/>
                  </a:lnTo>
                  <a:lnTo>
                    <a:pt x="350" y="198"/>
                  </a:lnTo>
                  <a:lnTo>
                    <a:pt x="347" y="182"/>
                  </a:lnTo>
                  <a:lnTo>
                    <a:pt x="344" y="166"/>
                  </a:lnTo>
                  <a:lnTo>
                    <a:pt x="339" y="154"/>
                  </a:lnTo>
                  <a:lnTo>
                    <a:pt x="334" y="141"/>
                  </a:lnTo>
                  <a:lnTo>
                    <a:pt x="327" y="129"/>
                  </a:lnTo>
                  <a:lnTo>
                    <a:pt x="327" y="129"/>
                  </a:lnTo>
                  <a:lnTo>
                    <a:pt x="321" y="119"/>
                  </a:lnTo>
                  <a:lnTo>
                    <a:pt x="313" y="109"/>
                  </a:lnTo>
                  <a:lnTo>
                    <a:pt x="306" y="101"/>
                  </a:lnTo>
                  <a:lnTo>
                    <a:pt x="298" y="93"/>
                  </a:lnTo>
                  <a:lnTo>
                    <a:pt x="290" y="86"/>
                  </a:lnTo>
                  <a:lnTo>
                    <a:pt x="281" y="81"/>
                  </a:lnTo>
                  <a:lnTo>
                    <a:pt x="272" y="76"/>
                  </a:lnTo>
                  <a:lnTo>
                    <a:pt x="263" y="72"/>
                  </a:lnTo>
                  <a:lnTo>
                    <a:pt x="263" y="72"/>
                  </a:lnTo>
                  <a:lnTo>
                    <a:pt x="248" y="67"/>
                  </a:lnTo>
                  <a:lnTo>
                    <a:pt x="228" y="64"/>
                  </a:lnTo>
                  <a:lnTo>
                    <a:pt x="203" y="61"/>
                  </a:lnTo>
                  <a:lnTo>
                    <a:pt x="175" y="60"/>
                  </a:lnTo>
                  <a:lnTo>
                    <a:pt x="68" y="60"/>
                  </a:lnTo>
                  <a:lnTo>
                    <a:pt x="68" y="4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7" name="Freeform 590"/>
            <p:cNvSpPr>
              <a:spLocks/>
            </p:cNvSpPr>
            <p:nvPr/>
          </p:nvSpPr>
          <p:spPr bwMode="auto">
            <a:xfrm>
              <a:off x="2179638" y="1731963"/>
              <a:ext cx="303213" cy="407988"/>
            </a:xfrm>
            <a:custGeom>
              <a:avLst/>
              <a:gdLst>
                <a:gd name="T0" fmla="*/ 0 w 383"/>
                <a:gd name="T1" fmla="*/ 513 h 513"/>
                <a:gd name="T2" fmla="*/ 0 w 383"/>
                <a:gd name="T3" fmla="*/ 0 h 513"/>
                <a:gd name="T4" fmla="*/ 371 w 383"/>
                <a:gd name="T5" fmla="*/ 0 h 513"/>
                <a:gd name="T6" fmla="*/ 371 w 383"/>
                <a:gd name="T7" fmla="*/ 60 h 513"/>
                <a:gd name="T8" fmla="*/ 68 w 383"/>
                <a:gd name="T9" fmla="*/ 60 h 513"/>
                <a:gd name="T10" fmla="*/ 68 w 383"/>
                <a:gd name="T11" fmla="*/ 218 h 513"/>
                <a:gd name="T12" fmla="*/ 352 w 383"/>
                <a:gd name="T13" fmla="*/ 218 h 513"/>
                <a:gd name="T14" fmla="*/ 352 w 383"/>
                <a:gd name="T15" fmla="*/ 278 h 513"/>
                <a:gd name="T16" fmla="*/ 68 w 383"/>
                <a:gd name="T17" fmla="*/ 278 h 513"/>
                <a:gd name="T18" fmla="*/ 68 w 383"/>
                <a:gd name="T19" fmla="*/ 453 h 513"/>
                <a:gd name="T20" fmla="*/ 383 w 383"/>
                <a:gd name="T21" fmla="*/ 453 h 513"/>
                <a:gd name="T22" fmla="*/ 383 w 383"/>
                <a:gd name="T23" fmla="*/ 513 h 513"/>
                <a:gd name="T24" fmla="*/ 0 w 383"/>
                <a:gd name="T25"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3" h="513">
                  <a:moveTo>
                    <a:pt x="0" y="513"/>
                  </a:moveTo>
                  <a:lnTo>
                    <a:pt x="0" y="0"/>
                  </a:lnTo>
                  <a:lnTo>
                    <a:pt x="371" y="0"/>
                  </a:lnTo>
                  <a:lnTo>
                    <a:pt x="371" y="60"/>
                  </a:lnTo>
                  <a:lnTo>
                    <a:pt x="68" y="60"/>
                  </a:lnTo>
                  <a:lnTo>
                    <a:pt x="68" y="218"/>
                  </a:lnTo>
                  <a:lnTo>
                    <a:pt x="352" y="218"/>
                  </a:lnTo>
                  <a:lnTo>
                    <a:pt x="352" y="278"/>
                  </a:lnTo>
                  <a:lnTo>
                    <a:pt x="68" y="278"/>
                  </a:lnTo>
                  <a:lnTo>
                    <a:pt x="68" y="453"/>
                  </a:lnTo>
                  <a:lnTo>
                    <a:pt x="383" y="453"/>
                  </a:lnTo>
                  <a:lnTo>
                    <a:pt x="383"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8" name="Freeform 591"/>
            <p:cNvSpPr>
              <a:spLocks/>
            </p:cNvSpPr>
            <p:nvPr/>
          </p:nvSpPr>
          <p:spPr bwMode="auto">
            <a:xfrm>
              <a:off x="2536825" y="1731963"/>
              <a:ext cx="320675" cy="407988"/>
            </a:xfrm>
            <a:custGeom>
              <a:avLst/>
              <a:gdLst>
                <a:gd name="T0" fmla="*/ 0 w 404"/>
                <a:gd name="T1" fmla="*/ 513 h 513"/>
                <a:gd name="T2" fmla="*/ 0 w 404"/>
                <a:gd name="T3" fmla="*/ 0 h 513"/>
                <a:gd name="T4" fmla="*/ 69 w 404"/>
                <a:gd name="T5" fmla="*/ 0 h 513"/>
                <a:gd name="T6" fmla="*/ 338 w 404"/>
                <a:gd name="T7" fmla="*/ 403 h 513"/>
                <a:gd name="T8" fmla="*/ 338 w 404"/>
                <a:gd name="T9" fmla="*/ 0 h 513"/>
                <a:gd name="T10" fmla="*/ 404 w 404"/>
                <a:gd name="T11" fmla="*/ 0 h 513"/>
                <a:gd name="T12" fmla="*/ 404 w 404"/>
                <a:gd name="T13" fmla="*/ 513 h 513"/>
                <a:gd name="T14" fmla="*/ 333 w 404"/>
                <a:gd name="T15" fmla="*/ 513 h 513"/>
                <a:gd name="T16" fmla="*/ 65 w 404"/>
                <a:gd name="T17" fmla="*/ 110 h 513"/>
                <a:gd name="T18" fmla="*/ 65 w 404"/>
                <a:gd name="T19" fmla="*/ 513 h 513"/>
                <a:gd name="T20" fmla="*/ 0 w 404"/>
                <a:gd name="T21"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4" h="513">
                  <a:moveTo>
                    <a:pt x="0" y="513"/>
                  </a:moveTo>
                  <a:lnTo>
                    <a:pt x="0" y="0"/>
                  </a:lnTo>
                  <a:lnTo>
                    <a:pt x="69" y="0"/>
                  </a:lnTo>
                  <a:lnTo>
                    <a:pt x="338" y="403"/>
                  </a:lnTo>
                  <a:lnTo>
                    <a:pt x="338" y="0"/>
                  </a:lnTo>
                  <a:lnTo>
                    <a:pt x="404" y="0"/>
                  </a:lnTo>
                  <a:lnTo>
                    <a:pt x="404" y="513"/>
                  </a:lnTo>
                  <a:lnTo>
                    <a:pt x="333" y="513"/>
                  </a:lnTo>
                  <a:lnTo>
                    <a:pt x="65" y="110"/>
                  </a:lnTo>
                  <a:lnTo>
                    <a:pt x="65"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9" name="Freeform 592"/>
            <p:cNvSpPr>
              <a:spLocks/>
            </p:cNvSpPr>
            <p:nvPr/>
          </p:nvSpPr>
          <p:spPr bwMode="auto">
            <a:xfrm>
              <a:off x="2901950" y="1731963"/>
              <a:ext cx="323850" cy="407988"/>
            </a:xfrm>
            <a:custGeom>
              <a:avLst/>
              <a:gdLst>
                <a:gd name="T0" fmla="*/ 170 w 407"/>
                <a:gd name="T1" fmla="*/ 513 h 513"/>
                <a:gd name="T2" fmla="*/ 170 w 407"/>
                <a:gd name="T3" fmla="*/ 60 h 513"/>
                <a:gd name="T4" fmla="*/ 0 w 407"/>
                <a:gd name="T5" fmla="*/ 60 h 513"/>
                <a:gd name="T6" fmla="*/ 0 w 407"/>
                <a:gd name="T7" fmla="*/ 0 h 513"/>
                <a:gd name="T8" fmla="*/ 407 w 407"/>
                <a:gd name="T9" fmla="*/ 0 h 513"/>
                <a:gd name="T10" fmla="*/ 407 w 407"/>
                <a:gd name="T11" fmla="*/ 60 h 513"/>
                <a:gd name="T12" fmla="*/ 238 w 407"/>
                <a:gd name="T13" fmla="*/ 60 h 513"/>
                <a:gd name="T14" fmla="*/ 238 w 407"/>
                <a:gd name="T15" fmla="*/ 513 h 513"/>
                <a:gd name="T16" fmla="*/ 170 w 407"/>
                <a:gd name="T17"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513">
                  <a:moveTo>
                    <a:pt x="170" y="513"/>
                  </a:moveTo>
                  <a:lnTo>
                    <a:pt x="170" y="60"/>
                  </a:lnTo>
                  <a:lnTo>
                    <a:pt x="0" y="60"/>
                  </a:lnTo>
                  <a:lnTo>
                    <a:pt x="0" y="0"/>
                  </a:lnTo>
                  <a:lnTo>
                    <a:pt x="407" y="0"/>
                  </a:lnTo>
                  <a:lnTo>
                    <a:pt x="407" y="60"/>
                  </a:lnTo>
                  <a:lnTo>
                    <a:pt x="238" y="60"/>
                  </a:lnTo>
                  <a:lnTo>
                    <a:pt x="238" y="513"/>
                  </a:lnTo>
                  <a:lnTo>
                    <a:pt x="17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0" name="Rectangle 593"/>
            <p:cNvSpPr>
              <a:spLocks noChangeArrowheads="1"/>
            </p:cNvSpPr>
            <p:nvPr/>
          </p:nvSpPr>
          <p:spPr bwMode="auto">
            <a:xfrm>
              <a:off x="3273425" y="1731963"/>
              <a:ext cx="53975" cy="4079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1" name="Freeform 594"/>
            <p:cNvSpPr>
              <a:spLocks noEditPoints="1"/>
            </p:cNvSpPr>
            <p:nvPr/>
          </p:nvSpPr>
          <p:spPr bwMode="auto">
            <a:xfrm>
              <a:off x="3367088" y="1731963"/>
              <a:ext cx="381000" cy="407988"/>
            </a:xfrm>
            <a:custGeom>
              <a:avLst/>
              <a:gdLst>
                <a:gd name="T0" fmla="*/ 0 w 479"/>
                <a:gd name="T1" fmla="*/ 513 h 513"/>
                <a:gd name="T2" fmla="*/ 197 w 479"/>
                <a:gd name="T3" fmla="*/ 0 h 513"/>
                <a:gd name="T4" fmla="*/ 270 w 479"/>
                <a:gd name="T5" fmla="*/ 0 h 513"/>
                <a:gd name="T6" fmla="*/ 479 w 479"/>
                <a:gd name="T7" fmla="*/ 513 h 513"/>
                <a:gd name="T8" fmla="*/ 401 w 479"/>
                <a:gd name="T9" fmla="*/ 513 h 513"/>
                <a:gd name="T10" fmla="*/ 342 w 479"/>
                <a:gd name="T11" fmla="*/ 359 h 513"/>
                <a:gd name="T12" fmla="*/ 128 w 479"/>
                <a:gd name="T13" fmla="*/ 359 h 513"/>
                <a:gd name="T14" fmla="*/ 71 w 479"/>
                <a:gd name="T15" fmla="*/ 513 h 513"/>
                <a:gd name="T16" fmla="*/ 0 w 479"/>
                <a:gd name="T17" fmla="*/ 513 h 513"/>
                <a:gd name="T18" fmla="*/ 147 w 479"/>
                <a:gd name="T19" fmla="*/ 302 h 513"/>
                <a:gd name="T20" fmla="*/ 321 w 479"/>
                <a:gd name="T21" fmla="*/ 302 h 513"/>
                <a:gd name="T22" fmla="*/ 267 w 479"/>
                <a:gd name="T23" fmla="*/ 160 h 513"/>
                <a:gd name="T24" fmla="*/ 267 w 479"/>
                <a:gd name="T25" fmla="*/ 160 h 513"/>
                <a:gd name="T26" fmla="*/ 247 w 479"/>
                <a:gd name="T27" fmla="*/ 101 h 513"/>
                <a:gd name="T28" fmla="*/ 231 w 479"/>
                <a:gd name="T29" fmla="*/ 54 h 513"/>
                <a:gd name="T30" fmla="*/ 231 w 479"/>
                <a:gd name="T31" fmla="*/ 54 h 513"/>
                <a:gd name="T32" fmla="*/ 226 w 479"/>
                <a:gd name="T33" fmla="*/ 79 h 513"/>
                <a:gd name="T34" fmla="*/ 220 w 479"/>
                <a:gd name="T35" fmla="*/ 104 h 513"/>
                <a:gd name="T36" fmla="*/ 212 w 479"/>
                <a:gd name="T37" fmla="*/ 128 h 513"/>
                <a:gd name="T38" fmla="*/ 203 w 479"/>
                <a:gd name="T39" fmla="*/ 152 h 513"/>
                <a:gd name="T40" fmla="*/ 147 w 479"/>
                <a:gd name="T41" fmla="*/ 302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9" h="513">
                  <a:moveTo>
                    <a:pt x="0" y="513"/>
                  </a:moveTo>
                  <a:lnTo>
                    <a:pt x="197" y="0"/>
                  </a:lnTo>
                  <a:lnTo>
                    <a:pt x="270" y="0"/>
                  </a:lnTo>
                  <a:lnTo>
                    <a:pt x="479" y="513"/>
                  </a:lnTo>
                  <a:lnTo>
                    <a:pt x="401" y="513"/>
                  </a:lnTo>
                  <a:lnTo>
                    <a:pt x="342" y="359"/>
                  </a:lnTo>
                  <a:lnTo>
                    <a:pt x="128" y="359"/>
                  </a:lnTo>
                  <a:lnTo>
                    <a:pt x="71" y="513"/>
                  </a:lnTo>
                  <a:lnTo>
                    <a:pt x="0" y="513"/>
                  </a:lnTo>
                  <a:close/>
                  <a:moveTo>
                    <a:pt x="147" y="302"/>
                  </a:moveTo>
                  <a:lnTo>
                    <a:pt x="321" y="302"/>
                  </a:lnTo>
                  <a:lnTo>
                    <a:pt x="267" y="160"/>
                  </a:lnTo>
                  <a:lnTo>
                    <a:pt x="267" y="160"/>
                  </a:lnTo>
                  <a:lnTo>
                    <a:pt x="247" y="101"/>
                  </a:lnTo>
                  <a:lnTo>
                    <a:pt x="231" y="54"/>
                  </a:lnTo>
                  <a:lnTo>
                    <a:pt x="231" y="54"/>
                  </a:lnTo>
                  <a:lnTo>
                    <a:pt x="226" y="79"/>
                  </a:lnTo>
                  <a:lnTo>
                    <a:pt x="220" y="104"/>
                  </a:lnTo>
                  <a:lnTo>
                    <a:pt x="212" y="128"/>
                  </a:lnTo>
                  <a:lnTo>
                    <a:pt x="203" y="152"/>
                  </a:lnTo>
                  <a:lnTo>
                    <a:pt x="147" y="3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2" name="Freeform 595"/>
            <p:cNvSpPr>
              <a:spLocks/>
            </p:cNvSpPr>
            <p:nvPr/>
          </p:nvSpPr>
          <p:spPr bwMode="auto">
            <a:xfrm>
              <a:off x="3784600" y="1731963"/>
              <a:ext cx="254000" cy="407988"/>
            </a:xfrm>
            <a:custGeom>
              <a:avLst/>
              <a:gdLst>
                <a:gd name="T0" fmla="*/ 0 w 320"/>
                <a:gd name="T1" fmla="*/ 513 h 513"/>
                <a:gd name="T2" fmla="*/ 0 w 320"/>
                <a:gd name="T3" fmla="*/ 0 h 513"/>
                <a:gd name="T4" fmla="*/ 68 w 320"/>
                <a:gd name="T5" fmla="*/ 0 h 513"/>
                <a:gd name="T6" fmla="*/ 68 w 320"/>
                <a:gd name="T7" fmla="*/ 453 h 513"/>
                <a:gd name="T8" fmla="*/ 320 w 320"/>
                <a:gd name="T9" fmla="*/ 453 h 513"/>
                <a:gd name="T10" fmla="*/ 320 w 320"/>
                <a:gd name="T11" fmla="*/ 513 h 513"/>
                <a:gd name="T12" fmla="*/ 0 w 320"/>
                <a:gd name="T13" fmla="*/ 513 h 513"/>
              </a:gdLst>
              <a:ahLst/>
              <a:cxnLst>
                <a:cxn ang="0">
                  <a:pos x="T0" y="T1"/>
                </a:cxn>
                <a:cxn ang="0">
                  <a:pos x="T2" y="T3"/>
                </a:cxn>
                <a:cxn ang="0">
                  <a:pos x="T4" y="T5"/>
                </a:cxn>
                <a:cxn ang="0">
                  <a:pos x="T6" y="T7"/>
                </a:cxn>
                <a:cxn ang="0">
                  <a:pos x="T8" y="T9"/>
                </a:cxn>
                <a:cxn ang="0">
                  <a:pos x="T10" y="T11"/>
                </a:cxn>
                <a:cxn ang="0">
                  <a:pos x="T12" y="T13"/>
                </a:cxn>
              </a:cxnLst>
              <a:rect l="0" t="0" r="r" b="b"/>
              <a:pathLst>
                <a:path w="320" h="513">
                  <a:moveTo>
                    <a:pt x="0" y="513"/>
                  </a:moveTo>
                  <a:lnTo>
                    <a:pt x="0" y="0"/>
                  </a:lnTo>
                  <a:lnTo>
                    <a:pt x="68" y="0"/>
                  </a:lnTo>
                  <a:lnTo>
                    <a:pt x="68" y="453"/>
                  </a:lnTo>
                  <a:lnTo>
                    <a:pt x="320" y="453"/>
                  </a:lnTo>
                  <a:lnTo>
                    <a:pt x="320"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93" name="Groupe 92"/>
          <p:cNvGrpSpPr/>
          <p:nvPr/>
        </p:nvGrpSpPr>
        <p:grpSpPr>
          <a:xfrm>
            <a:off x="1946345" y="9043693"/>
            <a:ext cx="1226318" cy="56602"/>
            <a:chOff x="79375" y="2408238"/>
            <a:chExt cx="9128126" cy="422276"/>
          </a:xfrm>
        </p:grpSpPr>
        <p:sp>
          <p:nvSpPr>
            <p:cNvPr id="94" name="Freeform 596"/>
            <p:cNvSpPr>
              <a:spLocks noEditPoints="1"/>
            </p:cNvSpPr>
            <p:nvPr/>
          </p:nvSpPr>
          <p:spPr bwMode="auto">
            <a:xfrm>
              <a:off x="79375" y="2416176"/>
              <a:ext cx="309563" cy="407988"/>
            </a:xfrm>
            <a:custGeom>
              <a:avLst/>
              <a:gdLst>
                <a:gd name="T0" fmla="*/ 0 w 392"/>
                <a:gd name="T1" fmla="*/ 0 h 513"/>
                <a:gd name="T2" fmla="*/ 193 w 392"/>
                <a:gd name="T3" fmla="*/ 0 h 513"/>
                <a:gd name="T4" fmla="*/ 257 w 392"/>
                <a:gd name="T5" fmla="*/ 2 h 513"/>
                <a:gd name="T6" fmla="*/ 271 w 392"/>
                <a:gd name="T7" fmla="*/ 5 h 513"/>
                <a:gd name="T8" fmla="*/ 307 w 392"/>
                <a:gd name="T9" fmla="*/ 14 h 513"/>
                <a:gd name="T10" fmla="*/ 335 w 392"/>
                <a:gd name="T11" fmla="*/ 29 h 513"/>
                <a:gd name="T12" fmla="*/ 347 w 392"/>
                <a:gd name="T13" fmla="*/ 38 h 513"/>
                <a:gd name="T14" fmla="*/ 367 w 392"/>
                <a:gd name="T15" fmla="*/ 64 h 513"/>
                <a:gd name="T16" fmla="*/ 376 w 392"/>
                <a:gd name="T17" fmla="*/ 78 h 513"/>
                <a:gd name="T18" fmla="*/ 388 w 392"/>
                <a:gd name="T19" fmla="*/ 112 h 513"/>
                <a:gd name="T20" fmla="*/ 392 w 392"/>
                <a:gd name="T21" fmla="*/ 148 h 513"/>
                <a:gd name="T22" fmla="*/ 392 w 392"/>
                <a:gd name="T23" fmla="*/ 165 h 513"/>
                <a:gd name="T24" fmla="*/ 386 w 392"/>
                <a:gd name="T25" fmla="*/ 194 h 513"/>
                <a:gd name="T26" fmla="*/ 375 w 392"/>
                <a:gd name="T27" fmla="*/ 222 h 513"/>
                <a:gd name="T28" fmla="*/ 360 w 392"/>
                <a:gd name="T29" fmla="*/ 248 h 513"/>
                <a:gd name="T30" fmla="*/ 351 w 392"/>
                <a:gd name="T31" fmla="*/ 259 h 513"/>
                <a:gd name="T32" fmla="*/ 325 w 392"/>
                <a:gd name="T33" fmla="*/ 279 h 513"/>
                <a:gd name="T34" fmla="*/ 292 w 392"/>
                <a:gd name="T35" fmla="*/ 293 h 513"/>
                <a:gd name="T36" fmla="*/ 250 w 392"/>
                <a:gd name="T37" fmla="*/ 302 h 513"/>
                <a:gd name="T38" fmla="*/ 200 w 392"/>
                <a:gd name="T39" fmla="*/ 304 h 513"/>
                <a:gd name="T40" fmla="*/ 68 w 392"/>
                <a:gd name="T41" fmla="*/ 513 h 513"/>
                <a:gd name="T42" fmla="*/ 68 w 392"/>
                <a:gd name="T43" fmla="*/ 244 h 513"/>
                <a:gd name="T44" fmla="*/ 201 w 392"/>
                <a:gd name="T45" fmla="*/ 244 h 513"/>
                <a:gd name="T46" fmla="*/ 232 w 392"/>
                <a:gd name="T47" fmla="*/ 243 h 513"/>
                <a:gd name="T48" fmla="*/ 257 w 392"/>
                <a:gd name="T49" fmla="*/ 238 h 513"/>
                <a:gd name="T50" fmla="*/ 278 w 392"/>
                <a:gd name="T51" fmla="*/ 230 h 513"/>
                <a:gd name="T52" fmla="*/ 294 w 392"/>
                <a:gd name="T53" fmla="*/ 220 h 513"/>
                <a:gd name="T54" fmla="*/ 301 w 392"/>
                <a:gd name="T55" fmla="*/ 213 h 513"/>
                <a:gd name="T56" fmla="*/ 311 w 392"/>
                <a:gd name="T57" fmla="*/ 198 h 513"/>
                <a:gd name="T58" fmla="*/ 317 w 392"/>
                <a:gd name="T59" fmla="*/ 181 h 513"/>
                <a:gd name="T60" fmla="*/ 321 w 392"/>
                <a:gd name="T61" fmla="*/ 161 h 513"/>
                <a:gd name="T62" fmla="*/ 321 w 392"/>
                <a:gd name="T63" fmla="*/ 151 h 513"/>
                <a:gd name="T64" fmla="*/ 317 w 392"/>
                <a:gd name="T65" fmla="*/ 120 h 513"/>
                <a:gd name="T66" fmla="*/ 306 w 392"/>
                <a:gd name="T67" fmla="*/ 96 h 513"/>
                <a:gd name="T68" fmla="*/ 297 w 392"/>
                <a:gd name="T69" fmla="*/ 84 h 513"/>
                <a:gd name="T70" fmla="*/ 275 w 392"/>
                <a:gd name="T71" fmla="*/ 70 h 513"/>
                <a:gd name="T72" fmla="*/ 262 w 392"/>
                <a:gd name="T73" fmla="*/ 65 h 513"/>
                <a:gd name="T74" fmla="*/ 238 w 392"/>
                <a:gd name="T75" fmla="*/ 61 h 513"/>
                <a:gd name="T76" fmla="*/ 68 w 392"/>
                <a:gd name="T77" fmla="*/ 6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92" h="513">
                  <a:moveTo>
                    <a:pt x="0" y="513"/>
                  </a:moveTo>
                  <a:lnTo>
                    <a:pt x="0" y="0"/>
                  </a:lnTo>
                  <a:lnTo>
                    <a:pt x="193" y="0"/>
                  </a:lnTo>
                  <a:lnTo>
                    <a:pt x="193" y="0"/>
                  </a:lnTo>
                  <a:lnTo>
                    <a:pt x="239" y="1"/>
                  </a:lnTo>
                  <a:lnTo>
                    <a:pt x="257" y="2"/>
                  </a:lnTo>
                  <a:lnTo>
                    <a:pt x="271" y="5"/>
                  </a:lnTo>
                  <a:lnTo>
                    <a:pt x="271" y="5"/>
                  </a:lnTo>
                  <a:lnTo>
                    <a:pt x="290" y="8"/>
                  </a:lnTo>
                  <a:lnTo>
                    <a:pt x="307" y="14"/>
                  </a:lnTo>
                  <a:lnTo>
                    <a:pt x="321" y="20"/>
                  </a:lnTo>
                  <a:lnTo>
                    <a:pt x="335" y="29"/>
                  </a:lnTo>
                  <a:lnTo>
                    <a:pt x="335" y="29"/>
                  </a:lnTo>
                  <a:lnTo>
                    <a:pt x="347" y="38"/>
                  </a:lnTo>
                  <a:lnTo>
                    <a:pt x="358" y="49"/>
                  </a:lnTo>
                  <a:lnTo>
                    <a:pt x="367" y="64"/>
                  </a:lnTo>
                  <a:lnTo>
                    <a:pt x="376" y="78"/>
                  </a:lnTo>
                  <a:lnTo>
                    <a:pt x="376" y="78"/>
                  </a:lnTo>
                  <a:lnTo>
                    <a:pt x="383" y="94"/>
                  </a:lnTo>
                  <a:lnTo>
                    <a:pt x="388" y="112"/>
                  </a:lnTo>
                  <a:lnTo>
                    <a:pt x="390" y="130"/>
                  </a:lnTo>
                  <a:lnTo>
                    <a:pt x="392" y="148"/>
                  </a:lnTo>
                  <a:lnTo>
                    <a:pt x="392" y="148"/>
                  </a:lnTo>
                  <a:lnTo>
                    <a:pt x="392" y="165"/>
                  </a:lnTo>
                  <a:lnTo>
                    <a:pt x="389" y="180"/>
                  </a:lnTo>
                  <a:lnTo>
                    <a:pt x="386" y="194"/>
                  </a:lnTo>
                  <a:lnTo>
                    <a:pt x="381" y="208"/>
                  </a:lnTo>
                  <a:lnTo>
                    <a:pt x="375" y="222"/>
                  </a:lnTo>
                  <a:lnTo>
                    <a:pt x="368" y="235"/>
                  </a:lnTo>
                  <a:lnTo>
                    <a:pt x="360" y="248"/>
                  </a:lnTo>
                  <a:lnTo>
                    <a:pt x="351" y="259"/>
                  </a:lnTo>
                  <a:lnTo>
                    <a:pt x="351" y="259"/>
                  </a:lnTo>
                  <a:lnTo>
                    <a:pt x="339" y="270"/>
                  </a:lnTo>
                  <a:lnTo>
                    <a:pt x="325" y="279"/>
                  </a:lnTo>
                  <a:lnTo>
                    <a:pt x="310" y="286"/>
                  </a:lnTo>
                  <a:lnTo>
                    <a:pt x="292" y="293"/>
                  </a:lnTo>
                  <a:lnTo>
                    <a:pt x="271" y="298"/>
                  </a:lnTo>
                  <a:lnTo>
                    <a:pt x="250" y="302"/>
                  </a:lnTo>
                  <a:lnTo>
                    <a:pt x="227" y="303"/>
                  </a:lnTo>
                  <a:lnTo>
                    <a:pt x="200" y="304"/>
                  </a:lnTo>
                  <a:lnTo>
                    <a:pt x="68" y="304"/>
                  </a:lnTo>
                  <a:lnTo>
                    <a:pt x="68" y="513"/>
                  </a:lnTo>
                  <a:lnTo>
                    <a:pt x="0" y="513"/>
                  </a:lnTo>
                  <a:close/>
                  <a:moveTo>
                    <a:pt x="68" y="244"/>
                  </a:moveTo>
                  <a:lnTo>
                    <a:pt x="201" y="244"/>
                  </a:lnTo>
                  <a:lnTo>
                    <a:pt x="201" y="244"/>
                  </a:lnTo>
                  <a:lnTo>
                    <a:pt x="216" y="243"/>
                  </a:lnTo>
                  <a:lnTo>
                    <a:pt x="232" y="243"/>
                  </a:lnTo>
                  <a:lnTo>
                    <a:pt x="244" y="240"/>
                  </a:lnTo>
                  <a:lnTo>
                    <a:pt x="257" y="238"/>
                  </a:lnTo>
                  <a:lnTo>
                    <a:pt x="267" y="234"/>
                  </a:lnTo>
                  <a:lnTo>
                    <a:pt x="278" y="230"/>
                  </a:lnTo>
                  <a:lnTo>
                    <a:pt x="287" y="225"/>
                  </a:lnTo>
                  <a:lnTo>
                    <a:pt x="294" y="220"/>
                  </a:lnTo>
                  <a:lnTo>
                    <a:pt x="294" y="220"/>
                  </a:lnTo>
                  <a:lnTo>
                    <a:pt x="301" y="213"/>
                  </a:lnTo>
                  <a:lnTo>
                    <a:pt x="306" y="206"/>
                  </a:lnTo>
                  <a:lnTo>
                    <a:pt x="311" y="198"/>
                  </a:lnTo>
                  <a:lnTo>
                    <a:pt x="315" y="190"/>
                  </a:lnTo>
                  <a:lnTo>
                    <a:pt x="317" y="181"/>
                  </a:lnTo>
                  <a:lnTo>
                    <a:pt x="320" y="171"/>
                  </a:lnTo>
                  <a:lnTo>
                    <a:pt x="321" y="161"/>
                  </a:lnTo>
                  <a:lnTo>
                    <a:pt x="321" y="151"/>
                  </a:lnTo>
                  <a:lnTo>
                    <a:pt x="321" y="151"/>
                  </a:lnTo>
                  <a:lnTo>
                    <a:pt x="321" y="135"/>
                  </a:lnTo>
                  <a:lnTo>
                    <a:pt x="317" y="120"/>
                  </a:lnTo>
                  <a:lnTo>
                    <a:pt x="312" y="107"/>
                  </a:lnTo>
                  <a:lnTo>
                    <a:pt x="306" y="96"/>
                  </a:lnTo>
                  <a:lnTo>
                    <a:pt x="306" y="96"/>
                  </a:lnTo>
                  <a:lnTo>
                    <a:pt x="297" y="84"/>
                  </a:lnTo>
                  <a:lnTo>
                    <a:pt x="287" y="76"/>
                  </a:lnTo>
                  <a:lnTo>
                    <a:pt x="275" y="70"/>
                  </a:lnTo>
                  <a:lnTo>
                    <a:pt x="262" y="65"/>
                  </a:lnTo>
                  <a:lnTo>
                    <a:pt x="262" y="65"/>
                  </a:lnTo>
                  <a:lnTo>
                    <a:pt x="252" y="62"/>
                  </a:lnTo>
                  <a:lnTo>
                    <a:pt x="238" y="61"/>
                  </a:lnTo>
                  <a:lnTo>
                    <a:pt x="200" y="60"/>
                  </a:lnTo>
                  <a:lnTo>
                    <a:pt x="68" y="60"/>
                  </a:lnTo>
                  <a:lnTo>
                    <a:pt x="68" y="2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5" name="Freeform 597"/>
            <p:cNvSpPr>
              <a:spLocks noEditPoints="1"/>
            </p:cNvSpPr>
            <p:nvPr/>
          </p:nvSpPr>
          <p:spPr bwMode="auto">
            <a:xfrm>
              <a:off x="439738" y="2416176"/>
              <a:ext cx="357188" cy="407988"/>
            </a:xfrm>
            <a:custGeom>
              <a:avLst/>
              <a:gdLst>
                <a:gd name="T0" fmla="*/ 0 w 452"/>
                <a:gd name="T1" fmla="*/ 0 h 513"/>
                <a:gd name="T2" fmla="*/ 228 w 452"/>
                <a:gd name="T3" fmla="*/ 0 h 513"/>
                <a:gd name="T4" fmla="*/ 288 w 452"/>
                <a:gd name="T5" fmla="*/ 3 h 513"/>
                <a:gd name="T6" fmla="*/ 331 w 452"/>
                <a:gd name="T7" fmla="*/ 14 h 513"/>
                <a:gd name="T8" fmla="*/ 340 w 452"/>
                <a:gd name="T9" fmla="*/ 17 h 513"/>
                <a:gd name="T10" fmla="*/ 357 w 452"/>
                <a:gd name="T11" fmla="*/ 26 h 513"/>
                <a:gd name="T12" fmla="*/ 371 w 452"/>
                <a:gd name="T13" fmla="*/ 39 h 513"/>
                <a:gd name="T14" fmla="*/ 389 w 452"/>
                <a:gd name="T15" fmla="*/ 62 h 513"/>
                <a:gd name="T16" fmla="*/ 398 w 452"/>
                <a:gd name="T17" fmla="*/ 80 h 513"/>
                <a:gd name="T18" fmla="*/ 408 w 452"/>
                <a:gd name="T19" fmla="*/ 119 h 513"/>
                <a:gd name="T20" fmla="*/ 409 w 452"/>
                <a:gd name="T21" fmla="*/ 140 h 513"/>
                <a:gd name="T22" fmla="*/ 408 w 452"/>
                <a:gd name="T23" fmla="*/ 166 h 513"/>
                <a:gd name="T24" fmla="*/ 402 w 452"/>
                <a:gd name="T25" fmla="*/ 190 h 513"/>
                <a:gd name="T26" fmla="*/ 390 w 452"/>
                <a:gd name="T27" fmla="*/ 212 h 513"/>
                <a:gd name="T28" fmla="*/ 375 w 452"/>
                <a:gd name="T29" fmla="*/ 231 h 513"/>
                <a:gd name="T30" fmla="*/ 365 w 452"/>
                <a:gd name="T31" fmla="*/ 240 h 513"/>
                <a:gd name="T32" fmla="*/ 343 w 452"/>
                <a:gd name="T33" fmla="*/ 256 h 513"/>
                <a:gd name="T34" fmla="*/ 316 w 452"/>
                <a:gd name="T35" fmla="*/ 268 h 513"/>
                <a:gd name="T36" fmla="*/ 283 w 452"/>
                <a:gd name="T37" fmla="*/ 276 h 513"/>
                <a:gd name="T38" fmla="*/ 266 w 452"/>
                <a:gd name="T39" fmla="*/ 280 h 513"/>
                <a:gd name="T40" fmla="*/ 298 w 452"/>
                <a:gd name="T41" fmla="*/ 299 h 513"/>
                <a:gd name="T42" fmla="*/ 307 w 452"/>
                <a:gd name="T43" fmla="*/ 306 h 513"/>
                <a:gd name="T44" fmla="*/ 335 w 452"/>
                <a:gd name="T45" fmla="*/ 336 h 513"/>
                <a:gd name="T46" fmla="*/ 363 w 452"/>
                <a:gd name="T47" fmla="*/ 373 h 513"/>
                <a:gd name="T48" fmla="*/ 367 w 452"/>
                <a:gd name="T49" fmla="*/ 513 h 513"/>
                <a:gd name="T50" fmla="*/ 299 w 452"/>
                <a:gd name="T51" fmla="*/ 407 h 513"/>
                <a:gd name="T52" fmla="*/ 250 w 452"/>
                <a:gd name="T53" fmla="*/ 335 h 513"/>
                <a:gd name="T54" fmla="*/ 241 w 452"/>
                <a:gd name="T55" fmla="*/ 325 h 513"/>
                <a:gd name="T56" fmla="*/ 223 w 452"/>
                <a:gd name="T57" fmla="*/ 307 h 513"/>
                <a:gd name="T58" fmla="*/ 215 w 452"/>
                <a:gd name="T59" fmla="*/ 302 h 513"/>
                <a:gd name="T60" fmla="*/ 184 w 452"/>
                <a:gd name="T61" fmla="*/ 288 h 513"/>
                <a:gd name="T62" fmla="*/ 169 w 452"/>
                <a:gd name="T63" fmla="*/ 285 h 513"/>
                <a:gd name="T64" fmla="*/ 68 w 452"/>
                <a:gd name="T65" fmla="*/ 285 h 513"/>
                <a:gd name="T66" fmla="*/ 0 w 452"/>
                <a:gd name="T67" fmla="*/ 513 h 513"/>
                <a:gd name="T68" fmla="*/ 214 w 452"/>
                <a:gd name="T69" fmla="*/ 226 h 513"/>
                <a:gd name="T70" fmla="*/ 235 w 452"/>
                <a:gd name="T71" fmla="*/ 226 h 513"/>
                <a:gd name="T72" fmla="*/ 273 w 452"/>
                <a:gd name="T73" fmla="*/ 221 h 513"/>
                <a:gd name="T74" fmla="*/ 287 w 452"/>
                <a:gd name="T75" fmla="*/ 217 h 513"/>
                <a:gd name="T76" fmla="*/ 310 w 452"/>
                <a:gd name="T77" fmla="*/ 204 h 513"/>
                <a:gd name="T78" fmla="*/ 326 w 452"/>
                <a:gd name="T79" fmla="*/ 185 h 513"/>
                <a:gd name="T80" fmla="*/ 333 w 452"/>
                <a:gd name="T81" fmla="*/ 175 h 513"/>
                <a:gd name="T82" fmla="*/ 339 w 452"/>
                <a:gd name="T83" fmla="*/ 152 h 513"/>
                <a:gd name="T84" fmla="*/ 340 w 452"/>
                <a:gd name="T85" fmla="*/ 140 h 513"/>
                <a:gd name="T86" fmla="*/ 338 w 452"/>
                <a:gd name="T87" fmla="*/ 122 h 513"/>
                <a:gd name="T88" fmla="*/ 334 w 452"/>
                <a:gd name="T89" fmla="*/ 107 h 513"/>
                <a:gd name="T90" fmla="*/ 325 w 452"/>
                <a:gd name="T91" fmla="*/ 93 h 513"/>
                <a:gd name="T92" fmla="*/ 314 w 452"/>
                <a:gd name="T93" fmla="*/ 80 h 513"/>
                <a:gd name="T94" fmla="*/ 307 w 452"/>
                <a:gd name="T95" fmla="*/ 74 h 513"/>
                <a:gd name="T96" fmla="*/ 289 w 452"/>
                <a:gd name="T97" fmla="*/ 66 h 513"/>
                <a:gd name="T98" fmla="*/ 269 w 452"/>
                <a:gd name="T99" fmla="*/ 60 h 513"/>
                <a:gd name="T100" fmla="*/ 244 w 452"/>
                <a:gd name="T101" fmla="*/ 57 h 513"/>
                <a:gd name="T102" fmla="*/ 68 w 452"/>
                <a:gd name="T103" fmla="*/ 56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2" h="513">
                  <a:moveTo>
                    <a:pt x="0" y="513"/>
                  </a:moveTo>
                  <a:lnTo>
                    <a:pt x="0" y="0"/>
                  </a:lnTo>
                  <a:lnTo>
                    <a:pt x="228" y="0"/>
                  </a:lnTo>
                  <a:lnTo>
                    <a:pt x="228" y="0"/>
                  </a:lnTo>
                  <a:lnTo>
                    <a:pt x="260" y="1"/>
                  </a:lnTo>
                  <a:lnTo>
                    <a:pt x="288" y="3"/>
                  </a:lnTo>
                  <a:lnTo>
                    <a:pt x="312" y="7"/>
                  </a:lnTo>
                  <a:lnTo>
                    <a:pt x="331" y="14"/>
                  </a:lnTo>
                  <a:lnTo>
                    <a:pt x="331" y="14"/>
                  </a:lnTo>
                  <a:lnTo>
                    <a:pt x="340" y="17"/>
                  </a:lnTo>
                  <a:lnTo>
                    <a:pt x="348" y="21"/>
                  </a:lnTo>
                  <a:lnTo>
                    <a:pt x="357" y="26"/>
                  </a:lnTo>
                  <a:lnTo>
                    <a:pt x="363" y="33"/>
                  </a:lnTo>
                  <a:lnTo>
                    <a:pt x="371" y="39"/>
                  </a:lnTo>
                  <a:lnTo>
                    <a:pt x="377" y="46"/>
                  </a:lnTo>
                  <a:lnTo>
                    <a:pt x="389" y="62"/>
                  </a:lnTo>
                  <a:lnTo>
                    <a:pt x="389" y="62"/>
                  </a:lnTo>
                  <a:lnTo>
                    <a:pt x="398" y="80"/>
                  </a:lnTo>
                  <a:lnTo>
                    <a:pt x="404" y="99"/>
                  </a:lnTo>
                  <a:lnTo>
                    <a:pt x="408" y="119"/>
                  </a:lnTo>
                  <a:lnTo>
                    <a:pt x="409" y="140"/>
                  </a:lnTo>
                  <a:lnTo>
                    <a:pt x="409" y="140"/>
                  </a:lnTo>
                  <a:lnTo>
                    <a:pt x="409" y="153"/>
                  </a:lnTo>
                  <a:lnTo>
                    <a:pt x="408" y="166"/>
                  </a:lnTo>
                  <a:lnTo>
                    <a:pt x="406" y="179"/>
                  </a:lnTo>
                  <a:lnTo>
                    <a:pt x="402" y="190"/>
                  </a:lnTo>
                  <a:lnTo>
                    <a:pt x="397" y="202"/>
                  </a:lnTo>
                  <a:lnTo>
                    <a:pt x="390" y="212"/>
                  </a:lnTo>
                  <a:lnTo>
                    <a:pt x="383" y="222"/>
                  </a:lnTo>
                  <a:lnTo>
                    <a:pt x="375" y="231"/>
                  </a:lnTo>
                  <a:lnTo>
                    <a:pt x="375" y="231"/>
                  </a:lnTo>
                  <a:lnTo>
                    <a:pt x="365" y="240"/>
                  </a:lnTo>
                  <a:lnTo>
                    <a:pt x="354" y="249"/>
                  </a:lnTo>
                  <a:lnTo>
                    <a:pt x="343" y="256"/>
                  </a:lnTo>
                  <a:lnTo>
                    <a:pt x="330" y="262"/>
                  </a:lnTo>
                  <a:lnTo>
                    <a:pt x="316" y="268"/>
                  </a:lnTo>
                  <a:lnTo>
                    <a:pt x="301" y="272"/>
                  </a:lnTo>
                  <a:lnTo>
                    <a:pt x="283" y="276"/>
                  </a:lnTo>
                  <a:lnTo>
                    <a:pt x="266" y="280"/>
                  </a:lnTo>
                  <a:lnTo>
                    <a:pt x="266" y="280"/>
                  </a:lnTo>
                  <a:lnTo>
                    <a:pt x="289" y="293"/>
                  </a:lnTo>
                  <a:lnTo>
                    <a:pt x="298" y="299"/>
                  </a:lnTo>
                  <a:lnTo>
                    <a:pt x="307" y="306"/>
                  </a:lnTo>
                  <a:lnTo>
                    <a:pt x="307" y="306"/>
                  </a:lnTo>
                  <a:lnTo>
                    <a:pt x="321" y="320"/>
                  </a:lnTo>
                  <a:lnTo>
                    <a:pt x="335" y="336"/>
                  </a:lnTo>
                  <a:lnTo>
                    <a:pt x="349" y="354"/>
                  </a:lnTo>
                  <a:lnTo>
                    <a:pt x="363" y="373"/>
                  </a:lnTo>
                  <a:lnTo>
                    <a:pt x="452" y="513"/>
                  </a:lnTo>
                  <a:lnTo>
                    <a:pt x="367" y="513"/>
                  </a:lnTo>
                  <a:lnTo>
                    <a:pt x="299" y="407"/>
                  </a:lnTo>
                  <a:lnTo>
                    <a:pt x="299" y="407"/>
                  </a:lnTo>
                  <a:lnTo>
                    <a:pt x="271" y="366"/>
                  </a:lnTo>
                  <a:lnTo>
                    <a:pt x="250" y="335"/>
                  </a:lnTo>
                  <a:lnTo>
                    <a:pt x="250" y="335"/>
                  </a:lnTo>
                  <a:lnTo>
                    <a:pt x="241" y="325"/>
                  </a:lnTo>
                  <a:lnTo>
                    <a:pt x="232" y="315"/>
                  </a:lnTo>
                  <a:lnTo>
                    <a:pt x="223" y="307"/>
                  </a:lnTo>
                  <a:lnTo>
                    <a:pt x="215" y="302"/>
                  </a:lnTo>
                  <a:lnTo>
                    <a:pt x="215" y="302"/>
                  </a:lnTo>
                  <a:lnTo>
                    <a:pt x="200" y="293"/>
                  </a:lnTo>
                  <a:lnTo>
                    <a:pt x="184" y="288"/>
                  </a:lnTo>
                  <a:lnTo>
                    <a:pt x="184" y="288"/>
                  </a:lnTo>
                  <a:lnTo>
                    <a:pt x="169" y="285"/>
                  </a:lnTo>
                  <a:lnTo>
                    <a:pt x="147" y="285"/>
                  </a:lnTo>
                  <a:lnTo>
                    <a:pt x="68" y="285"/>
                  </a:lnTo>
                  <a:lnTo>
                    <a:pt x="68" y="513"/>
                  </a:lnTo>
                  <a:lnTo>
                    <a:pt x="0" y="513"/>
                  </a:lnTo>
                  <a:close/>
                  <a:moveTo>
                    <a:pt x="68" y="226"/>
                  </a:moveTo>
                  <a:lnTo>
                    <a:pt x="214" y="226"/>
                  </a:lnTo>
                  <a:lnTo>
                    <a:pt x="214" y="226"/>
                  </a:lnTo>
                  <a:lnTo>
                    <a:pt x="235" y="226"/>
                  </a:lnTo>
                  <a:lnTo>
                    <a:pt x="255" y="224"/>
                  </a:lnTo>
                  <a:lnTo>
                    <a:pt x="273" y="221"/>
                  </a:lnTo>
                  <a:lnTo>
                    <a:pt x="287" y="217"/>
                  </a:lnTo>
                  <a:lnTo>
                    <a:pt x="287" y="217"/>
                  </a:lnTo>
                  <a:lnTo>
                    <a:pt x="299" y="211"/>
                  </a:lnTo>
                  <a:lnTo>
                    <a:pt x="310" y="204"/>
                  </a:lnTo>
                  <a:lnTo>
                    <a:pt x="319" y="195"/>
                  </a:lnTo>
                  <a:lnTo>
                    <a:pt x="326" y="185"/>
                  </a:lnTo>
                  <a:lnTo>
                    <a:pt x="326" y="185"/>
                  </a:lnTo>
                  <a:lnTo>
                    <a:pt x="333" y="175"/>
                  </a:lnTo>
                  <a:lnTo>
                    <a:pt x="337" y="163"/>
                  </a:lnTo>
                  <a:lnTo>
                    <a:pt x="339" y="152"/>
                  </a:lnTo>
                  <a:lnTo>
                    <a:pt x="340" y="140"/>
                  </a:lnTo>
                  <a:lnTo>
                    <a:pt x="340" y="140"/>
                  </a:lnTo>
                  <a:lnTo>
                    <a:pt x="339" y="131"/>
                  </a:lnTo>
                  <a:lnTo>
                    <a:pt x="338" y="122"/>
                  </a:lnTo>
                  <a:lnTo>
                    <a:pt x="337" y="115"/>
                  </a:lnTo>
                  <a:lnTo>
                    <a:pt x="334" y="107"/>
                  </a:lnTo>
                  <a:lnTo>
                    <a:pt x="330" y="99"/>
                  </a:lnTo>
                  <a:lnTo>
                    <a:pt x="325" y="93"/>
                  </a:lnTo>
                  <a:lnTo>
                    <a:pt x="320" y="87"/>
                  </a:lnTo>
                  <a:lnTo>
                    <a:pt x="314" y="80"/>
                  </a:lnTo>
                  <a:lnTo>
                    <a:pt x="314" y="80"/>
                  </a:lnTo>
                  <a:lnTo>
                    <a:pt x="307" y="74"/>
                  </a:lnTo>
                  <a:lnTo>
                    <a:pt x="298" y="70"/>
                  </a:lnTo>
                  <a:lnTo>
                    <a:pt x="289" y="66"/>
                  </a:lnTo>
                  <a:lnTo>
                    <a:pt x="280" y="62"/>
                  </a:lnTo>
                  <a:lnTo>
                    <a:pt x="269" y="60"/>
                  </a:lnTo>
                  <a:lnTo>
                    <a:pt x="257" y="58"/>
                  </a:lnTo>
                  <a:lnTo>
                    <a:pt x="244" y="57"/>
                  </a:lnTo>
                  <a:lnTo>
                    <a:pt x="230" y="56"/>
                  </a:lnTo>
                  <a:lnTo>
                    <a:pt x="68" y="56"/>
                  </a:lnTo>
                  <a:lnTo>
                    <a:pt x="68" y="2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6" name="Freeform 598"/>
            <p:cNvSpPr>
              <a:spLocks noEditPoints="1"/>
            </p:cNvSpPr>
            <p:nvPr/>
          </p:nvSpPr>
          <p:spPr bwMode="auto">
            <a:xfrm>
              <a:off x="811213" y="2408238"/>
              <a:ext cx="388938" cy="422275"/>
            </a:xfrm>
            <a:custGeom>
              <a:avLst/>
              <a:gdLst>
                <a:gd name="T0" fmla="*/ 1 w 489"/>
                <a:gd name="T1" fmla="*/ 242 h 531"/>
                <a:gd name="T2" fmla="*/ 16 w 489"/>
                <a:gd name="T3" fmla="*/ 158 h 531"/>
                <a:gd name="T4" fmla="*/ 52 w 489"/>
                <a:gd name="T5" fmla="*/ 90 h 531"/>
                <a:gd name="T6" fmla="*/ 85 w 489"/>
                <a:gd name="T7" fmla="*/ 55 h 531"/>
                <a:gd name="T8" fmla="*/ 147 w 489"/>
                <a:gd name="T9" fmla="*/ 17 h 531"/>
                <a:gd name="T10" fmla="*/ 218 w 489"/>
                <a:gd name="T11" fmla="*/ 1 h 531"/>
                <a:gd name="T12" fmla="*/ 263 w 489"/>
                <a:gd name="T13" fmla="*/ 0 h 531"/>
                <a:gd name="T14" fmla="*/ 313 w 489"/>
                <a:gd name="T15" fmla="*/ 9 h 531"/>
                <a:gd name="T16" fmla="*/ 359 w 489"/>
                <a:gd name="T17" fmla="*/ 25 h 531"/>
                <a:gd name="T18" fmla="*/ 387 w 489"/>
                <a:gd name="T19" fmla="*/ 43 h 531"/>
                <a:gd name="T20" fmla="*/ 423 w 489"/>
                <a:gd name="T21" fmla="*/ 74 h 531"/>
                <a:gd name="T22" fmla="*/ 452 w 489"/>
                <a:gd name="T23" fmla="*/ 114 h 531"/>
                <a:gd name="T24" fmla="*/ 466 w 489"/>
                <a:gd name="T25" fmla="*/ 144 h 531"/>
                <a:gd name="T26" fmla="*/ 482 w 489"/>
                <a:gd name="T27" fmla="*/ 193 h 531"/>
                <a:gd name="T28" fmla="*/ 489 w 489"/>
                <a:gd name="T29" fmla="*/ 247 h 531"/>
                <a:gd name="T30" fmla="*/ 489 w 489"/>
                <a:gd name="T31" fmla="*/ 285 h 531"/>
                <a:gd name="T32" fmla="*/ 482 w 489"/>
                <a:gd name="T33" fmla="*/ 340 h 531"/>
                <a:gd name="T34" fmla="*/ 465 w 489"/>
                <a:gd name="T35" fmla="*/ 390 h 531"/>
                <a:gd name="T36" fmla="*/ 450 w 489"/>
                <a:gd name="T37" fmla="*/ 421 h 531"/>
                <a:gd name="T38" fmla="*/ 420 w 489"/>
                <a:gd name="T39" fmla="*/ 461 h 531"/>
                <a:gd name="T40" fmla="*/ 383 w 489"/>
                <a:gd name="T41" fmla="*/ 491 h 531"/>
                <a:gd name="T42" fmla="*/ 354 w 489"/>
                <a:gd name="T43" fmla="*/ 507 h 531"/>
                <a:gd name="T44" fmla="*/ 309 w 489"/>
                <a:gd name="T45" fmla="*/ 523 h 531"/>
                <a:gd name="T46" fmla="*/ 260 w 489"/>
                <a:gd name="T47" fmla="*/ 530 h 531"/>
                <a:gd name="T48" fmla="*/ 227 w 489"/>
                <a:gd name="T49" fmla="*/ 530 h 531"/>
                <a:gd name="T50" fmla="*/ 176 w 489"/>
                <a:gd name="T51" fmla="*/ 522 h 531"/>
                <a:gd name="T52" fmla="*/ 130 w 489"/>
                <a:gd name="T53" fmla="*/ 504 h 531"/>
                <a:gd name="T54" fmla="*/ 102 w 489"/>
                <a:gd name="T55" fmla="*/ 486 h 531"/>
                <a:gd name="T56" fmla="*/ 65 w 489"/>
                <a:gd name="T57" fmla="*/ 454 h 531"/>
                <a:gd name="T58" fmla="*/ 37 w 489"/>
                <a:gd name="T59" fmla="*/ 414 h 531"/>
                <a:gd name="T60" fmla="*/ 21 w 489"/>
                <a:gd name="T61" fmla="*/ 385 h 531"/>
                <a:gd name="T62" fmla="*/ 7 w 489"/>
                <a:gd name="T63" fmla="*/ 338 h 531"/>
                <a:gd name="T64" fmla="*/ 0 w 489"/>
                <a:gd name="T65" fmla="*/ 289 h 531"/>
                <a:gd name="T66" fmla="*/ 70 w 489"/>
                <a:gd name="T67" fmla="*/ 274 h 531"/>
                <a:gd name="T68" fmla="*/ 72 w 489"/>
                <a:gd name="T69" fmla="*/ 317 h 531"/>
                <a:gd name="T70" fmla="*/ 89 w 489"/>
                <a:gd name="T71" fmla="*/ 373 h 531"/>
                <a:gd name="T72" fmla="*/ 120 w 489"/>
                <a:gd name="T73" fmla="*/ 420 h 531"/>
                <a:gd name="T74" fmla="*/ 145 w 489"/>
                <a:gd name="T75" fmla="*/ 443 h 531"/>
                <a:gd name="T76" fmla="*/ 191 w 489"/>
                <a:gd name="T77" fmla="*/ 466 h 531"/>
                <a:gd name="T78" fmla="*/ 244 w 489"/>
                <a:gd name="T79" fmla="*/ 472 h 531"/>
                <a:gd name="T80" fmla="*/ 281 w 489"/>
                <a:gd name="T81" fmla="*/ 470 h 531"/>
                <a:gd name="T82" fmla="*/ 329 w 489"/>
                <a:gd name="T83" fmla="*/ 452 h 531"/>
                <a:gd name="T84" fmla="*/ 370 w 489"/>
                <a:gd name="T85" fmla="*/ 418 h 531"/>
                <a:gd name="T86" fmla="*/ 392 w 489"/>
                <a:gd name="T87" fmla="*/ 389 h 531"/>
                <a:gd name="T88" fmla="*/ 413 w 489"/>
                <a:gd name="T89" fmla="*/ 334 h 531"/>
                <a:gd name="T90" fmla="*/ 420 w 489"/>
                <a:gd name="T91" fmla="*/ 266 h 531"/>
                <a:gd name="T92" fmla="*/ 414 w 489"/>
                <a:gd name="T93" fmla="*/ 207 h 531"/>
                <a:gd name="T94" fmla="*/ 399 w 489"/>
                <a:gd name="T95" fmla="*/ 156 h 531"/>
                <a:gd name="T96" fmla="*/ 387 w 489"/>
                <a:gd name="T97" fmla="*/ 134 h 531"/>
                <a:gd name="T98" fmla="*/ 364 w 489"/>
                <a:gd name="T99" fmla="*/ 106 h 531"/>
                <a:gd name="T100" fmla="*/ 337 w 489"/>
                <a:gd name="T101" fmla="*/ 84 h 531"/>
                <a:gd name="T102" fmla="*/ 315 w 489"/>
                <a:gd name="T103" fmla="*/ 73 h 531"/>
                <a:gd name="T104" fmla="*/ 282 w 489"/>
                <a:gd name="T105" fmla="*/ 62 h 531"/>
                <a:gd name="T106" fmla="*/ 245 w 489"/>
                <a:gd name="T107" fmla="*/ 58 h 531"/>
                <a:gd name="T108" fmla="*/ 211 w 489"/>
                <a:gd name="T109" fmla="*/ 61 h 531"/>
                <a:gd name="T110" fmla="*/ 163 w 489"/>
                <a:gd name="T111" fmla="*/ 78 h 531"/>
                <a:gd name="T112" fmla="*/ 121 w 489"/>
                <a:gd name="T113" fmla="*/ 107 h 531"/>
                <a:gd name="T114" fmla="*/ 98 w 489"/>
                <a:gd name="T115" fmla="*/ 137 h 531"/>
                <a:gd name="T116" fmla="*/ 76 w 489"/>
                <a:gd name="T117" fmla="*/ 195 h 531"/>
                <a:gd name="T118" fmla="*/ 70 w 489"/>
                <a:gd name="T119" fmla="*/ 274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9" h="531">
                  <a:moveTo>
                    <a:pt x="0" y="272"/>
                  </a:moveTo>
                  <a:lnTo>
                    <a:pt x="0" y="272"/>
                  </a:lnTo>
                  <a:lnTo>
                    <a:pt x="1" y="242"/>
                  </a:lnTo>
                  <a:lnTo>
                    <a:pt x="3" y="212"/>
                  </a:lnTo>
                  <a:lnTo>
                    <a:pt x="8" y="184"/>
                  </a:lnTo>
                  <a:lnTo>
                    <a:pt x="16" y="158"/>
                  </a:lnTo>
                  <a:lnTo>
                    <a:pt x="26" y="134"/>
                  </a:lnTo>
                  <a:lnTo>
                    <a:pt x="38" y="111"/>
                  </a:lnTo>
                  <a:lnTo>
                    <a:pt x="52" y="90"/>
                  </a:lnTo>
                  <a:lnTo>
                    <a:pt x="67" y="73"/>
                  </a:lnTo>
                  <a:lnTo>
                    <a:pt x="67" y="73"/>
                  </a:lnTo>
                  <a:lnTo>
                    <a:pt x="85" y="55"/>
                  </a:lnTo>
                  <a:lnTo>
                    <a:pt x="104" y="41"/>
                  </a:lnTo>
                  <a:lnTo>
                    <a:pt x="125" y="28"/>
                  </a:lnTo>
                  <a:lnTo>
                    <a:pt x="147" y="17"/>
                  </a:lnTo>
                  <a:lnTo>
                    <a:pt x="170" y="10"/>
                  </a:lnTo>
                  <a:lnTo>
                    <a:pt x="193" y="5"/>
                  </a:lnTo>
                  <a:lnTo>
                    <a:pt x="218" y="1"/>
                  </a:lnTo>
                  <a:lnTo>
                    <a:pt x="245" y="0"/>
                  </a:lnTo>
                  <a:lnTo>
                    <a:pt x="245" y="0"/>
                  </a:lnTo>
                  <a:lnTo>
                    <a:pt x="263" y="0"/>
                  </a:lnTo>
                  <a:lnTo>
                    <a:pt x="280" y="2"/>
                  </a:lnTo>
                  <a:lnTo>
                    <a:pt x="296" y="5"/>
                  </a:lnTo>
                  <a:lnTo>
                    <a:pt x="313" y="9"/>
                  </a:lnTo>
                  <a:lnTo>
                    <a:pt x="328" y="12"/>
                  </a:lnTo>
                  <a:lnTo>
                    <a:pt x="344" y="19"/>
                  </a:lnTo>
                  <a:lnTo>
                    <a:pt x="359" y="25"/>
                  </a:lnTo>
                  <a:lnTo>
                    <a:pt x="373" y="34"/>
                  </a:lnTo>
                  <a:lnTo>
                    <a:pt x="373" y="34"/>
                  </a:lnTo>
                  <a:lnTo>
                    <a:pt x="387" y="43"/>
                  </a:lnTo>
                  <a:lnTo>
                    <a:pt x="400" y="52"/>
                  </a:lnTo>
                  <a:lnTo>
                    <a:pt x="411" y="62"/>
                  </a:lnTo>
                  <a:lnTo>
                    <a:pt x="423" y="74"/>
                  </a:lnTo>
                  <a:lnTo>
                    <a:pt x="433" y="87"/>
                  </a:lnTo>
                  <a:lnTo>
                    <a:pt x="443" y="99"/>
                  </a:lnTo>
                  <a:lnTo>
                    <a:pt x="452" y="114"/>
                  </a:lnTo>
                  <a:lnTo>
                    <a:pt x="460" y="129"/>
                  </a:lnTo>
                  <a:lnTo>
                    <a:pt x="460" y="129"/>
                  </a:lnTo>
                  <a:lnTo>
                    <a:pt x="466" y="144"/>
                  </a:lnTo>
                  <a:lnTo>
                    <a:pt x="473" y="160"/>
                  </a:lnTo>
                  <a:lnTo>
                    <a:pt x="478" y="176"/>
                  </a:lnTo>
                  <a:lnTo>
                    <a:pt x="482" y="193"/>
                  </a:lnTo>
                  <a:lnTo>
                    <a:pt x="485" y="211"/>
                  </a:lnTo>
                  <a:lnTo>
                    <a:pt x="488" y="229"/>
                  </a:lnTo>
                  <a:lnTo>
                    <a:pt x="489" y="247"/>
                  </a:lnTo>
                  <a:lnTo>
                    <a:pt x="489" y="266"/>
                  </a:lnTo>
                  <a:lnTo>
                    <a:pt x="489" y="266"/>
                  </a:lnTo>
                  <a:lnTo>
                    <a:pt x="489" y="285"/>
                  </a:lnTo>
                  <a:lnTo>
                    <a:pt x="488" y="304"/>
                  </a:lnTo>
                  <a:lnTo>
                    <a:pt x="485" y="322"/>
                  </a:lnTo>
                  <a:lnTo>
                    <a:pt x="482" y="340"/>
                  </a:lnTo>
                  <a:lnTo>
                    <a:pt x="478" y="357"/>
                  </a:lnTo>
                  <a:lnTo>
                    <a:pt x="471" y="373"/>
                  </a:lnTo>
                  <a:lnTo>
                    <a:pt x="465" y="390"/>
                  </a:lnTo>
                  <a:lnTo>
                    <a:pt x="459" y="406"/>
                  </a:lnTo>
                  <a:lnTo>
                    <a:pt x="459" y="406"/>
                  </a:lnTo>
                  <a:lnTo>
                    <a:pt x="450" y="421"/>
                  </a:lnTo>
                  <a:lnTo>
                    <a:pt x="441" y="435"/>
                  </a:lnTo>
                  <a:lnTo>
                    <a:pt x="430" y="448"/>
                  </a:lnTo>
                  <a:lnTo>
                    <a:pt x="420" y="461"/>
                  </a:lnTo>
                  <a:lnTo>
                    <a:pt x="409" y="471"/>
                  </a:lnTo>
                  <a:lnTo>
                    <a:pt x="396" y="481"/>
                  </a:lnTo>
                  <a:lnTo>
                    <a:pt x="383" y="491"/>
                  </a:lnTo>
                  <a:lnTo>
                    <a:pt x="369" y="499"/>
                  </a:lnTo>
                  <a:lnTo>
                    <a:pt x="369" y="499"/>
                  </a:lnTo>
                  <a:lnTo>
                    <a:pt x="354" y="507"/>
                  </a:lnTo>
                  <a:lnTo>
                    <a:pt x="340" y="513"/>
                  </a:lnTo>
                  <a:lnTo>
                    <a:pt x="324" y="518"/>
                  </a:lnTo>
                  <a:lnTo>
                    <a:pt x="309" y="523"/>
                  </a:lnTo>
                  <a:lnTo>
                    <a:pt x="294" y="526"/>
                  </a:lnTo>
                  <a:lnTo>
                    <a:pt x="277" y="528"/>
                  </a:lnTo>
                  <a:lnTo>
                    <a:pt x="260" y="530"/>
                  </a:lnTo>
                  <a:lnTo>
                    <a:pt x="245" y="531"/>
                  </a:lnTo>
                  <a:lnTo>
                    <a:pt x="245" y="531"/>
                  </a:lnTo>
                  <a:lnTo>
                    <a:pt x="227" y="530"/>
                  </a:lnTo>
                  <a:lnTo>
                    <a:pt x="209" y="528"/>
                  </a:lnTo>
                  <a:lnTo>
                    <a:pt x="193" y="526"/>
                  </a:lnTo>
                  <a:lnTo>
                    <a:pt x="176" y="522"/>
                  </a:lnTo>
                  <a:lnTo>
                    <a:pt x="159" y="517"/>
                  </a:lnTo>
                  <a:lnTo>
                    <a:pt x="144" y="511"/>
                  </a:lnTo>
                  <a:lnTo>
                    <a:pt x="130" y="504"/>
                  </a:lnTo>
                  <a:lnTo>
                    <a:pt x="115" y="496"/>
                  </a:lnTo>
                  <a:lnTo>
                    <a:pt x="115" y="496"/>
                  </a:lnTo>
                  <a:lnTo>
                    <a:pt x="102" y="486"/>
                  </a:lnTo>
                  <a:lnTo>
                    <a:pt x="88" y="477"/>
                  </a:lnTo>
                  <a:lnTo>
                    <a:pt x="76" y="466"/>
                  </a:lnTo>
                  <a:lnTo>
                    <a:pt x="65" y="454"/>
                  </a:lnTo>
                  <a:lnTo>
                    <a:pt x="55" y="443"/>
                  </a:lnTo>
                  <a:lnTo>
                    <a:pt x="46" y="429"/>
                  </a:lnTo>
                  <a:lnTo>
                    <a:pt x="37" y="414"/>
                  </a:lnTo>
                  <a:lnTo>
                    <a:pt x="29" y="400"/>
                  </a:lnTo>
                  <a:lnTo>
                    <a:pt x="29" y="400"/>
                  </a:lnTo>
                  <a:lnTo>
                    <a:pt x="21" y="385"/>
                  </a:lnTo>
                  <a:lnTo>
                    <a:pt x="16" y="370"/>
                  </a:lnTo>
                  <a:lnTo>
                    <a:pt x="11" y="354"/>
                  </a:lnTo>
                  <a:lnTo>
                    <a:pt x="7" y="338"/>
                  </a:lnTo>
                  <a:lnTo>
                    <a:pt x="3" y="322"/>
                  </a:lnTo>
                  <a:lnTo>
                    <a:pt x="1" y="306"/>
                  </a:lnTo>
                  <a:lnTo>
                    <a:pt x="0" y="289"/>
                  </a:lnTo>
                  <a:lnTo>
                    <a:pt x="0" y="272"/>
                  </a:lnTo>
                  <a:lnTo>
                    <a:pt x="0" y="272"/>
                  </a:lnTo>
                  <a:close/>
                  <a:moveTo>
                    <a:pt x="70" y="274"/>
                  </a:moveTo>
                  <a:lnTo>
                    <a:pt x="70" y="274"/>
                  </a:lnTo>
                  <a:lnTo>
                    <a:pt x="70" y="295"/>
                  </a:lnTo>
                  <a:lnTo>
                    <a:pt x="72" y="317"/>
                  </a:lnTo>
                  <a:lnTo>
                    <a:pt x="76" y="338"/>
                  </a:lnTo>
                  <a:lnTo>
                    <a:pt x="81" y="356"/>
                  </a:lnTo>
                  <a:lnTo>
                    <a:pt x="89" y="373"/>
                  </a:lnTo>
                  <a:lnTo>
                    <a:pt x="97" y="390"/>
                  </a:lnTo>
                  <a:lnTo>
                    <a:pt x="107" y="406"/>
                  </a:lnTo>
                  <a:lnTo>
                    <a:pt x="120" y="420"/>
                  </a:lnTo>
                  <a:lnTo>
                    <a:pt x="120" y="420"/>
                  </a:lnTo>
                  <a:lnTo>
                    <a:pt x="133" y="432"/>
                  </a:lnTo>
                  <a:lnTo>
                    <a:pt x="145" y="443"/>
                  </a:lnTo>
                  <a:lnTo>
                    <a:pt x="161" y="452"/>
                  </a:lnTo>
                  <a:lnTo>
                    <a:pt x="175" y="459"/>
                  </a:lnTo>
                  <a:lnTo>
                    <a:pt x="191" y="466"/>
                  </a:lnTo>
                  <a:lnTo>
                    <a:pt x="208" y="470"/>
                  </a:lnTo>
                  <a:lnTo>
                    <a:pt x="226" y="472"/>
                  </a:lnTo>
                  <a:lnTo>
                    <a:pt x="244" y="472"/>
                  </a:lnTo>
                  <a:lnTo>
                    <a:pt x="244" y="472"/>
                  </a:lnTo>
                  <a:lnTo>
                    <a:pt x="263" y="472"/>
                  </a:lnTo>
                  <a:lnTo>
                    <a:pt x="281" y="470"/>
                  </a:lnTo>
                  <a:lnTo>
                    <a:pt x="297" y="466"/>
                  </a:lnTo>
                  <a:lnTo>
                    <a:pt x="314" y="459"/>
                  </a:lnTo>
                  <a:lnTo>
                    <a:pt x="329" y="452"/>
                  </a:lnTo>
                  <a:lnTo>
                    <a:pt x="344" y="443"/>
                  </a:lnTo>
                  <a:lnTo>
                    <a:pt x="358" y="431"/>
                  </a:lnTo>
                  <a:lnTo>
                    <a:pt x="370" y="418"/>
                  </a:lnTo>
                  <a:lnTo>
                    <a:pt x="370" y="418"/>
                  </a:lnTo>
                  <a:lnTo>
                    <a:pt x="382" y="404"/>
                  </a:lnTo>
                  <a:lnTo>
                    <a:pt x="392" y="389"/>
                  </a:lnTo>
                  <a:lnTo>
                    <a:pt x="400" y="372"/>
                  </a:lnTo>
                  <a:lnTo>
                    <a:pt x="407" y="353"/>
                  </a:lnTo>
                  <a:lnTo>
                    <a:pt x="413" y="334"/>
                  </a:lnTo>
                  <a:lnTo>
                    <a:pt x="416" y="312"/>
                  </a:lnTo>
                  <a:lnTo>
                    <a:pt x="419" y="290"/>
                  </a:lnTo>
                  <a:lnTo>
                    <a:pt x="420" y="266"/>
                  </a:lnTo>
                  <a:lnTo>
                    <a:pt x="420" y="266"/>
                  </a:lnTo>
                  <a:lnTo>
                    <a:pt x="418" y="235"/>
                  </a:lnTo>
                  <a:lnTo>
                    <a:pt x="414" y="207"/>
                  </a:lnTo>
                  <a:lnTo>
                    <a:pt x="407" y="180"/>
                  </a:lnTo>
                  <a:lnTo>
                    <a:pt x="404" y="169"/>
                  </a:lnTo>
                  <a:lnTo>
                    <a:pt x="399" y="156"/>
                  </a:lnTo>
                  <a:lnTo>
                    <a:pt x="399" y="156"/>
                  </a:lnTo>
                  <a:lnTo>
                    <a:pt x="393" y="146"/>
                  </a:lnTo>
                  <a:lnTo>
                    <a:pt x="387" y="134"/>
                  </a:lnTo>
                  <a:lnTo>
                    <a:pt x="379" y="124"/>
                  </a:lnTo>
                  <a:lnTo>
                    <a:pt x="373" y="115"/>
                  </a:lnTo>
                  <a:lnTo>
                    <a:pt x="364" y="106"/>
                  </a:lnTo>
                  <a:lnTo>
                    <a:pt x="356" y="98"/>
                  </a:lnTo>
                  <a:lnTo>
                    <a:pt x="346" y="90"/>
                  </a:lnTo>
                  <a:lnTo>
                    <a:pt x="337" y="84"/>
                  </a:lnTo>
                  <a:lnTo>
                    <a:pt x="337" y="84"/>
                  </a:lnTo>
                  <a:lnTo>
                    <a:pt x="326" y="78"/>
                  </a:lnTo>
                  <a:lnTo>
                    <a:pt x="315" y="73"/>
                  </a:lnTo>
                  <a:lnTo>
                    <a:pt x="305" y="69"/>
                  </a:lnTo>
                  <a:lnTo>
                    <a:pt x="294" y="65"/>
                  </a:lnTo>
                  <a:lnTo>
                    <a:pt x="282" y="62"/>
                  </a:lnTo>
                  <a:lnTo>
                    <a:pt x="269" y="60"/>
                  </a:lnTo>
                  <a:lnTo>
                    <a:pt x="258" y="58"/>
                  </a:lnTo>
                  <a:lnTo>
                    <a:pt x="245" y="58"/>
                  </a:lnTo>
                  <a:lnTo>
                    <a:pt x="245" y="58"/>
                  </a:lnTo>
                  <a:lnTo>
                    <a:pt x="227" y="58"/>
                  </a:lnTo>
                  <a:lnTo>
                    <a:pt x="211" y="61"/>
                  </a:lnTo>
                  <a:lnTo>
                    <a:pt x="194" y="65"/>
                  </a:lnTo>
                  <a:lnTo>
                    <a:pt x="179" y="70"/>
                  </a:lnTo>
                  <a:lnTo>
                    <a:pt x="163" y="78"/>
                  </a:lnTo>
                  <a:lnTo>
                    <a:pt x="148" y="85"/>
                  </a:lnTo>
                  <a:lnTo>
                    <a:pt x="135" y="96"/>
                  </a:lnTo>
                  <a:lnTo>
                    <a:pt x="121" y="107"/>
                  </a:lnTo>
                  <a:lnTo>
                    <a:pt x="121" y="107"/>
                  </a:lnTo>
                  <a:lnTo>
                    <a:pt x="110" y="121"/>
                  </a:lnTo>
                  <a:lnTo>
                    <a:pt x="98" y="137"/>
                  </a:lnTo>
                  <a:lnTo>
                    <a:pt x="89" y="155"/>
                  </a:lnTo>
                  <a:lnTo>
                    <a:pt x="83" y="174"/>
                  </a:lnTo>
                  <a:lnTo>
                    <a:pt x="76" y="195"/>
                  </a:lnTo>
                  <a:lnTo>
                    <a:pt x="72" y="220"/>
                  </a:lnTo>
                  <a:lnTo>
                    <a:pt x="70" y="245"/>
                  </a:lnTo>
                  <a:lnTo>
                    <a:pt x="70" y="274"/>
                  </a:lnTo>
                  <a:lnTo>
                    <a:pt x="70" y="2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7" name="Freeform 599"/>
            <p:cNvSpPr>
              <a:spLocks noEditPoints="1"/>
            </p:cNvSpPr>
            <p:nvPr/>
          </p:nvSpPr>
          <p:spPr bwMode="auto">
            <a:xfrm>
              <a:off x="1262063" y="2416176"/>
              <a:ext cx="309563" cy="407988"/>
            </a:xfrm>
            <a:custGeom>
              <a:avLst/>
              <a:gdLst>
                <a:gd name="T0" fmla="*/ 0 w 391"/>
                <a:gd name="T1" fmla="*/ 0 h 513"/>
                <a:gd name="T2" fmla="*/ 193 w 391"/>
                <a:gd name="T3" fmla="*/ 0 h 513"/>
                <a:gd name="T4" fmla="*/ 257 w 391"/>
                <a:gd name="T5" fmla="*/ 2 h 513"/>
                <a:gd name="T6" fmla="*/ 271 w 391"/>
                <a:gd name="T7" fmla="*/ 5 h 513"/>
                <a:gd name="T8" fmla="*/ 306 w 391"/>
                <a:gd name="T9" fmla="*/ 14 h 513"/>
                <a:gd name="T10" fmla="*/ 335 w 391"/>
                <a:gd name="T11" fmla="*/ 29 h 513"/>
                <a:gd name="T12" fmla="*/ 347 w 391"/>
                <a:gd name="T13" fmla="*/ 38 h 513"/>
                <a:gd name="T14" fmla="*/ 367 w 391"/>
                <a:gd name="T15" fmla="*/ 64 h 513"/>
                <a:gd name="T16" fmla="*/ 376 w 391"/>
                <a:gd name="T17" fmla="*/ 78 h 513"/>
                <a:gd name="T18" fmla="*/ 388 w 391"/>
                <a:gd name="T19" fmla="*/ 112 h 513"/>
                <a:gd name="T20" fmla="*/ 391 w 391"/>
                <a:gd name="T21" fmla="*/ 148 h 513"/>
                <a:gd name="T22" fmla="*/ 391 w 391"/>
                <a:gd name="T23" fmla="*/ 165 h 513"/>
                <a:gd name="T24" fmla="*/ 385 w 391"/>
                <a:gd name="T25" fmla="*/ 194 h 513"/>
                <a:gd name="T26" fmla="*/ 375 w 391"/>
                <a:gd name="T27" fmla="*/ 222 h 513"/>
                <a:gd name="T28" fmla="*/ 359 w 391"/>
                <a:gd name="T29" fmla="*/ 248 h 513"/>
                <a:gd name="T30" fmla="*/ 349 w 391"/>
                <a:gd name="T31" fmla="*/ 259 h 513"/>
                <a:gd name="T32" fmla="*/ 325 w 391"/>
                <a:gd name="T33" fmla="*/ 279 h 513"/>
                <a:gd name="T34" fmla="*/ 292 w 391"/>
                <a:gd name="T35" fmla="*/ 293 h 513"/>
                <a:gd name="T36" fmla="*/ 249 w 391"/>
                <a:gd name="T37" fmla="*/ 302 h 513"/>
                <a:gd name="T38" fmla="*/ 200 w 391"/>
                <a:gd name="T39" fmla="*/ 304 h 513"/>
                <a:gd name="T40" fmla="*/ 68 w 391"/>
                <a:gd name="T41" fmla="*/ 513 h 513"/>
                <a:gd name="T42" fmla="*/ 68 w 391"/>
                <a:gd name="T43" fmla="*/ 244 h 513"/>
                <a:gd name="T44" fmla="*/ 201 w 391"/>
                <a:gd name="T45" fmla="*/ 244 h 513"/>
                <a:gd name="T46" fmla="*/ 232 w 391"/>
                <a:gd name="T47" fmla="*/ 243 h 513"/>
                <a:gd name="T48" fmla="*/ 257 w 391"/>
                <a:gd name="T49" fmla="*/ 238 h 513"/>
                <a:gd name="T50" fmla="*/ 278 w 391"/>
                <a:gd name="T51" fmla="*/ 230 h 513"/>
                <a:gd name="T52" fmla="*/ 294 w 391"/>
                <a:gd name="T53" fmla="*/ 220 h 513"/>
                <a:gd name="T54" fmla="*/ 301 w 391"/>
                <a:gd name="T55" fmla="*/ 213 h 513"/>
                <a:gd name="T56" fmla="*/ 311 w 391"/>
                <a:gd name="T57" fmla="*/ 198 h 513"/>
                <a:gd name="T58" fmla="*/ 317 w 391"/>
                <a:gd name="T59" fmla="*/ 181 h 513"/>
                <a:gd name="T60" fmla="*/ 321 w 391"/>
                <a:gd name="T61" fmla="*/ 161 h 513"/>
                <a:gd name="T62" fmla="*/ 321 w 391"/>
                <a:gd name="T63" fmla="*/ 151 h 513"/>
                <a:gd name="T64" fmla="*/ 317 w 391"/>
                <a:gd name="T65" fmla="*/ 120 h 513"/>
                <a:gd name="T66" fmla="*/ 306 w 391"/>
                <a:gd name="T67" fmla="*/ 96 h 513"/>
                <a:gd name="T68" fmla="*/ 297 w 391"/>
                <a:gd name="T69" fmla="*/ 84 h 513"/>
                <a:gd name="T70" fmla="*/ 275 w 391"/>
                <a:gd name="T71" fmla="*/ 70 h 513"/>
                <a:gd name="T72" fmla="*/ 262 w 391"/>
                <a:gd name="T73" fmla="*/ 65 h 513"/>
                <a:gd name="T74" fmla="*/ 238 w 391"/>
                <a:gd name="T75" fmla="*/ 61 h 513"/>
                <a:gd name="T76" fmla="*/ 68 w 391"/>
                <a:gd name="T77" fmla="*/ 6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91" h="513">
                  <a:moveTo>
                    <a:pt x="0" y="513"/>
                  </a:moveTo>
                  <a:lnTo>
                    <a:pt x="0" y="0"/>
                  </a:lnTo>
                  <a:lnTo>
                    <a:pt x="193" y="0"/>
                  </a:lnTo>
                  <a:lnTo>
                    <a:pt x="193" y="0"/>
                  </a:lnTo>
                  <a:lnTo>
                    <a:pt x="238" y="1"/>
                  </a:lnTo>
                  <a:lnTo>
                    <a:pt x="257" y="2"/>
                  </a:lnTo>
                  <a:lnTo>
                    <a:pt x="271" y="5"/>
                  </a:lnTo>
                  <a:lnTo>
                    <a:pt x="271" y="5"/>
                  </a:lnTo>
                  <a:lnTo>
                    <a:pt x="289" y="8"/>
                  </a:lnTo>
                  <a:lnTo>
                    <a:pt x="306" y="14"/>
                  </a:lnTo>
                  <a:lnTo>
                    <a:pt x="321" y="20"/>
                  </a:lnTo>
                  <a:lnTo>
                    <a:pt x="335" y="29"/>
                  </a:lnTo>
                  <a:lnTo>
                    <a:pt x="335" y="29"/>
                  </a:lnTo>
                  <a:lnTo>
                    <a:pt x="347" y="38"/>
                  </a:lnTo>
                  <a:lnTo>
                    <a:pt x="358" y="49"/>
                  </a:lnTo>
                  <a:lnTo>
                    <a:pt x="367" y="64"/>
                  </a:lnTo>
                  <a:lnTo>
                    <a:pt x="376" y="78"/>
                  </a:lnTo>
                  <a:lnTo>
                    <a:pt x="376" y="78"/>
                  </a:lnTo>
                  <a:lnTo>
                    <a:pt x="382" y="94"/>
                  </a:lnTo>
                  <a:lnTo>
                    <a:pt x="388" y="112"/>
                  </a:lnTo>
                  <a:lnTo>
                    <a:pt x="390" y="130"/>
                  </a:lnTo>
                  <a:lnTo>
                    <a:pt x="391" y="148"/>
                  </a:lnTo>
                  <a:lnTo>
                    <a:pt x="391" y="148"/>
                  </a:lnTo>
                  <a:lnTo>
                    <a:pt x="391" y="165"/>
                  </a:lnTo>
                  <a:lnTo>
                    <a:pt x="389" y="180"/>
                  </a:lnTo>
                  <a:lnTo>
                    <a:pt x="385" y="194"/>
                  </a:lnTo>
                  <a:lnTo>
                    <a:pt x="381" y="208"/>
                  </a:lnTo>
                  <a:lnTo>
                    <a:pt x="375" y="222"/>
                  </a:lnTo>
                  <a:lnTo>
                    <a:pt x="368" y="235"/>
                  </a:lnTo>
                  <a:lnTo>
                    <a:pt x="359" y="248"/>
                  </a:lnTo>
                  <a:lnTo>
                    <a:pt x="349" y="259"/>
                  </a:lnTo>
                  <a:lnTo>
                    <a:pt x="349" y="259"/>
                  </a:lnTo>
                  <a:lnTo>
                    <a:pt x="339" y="270"/>
                  </a:lnTo>
                  <a:lnTo>
                    <a:pt x="325" y="279"/>
                  </a:lnTo>
                  <a:lnTo>
                    <a:pt x="310" y="286"/>
                  </a:lnTo>
                  <a:lnTo>
                    <a:pt x="292" y="293"/>
                  </a:lnTo>
                  <a:lnTo>
                    <a:pt x="271" y="298"/>
                  </a:lnTo>
                  <a:lnTo>
                    <a:pt x="249" y="302"/>
                  </a:lnTo>
                  <a:lnTo>
                    <a:pt x="225" y="303"/>
                  </a:lnTo>
                  <a:lnTo>
                    <a:pt x="200" y="304"/>
                  </a:lnTo>
                  <a:lnTo>
                    <a:pt x="68" y="304"/>
                  </a:lnTo>
                  <a:lnTo>
                    <a:pt x="68" y="513"/>
                  </a:lnTo>
                  <a:lnTo>
                    <a:pt x="0" y="513"/>
                  </a:lnTo>
                  <a:close/>
                  <a:moveTo>
                    <a:pt x="68" y="244"/>
                  </a:moveTo>
                  <a:lnTo>
                    <a:pt x="201" y="244"/>
                  </a:lnTo>
                  <a:lnTo>
                    <a:pt x="201" y="244"/>
                  </a:lnTo>
                  <a:lnTo>
                    <a:pt x="216" y="243"/>
                  </a:lnTo>
                  <a:lnTo>
                    <a:pt x="232" y="243"/>
                  </a:lnTo>
                  <a:lnTo>
                    <a:pt x="244" y="240"/>
                  </a:lnTo>
                  <a:lnTo>
                    <a:pt x="257" y="238"/>
                  </a:lnTo>
                  <a:lnTo>
                    <a:pt x="267" y="234"/>
                  </a:lnTo>
                  <a:lnTo>
                    <a:pt x="278" y="230"/>
                  </a:lnTo>
                  <a:lnTo>
                    <a:pt x="287" y="225"/>
                  </a:lnTo>
                  <a:lnTo>
                    <a:pt x="294" y="220"/>
                  </a:lnTo>
                  <a:lnTo>
                    <a:pt x="294" y="220"/>
                  </a:lnTo>
                  <a:lnTo>
                    <a:pt x="301" y="213"/>
                  </a:lnTo>
                  <a:lnTo>
                    <a:pt x="306" y="206"/>
                  </a:lnTo>
                  <a:lnTo>
                    <a:pt x="311" y="198"/>
                  </a:lnTo>
                  <a:lnTo>
                    <a:pt x="315" y="190"/>
                  </a:lnTo>
                  <a:lnTo>
                    <a:pt x="317" y="181"/>
                  </a:lnTo>
                  <a:lnTo>
                    <a:pt x="320" y="171"/>
                  </a:lnTo>
                  <a:lnTo>
                    <a:pt x="321" y="161"/>
                  </a:lnTo>
                  <a:lnTo>
                    <a:pt x="321" y="151"/>
                  </a:lnTo>
                  <a:lnTo>
                    <a:pt x="321" y="151"/>
                  </a:lnTo>
                  <a:lnTo>
                    <a:pt x="321" y="135"/>
                  </a:lnTo>
                  <a:lnTo>
                    <a:pt x="317" y="120"/>
                  </a:lnTo>
                  <a:lnTo>
                    <a:pt x="312" y="107"/>
                  </a:lnTo>
                  <a:lnTo>
                    <a:pt x="306" y="96"/>
                  </a:lnTo>
                  <a:lnTo>
                    <a:pt x="306" y="96"/>
                  </a:lnTo>
                  <a:lnTo>
                    <a:pt x="297" y="84"/>
                  </a:lnTo>
                  <a:lnTo>
                    <a:pt x="287" y="76"/>
                  </a:lnTo>
                  <a:lnTo>
                    <a:pt x="275" y="70"/>
                  </a:lnTo>
                  <a:lnTo>
                    <a:pt x="262" y="65"/>
                  </a:lnTo>
                  <a:lnTo>
                    <a:pt x="262" y="65"/>
                  </a:lnTo>
                  <a:lnTo>
                    <a:pt x="252" y="62"/>
                  </a:lnTo>
                  <a:lnTo>
                    <a:pt x="238" y="61"/>
                  </a:lnTo>
                  <a:lnTo>
                    <a:pt x="200" y="60"/>
                  </a:lnTo>
                  <a:lnTo>
                    <a:pt x="68" y="60"/>
                  </a:lnTo>
                  <a:lnTo>
                    <a:pt x="68" y="2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8" name="Freeform 600"/>
            <p:cNvSpPr>
              <a:spLocks/>
            </p:cNvSpPr>
            <p:nvPr/>
          </p:nvSpPr>
          <p:spPr bwMode="auto">
            <a:xfrm>
              <a:off x="1622425" y="2416176"/>
              <a:ext cx="303213" cy="407988"/>
            </a:xfrm>
            <a:custGeom>
              <a:avLst/>
              <a:gdLst>
                <a:gd name="T0" fmla="*/ 0 w 382"/>
                <a:gd name="T1" fmla="*/ 513 h 513"/>
                <a:gd name="T2" fmla="*/ 0 w 382"/>
                <a:gd name="T3" fmla="*/ 0 h 513"/>
                <a:gd name="T4" fmla="*/ 371 w 382"/>
                <a:gd name="T5" fmla="*/ 0 h 513"/>
                <a:gd name="T6" fmla="*/ 371 w 382"/>
                <a:gd name="T7" fmla="*/ 60 h 513"/>
                <a:gd name="T8" fmla="*/ 68 w 382"/>
                <a:gd name="T9" fmla="*/ 60 h 513"/>
                <a:gd name="T10" fmla="*/ 68 w 382"/>
                <a:gd name="T11" fmla="*/ 217 h 513"/>
                <a:gd name="T12" fmla="*/ 352 w 382"/>
                <a:gd name="T13" fmla="*/ 217 h 513"/>
                <a:gd name="T14" fmla="*/ 352 w 382"/>
                <a:gd name="T15" fmla="*/ 277 h 513"/>
                <a:gd name="T16" fmla="*/ 68 w 382"/>
                <a:gd name="T17" fmla="*/ 277 h 513"/>
                <a:gd name="T18" fmla="*/ 68 w 382"/>
                <a:gd name="T19" fmla="*/ 453 h 513"/>
                <a:gd name="T20" fmla="*/ 382 w 382"/>
                <a:gd name="T21" fmla="*/ 453 h 513"/>
                <a:gd name="T22" fmla="*/ 382 w 382"/>
                <a:gd name="T23" fmla="*/ 513 h 513"/>
                <a:gd name="T24" fmla="*/ 0 w 382"/>
                <a:gd name="T25"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2" h="513">
                  <a:moveTo>
                    <a:pt x="0" y="513"/>
                  </a:moveTo>
                  <a:lnTo>
                    <a:pt x="0" y="0"/>
                  </a:lnTo>
                  <a:lnTo>
                    <a:pt x="371" y="0"/>
                  </a:lnTo>
                  <a:lnTo>
                    <a:pt x="371" y="60"/>
                  </a:lnTo>
                  <a:lnTo>
                    <a:pt x="68" y="60"/>
                  </a:lnTo>
                  <a:lnTo>
                    <a:pt x="68" y="217"/>
                  </a:lnTo>
                  <a:lnTo>
                    <a:pt x="352" y="217"/>
                  </a:lnTo>
                  <a:lnTo>
                    <a:pt x="352" y="277"/>
                  </a:lnTo>
                  <a:lnTo>
                    <a:pt x="68" y="277"/>
                  </a:lnTo>
                  <a:lnTo>
                    <a:pt x="68" y="453"/>
                  </a:lnTo>
                  <a:lnTo>
                    <a:pt x="382" y="453"/>
                  </a:lnTo>
                  <a:lnTo>
                    <a:pt x="382"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9" name="Freeform 601"/>
            <p:cNvSpPr>
              <a:spLocks noEditPoints="1"/>
            </p:cNvSpPr>
            <p:nvPr/>
          </p:nvSpPr>
          <p:spPr bwMode="auto">
            <a:xfrm>
              <a:off x="1981200" y="2416176"/>
              <a:ext cx="358775" cy="407988"/>
            </a:xfrm>
            <a:custGeom>
              <a:avLst/>
              <a:gdLst>
                <a:gd name="T0" fmla="*/ 0 w 451"/>
                <a:gd name="T1" fmla="*/ 0 h 513"/>
                <a:gd name="T2" fmla="*/ 226 w 451"/>
                <a:gd name="T3" fmla="*/ 0 h 513"/>
                <a:gd name="T4" fmla="*/ 286 w 451"/>
                <a:gd name="T5" fmla="*/ 3 h 513"/>
                <a:gd name="T6" fmla="*/ 331 w 451"/>
                <a:gd name="T7" fmla="*/ 14 h 513"/>
                <a:gd name="T8" fmla="*/ 340 w 451"/>
                <a:gd name="T9" fmla="*/ 17 h 513"/>
                <a:gd name="T10" fmla="*/ 355 w 451"/>
                <a:gd name="T11" fmla="*/ 26 h 513"/>
                <a:gd name="T12" fmla="*/ 369 w 451"/>
                <a:gd name="T13" fmla="*/ 39 h 513"/>
                <a:gd name="T14" fmla="*/ 387 w 451"/>
                <a:gd name="T15" fmla="*/ 62 h 513"/>
                <a:gd name="T16" fmla="*/ 397 w 451"/>
                <a:gd name="T17" fmla="*/ 80 h 513"/>
                <a:gd name="T18" fmla="*/ 408 w 451"/>
                <a:gd name="T19" fmla="*/ 119 h 513"/>
                <a:gd name="T20" fmla="*/ 409 w 451"/>
                <a:gd name="T21" fmla="*/ 140 h 513"/>
                <a:gd name="T22" fmla="*/ 406 w 451"/>
                <a:gd name="T23" fmla="*/ 166 h 513"/>
                <a:gd name="T24" fmla="*/ 400 w 451"/>
                <a:gd name="T25" fmla="*/ 190 h 513"/>
                <a:gd name="T26" fmla="*/ 390 w 451"/>
                <a:gd name="T27" fmla="*/ 212 h 513"/>
                <a:gd name="T28" fmla="*/ 373 w 451"/>
                <a:gd name="T29" fmla="*/ 231 h 513"/>
                <a:gd name="T30" fmla="*/ 364 w 451"/>
                <a:gd name="T31" fmla="*/ 240 h 513"/>
                <a:gd name="T32" fmla="*/ 343 w 451"/>
                <a:gd name="T33" fmla="*/ 256 h 513"/>
                <a:gd name="T34" fmla="*/ 314 w 451"/>
                <a:gd name="T35" fmla="*/ 268 h 513"/>
                <a:gd name="T36" fmla="*/ 282 w 451"/>
                <a:gd name="T37" fmla="*/ 276 h 513"/>
                <a:gd name="T38" fmla="*/ 264 w 451"/>
                <a:gd name="T39" fmla="*/ 280 h 513"/>
                <a:gd name="T40" fmla="*/ 298 w 451"/>
                <a:gd name="T41" fmla="*/ 299 h 513"/>
                <a:gd name="T42" fmla="*/ 305 w 451"/>
                <a:gd name="T43" fmla="*/ 306 h 513"/>
                <a:gd name="T44" fmla="*/ 335 w 451"/>
                <a:gd name="T45" fmla="*/ 336 h 513"/>
                <a:gd name="T46" fmla="*/ 362 w 451"/>
                <a:gd name="T47" fmla="*/ 373 h 513"/>
                <a:gd name="T48" fmla="*/ 366 w 451"/>
                <a:gd name="T49" fmla="*/ 513 h 513"/>
                <a:gd name="T50" fmla="*/ 298 w 451"/>
                <a:gd name="T51" fmla="*/ 407 h 513"/>
                <a:gd name="T52" fmla="*/ 249 w 451"/>
                <a:gd name="T53" fmla="*/ 335 h 513"/>
                <a:gd name="T54" fmla="*/ 240 w 451"/>
                <a:gd name="T55" fmla="*/ 325 h 513"/>
                <a:gd name="T56" fmla="*/ 222 w 451"/>
                <a:gd name="T57" fmla="*/ 307 h 513"/>
                <a:gd name="T58" fmla="*/ 215 w 451"/>
                <a:gd name="T59" fmla="*/ 302 h 513"/>
                <a:gd name="T60" fmla="*/ 184 w 451"/>
                <a:gd name="T61" fmla="*/ 288 h 513"/>
                <a:gd name="T62" fmla="*/ 169 w 451"/>
                <a:gd name="T63" fmla="*/ 285 h 513"/>
                <a:gd name="T64" fmla="*/ 68 w 451"/>
                <a:gd name="T65" fmla="*/ 285 h 513"/>
                <a:gd name="T66" fmla="*/ 0 w 451"/>
                <a:gd name="T67" fmla="*/ 513 h 513"/>
                <a:gd name="T68" fmla="*/ 213 w 451"/>
                <a:gd name="T69" fmla="*/ 226 h 513"/>
                <a:gd name="T70" fmla="*/ 235 w 451"/>
                <a:gd name="T71" fmla="*/ 226 h 513"/>
                <a:gd name="T72" fmla="*/ 271 w 451"/>
                <a:gd name="T73" fmla="*/ 221 h 513"/>
                <a:gd name="T74" fmla="*/ 286 w 451"/>
                <a:gd name="T75" fmla="*/ 217 h 513"/>
                <a:gd name="T76" fmla="*/ 309 w 451"/>
                <a:gd name="T77" fmla="*/ 204 h 513"/>
                <a:gd name="T78" fmla="*/ 326 w 451"/>
                <a:gd name="T79" fmla="*/ 185 h 513"/>
                <a:gd name="T80" fmla="*/ 331 w 451"/>
                <a:gd name="T81" fmla="*/ 175 h 513"/>
                <a:gd name="T82" fmla="*/ 339 w 451"/>
                <a:gd name="T83" fmla="*/ 152 h 513"/>
                <a:gd name="T84" fmla="*/ 339 w 451"/>
                <a:gd name="T85" fmla="*/ 140 h 513"/>
                <a:gd name="T86" fmla="*/ 337 w 451"/>
                <a:gd name="T87" fmla="*/ 122 h 513"/>
                <a:gd name="T88" fmla="*/ 332 w 451"/>
                <a:gd name="T89" fmla="*/ 107 h 513"/>
                <a:gd name="T90" fmla="*/ 325 w 451"/>
                <a:gd name="T91" fmla="*/ 93 h 513"/>
                <a:gd name="T92" fmla="*/ 313 w 451"/>
                <a:gd name="T93" fmla="*/ 80 h 513"/>
                <a:gd name="T94" fmla="*/ 305 w 451"/>
                <a:gd name="T95" fmla="*/ 74 h 513"/>
                <a:gd name="T96" fmla="*/ 289 w 451"/>
                <a:gd name="T97" fmla="*/ 66 h 513"/>
                <a:gd name="T98" fmla="*/ 268 w 451"/>
                <a:gd name="T99" fmla="*/ 60 h 513"/>
                <a:gd name="T100" fmla="*/ 243 w 451"/>
                <a:gd name="T101" fmla="*/ 57 h 513"/>
                <a:gd name="T102" fmla="*/ 68 w 451"/>
                <a:gd name="T103" fmla="*/ 56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1" h="513">
                  <a:moveTo>
                    <a:pt x="0" y="513"/>
                  </a:moveTo>
                  <a:lnTo>
                    <a:pt x="0" y="0"/>
                  </a:lnTo>
                  <a:lnTo>
                    <a:pt x="226" y="0"/>
                  </a:lnTo>
                  <a:lnTo>
                    <a:pt x="226" y="0"/>
                  </a:lnTo>
                  <a:lnTo>
                    <a:pt x="259" y="1"/>
                  </a:lnTo>
                  <a:lnTo>
                    <a:pt x="286" y="3"/>
                  </a:lnTo>
                  <a:lnTo>
                    <a:pt x="311" y="7"/>
                  </a:lnTo>
                  <a:lnTo>
                    <a:pt x="331" y="14"/>
                  </a:lnTo>
                  <a:lnTo>
                    <a:pt x="331" y="14"/>
                  </a:lnTo>
                  <a:lnTo>
                    <a:pt x="340" y="17"/>
                  </a:lnTo>
                  <a:lnTo>
                    <a:pt x="348" y="21"/>
                  </a:lnTo>
                  <a:lnTo>
                    <a:pt x="355" y="26"/>
                  </a:lnTo>
                  <a:lnTo>
                    <a:pt x="363" y="33"/>
                  </a:lnTo>
                  <a:lnTo>
                    <a:pt x="369" y="39"/>
                  </a:lnTo>
                  <a:lnTo>
                    <a:pt x="376" y="46"/>
                  </a:lnTo>
                  <a:lnTo>
                    <a:pt x="387" y="62"/>
                  </a:lnTo>
                  <a:lnTo>
                    <a:pt x="387" y="62"/>
                  </a:lnTo>
                  <a:lnTo>
                    <a:pt x="397" y="80"/>
                  </a:lnTo>
                  <a:lnTo>
                    <a:pt x="404" y="99"/>
                  </a:lnTo>
                  <a:lnTo>
                    <a:pt x="408" y="119"/>
                  </a:lnTo>
                  <a:lnTo>
                    <a:pt x="409" y="140"/>
                  </a:lnTo>
                  <a:lnTo>
                    <a:pt x="409" y="140"/>
                  </a:lnTo>
                  <a:lnTo>
                    <a:pt x="409" y="153"/>
                  </a:lnTo>
                  <a:lnTo>
                    <a:pt x="406" y="166"/>
                  </a:lnTo>
                  <a:lnTo>
                    <a:pt x="404" y="179"/>
                  </a:lnTo>
                  <a:lnTo>
                    <a:pt x="400" y="190"/>
                  </a:lnTo>
                  <a:lnTo>
                    <a:pt x="395" y="202"/>
                  </a:lnTo>
                  <a:lnTo>
                    <a:pt x="390" y="212"/>
                  </a:lnTo>
                  <a:lnTo>
                    <a:pt x="382" y="222"/>
                  </a:lnTo>
                  <a:lnTo>
                    <a:pt x="373" y="231"/>
                  </a:lnTo>
                  <a:lnTo>
                    <a:pt x="373" y="231"/>
                  </a:lnTo>
                  <a:lnTo>
                    <a:pt x="364" y="240"/>
                  </a:lnTo>
                  <a:lnTo>
                    <a:pt x="354" y="249"/>
                  </a:lnTo>
                  <a:lnTo>
                    <a:pt x="343" y="256"/>
                  </a:lnTo>
                  <a:lnTo>
                    <a:pt x="328" y="262"/>
                  </a:lnTo>
                  <a:lnTo>
                    <a:pt x="314" y="268"/>
                  </a:lnTo>
                  <a:lnTo>
                    <a:pt x="299" y="272"/>
                  </a:lnTo>
                  <a:lnTo>
                    <a:pt x="282" y="276"/>
                  </a:lnTo>
                  <a:lnTo>
                    <a:pt x="264" y="280"/>
                  </a:lnTo>
                  <a:lnTo>
                    <a:pt x="264" y="280"/>
                  </a:lnTo>
                  <a:lnTo>
                    <a:pt x="289" y="293"/>
                  </a:lnTo>
                  <a:lnTo>
                    <a:pt x="298" y="299"/>
                  </a:lnTo>
                  <a:lnTo>
                    <a:pt x="305" y="306"/>
                  </a:lnTo>
                  <a:lnTo>
                    <a:pt x="305" y="306"/>
                  </a:lnTo>
                  <a:lnTo>
                    <a:pt x="321" y="320"/>
                  </a:lnTo>
                  <a:lnTo>
                    <a:pt x="335" y="336"/>
                  </a:lnTo>
                  <a:lnTo>
                    <a:pt x="349" y="354"/>
                  </a:lnTo>
                  <a:lnTo>
                    <a:pt x="362" y="373"/>
                  </a:lnTo>
                  <a:lnTo>
                    <a:pt x="451" y="513"/>
                  </a:lnTo>
                  <a:lnTo>
                    <a:pt x="366" y="513"/>
                  </a:lnTo>
                  <a:lnTo>
                    <a:pt x="298" y="407"/>
                  </a:lnTo>
                  <a:lnTo>
                    <a:pt x="298" y="407"/>
                  </a:lnTo>
                  <a:lnTo>
                    <a:pt x="271" y="366"/>
                  </a:lnTo>
                  <a:lnTo>
                    <a:pt x="249" y="335"/>
                  </a:lnTo>
                  <a:lnTo>
                    <a:pt x="249" y="335"/>
                  </a:lnTo>
                  <a:lnTo>
                    <a:pt x="240" y="325"/>
                  </a:lnTo>
                  <a:lnTo>
                    <a:pt x="231" y="315"/>
                  </a:lnTo>
                  <a:lnTo>
                    <a:pt x="222" y="307"/>
                  </a:lnTo>
                  <a:lnTo>
                    <a:pt x="215" y="302"/>
                  </a:lnTo>
                  <a:lnTo>
                    <a:pt x="215" y="302"/>
                  </a:lnTo>
                  <a:lnTo>
                    <a:pt x="199" y="293"/>
                  </a:lnTo>
                  <a:lnTo>
                    <a:pt x="184" y="288"/>
                  </a:lnTo>
                  <a:lnTo>
                    <a:pt x="184" y="288"/>
                  </a:lnTo>
                  <a:lnTo>
                    <a:pt x="169" y="285"/>
                  </a:lnTo>
                  <a:lnTo>
                    <a:pt x="146" y="285"/>
                  </a:lnTo>
                  <a:lnTo>
                    <a:pt x="68" y="285"/>
                  </a:lnTo>
                  <a:lnTo>
                    <a:pt x="68" y="513"/>
                  </a:lnTo>
                  <a:lnTo>
                    <a:pt x="0" y="513"/>
                  </a:lnTo>
                  <a:close/>
                  <a:moveTo>
                    <a:pt x="68" y="226"/>
                  </a:moveTo>
                  <a:lnTo>
                    <a:pt x="213" y="226"/>
                  </a:lnTo>
                  <a:lnTo>
                    <a:pt x="213" y="226"/>
                  </a:lnTo>
                  <a:lnTo>
                    <a:pt x="235" y="226"/>
                  </a:lnTo>
                  <a:lnTo>
                    <a:pt x="254" y="224"/>
                  </a:lnTo>
                  <a:lnTo>
                    <a:pt x="271" y="221"/>
                  </a:lnTo>
                  <a:lnTo>
                    <a:pt x="286" y="217"/>
                  </a:lnTo>
                  <a:lnTo>
                    <a:pt x="286" y="217"/>
                  </a:lnTo>
                  <a:lnTo>
                    <a:pt x="298" y="211"/>
                  </a:lnTo>
                  <a:lnTo>
                    <a:pt x="309" y="204"/>
                  </a:lnTo>
                  <a:lnTo>
                    <a:pt x="318" y="195"/>
                  </a:lnTo>
                  <a:lnTo>
                    <a:pt x="326" y="185"/>
                  </a:lnTo>
                  <a:lnTo>
                    <a:pt x="326" y="185"/>
                  </a:lnTo>
                  <a:lnTo>
                    <a:pt x="331" y="175"/>
                  </a:lnTo>
                  <a:lnTo>
                    <a:pt x="336" y="163"/>
                  </a:lnTo>
                  <a:lnTo>
                    <a:pt x="339" y="152"/>
                  </a:lnTo>
                  <a:lnTo>
                    <a:pt x="339" y="140"/>
                  </a:lnTo>
                  <a:lnTo>
                    <a:pt x="339" y="140"/>
                  </a:lnTo>
                  <a:lnTo>
                    <a:pt x="339" y="131"/>
                  </a:lnTo>
                  <a:lnTo>
                    <a:pt x="337" y="122"/>
                  </a:lnTo>
                  <a:lnTo>
                    <a:pt x="335" y="115"/>
                  </a:lnTo>
                  <a:lnTo>
                    <a:pt x="332" y="107"/>
                  </a:lnTo>
                  <a:lnTo>
                    <a:pt x="328" y="99"/>
                  </a:lnTo>
                  <a:lnTo>
                    <a:pt x="325" y="93"/>
                  </a:lnTo>
                  <a:lnTo>
                    <a:pt x="319" y="87"/>
                  </a:lnTo>
                  <a:lnTo>
                    <a:pt x="313" y="80"/>
                  </a:lnTo>
                  <a:lnTo>
                    <a:pt x="313" y="80"/>
                  </a:lnTo>
                  <a:lnTo>
                    <a:pt x="305" y="74"/>
                  </a:lnTo>
                  <a:lnTo>
                    <a:pt x="298" y="70"/>
                  </a:lnTo>
                  <a:lnTo>
                    <a:pt x="289" y="66"/>
                  </a:lnTo>
                  <a:lnTo>
                    <a:pt x="279" y="62"/>
                  </a:lnTo>
                  <a:lnTo>
                    <a:pt x="268" y="60"/>
                  </a:lnTo>
                  <a:lnTo>
                    <a:pt x="256" y="58"/>
                  </a:lnTo>
                  <a:lnTo>
                    <a:pt x="243" y="57"/>
                  </a:lnTo>
                  <a:lnTo>
                    <a:pt x="230" y="56"/>
                  </a:lnTo>
                  <a:lnTo>
                    <a:pt x="68" y="56"/>
                  </a:lnTo>
                  <a:lnTo>
                    <a:pt x="68" y="2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0" name="Freeform 602"/>
            <p:cNvSpPr>
              <a:spLocks/>
            </p:cNvSpPr>
            <p:nvPr/>
          </p:nvSpPr>
          <p:spPr bwMode="auto">
            <a:xfrm>
              <a:off x="2339975" y="2416176"/>
              <a:ext cx="323850" cy="407988"/>
            </a:xfrm>
            <a:custGeom>
              <a:avLst/>
              <a:gdLst>
                <a:gd name="T0" fmla="*/ 169 w 407"/>
                <a:gd name="T1" fmla="*/ 513 h 513"/>
                <a:gd name="T2" fmla="*/ 169 w 407"/>
                <a:gd name="T3" fmla="*/ 60 h 513"/>
                <a:gd name="T4" fmla="*/ 0 w 407"/>
                <a:gd name="T5" fmla="*/ 60 h 513"/>
                <a:gd name="T6" fmla="*/ 0 w 407"/>
                <a:gd name="T7" fmla="*/ 0 h 513"/>
                <a:gd name="T8" fmla="*/ 407 w 407"/>
                <a:gd name="T9" fmla="*/ 0 h 513"/>
                <a:gd name="T10" fmla="*/ 407 w 407"/>
                <a:gd name="T11" fmla="*/ 60 h 513"/>
                <a:gd name="T12" fmla="*/ 237 w 407"/>
                <a:gd name="T13" fmla="*/ 60 h 513"/>
                <a:gd name="T14" fmla="*/ 237 w 407"/>
                <a:gd name="T15" fmla="*/ 513 h 513"/>
                <a:gd name="T16" fmla="*/ 169 w 407"/>
                <a:gd name="T17"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513">
                  <a:moveTo>
                    <a:pt x="169" y="513"/>
                  </a:moveTo>
                  <a:lnTo>
                    <a:pt x="169" y="60"/>
                  </a:lnTo>
                  <a:lnTo>
                    <a:pt x="0" y="60"/>
                  </a:lnTo>
                  <a:lnTo>
                    <a:pt x="0" y="0"/>
                  </a:lnTo>
                  <a:lnTo>
                    <a:pt x="407" y="0"/>
                  </a:lnTo>
                  <a:lnTo>
                    <a:pt x="407" y="60"/>
                  </a:lnTo>
                  <a:lnTo>
                    <a:pt x="237" y="60"/>
                  </a:lnTo>
                  <a:lnTo>
                    <a:pt x="237" y="513"/>
                  </a:lnTo>
                  <a:lnTo>
                    <a:pt x="169"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1" name="Freeform 603"/>
            <p:cNvSpPr>
              <a:spLocks/>
            </p:cNvSpPr>
            <p:nvPr/>
          </p:nvSpPr>
          <p:spPr bwMode="auto">
            <a:xfrm>
              <a:off x="2687638" y="2416176"/>
              <a:ext cx="373063" cy="407988"/>
            </a:xfrm>
            <a:custGeom>
              <a:avLst/>
              <a:gdLst>
                <a:gd name="T0" fmla="*/ 197 w 469"/>
                <a:gd name="T1" fmla="*/ 513 h 513"/>
                <a:gd name="T2" fmla="*/ 197 w 469"/>
                <a:gd name="T3" fmla="*/ 295 h 513"/>
                <a:gd name="T4" fmla="*/ 0 w 469"/>
                <a:gd name="T5" fmla="*/ 0 h 513"/>
                <a:gd name="T6" fmla="*/ 82 w 469"/>
                <a:gd name="T7" fmla="*/ 0 h 513"/>
                <a:gd name="T8" fmla="*/ 183 w 469"/>
                <a:gd name="T9" fmla="*/ 154 h 513"/>
                <a:gd name="T10" fmla="*/ 183 w 469"/>
                <a:gd name="T11" fmla="*/ 154 h 513"/>
                <a:gd name="T12" fmla="*/ 210 w 469"/>
                <a:gd name="T13" fmla="*/ 198 h 513"/>
                <a:gd name="T14" fmla="*/ 235 w 469"/>
                <a:gd name="T15" fmla="*/ 242 h 513"/>
                <a:gd name="T16" fmla="*/ 235 w 469"/>
                <a:gd name="T17" fmla="*/ 242 h 513"/>
                <a:gd name="T18" fmla="*/ 261 w 469"/>
                <a:gd name="T19" fmla="*/ 198 h 513"/>
                <a:gd name="T20" fmla="*/ 291 w 469"/>
                <a:gd name="T21" fmla="*/ 151 h 513"/>
                <a:gd name="T22" fmla="*/ 390 w 469"/>
                <a:gd name="T23" fmla="*/ 0 h 513"/>
                <a:gd name="T24" fmla="*/ 469 w 469"/>
                <a:gd name="T25" fmla="*/ 0 h 513"/>
                <a:gd name="T26" fmla="*/ 265 w 469"/>
                <a:gd name="T27" fmla="*/ 295 h 513"/>
                <a:gd name="T28" fmla="*/ 265 w 469"/>
                <a:gd name="T29" fmla="*/ 513 h 513"/>
                <a:gd name="T30" fmla="*/ 197 w 469"/>
                <a:gd name="T31"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513">
                  <a:moveTo>
                    <a:pt x="197" y="513"/>
                  </a:moveTo>
                  <a:lnTo>
                    <a:pt x="197" y="295"/>
                  </a:lnTo>
                  <a:lnTo>
                    <a:pt x="0" y="0"/>
                  </a:lnTo>
                  <a:lnTo>
                    <a:pt x="82" y="0"/>
                  </a:lnTo>
                  <a:lnTo>
                    <a:pt x="183" y="154"/>
                  </a:lnTo>
                  <a:lnTo>
                    <a:pt x="183" y="154"/>
                  </a:lnTo>
                  <a:lnTo>
                    <a:pt x="210" y="198"/>
                  </a:lnTo>
                  <a:lnTo>
                    <a:pt x="235" y="242"/>
                  </a:lnTo>
                  <a:lnTo>
                    <a:pt x="235" y="242"/>
                  </a:lnTo>
                  <a:lnTo>
                    <a:pt x="261" y="198"/>
                  </a:lnTo>
                  <a:lnTo>
                    <a:pt x="291" y="151"/>
                  </a:lnTo>
                  <a:lnTo>
                    <a:pt x="390" y="0"/>
                  </a:lnTo>
                  <a:lnTo>
                    <a:pt x="469" y="0"/>
                  </a:lnTo>
                  <a:lnTo>
                    <a:pt x="265" y="295"/>
                  </a:lnTo>
                  <a:lnTo>
                    <a:pt x="265" y="513"/>
                  </a:lnTo>
                  <a:lnTo>
                    <a:pt x="197"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2" name="Freeform 604"/>
            <p:cNvSpPr>
              <a:spLocks noEditPoints="1"/>
            </p:cNvSpPr>
            <p:nvPr/>
          </p:nvSpPr>
          <p:spPr bwMode="auto">
            <a:xfrm>
              <a:off x="3249613" y="2408238"/>
              <a:ext cx="390525" cy="422275"/>
            </a:xfrm>
            <a:custGeom>
              <a:avLst/>
              <a:gdLst>
                <a:gd name="T0" fmla="*/ 2 w 491"/>
                <a:gd name="T1" fmla="*/ 242 h 531"/>
                <a:gd name="T2" fmla="*/ 18 w 491"/>
                <a:gd name="T3" fmla="*/ 158 h 531"/>
                <a:gd name="T4" fmla="*/ 53 w 491"/>
                <a:gd name="T5" fmla="*/ 90 h 531"/>
                <a:gd name="T6" fmla="*/ 87 w 491"/>
                <a:gd name="T7" fmla="*/ 55 h 531"/>
                <a:gd name="T8" fmla="*/ 147 w 491"/>
                <a:gd name="T9" fmla="*/ 17 h 531"/>
                <a:gd name="T10" fmla="*/ 219 w 491"/>
                <a:gd name="T11" fmla="*/ 1 h 531"/>
                <a:gd name="T12" fmla="*/ 264 w 491"/>
                <a:gd name="T13" fmla="*/ 0 h 531"/>
                <a:gd name="T14" fmla="*/ 314 w 491"/>
                <a:gd name="T15" fmla="*/ 9 h 531"/>
                <a:gd name="T16" fmla="*/ 360 w 491"/>
                <a:gd name="T17" fmla="*/ 25 h 531"/>
                <a:gd name="T18" fmla="*/ 388 w 491"/>
                <a:gd name="T19" fmla="*/ 43 h 531"/>
                <a:gd name="T20" fmla="*/ 424 w 491"/>
                <a:gd name="T21" fmla="*/ 74 h 531"/>
                <a:gd name="T22" fmla="*/ 453 w 491"/>
                <a:gd name="T23" fmla="*/ 114 h 531"/>
                <a:gd name="T24" fmla="*/ 468 w 491"/>
                <a:gd name="T25" fmla="*/ 144 h 531"/>
                <a:gd name="T26" fmla="*/ 484 w 491"/>
                <a:gd name="T27" fmla="*/ 193 h 531"/>
                <a:gd name="T28" fmla="*/ 490 w 491"/>
                <a:gd name="T29" fmla="*/ 247 h 531"/>
                <a:gd name="T30" fmla="*/ 490 w 491"/>
                <a:gd name="T31" fmla="*/ 285 h 531"/>
                <a:gd name="T32" fmla="*/ 482 w 491"/>
                <a:gd name="T33" fmla="*/ 340 h 531"/>
                <a:gd name="T34" fmla="*/ 467 w 491"/>
                <a:gd name="T35" fmla="*/ 390 h 531"/>
                <a:gd name="T36" fmla="*/ 451 w 491"/>
                <a:gd name="T37" fmla="*/ 421 h 531"/>
                <a:gd name="T38" fmla="*/ 421 w 491"/>
                <a:gd name="T39" fmla="*/ 461 h 531"/>
                <a:gd name="T40" fmla="*/ 384 w 491"/>
                <a:gd name="T41" fmla="*/ 491 h 531"/>
                <a:gd name="T42" fmla="*/ 356 w 491"/>
                <a:gd name="T43" fmla="*/ 507 h 531"/>
                <a:gd name="T44" fmla="*/ 310 w 491"/>
                <a:gd name="T45" fmla="*/ 523 h 531"/>
                <a:gd name="T46" fmla="*/ 263 w 491"/>
                <a:gd name="T47" fmla="*/ 530 h 531"/>
                <a:gd name="T48" fmla="*/ 228 w 491"/>
                <a:gd name="T49" fmla="*/ 530 h 531"/>
                <a:gd name="T50" fmla="*/ 177 w 491"/>
                <a:gd name="T51" fmla="*/ 522 h 531"/>
                <a:gd name="T52" fmla="*/ 131 w 491"/>
                <a:gd name="T53" fmla="*/ 504 h 531"/>
                <a:gd name="T54" fmla="*/ 103 w 491"/>
                <a:gd name="T55" fmla="*/ 486 h 531"/>
                <a:gd name="T56" fmla="*/ 67 w 491"/>
                <a:gd name="T57" fmla="*/ 454 h 531"/>
                <a:gd name="T58" fmla="*/ 37 w 491"/>
                <a:gd name="T59" fmla="*/ 414 h 531"/>
                <a:gd name="T60" fmla="*/ 23 w 491"/>
                <a:gd name="T61" fmla="*/ 385 h 531"/>
                <a:gd name="T62" fmla="*/ 8 w 491"/>
                <a:gd name="T63" fmla="*/ 338 h 531"/>
                <a:gd name="T64" fmla="*/ 2 w 491"/>
                <a:gd name="T65" fmla="*/ 289 h 531"/>
                <a:gd name="T66" fmla="*/ 71 w 491"/>
                <a:gd name="T67" fmla="*/ 274 h 531"/>
                <a:gd name="T68" fmla="*/ 73 w 491"/>
                <a:gd name="T69" fmla="*/ 317 h 531"/>
                <a:gd name="T70" fmla="*/ 90 w 491"/>
                <a:gd name="T71" fmla="*/ 373 h 531"/>
                <a:gd name="T72" fmla="*/ 121 w 491"/>
                <a:gd name="T73" fmla="*/ 420 h 531"/>
                <a:gd name="T74" fmla="*/ 147 w 491"/>
                <a:gd name="T75" fmla="*/ 443 h 531"/>
                <a:gd name="T76" fmla="*/ 192 w 491"/>
                <a:gd name="T77" fmla="*/ 466 h 531"/>
                <a:gd name="T78" fmla="*/ 246 w 491"/>
                <a:gd name="T79" fmla="*/ 472 h 531"/>
                <a:gd name="T80" fmla="*/ 282 w 491"/>
                <a:gd name="T81" fmla="*/ 470 h 531"/>
                <a:gd name="T82" fmla="*/ 330 w 491"/>
                <a:gd name="T83" fmla="*/ 452 h 531"/>
                <a:gd name="T84" fmla="*/ 371 w 491"/>
                <a:gd name="T85" fmla="*/ 418 h 531"/>
                <a:gd name="T86" fmla="*/ 393 w 491"/>
                <a:gd name="T87" fmla="*/ 389 h 531"/>
                <a:gd name="T88" fmla="*/ 413 w 491"/>
                <a:gd name="T89" fmla="*/ 334 h 531"/>
                <a:gd name="T90" fmla="*/ 421 w 491"/>
                <a:gd name="T91" fmla="*/ 266 h 531"/>
                <a:gd name="T92" fmla="*/ 416 w 491"/>
                <a:gd name="T93" fmla="*/ 207 h 531"/>
                <a:gd name="T94" fmla="*/ 399 w 491"/>
                <a:gd name="T95" fmla="*/ 156 h 531"/>
                <a:gd name="T96" fmla="*/ 388 w 491"/>
                <a:gd name="T97" fmla="*/ 134 h 531"/>
                <a:gd name="T98" fmla="*/ 366 w 491"/>
                <a:gd name="T99" fmla="*/ 106 h 531"/>
                <a:gd name="T100" fmla="*/ 338 w 491"/>
                <a:gd name="T101" fmla="*/ 84 h 531"/>
                <a:gd name="T102" fmla="*/ 316 w 491"/>
                <a:gd name="T103" fmla="*/ 73 h 531"/>
                <a:gd name="T104" fmla="*/ 283 w 491"/>
                <a:gd name="T105" fmla="*/ 62 h 531"/>
                <a:gd name="T106" fmla="*/ 246 w 491"/>
                <a:gd name="T107" fmla="*/ 58 h 531"/>
                <a:gd name="T108" fmla="*/ 211 w 491"/>
                <a:gd name="T109" fmla="*/ 61 h 531"/>
                <a:gd name="T110" fmla="*/ 164 w 491"/>
                <a:gd name="T111" fmla="*/ 78 h 531"/>
                <a:gd name="T112" fmla="*/ 122 w 491"/>
                <a:gd name="T113" fmla="*/ 107 h 531"/>
                <a:gd name="T114" fmla="*/ 100 w 491"/>
                <a:gd name="T115" fmla="*/ 137 h 531"/>
                <a:gd name="T116" fmla="*/ 78 w 491"/>
                <a:gd name="T117" fmla="*/ 195 h 531"/>
                <a:gd name="T118" fmla="*/ 71 w 491"/>
                <a:gd name="T119" fmla="*/ 274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1" h="531">
                  <a:moveTo>
                    <a:pt x="0" y="272"/>
                  </a:moveTo>
                  <a:lnTo>
                    <a:pt x="0" y="272"/>
                  </a:lnTo>
                  <a:lnTo>
                    <a:pt x="2" y="242"/>
                  </a:lnTo>
                  <a:lnTo>
                    <a:pt x="5" y="212"/>
                  </a:lnTo>
                  <a:lnTo>
                    <a:pt x="11" y="184"/>
                  </a:lnTo>
                  <a:lnTo>
                    <a:pt x="18" y="158"/>
                  </a:lnTo>
                  <a:lnTo>
                    <a:pt x="27" y="134"/>
                  </a:lnTo>
                  <a:lnTo>
                    <a:pt x="39" y="111"/>
                  </a:lnTo>
                  <a:lnTo>
                    <a:pt x="53" y="90"/>
                  </a:lnTo>
                  <a:lnTo>
                    <a:pt x="69" y="73"/>
                  </a:lnTo>
                  <a:lnTo>
                    <a:pt x="69" y="73"/>
                  </a:lnTo>
                  <a:lnTo>
                    <a:pt x="87" y="55"/>
                  </a:lnTo>
                  <a:lnTo>
                    <a:pt x="106" y="41"/>
                  </a:lnTo>
                  <a:lnTo>
                    <a:pt x="126" y="28"/>
                  </a:lnTo>
                  <a:lnTo>
                    <a:pt x="147" y="17"/>
                  </a:lnTo>
                  <a:lnTo>
                    <a:pt x="170" y="10"/>
                  </a:lnTo>
                  <a:lnTo>
                    <a:pt x="195" y="5"/>
                  </a:lnTo>
                  <a:lnTo>
                    <a:pt x="219" y="1"/>
                  </a:lnTo>
                  <a:lnTo>
                    <a:pt x="246" y="0"/>
                  </a:lnTo>
                  <a:lnTo>
                    <a:pt x="246" y="0"/>
                  </a:lnTo>
                  <a:lnTo>
                    <a:pt x="264" y="0"/>
                  </a:lnTo>
                  <a:lnTo>
                    <a:pt x="280" y="2"/>
                  </a:lnTo>
                  <a:lnTo>
                    <a:pt x="297" y="5"/>
                  </a:lnTo>
                  <a:lnTo>
                    <a:pt x="314" y="9"/>
                  </a:lnTo>
                  <a:lnTo>
                    <a:pt x="329" y="12"/>
                  </a:lnTo>
                  <a:lnTo>
                    <a:pt x="344" y="19"/>
                  </a:lnTo>
                  <a:lnTo>
                    <a:pt x="360" y="25"/>
                  </a:lnTo>
                  <a:lnTo>
                    <a:pt x="374" y="34"/>
                  </a:lnTo>
                  <a:lnTo>
                    <a:pt x="374" y="34"/>
                  </a:lnTo>
                  <a:lnTo>
                    <a:pt x="388" y="43"/>
                  </a:lnTo>
                  <a:lnTo>
                    <a:pt x="401" y="52"/>
                  </a:lnTo>
                  <a:lnTo>
                    <a:pt x="413" y="62"/>
                  </a:lnTo>
                  <a:lnTo>
                    <a:pt x="424" y="74"/>
                  </a:lnTo>
                  <a:lnTo>
                    <a:pt x="435" y="87"/>
                  </a:lnTo>
                  <a:lnTo>
                    <a:pt x="444" y="99"/>
                  </a:lnTo>
                  <a:lnTo>
                    <a:pt x="453" y="114"/>
                  </a:lnTo>
                  <a:lnTo>
                    <a:pt x="461" y="129"/>
                  </a:lnTo>
                  <a:lnTo>
                    <a:pt x="461" y="129"/>
                  </a:lnTo>
                  <a:lnTo>
                    <a:pt x="468" y="144"/>
                  </a:lnTo>
                  <a:lnTo>
                    <a:pt x="474" y="160"/>
                  </a:lnTo>
                  <a:lnTo>
                    <a:pt x="479" y="176"/>
                  </a:lnTo>
                  <a:lnTo>
                    <a:pt x="484" y="193"/>
                  </a:lnTo>
                  <a:lnTo>
                    <a:pt x="486" y="211"/>
                  </a:lnTo>
                  <a:lnTo>
                    <a:pt x="489" y="229"/>
                  </a:lnTo>
                  <a:lnTo>
                    <a:pt x="490" y="247"/>
                  </a:lnTo>
                  <a:lnTo>
                    <a:pt x="491" y="266"/>
                  </a:lnTo>
                  <a:lnTo>
                    <a:pt x="491" y="266"/>
                  </a:lnTo>
                  <a:lnTo>
                    <a:pt x="490" y="285"/>
                  </a:lnTo>
                  <a:lnTo>
                    <a:pt x="489" y="304"/>
                  </a:lnTo>
                  <a:lnTo>
                    <a:pt x="486" y="322"/>
                  </a:lnTo>
                  <a:lnTo>
                    <a:pt x="482" y="340"/>
                  </a:lnTo>
                  <a:lnTo>
                    <a:pt x="479" y="357"/>
                  </a:lnTo>
                  <a:lnTo>
                    <a:pt x="474" y="373"/>
                  </a:lnTo>
                  <a:lnTo>
                    <a:pt x="467" y="390"/>
                  </a:lnTo>
                  <a:lnTo>
                    <a:pt x="459" y="406"/>
                  </a:lnTo>
                  <a:lnTo>
                    <a:pt x="459" y="406"/>
                  </a:lnTo>
                  <a:lnTo>
                    <a:pt x="451" y="421"/>
                  </a:lnTo>
                  <a:lnTo>
                    <a:pt x="442" y="435"/>
                  </a:lnTo>
                  <a:lnTo>
                    <a:pt x="433" y="448"/>
                  </a:lnTo>
                  <a:lnTo>
                    <a:pt x="421" y="461"/>
                  </a:lnTo>
                  <a:lnTo>
                    <a:pt x="410" y="471"/>
                  </a:lnTo>
                  <a:lnTo>
                    <a:pt x="397" y="481"/>
                  </a:lnTo>
                  <a:lnTo>
                    <a:pt x="384" y="491"/>
                  </a:lnTo>
                  <a:lnTo>
                    <a:pt x="370" y="499"/>
                  </a:lnTo>
                  <a:lnTo>
                    <a:pt x="370" y="499"/>
                  </a:lnTo>
                  <a:lnTo>
                    <a:pt x="356" y="507"/>
                  </a:lnTo>
                  <a:lnTo>
                    <a:pt x="341" y="513"/>
                  </a:lnTo>
                  <a:lnTo>
                    <a:pt x="325" y="518"/>
                  </a:lnTo>
                  <a:lnTo>
                    <a:pt x="310" y="523"/>
                  </a:lnTo>
                  <a:lnTo>
                    <a:pt x="294" y="526"/>
                  </a:lnTo>
                  <a:lnTo>
                    <a:pt x="279" y="528"/>
                  </a:lnTo>
                  <a:lnTo>
                    <a:pt x="263" y="530"/>
                  </a:lnTo>
                  <a:lnTo>
                    <a:pt x="246" y="531"/>
                  </a:lnTo>
                  <a:lnTo>
                    <a:pt x="246" y="531"/>
                  </a:lnTo>
                  <a:lnTo>
                    <a:pt x="228" y="530"/>
                  </a:lnTo>
                  <a:lnTo>
                    <a:pt x="210" y="528"/>
                  </a:lnTo>
                  <a:lnTo>
                    <a:pt x="193" y="526"/>
                  </a:lnTo>
                  <a:lnTo>
                    <a:pt x="177" y="522"/>
                  </a:lnTo>
                  <a:lnTo>
                    <a:pt x="161" y="517"/>
                  </a:lnTo>
                  <a:lnTo>
                    <a:pt x="146" y="511"/>
                  </a:lnTo>
                  <a:lnTo>
                    <a:pt x="131" y="504"/>
                  </a:lnTo>
                  <a:lnTo>
                    <a:pt x="117" y="496"/>
                  </a:lnTo>
                  <a:lnTo>
                    <a:pt x="117" y="496"/>
                  </a:lnTo>
                  <a:lnTo>
                    <a:pt x="103" y="486"/>
                  </a:lnTo>
                  <a:lnTo>
                    <a:pt x="90" y="477"/>
                  </a:lnTo>
                  <a:lnTo>
                    <a:pt x="77" y="466"/>
                  </a:lnTo>
                  <a:lnTo>
                    <a:pt x="67" y="454"/>
                  </a:lnTo>
                  <a:lnTo>
                    <a:pt x="55" y="443"/>
                  </a:lnTo>
                  <a:lnTo>
                    <a:pt x="46" y="429"/>
                  </a:lnTo>
                  <a:lnTo>
                    <a:pt x="37" y="414"/>
                  </a:lnTo>
                  <a:lnTo>
                    <a:pt x="30" y="400"/>
                  </a:lnTo>
                  <a:lnTo>
                    <a:pt x="30" y="400"/>
                  </a:lnTo>
                  <a:lnTo>
                    <a:pt x="23" y="385"/>
                  </a:lnTo>
                  <a:lnTo>
                    <a:pt x="17" y="370"/>
                  </a:lnTo>
                  <a:lnTo>
                    <a:pt x="12" y="354"/>
                  </a:lnTo>
                  <a:lnTo>
                    <a:pt x="8" y="338"/>
                  </a:lnTo>
                  <a:lnTo>
                    <a:pt x="4" y="322"/>
                  </a:lnTo>
                  <a:lnTo>
                    <a:pt x="3" y="306"/>
                  </a:lnTo>
                  <a:lnTo>
                    <a:pt x="2" y="289"/>
                  </a:lnTo>
                  <a:lnTo>
                    <a:pt x="0" y="272"/>
                  </a:lnTo>
                  <a:lnTo>
                    <a:pt x="0" y="272"/>
                  </a:lnTo>
                  <a:close/>
                  <a:moveTo>
                    <a:pt x="71" y="274"/>
                  </a:moveTo>
                  <a:lnTo>
                    <a:pt x="71" y="274"/>
                  </a:lnTo>
                  <a:lnTo>
                    <a:pt x="71" y="295"/>
                  </a:lnTo>
                  <a:lnTo>
                    <a:pt x="73" y="317"/>
                  </a:lnTo>
                  <a:lnTo>
                    <a:pt x="77" y="338"/>
                  </a:lnTo>
                  <a:lnTo>
                    <a:pt x="83" y="356"/>
                  </a:lnTo>
                  <a:lnTo>
                    <a:pt x="90" y="373"/>
                  </a:lnTo>
                  <a:lnTo>
                    <a:pt x="99" y="390"/>
                  </a:lnTo>
                  <a:lnTo>
                    <a:pt x="109" y="406"/>
                  </a:lnTo>
                  <a:lnTo>
                    <a:pt x="121" y="420"/>
                  </a:lnTo>
                  <a:lnTo>
                    <a:pt x="121" y="420"/>
                  </a:lnTo>
                  <a:lnTo>
                    <a:pt x="133" y="432"/>
                  </a:lnTo>
                  <a:lnTo>
                    <a:pt x="147" y="443"/>
                  </a:lnTo>
                  <a:lnTo>
                    <a:pt x="161" y="452"/>
                  </a:lnTo>
                  <a:lnTo>
                    <a:pt x="177" y="459"/>
                  </a:lnTo>
                  <a:lnTo>
                    <a:pt x="192" y="466"/>
                  </a:lnTo>
                  <a:lnTo>
                    <a:pt x="209" y="470"/>
                  </a:lnTo>
                  <a:lnTo>
                    <a:pt x="227" y="472"/>
                  </a:lnTo>
                  <a:lnTo>
                    <a:pt x="246" y="472"/>
                  </a:lnTo>
                  <a:lnTo>
                    <a:pt x="246" y="472"/>
                  </a:lnTo>
                  <a:lnTo>
                    <a:pt x="264" y="472"/>
                  </a:lnTo>
                  <a:lnTo>
                    <a:pt x="282" y="470"/>
                  </a:lnTo>
                  <a:lnTo>
                    <a:pt x="300" y="466"/>
                  </a:lnTo>
                  <a:lnTo>
                    <a:pt x="315" y="459"/>
                  </a:lnTo>
                  <a:lnTo>
                    <a:pt x="330" y="452"/>
                  </a:lnTo>
                  <a:lnTo>
                    <a:pt x="344" y="443"/>
                  </a:lnTo>
                  <a:lnTo>
                    <a:pt x="358" y="431"/>
                  </a:lnTo>
                  <a:lnTo>
                    <a:pt x="371" y="418"/>
                  </a:lnTo>
                  <a:lnTo>
                    <a:pt x="371" y="418"/>
                  </a:lnTo>
                  <a:lnTo>
                    <a:pt x="383" y="404"/>
                  </a:lnTo>
                  <a:lnTo>
                    <a:pt x="393" y="389"/>
                  </a:lnTo>
                  <a:lnTo>
                    <a:pt x="402" y="372"/>
                  </a:lnTo>
                  <a:lnTo>
                    <a:pt x="408" y="353"/>
                  </a:lnTo>
                  <a:lnTo>
                    <a:pt x="413" y="334"/>
                  </a:lnTo>
                  <a:lnTo>
                    <a:pt x="417" y="312"/>
                  </a:lnTo>
                  <a:lnTo>
                    <a:pt x="420" y="290"/>
                  </a:lnTo>
                  <a:lnTo>
                    <a:pt x="421" y="266"/>
                  </a:lnTo>
                  <a:lnTo>
                    <a:pt x="421" y="266"/>
                  </a:lnTo>
                  <a:lnTo>
                    <a:pt x="420" y="235"/>
                  </a:lnTo>
                  <a:lnTo>
                    <a:pt x="416" y="207"/>
                  </a:lnTo>
                  <a:lnTo>
                    <a:pt x="410" y="180"/>
                  </a:lnTo>
                  <a:lnTo>
                    <a:pt x="404" y="169"/>
                  </a:lnTo>
                  <a:lnTo>
                    <a:pt x="399" y="156"/>
                  </a:lnTo>
                  <a:lnTo>
                    <a:pt x="399" y="156"/>
                  </a:lnTo>
                  <a:lnTo>
                    <a:pt x="394" y="146"/>
                  </a:lnTo>
                  <a:lnTo>
                    <a:pt x="388" y="134"/>
                  </a:lnTo>
                  <a:lnTo>
                    <a:pt x="381" y="124"/>
                  </a:lnTo>
                  <a:lnTo>
                    <a:pt x="374" y="115"/>
                  </a:lnTo>
                  <a:lnTo>
                    <a:pt x="366" y="106"/>
                  </a:lnTo>
                  <a:lnTo>
                    <a:pt x="357" y="98"/>
                  </a:lnTo>
                  <a:lnTo>
                    <a:pt x="348" y="90"/>
                  </a:lnTo>
                  <a:lnTo>
                    <a:pt x="338" y="84"/>
                  </a:lnTo>
                  <a:lnTo>
                    <a:pt x="338" y="84"/>
                  </a:lnTo>
                  <a:lnTo>
                    <a:pt x="328" y="78"/>
                  </a:lnTo>
                  <a:lnTo>
                    <a:pt x="316" y="73"/>
                  </a:lnTo>
                  <a:lnTo>
                    <a:pt x="306" y="69"/>
                  </a:lnTo>
                  <a:lnTo>
                    <a:pt x="294" y="65"/>
                  </a:lnTo>
                  <a:lnTo>
                    <a:pt x="283" y="62"/>
                  </a:lnTo>
                  <a:lnTo>
                    <a:pt x="271" y="60"/>
                  </a:lnTo>
                  <a:lnTo>
                    <a:pt x="259" y="58"/>
                  </a:lnTo>
                  <a:lnTo>
                    <a:pt x="246" y="58"/>
                  </a:lnTo>
                  <a:lnTo>
                    <a:pt x="246" y="58"/>
                  </a:lnTo>
                  <a:lnTo>
                    <a:pt x="229" y="58"/>
                  </a:lnTo>
                  <a:lnTo>
                    <a:pt x="211" y="61"/>
                  </a:lnTo>
                  <a:lnTo>
                    <a:pt x="195" y="65"/>
                  </a:lnTo>
                  <a:lnTo>
                    <a:pt x="179" y="70"/>
                  </a:lnTo>
                  <a:lnTo>
                    <a:pt x="164" y="78"/>
                  </a:lnTo>
                  <a:lnTo>
                    <a:pt x="150" y="85"/>
                  </a:lnTo>
                  <a:lnTo>
                    <a:pt x="136" y="96"/>
                  </a:lnTo>
                  <a:lnTo>
                    <a:pt x="122" y="107"/>
                  </a:lnTo>
                  <a:lnTo>
                    <a:pt x="122" y="107"/>
                  </a:lnTo>
                  <a:lnTo>
                    <a:pt x="110" y="121"/>
                  </a:lnTo>
                  <a:lnTo>
                    <a:pt x="100" y="137"/>
                  </a:lnTo>
                  <a:lnTo>
                    <a:pt x="91" y="155"/>
                  </a:lnTo>
                  <a:lnTo>
                    <a:pt x="83" y="174"/>
                  </a:lnTo>
                  <a:lnTo>
                    <a:pt x="78" y="195"/>
                  </a:lnTo>
                  <a:lnTo>
                    <a:pt x="73" y="220"/>
                  </a:lnTo>
                  <a:lnTo>
                    <a:pt x="71" y="245"/>
                  </a:lnTo>
                  <a:lnTo>
                    <a:pt x="71" y="274"/>
                  </a:lnTo>
                  <a:lnTo>
                    <a:pt x="71" y="2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 name="Freeform 605"/>
            <p:cNvSpPr>
              <a:spLocks/>
            </p:cNvSpPr>
            <p:nvPr/>
          </p:nvSpPr>
          <p:spPr bwMode="auto">
            <a:xfrm>
              <a:off x="3702050" y="2416176"/>
              <a:ext cx="273050" cy="407988"/>
            </a:xfrm>
            <a:custGeom>
              <a:avLst/>
              <a:gdLst>
                <a:gd name="T0" fmla="*/ 0 w 346"/>
                <a:gd name="T1" fmla="*/ 513 h 513"/>
                <a:gd name="T2" fmla="*/ 0 w 346"/>
                <a:gd name="T3" fmla="*/ 0 h 513"/>
                <a:gd name="T4" fmla="*/ 346 w 346"/>
                <a:gd name="T5" fmla="*/ 0 h 513"/>
                <a:gd name="T6" fmla="*/ 346 w 346"/>
                <a:gd name="T7" fmla="*/ 60 h 513"/>
                <a:gd name="T8" fmla="*/ 68 w 346"/>
                <a:gd name="T9" fmla="*/ 60 h 513"/>
                <a:gd name="T10" fmla="*/ 68 w 346"/>
                <a:gd name="T11" fmla="*/ 220 h 513"/>
                <a:gd name="T12" fmla="*/ 309 w 346"/>
                <a:gd name="T13" fmla="*/ 220 h 513"/>
                <a:gd name="T14" fmla="*/ 309 w 346"/>
                <a:gd name="T15" fmla="*/ 280 h 513"/>
                <a:gd name="T16" fmla="*/ 68 w 346"/>
                <a:gd name="T17" fmla="*/ 280 h 513"/>
                <a:gd name="T18" fmla="*/ 68 w 346"/>
                <a:gd name="T19" fmla="*/ 513 h 513"/>
                <a:gd name="T20" fmla="*/ 0 w 346"/>
                <a:gd name="T21"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6" h="513">
                  <a:moveTo>
                    <a:pt x="0" y="513"/>
                  </a:moveTo>
                  <a:lnTo>
                    <a:pt x="0" y="0"/>
                  </a:lnTo>
                  <a:lnTo>
                    <a:pt x="346" y="0"/>
                  </a:lnTo>
                  <a:lnTo>
                    <a:pt x="346" y="60"/>
                  </a:lnTo>
                  <a:lnTo>
                    <a:pt x="68" y="60"/>
                  </a:lnTo>
                  <a:lnTo>
                    <a:pt x="68" y="220"/>
                  </a:lnTo>
                  <a:lnTo>
                    <a:pt x="309" y="220"/>
                  </a:lnTo>
                  <a:lnTo>
                    <a:pt x="309" y="280"/>
                  </a:lnTo>
                  <a:lnTo>
                    <a:pt x="68" y="280"/>
                  </a:lnTo>
                  <a:lnTo>
                    <a:pt x="68"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 name="Freeform 606"/>
            <p:cNvSpPr>
              <a:spLocks/>
            </p:cNvSpPr>
            <p:nvPr/>
          </p:nvSpPr>
          <p:spPr bwMode="auto">
            <a:xfrm>
              <a:off x="4189413" y="2408238"/>
              <a:ext cx="377825" cy="422275"/>
            </a:xfrm>
            <a:custGeom>
              <a:avLst/>
              <a:gdLst>
                <a:gd name="T0" fmla="*/ 474 w 474"/>
                <a:gd name="T1" fmla="*/ 260 h 531"/>
                <a:gd name="T2" fmla="*/ 448 w 474"/>
                <a:gd name="T3" fmla="*/ 470 h 531"/>
                <a:gd name="T4" fmla="*/ 370 w 474"/>
                <a:gd name="T5" fmla="*/ 511 h 531"/>
                <a:gd name="T6" fmla="*/ 317 w 474"/>
                <a:gd name="T7" fmla="*/ 526 h 531"/>
                <a:gd name="T8" fmla="*/ 262 w 474"/>
                <a:gd name="T9" fmla="*/ 531 h 531"/>
                <a:gd name="T10" fmla="*/ 207 w 474"/>
                <a:gd name="T11" fmla="*/ 526 h 531"/>
                <a:gd name="T12" fmla="*/ 156 w 474"/>
                <a:gd name="T13" fmla="*/ 513 h 531"/>
                <a:gd name="T14" fmla="*/ 125 w 474"/>
                <a:gd name="T15" fmla="*/ 499 h 531"/>
                <a:gd name="T16" fmla="*/ 83 w 474"/>
                <a:gd name="T17" fmla="*/ 470 h 531"/>
                <a:gd name="T18" fmla="*/ 48 w 474"/>
                <a:gd name="T19" fmla="*/ 434 h 531"/>
                <a:gd name="T20" fmla="*/ 32 w 474"/>
                <a:gd name="T21" fmla="*/ 404 h 531"/>
                <a:gd name="T22" fmla="*/ 12 w 474"/>
                <a:gd name="T23" fmla="*/ 357 h 531"/>
                <a:gd name="T24" fmla="*/ 2 w 474"/>
                <a:gd name="T25" fmla="*/ 304 h 531"/>
                <a:gd name="T26" fmla="*/ 0 w 474"/>
                <a:gd name="T27" fmla="*/ 267 h 531"/>
                <a:gd name="T28" fmla="*/ 5 w 474"/>
                <a:gd name="T29" fmla="*/ 213 h 531"/>
                <a:gd name="T30" fmla="*/ 17 w 474"/>
                <a:gd name="T31" fmla="*/ 161 h 531"/>
                <a:gd name="T32" fmla="*/ 32 w 474"/>
                <a:gd name="T33" fmla="*/ 128 h 531"/>
                <a:gd name="T34" fmla="*/ 58 w 474"/>
                <a:gd name="T35" fmla="*/ 84 h 531"/>
                <a:gd name="T36" fmla="*/ 93 w 474"/>
                <a:gd name="T37" fmla="*/ 49 h 531"/>
                <a:gd name="T38" fmla="*/ 121 w 474"/>
                <a:gd name="T39" fmla="*/ 32 h 531"/>
                <a:gd name="T40" fmla="*/ 167 w 474"/>
                <a:gd name="T41" fmla="*/ 12 h 531"/>
                <a:gd name="T42" fmla="*/ 220 w 474"/>
                <a:gd name="T43" fmla="*/ 2 h 531"/>
                <a:gd name="T44" fmla="*/ 257 w 474"/>
                <a:gd name="T45" fmla="*/ 0 h 531"/>
                <a:gd name="T46" fmla="*/ 333 w 474"/>
                <a:gd name="T47" fmla="*/ 10 h 531"/>
                <a:gd name="T48" fmla="*/ 378 w 474"/>
                <a:gd name="T49" fmla="*/ 28 h 531"/>
                <a:gd name="T50" fmla="*/ 427 w 474"/>
                <a:gd name="T51" fmla="*/ 69 h 531"/>
                <a:gd name="T52" fmla="*/ 450 w 474"/>
                <a:gd name="T53" fmla="*/ 106 h 531"/>
                <a:gd name="T54" fmla="*/ 405 w 474"/>
                <a:gd name="T55" fmla="*/ 169 h 531"/>
                <a:gd name="T56" fmla="*/ 392 w 474"/>
                <a:gd name="T57" fmla="*/ 134 h 531"/>
                <a:gd name="T58" fmla="*/ 377 w 474"/>
                <a:gd name="T59" fmla="*/ 107 h 531"/>
                <a:gd name="T60" fmla="*/ 342 w 474"/>
                <a:gd name="T61" fmla="*/ 79 h 531"/>
                <a:gd name="T62" fmla="*/ 310 w 474"/>
                <a:gd name="T63" fmla="*/ 66 h 531"/>
                <a:gd name="T64" fmla="*/ 257 w 474"/>
                <a:gd name="T65" fmla="*/ 58 h 531"/>
                <a:gd name="T66" fmla="*/ 213 w 474"/>
                <a:gd name="T67" fmla="*/ 61 h 531"/>
                <a:gd name="T68" fmla="*/ 176 w 474"/>
                <a:gd name="T69" fmla="*/ 73 h 531"/>
                <a:gd name="T70" fmla="*/ 133 w 474"/>
                <a:gd name="T71" fmla="*/ 98 h 531"/>
                <a:gd name="T72" fmla="*/ 112 w 474"/>
                <a:gd name="T73" fmla="*/ 121 h 531"/>
                <a:gd name="T74" fmla="*/ 89 w 474"/>
                <a:gd name="T75" fmla="*/ 161 h 531"/>
                <a:gd name="T76" fmla="*/ 75 w 474"/>
                <a:gd name="T77" fmla="*/ 210 h 531"/>
                <a:gd name="T78" fmla="*/ 70 w 474"/>
                <a:gd name="T79" fmla="*/ 263 h 531"/>
                <a:gd name="T80" fmla="*/ 72 w 474"/>
                <a:gd name="T81" fmla="*/ 312 h 531"/>
                <a:gd name="T82" fmla="*/ 83 w 474"/>
                <a:gd name="T83" fmla="*/ 354 h 531"/>
                <a:gd name="T84" fmla="*/ 93 w 474"/>
                <a:gd name="T85" fmla="*/ 379 h 531"/>
                <a:gd name="T86" fmla="*/ 113 w 474"/>
                <a:gd name="T87" fmla="*/ 409 h 531"/>
                <a:gd name="T88" fmla="*/ 140 w 474"/>
                <a:gd name="T89" fmla="*/ 435 h 531"/>
                <a:gd name="T90" fmla="*/ 162 w 474"/>
                <a:gd name="T91" fmla="*/ 446 h 531"/>
                <a:gd name="T92" fmla="*/ 232 w 474"/>
                <a:gd name="T93" fmla="*/ 468 h 531"/>
                <a:gd name="T94" fmla="*/ 280 w 474"/>
                <a:gd name="T95" fmla="*/ 468 h 531"/>
                <a:gd name="T96" fmla="*/ 344 w 474"/>
                <a:gd name="T97" fmla="*/ 453 h 531"/>
                <a:gd name="T98" fmla="*/ 381 w 474"/>
                <a:gd name="T99" fmla="*/ 435 h 531"/>
                <a:gd name="T100" fmla="*/ 408 w 474"/>
                <a:gd name="T101" fmla="*/ 321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4" h="531">
                  <a:moveTo>
                    <a:pt x="257" y="321"/>
                  </a:moveTo>
                  <a:lnTo>
                    <a:pt x="257" y="261"/>
                  </a:lnTo>
                  <a:lnTo>
                    <a:pt x="474" y="260"/>
                  </a:lnTo>
                  <a:lnTo>
                    <a:pt x="474" y="450"/>
                  </a:lnTo>
                  <a:lnTo>
                    <a:pt x="474" y="450"/>
                  </a:lnTo>
                  <a:lnTo>
                    <a:pt x="448" y="470"/>
                  </a:lnTo>
                  <a:lnTo>
                    <a:pt x="423" y="486"/>
                  </a:lnTo>
                  <a:lnTo>
                    <a:pt x="397" y="499"/>
                  </a:lnTo>
                  <a:lnTo>
                    <a:pt x="370" y="511"/>
                  </a:lnTo>
                  <a:lnTo>
                    <a:pt x="370" y="511"/>
                  </a:lnTo>
                  <a:lnTo>
                    <a:pt x="344" y="519"/>
                  </a:lnTo>
                  <a:lnTo>
                    <a:pt x="317" y="526"/>
                  </a:lnTo>
                  <a:lnTo>
                    <a:pt x="290" y="530"/>
                  </a:lnTo>
                  <a:lnTo>
                    <a:pt x="262" y="531"/>
                  </a:lnTo>
                  <a:lnTo>
                    <a:pt x="262" y="531"/>
                  </a:lnTo>
                  <a:lnTo>
                    <a:pt x="243" y="530"/>
                  </a:lnTo>
                  <a:lnTo>
                    <a:pt x="225" y="528"/>
                  </a:lnTo>
                  <a:lnTo>
                    <a:pt x="207" y="526"/>
                  </a:lnTo>
                  <a:lnTo>
                    <a:pt x="190" y="523"/>
                  </a:lnTo>
                  <a:lnTo>
                    <a:pt x="172" y="518"/>
                  </a:lnTo>
                  <a:lnTo>
                    <a:pt x="156" y="513"/>
                  </a:lnTo>
                  <a:lnTo>
                    <a:pt x="140" y="505"/>
                  </a:lnTo>
                  <a:lnTo>
                    <a:pt x="125" y="499"/>
                  </a:lnTo>
                  <a:lnTo>
                    <a:pt x="125" y="499"/>
                  </a:lnTo>
                  <a:lnTo>
                    <a:pt x="110" y="490"/>
                  </a:lnTo>
                  <a:lnTo>
                    <a:pt x="95" y="481"/>
                  </a:lnTo>
                  <a:lnTo>
                    <a:pt x="83" y="470"/>
                  </a:lnTo>
                  <a:lnTo>
                    <a:pt x="70" y="459"/>
                  </a:lnTo>
                  <a:lnTo>
                    <a:pt x="58" y="446"/>
                  </a:lnTo>
                  <a:lnTo>
                    <a:pt x="48" y="434"/>
                  </a:lnTo>
                  <a:lnTo>
                    <a:pt x="39" y="420"/>
                  </a:lnTo>
                  <a:lnTo>
                    <a:pt x="32" y="404"/>
                  </a:lnTo>
                  <a:lnTo>
                    <a:pt x="32" y="404"/>
                  </a:lnTo>
                  <a:lnTo>
                    <a:pt x="24" y="389"/>
                  </a:lnTo>
                  <a:lnTo>
                    <a:pt x="17" y="373"/>
                  </a:lnTo>
                  <a:lnTo>
                    <a:pt x="12" y="357"/>
                  </a:lnTo>
                  <a:lnTo>
                    <a:pt x="7" y="340"/>
                  </a:lnTo>
                  <a:lnTo>
                    <a:pt x="5" y="322"/>
                  </a:lnTo>
                  <a:lnTo>
                    <a:pt x="2" y="304"/>
                  </a:lnTo>
                  <a:lnTo>
                    <a:pt x="0" y="286"/>
                  </a:lnTo>
                  <a:lnTo>
                    <a:pt x="0" y="267"/>
                  </a:lnTo>
                  <a:lnTo>
                    <a:pt x="0" y="267"/>
                  </a:lnTo>
                  <a:lnTo>
                    <a:pt x="0" y="249"/>
                  </a:lnTo>
                  <a:lnTo>
                    <a:pt x="2" y="231"/>
                  </a:lnTo>
                  <a:lnTo>
                    <a:pt x="5" y="213"/>
                  </a:lnTo>
                  <a:lnTo>
                    <a:pt x="7" y="195"/>
                  </a:lnTo>
                  <a:lnTo>
                    <a:pt x="12" y="178"/>
                  </a:lnTo>
                  <a:lnTo>
                    <a:pt x="17" y="161"/>
                  </a:lnTo>
                  <a:lnTo>
                    <a:pt x="24" y="144"/>
                  </a:lnTo>
                  <a:lnTo>
                    <a:pt x="32" y="128"/>
                  </a:lnTo>
                  <a:lnTo>
                    <a:pt x="32" y="128"/>
                  </a:lnTo>
                  <a:lnTo>
                    <a:pt x="39" y="112"/>
                  </a:lnTo>
                  <a:lnTo>
                    <a:pt x="48" y="98"/>
                  </a:lnTo>
                  <a:lnTo>
                    <a:pt x="58" y="84"/>
                  </a:lnTo>
                  <a:lnTo>
                    <a:pt x="69" y="71"/>
                  </a:lnTo>
                  <a:lnTo>
                    <a:pt x="81" y="60"/>
                  </a:lnTo>
                  <a:lnTo>
                    <a:pt x="93" y="49"/>
                  </a:lnTo>
                  <a:lnTo>
                    <a:pt x="107" y="39"/>
                  </a:lnTo>
                  <a:lnTo>
                    <a:pt x="121" y="32"/>
                  </a:lnTo>
                  <a:lnTo>
                    <a:pt x="121" y="32"/>
                  </a:lnTo>
                  <a:lnTo>
                    <a:pt x="136" y="24"/>
                  </a:lnTo>
                  <a:lnTo>
                    <a:pt x="152" y="17"/>
                  </a:lnTo>
                  <a:lnTo>
                    <a:pt x="167" y="12"/>
                  </a:lnTo>
                  <a:lnTo>
                    <a:pt x="184" y="7"/>
                  </a:lnTo>
                  <a:lnTo>
                    <a:pt x="202" y="5"/>
                  </a:lnTo>
                  <a:lnTo>
                    <a:pt x="220" y="2"/>
                  </a:lnTo>
                  <a:lnTo>
                    <a:pt x="237" y="1"/>
                  </a:lnTo>
                  <a:lnTo>
                    <a:pt x="257" y="0"/>
                  </a:lnTo>
                  <a:lnTo>
                    <a:pt x="257" y="0"/>
                  </a:lnTo>
                  <a:lnTo>
                    <a:pt x="283" y="1"/>
                  </a:lnTo>
                  <a:lnTo>
                    <a:pt x="309" y="5"/>
                  </a:lnTo>
                  <a:lnTo>
                    <a:pt x="333" y="10"/>
                  </a:lnTo>
                  <a:lnTo>
                    <a:pt x="356" y="17"/>
                  </a:lnTo>
                  <a:lnTo>
                    <a:pt x="356" y="17"/>
                  </a:lnTo>
                  <a:lnTo>
                    <a:pt x="378" y="28"/>
                  </a:lnTo>
                  <a:lnTo>
                    <a:pt x="397" y="39"/>
                  </a:lnTo>
                  <a:lnTo>
                    <a:pt x="414" y="53"/>
                  </a:lnTo>
                  <a:lnTo>
                    <a:pt x="427" y="69"/>
                  </a:lnTo>
                  <a:lnTo>
                    <a:pt x="427" y="69"/>
                  </a:lnTo>
                  <a:lnTo>
                    <a:pt x="440" y="85"/>
                  </a:lnTo>
                  <a:lnTo>
                    <a:pt x="450" y="106"/>
                  </a:lnTo>
                  <a:lnTo>
                    <a:pt x="459" y="128"/>
                  </a:lnTo>
                  <a:lnTo>
                    <a:pt x="466" y="152"/>
                  </a:lnTo>
                  <a:lnTo>
                    <a:pt x="405" y="169"/>
                  </a:lnTo>
                  <a:lnTo>
                    <a:pt x="405" y="169"/>
                  </a:lnTo>
                  <a:lnTo>
                    <a:pt x="399" y="151"/>
                  </a:lnTo>
                  <a:lnTo>
                    <a:pt x="392" y="134"/>
                  </a:lnTo>
                  <a:lnTo>
                    <a:pt x="385" y="120"/>
                  </a:lnTo>
                  <a:lnTo>
                    <a:pt x="377" y="107"/>
                  </a:lnTo>
                  <a:lnTo>
                    <a:pt x="377" y="107"/>
                  </a:lnTo>
                  <a:lnTo>
                    <a:pt x="367" y="97"/>
                  </a:lnTo>
                  <a:lnTo>
                    <a:pt x="355" y="88"/>
                  </a:lnTo>
                  <a:lnTo>
                    <a:pt x="342" y="79"/>
                  </a:lnTo>
                  <a:lnTo>
                    <a:pt x="327" y="71"/>
                  </a:lnTo>
                  <a:lnTo>
                    <a:pt x="327" y="71"/>
                  </a:lnTo>
                  <a:lnTo>
                    <a:pt x="310" y="66"/>
                  </a:lnTo>
                  <a:lnTo>
                    <a:pt x="294" y="61"/>
                  </a:lnTo>
                  <a:lnTo>
                    <a:pt x="276" y="58"/>
                  </a:lnTo>
                  <a:lnTo>
                    <a:pt x="257" y="58"/>
                  </a:lnTo>
                  <a:lnTo>
                    <a:pt x="257" y="58"/>
                  </a:lnTo>
                  <a:lnTo>
                    <a:pt x="234" y="58"/>
                  </a:lnTo>
                  <a:lnTo>
                    <a:pt x="213" y="61"/>
                  </a:lnTo>
                  <a:lnTo>
                    <a:pt x="194" y="66"/>
                  </a:lnTo>
                  <a:lnTo>
                    <a:pt x="176" y="73"/>
                  </a:lnTo>
                  <a:lnTo>
                    <a:pt x="176" y="73"/>
                  </a:lnTo>
                  <a:lnTo>
                    <a:pt x="161" y="80"/>
                  </a:lnTo>
                  <a:lnTo>
                    <a:pt x="145" y="89"/>
                  </a:lnTo>
                  <a:lnTo>
                    <a:pt x="133" y="98"/>
                  </a:lnTo>
                  <a:lnTo>
                    <a:pt x="121" y="110"/>
                  </a:lnTo>
                  <a:lnTo>
                    <a:pt x="121" y="110"/>
                  </a:lnTo>
                  <a:lnTo>
                    <a:pt x="112" y="121"/>
                  </a:lnTo>
                  <a:lnTo>
                    <a:pt x="103" y="134"/>
                  </a:lnTo>
                  <a:lnTo>
                    <a:pt x="95" y="147"/>
                  </a:lnTo>
                  <a:lnTo>
                    <a:pt x="89" y="161"/>
                  </a:lnTo>
                  <a:lnTo>
                    <a:pt x="89" y="161"/>
                  </a:lnTo>
                  <a:lnTo>
                    <a:pt x="80" y="185"/>
                  </a:lnTo>
                  <a:lnTo>
                    <a:pt x="75" y="210"/>
                  </a:lnTo>
                  <a:lnTo>
                    <a:pt x="71" y="236"/>
                  </a:lnTo>
                  <a:lnTo>
                    <a:pt x="70" y="263"/>
                  </a:lnTo>
                  <a:lnTo>
                    <a:pt x="70" y="263"/>
                  </a:lnTo>
                  <a:lnTo>
                    <a:pt x="70" y="280"/>
                  </a:lnTo>
                  <a:lnTo>
                    <a:pt x="71" y="297"/>
                  </a:lnTo>
                  <a:lnTo>
                    <a:pt x="72" y="312"/>
                  </a:lnTo>
                  <a:lnTo>
                    <a:pt x="75" y="326"/>
                  </a:lnTo>
                  <a:lnTo>
                    <a:pt x="79" y="340"/>
                  </a:lnTo>
                  <a:lnTo>
                    <a:pt x="83" y="354"/>
                  </a:lnTo>
                  <a:lnTo>
                    <a:pt x="88" y="367"/>
                  </a:lnTo>
                  <a:lnTo>
                    <a:pt x="93" y="379"/>
                  </a:lnTo>
                  <a:lnTo>
                    <a:pt x="93" y="379"/>
                  </a:lnTo>
                  <a:lnTo>
                    <a:pt x="99" y="390"/>
                  </a:lnTo>
                  <a:lnTo>
                    <a:pt x="106" y="400"/>
                  </a:lnTo>
                  <a:lnTo>
                    <a:pt x="113" y="409"/>
                  </a:lnTo>
                  <a:lnTo>
                    <a:pt x="122" y="418"/>
                  </a:lnTo>
                  <a:lnTo>
                    <a:pt x="131" y="427"/>
                  </a:lnTo>
                  <a:lnTo>
                    <a:pt x="140" y="435"/>
                  </a:lnTo>
                  <a:lnTo>
                    <a:pt x="150" y="441"/>
                  </a:lnTo>
                  <a:lnTo>
                    <a:pt x="162" y="446"/>
                  </a:lnTo>
                  <a:lnTo>
                    <a:pt x="162" y="446"/>
                  </a:lnTo>
                  <a:lnTo>
                    <a:pt x="185" y="457"/>
                  </a:lnTo>
                  <a:lnTo>
                    <a:pt x="208" y="464"/>
                  </a:lnTo>
                  <a:lnTo>
                    <a:pt x="232" y="468"/>
                  </a:lnTo>
                  <a:lnTo>
                    <a:pt x="258" y="470"/>
                  </a:lnTo>
                  <a:lnTo>
                    <a:pt x="258" y="470"/>
                  </a:lnTo>
                  <a:lnTo>
                    <a:pt x="280" y="468"/>
                  </a:lnTo>
                  <a:lnTo>
                    <a:pt x="301" y="466"/>
                  </a:lnTo>
                  <a:lnTo>
                    <a:pt x="323" y="461"/>
                  </a:lnTo>
                  <a:lnTo>
                    <a:pt x="344" y="453"/>
                  </a:lnTo>
                  <a:lnTo>
                    <a:pt x="344" y="453"/>
                  </a:lnTo>
                  <a:lnTo>
                    <a:pt x="364" y="444"/>
                  </a:lnTo>
                  <a:lnTo>
                    <a:pt x="381" y="435"/>
                  </a:lnTo>
                  <a:lnTo>
                    <a:pt x="395" y="426"/>
                  </a:lnTo>
                  <a:lnTo>
                    <a:pt x="408" y="416"/>
                  </a:lnTo>
                  <a:lnTo>
                    <a:pt x="408" y="321"/>
                  </a:lnTo>
                  <a:lnTo>
                    <a:pt x="257" y="3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 name="Freeform 607"/>
            <p:cNvSpPr>
              <a:spLocks noEditPoints="1"/>
            </p:cNvSpPr>
            <p:nvPr/>
          </p:nvSpPr>
          <p:spPr bwMode="auto">
            <a:xfrm>
              <a:off x="4640263" y="2416176"/>
              <a:ext cx="357188" cy="407988"/>
            </a:xfrm>
            <a:custGeom>
              <a:avLst/>
              <a:gdLst>
                <a:gd name="T0" fmla="*/ 0 w 452"/>
                <a:gd name="T1" fmla="*/ 0 h 513"/>
                <a:gd name="T2" fmla="*/ 226 w 452"/>
                <a:gd name="T3" fmla="*/ 0 h 513"/>
                <a:gd name="T4" fmla="*/ 287 w 452"/>
                <a:gd name="T5" fmla="*/ 3 h 513"/>
                <a:gd name="T6" fmla="*/ 331 w 452"/>
                <a:gd name="T7" fmla="*/ 14 h 513"/>
                <a:gd name="T8" fmla="*/ 340 w 452"/>
                <a:gd name="T9" fmla="*/ 17 h 513"/>
                <a:gd name="T10" fmla="*/ 356 w 452"/>
                <a:gd name="T11" fmla="*/ 26 h 513"/>
                <a:gd name="T12" fmla="*/ 370 w 452"/>
                <a:gd name="T13" fmla="*/ 39 h 513"/>
                <a:gd name="T14" fmla="*/ 388 w 452"/>
                <a:gd name="T15" fmla="*/ 62 h 513"/>
                <a:gd name="T16" fmla="*/ 398 w 452"/>
                <a:gd name="T17" fmla="*/ 80 h 513"/>
                <a:gd name="T18" fmla="*/ 408 w 452"/>
                <a:gd name="T19" fmla="*/ 119 h 513"/>
                <a:gd name="T20" fmla="*/ 409 w 452"/>
                <a:gd name="T21" fmla="*/ 140 h 513"/>
                <a:gd name="T22" fmla="*/ 407 w 452"/>
                <a:gd name="T23" fmla="*/ 166 h 513"/>
                <a:gd name="T24" fmla="*/ 400 w 452"/>
                <a:gd name="T25" fmla="*/ 190 h 513"/>
                <a:gd name="T26" fmla="*/ 389 w 452"/>
                <a:gd name="T27" fmla="*/ 212 h 513"/>
                <a:gd name="T28" fmla="*/ 374 w 452"/>
                <a:gd name="T29" fmla="*/ 231 h 513"/>
                <a:gd name="T30" fmla="*/ 365 w 452"/>
                <a:gd name="T31" fmla="*/ 240 h 513"/>
                <a:gd name="T32" fmla="*/ 342 w 452"/>
                <a:gd name="T33" fmla="*/ 256 h 513"/>
                <a:gd name="T34" fmla="*/ 315 w 452"/>
                <a:gd name="T35" fmla="*/ 268 h 513"/>
                <a:gd name="T36" fmla="*/ 283 w 452"/>
                <a:gd name="T37" fmla="*/ 276 h 513"/>
                <a:gd name="T38" fmla="*/ 265 w 452"/>
                <a:gd name="T39" fmla="*/ 280 h 513"/>
                <a:gd name="T40" fmla="*/ 298 w 452"/>
                <a:gd name="T41" fmla="*/ 299 h 513"/>
                <a:gd name="T42" fmla="*/ 306 w 452"/>
                <a:gd name="T43" fmla="*/ 306 h 513"/>
                <a:gd name="T44" fmla="*/ 335 w 452"/>
                <a:gd name="T45" fmla="*/ 336 h 513"/>
                <a:gd name="T46" fmla="*/ 362 w 452"/>
                <a:gd name="T47" fmla="*/ 373 h 513"/>
                <a:gd name="T48" fmla="*/ 366 w 452"/>
                <a:gd name="T49" fmla="*/ 513 h 513"/>
                <a:gd name="T50" fmla="*/ 298 w 452"/>
                <a:gd name="T51" fmla="*/ 407 h 513"/>
                <a:gd name="T52" fmla="*/ 249 w 452"/>
                <a:gd name="T53" fmla="*/ 335 h 513"/>
                <a:gd name="T54" fmla="*/ 239 w 452"/>
                <a:gd name="T55" fmla="*/ 325 h 513"/>
                <a:gd name="T56" fmla="*/ 223 w 452"/>
                <a:gd name="T57" fmla="*/ 307 h 513"/>
                <a:gd name="T58" fmla="*/ 215 w 452"/>
                <a:gd name="T59" fmla="*/ 302 h 513"/>
                <a:gd name="T60" fmla="*/ 184 w 452"/>
                <a:gd name="T61" fmla="*/ 288 h 513"/>
                <a:gd name="T62" fmla="*/ 169 w 452"/>
                <a:gd name="T63" fmla="*/ 285 h 513"/>
                <a:gd name="T64" fmla="*/ 68 w 452"/>
                <a:gd name="T65" fmla="*/ 285 h 513"/>
                <a:gd name="T66" fmla="*/ 0 w 452"/>
                <a:gd name="T67" fmla="*/ 513 h 513"/>
                <a:gd name="T68" fmla="*/ 214 w 452"/>
                <a:gd name="T69" fmla="*/ 226 h 513"/>
                <a:gd name="T70" fmla="*/ 235 w 452"/>
                <a:gd name="T71" fmla="*/ 226 h 513"/>
                <a:gd name="T72" fmla="*/ 271 w 452"/>
                <a:gd name="T73" fmla="*/ 221 h 513"/>
                <a:gd name="T74" fmla="*/ 285 w 452"/>
                <a:gd name="T75" fmla="*/ 217 h 513"/>
                <a:gd name="T76" fmla="*/ 310 w 452"/>
                <a:gd name="T77" fmla="*/ 204 h 513"/>
                <a:gd name="T78" fmla="*/ 326 w 452"/>
                <a:gd name="T79" fmla="*/ 185 h 513"/>
                <a:gd name="T80" fmla="*/ 331 w 452"/>
                <a:gd name="T81" fmla="*/ 175 h 513"/>
                <a:gd name="T82" fmla="*/ 339 w 452"/>
                <a:gd name="T83" fmla="*/ 152 h 513"/>
                <a:gd name="T84" fmla="*/ 339 w 452"/>
                <a:gd name="T85" fmla="*/ 140 h 513"/>
                <a:gd name="T86" fmla="*/ 338 w 452"/>
                <a:gd name="T87" fmla="*/ 122 h 513"/>
                <a:gd name="T88" fmla="*/ 333 w 452"/>
                <a:gd name="T89" fmla="*/ 107 h 513"/>
                <a:gd name="T90" fmla="*/ 325 w 452"/>
                <a:gd name="T91" fmla="*/ 93 h 513"/>
                <a:gd name="T92" fmla="*/ 313 w 452"/>
                <a:gd name="T93" fmla="*/ 80 h 513"/>
                <a:gd name="T94" fmla="*/ 306 w 452"/>
                <a:gd name="T95" fmla="*/ 74 h 513"/>
                <a:gd name="T96" fmla="*/ 289 w 452"/>
                <a:gd name="T97" fmla="*/ 66 h 513"/>
                <a:gd name="T98" fmla="*/ 269 w 452"/>
                <a:gd name="T99" fmla="*/ 60 h 513"/>
                <a:gd name="T100" fmla="*/ 243 w 452"/>
                <a:gd name="T101" fmla="*/ 57 h 513"/>
                <a:gd name="T102" fmla="*/ 68 w 452"/>
                <a:gd name="T103" fmla="*/ 56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2" h="513">
                  <a:moveTo>
                    <a:pt x="0" y="513"/>
                  </a:moveTo>
                  <a:lnTo>
                    <a:pt x="0" y="0"/>
                  </a:lnTo>
                  <a:lnTo>
                    <a:pt x="226" y="0"/>
                  </a:lnTo>
                  <a:lnTo>
                    <a:pt x="226" y="0"/>
                  </a:lnTo>
                  <a:lnTo>
                    <a:pt x="258" y="1"/>
                  </a:lnTo>
                  <a:lnTo>
                    <a:pt x="287" y="3"/>
                  </a:lnTo>
                  <a:lnTo>
                    <a:pt x="311" y="7"/>
                  </a:lnTo>
                  <a:lnTo>
                    <a:pt x="331" y="14"/>
                  </a:lnTo>
                  <a:lnTo>
                    <a:pt x="331" y="14"/>
                  </a:lnTo>
                  <a:lnTo>
                    <a:pt x="340" y="17"/>
                  </a:lnTo>
                  <a:lnTo>
                    <a:pt x="348" y="21"/>
                  </a:lnTo>
                  <a:lnTo>
                    <a:pt x="356" y="26"/>
                  </a:lnTo>
                  <a:lnTo>
                    <a:pt x="363" y="33"/>
                  </a:lnTo>
                  <a:lnTo>
                    <a:pt x="370" y="39"/>
                  </a:lnTo>
                  <a:lnTo>
                    <a:pt x="376" y="46"/>
                  </a:lnTo>
                  <a:lnTo>
                    <a:pt x="388" y="62"/>
                  </a:lnTo>
                  <a:lnTo>
                    <a:pt x="388" y="62"/>
                  </a:lnTo>
                  <a:lnTo>
                    <a:pt x="398" y="80"/>
                  </a:lnTo>
                  <a:lnTo>
                    <a:pt x="404" y="99"/>
                  </a:lnTo>
                  <a:lnTo>
                    <a:pt x="408" y="119"/>
                  </a:lnTo>
                  <a:lnTo>
                    <a:pt x="409" y="140"/>
                  </a:lnTo>
                  <a:lnTo>
                    <a:pt x="409" y="140"/>
                  </a:lnTo>
                  <a:lnTo>
                    <a:pt x="409" y="153"/>
                  </a:lnTo>
                  <a:lnTo>
                    <a:pt x="407" y="166"/>
                  </a:lnTo>
                  <a:lnTo>
                    <a:pt x="404" y="179"/>
                  </a:lnTo>
                  <a:lnTo>
                    <a:pt x="400" y="190"/>
                  </a:lnTo>
                  <a:lnTo>
                    <a:pt x="395" y="202"/>
                  </a:lnTo>
                  <a:lnTo>
                    <a:pt x="389" y="212"/>
                  </a:lnTo>
                  <a:lnTo>
                    <a:pt x="382" y="222"/>
                  </a:lnTo>
                  <a:lnTo>
                    <a:pt x="374" y="231"/>
                  </a:lnTo>
                  <a:lnTo>
                    <a:pt x="374" y="231"/>
                  </a:lnTo>
                  <a:lnTo>
                    <a:pt x="365" y="240"/>
                  </a:lnTo>
                  <a:lnTo>
                    <a:pt x="354" y="249"/>
                  </a:lnTo>
                  <a:lnTo>
                    <a:pt x="342" y="256"/>
                  </a:lnTo>
                  <a:lnTo>
                    <a:pt x="329" y="262"/>
                  </a:lnTo>
                  <a:lnTo>
                    <a:pt x="315" y="268"/>
                  </a:lnTo>
                  <a:lnTo>
                    <a:pt x="299" y="272"/>
                  </a:lnTo>
                  <a:lnTo>
                    <a:pt x="283" y="276"/>
                  </a:lnTo>
                  <a:lnTo>
                    <a:pt x="265" y="280"/>
                  </a:lnTo>
                  <a:lnTo>
                    <a:pt x="265" y="280"/>
                  </a:lnTo>
                  <a:lnTo>
                    <a:pt x="289" y="293"/>
                  </a:lnTo>
                  <a:lnTo>
                    <a:pt x="298" y="299"/>
                  </a:lnTo>
                  <a:lnTo>
                    <a:pt x="306" y="306"/>
                  </a:lnTo>
                  <a:lnTo>
                    <a:pt x="306" y="306"/>
                  </a:lnTo>
                  <a:lnTo>
                    <a:pt x="321" y="320"/>
                  </a:lnTo>
                  <a:lnTo>
                    <a:pt x="335" y="336"/>
                  </a:lnTo>
                  <a:lnTo>
                    <a:pt x="349" y="354"/>
                  </a:lnTo>
                  <a:lnTo>
                    <a:pt x="362" y="373"/>
                  </a:lnTo>
                  <a:lnTo>
                    <a:pt x="452" y="513"/>
                  </a:lnTo>
                  <a:lnTo>
                    <a:pt x="366" y="513"/>
                  </a:lnTo>
                  <a:lnTo>
                    <a:pt x="298" y="407"/>
                  </a:lnTo>
                  <a:lnTo>
                    <a:pt x="298" y="407"/>
                  </a:lnTo>
                  <a:lnTo>
                    <a:pt x="271" y="366"/>
                  </a:lnTo>
                  <a:lnTo>
                    <a:pt x="249" y="335"/>
                  </a:lnTo>
                  <a:lnTo>
                    <a:pt x="249" y="335"/>
                  </a:lnTo>
                  <a:lnTo>
                    <a:pt x="239" y="325"/>
                  </a:lnTo>
                  <a:lnTo>
                    <a:pt x="232" y="315"/>
                  </a:lnTo>
                  <a:lnTo>
                    <a:pt x="223" y="307"/>
                  </a:lnTo>
                  <a:lnTo>
                    <a:pt x="215" y="302"/>
                  </a:lnTo>
                  <a:lnTo>
                    <a:pt x="215" y="302"/>
                  </a:lnTo>
                  <a:lnTo>
                    <a:pt x="200" y="293"/>
                  </a:lnTo>
                  <a:lnTo>
                    <a:pt x="184" y="288"/>
                  </a:lnTo>
                  <a:lnTo>
                    <a:pt x="184" y="288"/>
                  </a:lnTo>
                  <a:lnTo>
                    <a:pt x="169" y="285"/>
                  </a:lnTo>
                  <a:lnTo>
                    <a:pt x="146" y="285"/>
                  </a:lnTo>
                  <a:lnTo>
                    <a:pt x="68" y="285"/>
                  </a:lnTo>
                  <a:lnTo>
                    <a:pt x="68" y="513"/>
                  </a:lnTo>
                  <a:lnTo>
                    <a:pt x="0" y="513"/>
                  </a:lnTo>
                  <a:close/>
                  <a:moveTo>
                    <a:pt x="68" y="226"/>
                  </a:moveTo>
                  <a:lnTo>
                    <a:pt x="214" y="226"/>
                  </a:lnTo>
                  <a:lnTo>
                    <a:pt x="214" y="226"/>
                  </a:lnTo>
                  <a:lnTo>
                    <a:pt x="235" y="226"/>
                  </a:lnTo>
                  <a:lnTo>
                    <a:pt x="255" y="224"/>
                  </a:lnTo>
                  <a:lnTo>
                    <a:pt x="271" y="221"/>
                  </a:lnTo>
                  <a:lnTo>
                    <a:pt x="285" y="217"/>
                  </a:lnTo>
                  <a:lnTo>
                    <a:pt x="285" y="217"/>
                  </a:lnTo>
                  <a:lnTo>
                    <a:pt x="298" y="211"/>
                  </a:lnTo>
                  <a:lnTo>
                    <a:pt x="310" y="204"/>
                  </a:lnTo>
                  <a:lnTo>
                    <a:pt x="319" y="195"/>
                  </a:lnTo>
                  <a:lnTo>
                    <a:pt x="326" y="185"/>
                  </a:lnTo>
                  <a:lnTo>
                    <a:pt x="326" y="185"/>
                  </a:lnTo>
                  <a:lnTo>
                    <a:pt x="331" y="175"/>
                  </a:lnTo>
                  <a:lnTo>
                    <a:pt x="336" y="163"/>
                  </a:lnTo>
                  <a:lnTo>
                    <a:pt x="339" y="152"/>
                  </a:lnTo>
                  <a:lnTo>
                    <a:pt x="339" y="140"/>
                  </a:lnTo>
                  <a:lnTo>
                    <a:pt x="339" y="140"/>
                  </a:lnTo>
                  <a:lnTo>
                    <a:pt x="339" y="131"/>
                  </a:lnTo>
                  <a:lnTo>
                    <a:pt x="338" y="122"/>
                  </a:lnTo>
                  <a:lnTo>
                    <a:pt x="335" y="115"/>
                  </a:lnTo>
                  <a:lnTo>
                    <a:pt x="333" y="107"/>
                  </a:lnTo>
                  <a:lnTo>
                    <a:pt x="329" y="99"/>
                  </a:lnTo>
                  <a:lnTo>
                    <a:pt x="325" y="93"/>
                  </a:lnTo>
                  <a:lnTo>
                    <a:pt x="320" y="87"/>
                  </a:lnTo>
                  <a:lnTo>
                    <a:pt x="313" y="80"/>
                  </a:lnTo>
                  <a:lnTo>
                    <a:pt x="313" y="80"/>
                  </a:lnTo>
                  <a:lnTo>
                    <a:pt x="306" y="74"/>
                  </a:lnTo>
                  <a:lnTo>
                    <a:pt x="298" y="70"/>
                  </a:lnTo>
                  <a:lnTo>
                    <a:pt x="289" y="66"/>
                  </a:lnTo>
                  <a:lnTo>
                    <a:pt x="279" y="62"/>
                  </a:lnTo>
                  <a:lnTo>
                    <a:pt x="269" y="60"/>
                  </a:lnTo>
                  <a:lnTo>
                    <a:pt x="256" y="58"/>
                  </a:lnTo>
                  <a:lnTo>
                    <a:pt x="243" y="57"/>
                  </a:lnTo>
                  <a:lnTo>
                    <a:pt x="229" y="56"/>
                  </a:lnTo>
                  <a:lnTo>
                    <a:pt x="68" y="56"/>
                  </a:lnTo>
                  <a:lnTo>
                    <a:pt x="68" y="2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6" name="Freeform 608"/>
            <p:cNvSpPr>
              <a:spLocks noEditPoints="1"/>
            </p:cNvSpPr>
            <p:nvPr/>
          </p:nvSpPr>
          <p:spPr bwMode="auto">
            <a:xfrm>
              <a:off x="5011738" y="2408238"/>
              <a:ext cx="388938" cy="422275"/>
            </a:xfrm>
            <a:custGeom>
              <a:avLst/>
              <a:gdLst>
                <a:gd name="T0" fmla="*/ 1 w 491"/>
                <a:gd name="T1" fmla="*/ 242 h 531"/>
                <a:gd name="T2" fmla="*/ 18 w 491"/>
                <a:gd name="T3" fmla="*/ 158 h 531"/>
                <a:gd name="T4" fmla="*/ 53 w 491"/>
                <a:gd name="T5" fmla="*/ 90 h 531"/>
                <a:gd name="T6" fmla="*/ 87 w 491"/>
                <a:gd name="T7" fmla="*/ 55 h 531"/>
                <a:gd name="T8" fmla="*/ 147 w 491"/>
                <a:gd name="T9" fmla="*/ 17 h 531"/>
                <a:gd name="T10" fmla="*/ 220 w 491"/>
                <a:gd name="T11" fmla="*/ 1 h 531"/>
                <a:gd name="T12" fmla="*/ 264 w 491"/>
                <a:gd name="T13" fmla="*/ 0 h 531"/>
                <a:gd name="T14" fmla="*/ 314 w 491"/>
                <a:gd name="T15" fmla="*/ 9 h 531"/>
                <a:gd name="T16" fmla="*/ 360 w 491"/>
                <a:gd name="T17" fmla="*/ 25 h 531"/>
                <a:gd name="T18" fmla="*/ 388 w 491"/>
                <a:gd name="T19" fmla="*/ 43 h 531"/>
                <a:gd name="T20" fmla="*/ 425 w 491"/>
                <a:gd name="T21" fmla="*/ 74 h 531"/>
                <a:gd name="T22" fmla="*/ 453 w 491"/>
                <a:gd name="T23" fmla="*/ 114 h 531"/>
                <a:gd name="T24" fmla="*/ 468 w 491"/>
                <a:gd name="T25" fmla="*/ 144 h 531"/>
                <a:gd name="T26" fmla="*/ 484 w 491"/>
                <a:gd name="T27" fmla="*/ 193 h 531"/>
                <a:gd name="T28" fmla="*/ 490 w 491"/>
                <a:gd name="T29" fmla="*/ 247 h 531"/>
                <a:gd name="T30" fmla="*/ 490 w 491"/>
                <a:gd name="T31" fmla="*/ 285 h 531"/>
                <a:gd name="T32" fmla="*/ 484 w 491"/>
                <a:gd name="T33" fmla="*/ 340 h 531"/>
                <a:gd name="T34" fmla="*/ 467 w 491"/>
                <a:gd name="T35" fmla="*/ 390 h 531"/>
                <a:gd name="T36" fmla="*/ 452 w 491"/>
                <a:gd name="T37" fmla="*/ 421 h 531"/>
                <a:gd name="T38" fmla="*/ 421 w 491"/>
                <a:gd name="T39" fmla="*/ 461 h 531"/>
                <a:gd name="T40" fmla="*/ 384 w 491"/>
                <a:gd name="T41" fmla="*/ 491 h 531"/>
                <a:gd name="T42" fmla="*/ 356 w 491"/>
                <a:gd name="T43" fmla="*/ 507 h 531"/>
                <a:gd name="T44" fmla="*/ 311 w 491"/>
                <a:gd name="T45" fmla="*/ 523 h 531"/>
                <a:gd name="T46" fmla="*/ 262 w 491"/>
                <a:gd name="T47" fmla="*/ 530 h 531"/>
                <a:gd name="T48" fmla="*/ 228 w 491"/>
                <a:gd name="T49" fmla="*/ 530 h 531"/>
                <a:gd name="T50" fmla="*/ 177 w 491"/>
                <a:gd name="T51" fmla="*/ 522 h 531"/>
                <a:gd name="T52" fmla="*/ 131 w 491"/>
                <a:gd name="T53" fmla="*/ 504 h 531"/>
                <a:gd name="T54" fmla="*/ 102 w 491"/>
                <a:gd name="T55" fmla="*/ 486 h 531"/>
                <a:gd name="T56" fmla="*/ 67 w 491"/>
                <a:gd name="T57" fmla="*/ 454 h 531"/>
                <a:gd name="T58" fmla="*/ 37 w 491"/>
                <a:gd name="T59" fmla="*/ 414 h 531"/>
                <a:gd name="T60" fmla="*/ 23 w 491"/>
                <a:gd name="T61" fmla="*/ 385 h 531"/>
                <a:gd name="T62" fmla="*/ 8 w 491"/>
                <a:gd name="T63" fmla="*/ 338 h 531"/>
                <a:gd name="T64" fmla="*/ 1 w 491"/>
                <a:gd name="T65" fmla="*/ 289 h 531"/>
                <a:gd name="T66" fmla="*/ 71 w 491"/>
                <a:gd name="T67" fmla="*/ 274 h 531"/>
                <a:gd name="T68" fmla="*/ 74 w 491"/>
                <a:gd name="T69" fmla="*/ 317 h 531"/>
                <a:gd name="T70" fmla="*/ 90 w 491"/>
                <a:gd name="T71" fmla="*/ 373 h 531"/>
                <a:gd name="T72" fmla="*/ 120 w 491"/>
                <a:gd name="T73" fmla="*/ 420 h 531"/>
                <a:gd name="T74" fmla="*/ 147 w 491"/>
                <a:gd name="T75" fmla="*/ 443 h 531"/>
                <a:gd name="T76" fmla="*/ 192 w 491"/>
                <a:gd name="T77" fmla="*/ 466 h 531"/>
                <a:gd name="T78" fmla="*/ 246 w 491"/>
                <a:gd name="T79" fmla="*/ 472 h 531"/>
                <a:gd name="T80" fmla="*/ 282 w 491"/>
                <a:gd name="T81" fmla="*/ 470 h 531"/>
                <a:gd name="T82" fmla="*/ 330 w 491"/>
                <a:gd name="T83" fmla="*/ 452 h 531"/>
                <a:gd name="T84" fmla="*/ 371 w 491"/>
                <a:gd name="T85" fmla="*/ 418 h 531"/>
                <a:gd name="T86" fmla="*/ 393 w 491"/>
                <a:gd name="T87" fmla="*/ 389 h 531"/>
                <a:gd name="T88" fmla="*/ 415 w 491"/>
                <a:gd name="T89" fmla="*/ 334 h 531"/>
                <a:gd name="T90" fmla="*/ 421 w 491"/>
                <a:gd name="T91" fmla="*/ 266 h 531"/>
                <a:gd name="T92" fmla="*/ 416 w 491"/>
                <a:gd name="T93" fmla="*/ 207 h 531"/>
                <a:gd name="T94" fmla="*/ 400 w 491"/>
                <a:gd name="T95" fmla="*/ 156 h 531"/>
                <a:gd name="T96" fmla="*/ 388 w 491"/>
                <a:gd name="T97" fmla="*/ 134 h 531"/>
                <a:gd name="T98" fmla="*/ 366 w 491"/>
                <a:gd name="T99" fmla="*/ 106 h 531"/>
                <a:gd name="T100" fmla="*/ 338 w 491"/>
                <a:gd name="T101" fmla="*/ 84 h 531"/>
                <a:gd name="T102" fmla="*/ 317 w 491"/>
                <a:gd name="T103" fmla="*/ 73 h 531"/>
                <a:gd name="T104" fmla="*/ 283 w 491"/>
                <a:gd name="T105" fmla="*/ 62 h 531"/>
                <a:gd name="T106" fmla="*/ 247 w 491"/>
                <a:gd name="T107" fmla="*/ 58 h 531"/>
                <a:gd name="T108" fmla="*/ 211 w 491"/>
                <a:gd name="T109" fmla="*/ 61 h 531"/>
                <a:gd name="T110" fmla="*/ 164 w 491"/>
                <a:gd name="T111" fmla="*/ 78 h 531"/>
                <a:gd name="T112" fmla="*/ 123 w 491"/>
                <a:gd name="T113" fmla="*/ 107 h 531"/>
                <a:gd name="T114" fmla="*/ 100 w 491"/>
                <a:gd name="T115" fmla="*/ 137 h 531"/>
                <a:gd name="T116" fmla="*/ 78 w 491"/>
                <a:gd name="T117" fmla="*/ 195 h 531"/>
                <a:gd name="T118" fmla="*/ 71 w 491"/>
                <a:gd name="T119" fmla="*/ 274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1" h="531">
                  <a:moveTo>
                    <a:pt x="0" y="272"/>
                  </a:moveTo>
                  <a:lnTo>
                    <a:pt x="0" y="272"/>
                  </a:lnTo>
                  <a:lnTo>
                    <a:pt x="1" y="242"/>
                  </a:lnTo>
                  <a:lnTo>
                    <a:pt x="5" y="212"/>
                  </a:lnTo>
                  <a:lnTo>
                    <a:pt x="10" y="184"/>
                  </a:lnTo>
                  <a:lnTo>
                    <a:pt x="18" y="158"/>
                  </a:lnTo>
                  <a:lnTo>
                    <a:pt x="27" y="134"/>
                  </a:lnTo>
                  <a:lnTo>
                    <a:pt x="40" y="111"/>
                  </a:lnTo>
                  <a:lnTo>
                    <a:pt x="53" y="90"/>
                  </a:lnTo>
                  <a:lnTo>
                    <a:pt x="69" y="73"/>
                  </a:lnTo>
                  <a:lnTo>
                    <a:pt x="69" y="73"/>
                  </a:lnTo>
                  <a:lnTo>
                    <a:pt x="87" y="55"/>
                  </a:lnTo>
                  <a:lnTo>
                    <a:pt x="106" y="41"/>
                  </a:lnTo>
                  <a:lnTo>
                    <a:pt x="127" y="28"/>
                  </a:lnTo>
                  <a:lnTo>
                    <a:pt x="147" y="17"/>
                  </a:lnTo>
                  <a:lnTo>
                    <a:pt x="170" y="10"/>
                  </a:lnTo>
                  <a:lnTo>
                    <a:pt x="195" y="5"/>
                  </a:lnTo>
                  <a:lnTo>
                    <a:pt x="220" y="1"/>
                  </a:lnTo>
                  <a:lnTo>
                    <a:pt x="246" y="0"/>
                  </a:lnTo>
                  <a:lnTo>
                    <a:pt x="246" y="0"/>
                  </a:lnTo>
                  <a:lnTo>
                    <a:pt x="264" y="0"/>
                  </a:lnTo>
                  <a:lnTo>
                    <a:pt x="280" y="2"/>
                  </a:lnTo>
                  <a:lnTo>
                    <a:pt x="297" y="5"/>
                  </a:lnTo>
                  <a:lnTo>
                    <a:pt x="314" y="9"/>
                  </a:lnTo>
                  <a:lnTo>
                    <a:pt x="329" y="12"/>
                  </a:lnTo>
                  <a:lnTo>
                    <a:pt x="344" y="19"/>
                  </a:lnTo>
                  <a:lnTo>
                    <a:pt x="360" y="25"/>
                  </a:lnTo>
                  <a:lnTo>
                    <a:pt x="374" y="34"/>
                  </a:lnTo>
                  <a:lnTo>
                    <a:pt x="374" y="34"/>
                  </a:lnTo>
                  <a:lnTo>
                    <a:pt x="388" y="43"/>
                  </a:lnTo>
                  <a:lnTo>
                    <a:pt x="400" y="52"/>
                  </a:lnTo>
                  <a:lnTo>
                    <a:pt x="413" y="62"/>
                  </a:lnTo>
                  <a:lnTo>
                    <a:pt x="425" y="74"/>
                  </a:lnTo>
                  <a:lnTo>
                    <a:pt x="435" y="87"/>
                  </a:lnTo>
                  <a:lnTo>
                    <a:pt x="444" y="99"/>
                  </a:lnTo>
                  <a:lnTo>
                    <a:pt x="453" y="114"/>
                  </a:lnTo>
                  <a:lnTo>
                    <a:pt x="461" y="129"/>
                  </a:lnTo>
                  <a:lnTo>
                    <a:pt x="461" y="129"/>
                  </a:lnTo>
                  <a:lnTo>
                    <a:pt x="468" y="144"/>
                  </a:lnTo>
                  <a:lnTo>
                    <a:pt x="475" y="160"/>
                  </a:lnTo>
                  <a:lnTo>
                    <a:pt x="480" y="176"/>
                  </a:lnTo>
                  <a:lnTo>
                    <a:pt x="484" y="193"/>
                  </a:lnTo>
                  <a:lnTo>
                    <a:pt x="486" y="211"/>
                  </a:lnTo>
                  <a:lnTo>
                    <a:pt x="489" y="229"/>
                  </a:lnTo>
                  <a:lnTo>
                    <a:pt x="490" y="247"/>
                  </a:lnTo>
                  <a:lnTo>
                    <a:pt x="491" y="266"/>
                  </a:lnTo>
                  <a:lnTo>
                    <a:pt x="491" y="266"/>
                  </a:lnTo>
                  <a:lnTo>
                    <a:pt x="490" y="285"/>
                  </a:lnTo>
                  <a:lnTo>
                    <a:pt x="489" y="304"/>
                  </a:lnTo>
                  <a:lnTo>
                    <a:pt x="486" y="322"/>
                  </a:lnTo>
                  <a:lnTo>
                    <a:pt x="484" y="340"/>
                  </a:lnTo>
                  <a:lnTo>
                    <a:pt x="478" y="357"/>
                  </a:lnTo>
                  <a:lnTo>
                    <a:pt x="473" y="373"/>
                  </a:lnTo>
                  <a:lnTo>
                    <a:pt x="467" y="390"/>
                  </a:lnTo>
                  <a:lnTo>
                    <a:pt x="459" y="406"/>
                  </a:lnTo>
                  <a:lnTo>
                    <a:pt x="459" y="406"/>
                  </a:lnTo>
                  <a:lnTo>
                    <a:pt x="452" y="421"/>
                  </a:lnTo>
                  <a:lnTo>
                    <a:pt x="443" y="435"/>
                  </a:lnTo>
                  <a:lnTo>
                    <a:pt x="432" y="448"/>
                  </a:lnTo>
                  <a:lnTo>
                    <a:pt x="421" y="461"/>
                  </a:lnTo>
                  <a:lnTo>
                    <a:pt x="409" y="471"/>
                  </a:lnTo>
                  <a:lnTo>
                    <a:pt x="398" y="481"/>
                  </a:lnTo>
                  <a:lnTo>
                    <a:pt x="384" y="491"/>
                  </a:lnTo>
                  <a:lnTo>
                    <a:pt x="370" y="499"/>
                  </a:lnTo>
                  <a:lnTo>
                    <a:pt x="370" y="499"/>
                  </a:lnTo>
                  <a:lnTo>
                    <a:pt x="356" y="507"/>
                  </a:lnTo>
                  <a:lnTo>
                    <a:pt x="340" y="513"/>
                  </a:lnTo>
                  <a:lnTo>
                    <a:pt x="326" y="518"/>
                  </a:lnTo>
                  <a:lnTo>
                    <a:pt x="311" y="523"/>
                  </a:lnTo>
                  <a:lnTo>
                    <a:pt x="294" y="526"/>
                  </a:lnTo>
                  <a:lnTo>
                    <a:pt x="279" y="528"/>
                  </a:lnTo>
                  <a:lnTo>
                    <a:pt x="262" y="530"/>
                  </a:lnTo>
                  <a:lnTo>
                    <a:pt x="246" y="531"/>
                  </a:lnTo>
                  <a:lnTo>
                    <a:pt x="246" y="531"/>
                  </a:lnTo>
                  <a:lnTo>
                    <a:pt x="228" y="530"/>
                  </a:lnTo>
                  <a:lnTo>
                    <a:pt x="211" y="528"/>
                  </a:lnTo>
                  <a:lnTo>
                    <a:pt x="193" y="526"/>
                  </a:lnTo>
                  <a:lnTo>
                    <a:pt x="177" y="522"/>
                  </a:lnTo>
                  <a:lnTo>
                    <a:pt x="161" y="517"/>
                  </a:lnTo>
                  <a:lnTo>
                    <a:pt x="146" y="511"/>
                  </a:lnTo>
                  <a:lnTo>
                    <a:pt x="131" y="504"/>
                  </a:lnTo>
                  <a:lnTo>
                    <a:pt x="117" y="496"/>
                  </a:lnTo>
                  <a:lnTo>
                    <a:pt x="117" y="496"/>
                  </a:lnTo>
                  <a:lnTo>
                    <a:pt x="102" y="486"/>
                  </a:lnTo>
                  <a:lnTo>
                    <a:pt x="90" y="477"/>
                  </a:lnTo>
                  <a:lnTo>
                    <a:pt x="78" y="466"/>
                  </a:lnTo>
                  <a:lnTo>
                    <a:pt x="67" y="454"/>
                  </a:lnTo>
                  <a:lnTo>
                    <a:pt x="56" y="443"/>
                  </a:lnTo>
                  <a:lnTo>
                    <a:pt x="46" y="429"/>
                  </a:lnTo>
                  <a:lnTo>
                    <a:pt x="37" y="414"/>
                  </a:lnTo>
                  <a:lnTo>
                    <a:pt x="30" y="400"/>
                  </a:lnTo>
                  <a:lnTo>
                    <a:pt x="30" y="400"/>
                  </a:lnTo>
                  <a:lnTo>
                    <a:pt x="23" y="385"/>
                  </a:lnTo>
                  <a:lnTo>
                    <a:pt x="17" y="370"/>
                  </a:lnTo>
                  <a:lnTo>
                    <a:pt x="12" y="354"/>
                  </a:lnTo>
                  <a:lnTo>
                    <a:pt x="8" y="338"/>
                  </a:lnTo>
                  <a:lnTo>
                    <a:pt x="5" y="322"/>
                  </a:lnTo>
                  <a:lnTo>
                    <a:pt x="3" y="306"/>
                  </a:lnTo>
                  <a:lnTo>
                    <a:pt x="1" y="289"/>
                  </a:lnTo>
                  <a:lnTo>
                    <a:pt x="0" y="272"/>
                  </a:lnTo>
                  <a:lnTo>
                    <a:pt x="0" y="272"/>
                  </a:lnTo>
                  <a:close/>
                  <a:moveTo>
                    <a:pt x="71" y="274"/>
                  </a:moveTo>
                  <a:lnTo>
                    <a:pt x="71" y="274"/>
                  </a:lnTo>
                  <a:lnTo>
                    <a:pt x="72" y="295"/>
                  </a:lnTo>
                  <a:lnTo>
                    <a:pt x="74" y="317"/>
                  </a:lnTo>
                  <a:lnTo>
                    <a:pt x="78" y="338"/>
                  </a:lnTo>
                  <a:lnTo>
                    <a:pt x="83" y="356"/>
                  </a:lnTo>
                  <a:lnTo>
                    <a:pt x="90" y="373"/>
                  </a:lnTo>
                  <a:lnTo>
                    <a:pt x="99" y="390"/>
                  </a:lnTo>
                  <a:lnTo>
                    <a:pt x="109" y="406"/>
                  </a:lnTo>
                  <a:lnTo>
                    <a:pt x="120" y="420"/>
                  </a:lnTo>
                  <a:lnTo>
                    <a:pt x="120" y="420"/>
                  </a:lnTo>
                  <a:lnTo>
                    <a:pt x="133" y="432"/>
                  </a:lnTo>
                  <a:lnTo>
                    <a:pt x="147" y="443"/>
                  </a:lnTo>
                  <a:lnTo>
                    <a:pt x="161" y="452"/>
                  </a:lnTo>
                  <a:lnTo>
                    <a:pt x="177" y="459"/>
                  </a:lnTo>
                  <a:lnTo>
                    <a:pt x="192" y="466"/>
                  </a:lnTo>
                  <a:lnTo>
                    <a:pt x="210" y="470"/>
                  </a:lnTo>
                  <a:lnTo>
                    <a:pt x="227" y="472"/>
                  </a:lnTo>
                  <a:lnTo>
                    <a:pt x="246" y="472"/>
                  </a:lnTo>
                  <a:lnTo>
                    <a:pt x="246" y="472"/>
                  </a:lnTo>
                  <a:lnTo>
                    <a:pt x="264" y="472"/>
                  </a:lnTo>
                  <a:lnTo>
                    <a:pt x="282" y="470"/>
                  </a:lnTo>
                  <a:lnTo>
                    <a:pt x="299" y="466"/>
                  </a:lnTo>
                  <a:lnTo>
                    <a:pt x="315" y="459"/>
                  </a:lnTo>
                  <a:lnTo>
                    <a:pt x="330" y="452"/>
                  </a:lnTo>
                  <a:lnTo>
                    <a:pt x="345" y="443"/>
                  </a:lnTo>
                  <a:lnTo>
                    <a:pt x="358" y="431"/>
                  </a:lnTo>
                  <a:lnTo>
                    <a:pt x="371" y="418"/>
                  </a:lnTo>
                  <a:lnTo>
                    <a:pt x="371" y="418"/>
                  </a:lnTo>
                  <a:lnTo>
                    <a:pt x="383" y="404"/>
                  </a:lnTo>
                  <a:lnTo>
                    <a:pt x="393" y="389"/>
                  </a:lnTo>
                  <a:lnTo>
                    <a:pt x="402" y="372"/>
                  </a:lnTo>
                  <a:lnTo>
                    <a:pt x="408" y="353"/>
                  </a:lnTo>
                  <a:lnTo>
                    <a:pt x="415" y="334"/>
                  </a:lnTo>
                  <a:lnTo>
                    <a:pt x="418" y="312"/>
                  </a:lnTo>
                  <a:lnTo>
                    <a:pt x="420" y="290"/>
                  </a:lnTo>
                  <a:lnTo>
                    <a:pt x="421" y="266"/>
                  </a:lnTo>
                  <a:lnTo>
                    <a:pt x="421" y="266"/>
                  </a:lnTo>
                  <a:lnTo>
                    <a:pt x="420" y="235"/>
                  </a:lnTo>
                  <a:lnTo>
                    <a:pt x="416" y="207"/>
                  </a:lnTo>
                  <a:lnTo>
                    <a:pt x="409" y="180"/>
                  </a:lnTo>
                  <a:lnTo>
                    <a:pt x="404" y="169"/>
                  </a:lnTo>
                  <a:lnTo>
                    <a:pt x="400" y="156"/>
                  </a:lnTo>
                  <a:lnTo>
                    <a:pt x="400" y="156"/>
                  </a:lnTo>
                  <a:lnTo>
                    <a:pt x="394" y="146"/>
                  </a:lnTo>
                  <a:lnTo>
                    <a:pt x="388" y="134"/>
                  </a:lnTo>
                  <a:lnTo>
                    <a:pt x="381" y="124"/>
                  </a:lnTo>
                  <a:lnTo>
                    <a:pt x="374" y="115"/>
                  </a:lnTo>
                  <a:lnTo>
                    <a:pt x="366" y="106"/>
                  </a:lnTo>
                  <a:lnTo>
                    <a:pt x="357" y="98"/>
                  </a:lnTo>
                  <a:lnTo>
                    <a:pt x="348" y="90"/>
                  </a:lnTo>
                  <a:lnTo>
                    <a:pt x="338" y="84"/>
                  </a:lnTo>
                  <a:lnTo>
                    <a:pt x="338" y="84"/>
                  </a:lnTo>
                  <a:lnTo>
                    <a:pt x="328" y="78"/>
                  </a:lnTo>
                  <a:lnTo>
                    <a:pt x="317" y="73"/>
                  </a:lnTo>
                  <a:lnTo>
                    <a:pt x="306" y="69"/>
                  </a:lnTo>
                  <a:lnTo>
                    <a:pt x="294" y="65"/>
                  </a:lnTo>
                  <a:lnTo>
                    <a:pt x="283" y="62"/>
                  </a:lnTo>
                  <a:lnTo>
                    <a:pt x="271" y="60"/>
                  </a:lnTo>
                  <a:lnTo>
                    <a:pt x="259" y="58"/>
                  </a:lnTo>
                  <a:lnTo>
                    <a:pt x="247" y="58"/>
                  </a:lnTo>
                  <a:lnTo>
                    <a:pt x="247" y="58"/>
                  </a:lnTo>
                  <a:lnTo>
                    <a:pt x="229" y="58"/>
                  </a:lnTo>
                  <a:lnTo>
                    <a:pt x="211" y="61"/>
                  </a:lnTo>
                  <a:lnTo>
                    <a:pt x="196" y="65"/>
                  </a:lnTo>
                  <a:lnTo>
                    <a:pt x="179" y="70"/>
                  </a:lnTo>
                  <a:lnTo>
                    <a:pt x="164" y="78"/>
                  </a:lnTo>
                  <a:lnTo>
                    <a:pt x="150" y="85"/>
                  </a:lnTo>
                  <a:lnTo>
                    <a:pt x="136" y="96"/>
                  </a:lnTo>
                  <a:lnTo>
                    <a:pt x="123" y="107"/>
                  </a:lnTo>
                  <a:lnTo>
                    <a:pt x="123" y="107"/>
                  </a:lnTo>
                  <a:lnTo>
                    <a:pt x="110" y="121"/>
                  </a:lnTo>
                  <a:lnTo>
                    <a:pt x="100" y="137"/>
                  </a:lnTo>
                  <a:lnTo>
                    <a:pt x="91" y="155"/>
                  </a:lnTo>
                  <a:lnTo>
                    <a:pt x="83" y="174"/>
                  </a:lnTo>
                  <a:lnTo>
                    <a:pt x="78" y="195"/>
                  </a:lnTo>
                  <a:lnTo>
                    <a:pt x="74" y="220"/>
                  </a:lnTo>
                  <a:lnTo>
                    <a:pt x="72" y="245"/>
                  </a:lnTo>
                  <a:lnTo>
                    <a:pt x="71" y="274"/>
                  </a:lnTo>
                  <a:lnTo>
                    <a:pt x="71" y="2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7" name="Freeform 609"/>
            <p:cNvSpPr>
              <a:spLocks/>
            </p:cNvSpPr>
            <p:nvPr/>
          </p:nvSpPr>
          <p:spPr bwMode="auto">
            <a:xfrm>
              <a:off x="5459413" y="2416176"/>
              <a:ext cx="320675" cy="414338"/>
            </a:xfrm>
            <a:custGeom>
              <a:avLst/>
              <a:gdLst>
                <a:gd name="T0" fmla="*/ 403 w 403"/>
                <a:gd name="T1" fmla="*/ 0 h 522"/>
                <a:gd name="T2" fmla="*/ 403 w 403"/>
                <a:gd name="T3" fmla="*/ 297 h 522"/>
                <a:gd name="T4" fmla="*/ 398 w 403"/>
                <a:gd name="T5" fmla="*/ 366 h 522"/>
                <a:gd name="T6" fmla="*/ 389 w 403"/>
                <a:gd name="T7" fmla="*/ 407 h 522"/>
                <a:gd name="T8" fmla="*/ 385 w 403"/>
                <a:gd name="T9" fmla="*/ 420 h 522"/>
                <a:gd name="T10" fmla="*/ 375 w 403"/>
                <a:gd name="T11" fmla="*/ 441 h 522"/>
                <a:gd name="T12" fmla="*/ 361 w 403"/>
                <a:gd name="T13" fmla="*/ 461 h 522"/>
                <a:gd name="T14" fmla="*/ 343 w 403"/>
                <a:gd name="T15" fmla="*/ 478 h 522"/>
                <a:gd name="T16" fmla="*/ 323 w 403"/>
                <a:gd name="T17" fmla="*/ 494 h 522"/>
                <a:gd name="T18" fmla="*/ 311 w 403"/>
                <a:gd name="T19" fmla="*/ 500 h 522"/>
                <a:gd name="T20" fmla="*/ 284 w 403"/>
                <a:gd name="T21" fmla="*/ 510 h 522"/>
                <a:gd name="T22" fmla="*/ 255 w 403"/>
                <a:gd name="T23" fmla="*/ 518 h 522"/>
                <a:gd name="T24" fmla="*/ 220 w 403"/>
                <a:gd name="T25" fmla="*/ 522 h 522"/>
                <a:gd name="T26" fmla="*/ 202 w 403"/>
                <a:gd name="T27" fmla="*/ 522 h 522"/>
                <a:gd name="T28" fmla="*/ 168 w 403"/>
                <a:gd name="T29" fmla="*/ 521 h 522"/>
                <a:gd name="T30" fmla="*/ 137 w 403"/>
                <a:gd name="T31" fmla="*/ 516 h 522"/>
                <a:gd name="T32" fmla="*/ 109 w 403"/>
                <a:gd name="T33" fmla="*/ 508 h 522"/>
                <a:gd name="T34" fmla="*/ 85 w 403"/>
                <a:gd name="T35" fmla="*/ 496 h 522"/>
                <a:gd name="T36" fmla="*/ 73 w 403"/>
                <a:gd name="T37" fmla="*/ 490 h 522"/>
                <a:gd name="T38" fmla="*/ 54 w 403"/>
                <a:gd name="T39" fmla="*/ 475 h 522"/>
                <a:gd name="T40" fmla="*/ 38 w 403"/>
                <a:gd name="T41" fmla="*/ 457 h 522"/>
                <a:gd name="T42" fmla="*/ 25 w 403"/>
                <a:gd name="T43" fmla="*/ 436 h 522"/>
                <a:gd name="T44" fmla="*/ 20 w 403"/>
                <a:gd name="T45" fmla="*/ 425 h 522"/>
                <a:gd name="T46" fmla="*/ 11 w 403"/>
                <a:gd name="T47" fmla="*/ 399 h 522"/>
                <a:gd name="T48" fmla="*/ 4 w 403"/>
                <a:gd name="T49" fmla="*/ 370 h 522"/>
                <a:gd name="T50" fmla="*/ 0 w 403"/>
                <a:gd name="T51" fmla="*/ 297 h 522"/>
                <a:gd name="T52" fmla="*/ 68 w 403"/>
                <a:gd name="T53" fmla="*/ 0 h 522"/>
                <a:gd name="T54" fmla="*/ 68 w 403"/>
                <a:gd name="T55" fmla="*/ 295 h 522"/>
                <a:gd name="T56" fmla="*/ 71 w 403"/>
                <a:gd name="T57" fmla="*/ 354 h 522"/>
                <a:gd name="T58" fmla="*/ 80 w 403"/>
                <a:gd name="T59" fmla="*/ 394 h 522"/>
                <a:gd name="T60" fmla="*/ 87 w 403"/>
                <a:gd name="T61" fmla="*/ 409 h 522"/>
                <a:gd name="T62" fmla="*/ 109 w 403"/>
                <a:gd name="T63" fmla="*/ 434 h 522"/>
                <a:gd name="T64" fmla="*/ 123 w 403"/>
                <a:gd name="T65" fmla="*/ 444 h 522"/>
                <a:gd name="T66" fmla="*/ 156 w 403"/>
                <a:gd name="T67" fmla="*/ 457 h 522"/>
                <a:gd name="T68" fmla="*/ 197 w 403"/>
                <a:gd name="T69" fmla="*/ 461 h 522"/>
                <a:gd name="T70" fmla="*/ 215 w 403"/>
                <a:gd name="T71" fmla="*/ 461 h 522"/>
                <a:gd name="T72" fmla="*/ 247 w 403"/>
                <a:gd name="T73" fmla="*/ 455 h 522"/>
                <a:gd name="T74" fmla="*/ 274 w 403"/>
                <a:gd name="T75" fmla="*/ 448 h 522"/>
                <a:gd name="T76" fmla="*/ 295 w 403"/>
                <a:gd name="T77" fmla="*/ 435 h 522"/>
                <a:gd name="T78" fmla="*/ 304 w 403"/>
                <a:gd name="T79" fmla="*/ 426 h 522"/>
                <a:gd name="T80" fmla="*/ 318 w 403"/>
                <a:gd name="T81" fmla="*/ 405 h 522"/>
                <a:gd name="T82" fmla="*/ 328 w 403"/>
                <a:gd name="T83" fmla="*/ 377 h 522"/>
                <a:gd name="T84" fmla="*/ 333 w 403"/>
                <a:gd name="T85" fmla="*/ 340 h 522"/>
                <a:gd name="T86" fmla="*/ 335 w 403"/>
                <a:gd name="T87" fmla="*/ 295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3" h="522">
                  <a:moveTo>
                    <a:pt x="335" y="0"/>
                  </a:moveTo>
                  <a:lnTo>
                    <a:pt x="403" y="0"/>
                  </a:lnTo>
                  <a:lnTo>
                    <a:pt x="403" y="297"/>
                  </a:lnTo>
                  <a:lnTo>
                    <a:pt x="403" y="297"/>
                  </a:lnTo>
                  <a:lnTo>
                    <a:pt x="402" y="332"/>
                  </a:lnTo>
                  <a:lnTo>
                    <a:pt x="398" y="366"/>
                  </a:lnTo>
                  <a:lnTo>
                    <a:pt x="393" y="394"/>
                  </a:lnTo>
                  <a:lnTo>
                    <a:pt x="389" y="407"/>
                  </a:lnTo>
                  <a:lnTo>
                    <a:pt x="385" y="420"/>
                  </a:lnTo>
                  <a:lnTo>
                    <a:pt x="385" y="420"/>
                  </a:lnTo>
                  <a:lnTo>
                    <a:pt x="380" y="430"/>
                  </a:lnTo>
                  <a:lnTo>
                    <a:pt x="375" y="441"/>
                  </a:lnTo>
                  <a:lnTo>
                    <a:pt x="369" y="452"/>
                  </a:lnTo>
                  <a:lnTo>
                    <a:pt x="361" y="461"/>
                  </a:lnTo>
                  <a:lnTo>
                    <a:pt x="353" y="469"/>
                  </a:lnTo>
                  <a:lnTo>
                    <a:pt x="343" y="478"/>
                  </a:lnTo>
                  <a:lnTo>
                    <a:pt x="333" y="486"/>
                  </a:lnTo>
                  <a:lnTo>
                    <a:pt x="323" y="494"/>
                  </a:lnTo>
                  <a:lnTo>
                    <a:pt x="323" y="494"/>
                  </a:lnTo>
                  <a:lnTo>
                    <a:pt x="311" y="500"/>
                  </a:lnTo>
                  <a:lnTo>
                    <a:pt x="298" y="505"/>
                  </a:lnTo>
                  <a:lnTo>
                    <a:pt x="284" y="510"/>
                  </a:lnTo>
                  <a:lnTo>
                    <a:pt x="270" y="514"/>
                  </a:lnTo>
                  <a:lnTo>
                    <a:pt x="255" y="518"/>
                  </a:lnTo>
                  <a:lnTo>
                    <a:pt x="238" y="519"/>
                  </a:lnTo>
                  <a:lnTo>
                    <a:pt x="220" y="522"/>
                  </a:lnTo>
                  <a:lnTo>
                    <a:pt x="202" y="522"/>
                  </a:lnTo>
                  <a:lnTo>
                    <a:pt x="202" y="522"/>
                  </a:lnTo>
                  <a:lnTo>
                    <a:pt x="185" y="522"/>
                  </a:lnTo>
                  <a:lnTo>
                    <a:pt x="168" y="521"/>
                  </a:lnTo>
                  <a:lnTo>
                    <a:pt x="153" y="518"/>
                  </a:lnTo>
                  <a:lnTo>
                    <a:pt x="137" y="516"/>
                  </a:lnTo>
                  <a:lnTo>
                    <a:pt x="123" y="512"/>
                  </a:lnTo>
                  <a:lnTo>
                    <a:pt x="109" y="508"/>
                  </a:lnTo>
                  <a:lnTo>
                    <a:pt x="96" y="503"/>
                  </a:lnTo>
                  <a:lnTo>
                    <a:pt x="85" y="496"/>
                  </a:lnTo>
                  <a:lnTo>
                    <a:pt x="85" y="496"/>
                  </a:lnTo>
                  <a:lnTo>
                    <a:pt x="73" y="490"/>
                  </a:lnTo>
                  <a:lnTo>
                    <a:pt x="63" y="484"/>
                  </a:lnTo>
                  <a:lnTo>
                    <a:pt x="54" y="475"/>
                  </a:lnTo>
                  <a:lnTo>
                    <a:pt x="45" y="467"/>
                  </a:lnTo>
                  <a:lnTo>
                    <a:pt x="38" y="457"/>
                  </a:lnTo>
                  <a:lnTo>
                    <a:pt x="31" y="448"/>
                  </a:lnTo>
                  <a:lnTo>
                    <a:pt x="25" y="436"/>
                  </a:lnTo>
                  <a:lnTo>
                    <a:pt x="20" y="425"/>
                  </a:lnTo>
                  <a:lnTo>
                    <a:pt x="20" y="425"/>
                  </a:lnTo>
                  <a:lnTo>
                    <a:pt x="15" y="413"/>
                  </a:lnTo>
                  <a:lnTo>
                    <a:pt x="11" y="399"/>
                  </a:lnTo>
                  <a:lnTo>
                    <a:pt x="8" y="385"/>
                  </a:lnTo>
                  <a:lnTo>
                    <a:pt x="4" y="370"/>
                  </a:lnTo>
                  <a:lnTo>
                    <a:pt x="2" y="335"/>
                  </a:lnTo>
                  <a:lnTo>
                    <a:pt x="0" y="297"/>
                  </a:lnTo>
                  <a:lnTo>
                    <a:pt x="0" y="0"/>
                  </a:lnTo>
                  <a:lnTo>
                    <a:pt x="68" y="0"/>
                  </a:lnTo>
                  <a:lnTo>
                    <a:pt x="68" y="295"/>
                  </a:lnTo>
                  <a:lnTo>
                    <a:pt x="68" y="295"/>
                  </a:lnTo>
                  <a:lnTo>
                    <a:pt x="68" y="327"/>
                  </a:lnTo>
                  <a:lnTo>
                    <a:pt x="71" y="354"/>
                  </a:lnTo>
                  <a:lnTo>
                    <a:pt x="75" y="376"/>
                  </a:lnTo>
                  <a:lnTo>
                    <a:pt x="80" y="394"/>
                  </a:lnTo>
                  <a:lnTo>
                    <a:pt x="80" y="394"/>
                  </a:lnTo>
                  <a:lnTo>
                    <a:pt x="87" y="409"/>
                  </a:lnTo>
                  <a:lnTo>
                    <a:pt x="98" y="422"/>
                  </a:lnTo>
                  <a:lnTo>
                    <a:pt x="109" y="434"/>
                  </a:lnTo>
                  <a:lnTo>
                    <a:pt x="123" y="444"/>
                  </a:lnTo>
                  <a:lnTo>
                    <a:pt x="123" y="444"/>
                  </a:lnTo>
                  <a:lnTo>
                    <a:pt x="139" y="450"/>
                  </a:lnTo>
                  <a:lnTo>
                    <a:pt x="156" y="457"/>
                  </a:lnTo>
                  <a:lnTo>
                    <a:pt x="176" y="459"/>
                  </a:lnTo>
                  <a:lnTo>
                    <a:pt x="197" y="461"/>
                  </a:lnTo>
                  <a:lnTo>
                    <a:pt x="197" y="461"/>
                  </a:lnTo>
                  <a:lnTo>
                    <a:pt x="215" y="461"/>
                  </a:lnTo>
                  <a:lnTo>
                    <a:pt x="232" y="458"/>
                  </a:lnTo>
                  <a:lnTo>
                    <a:pt x="247" y="455"/>
                  </a:lnTo>
                  <a:lnTo>
                    <a:pt x="261" y="452"/>
                  </a:lnTo>
                  <a:lnTo>
                    <a:pt x="274" y="448"/>
                  </a:lnTo>
                  <a:lnTo>
                    <a:pt x="284" y="441"/>
                  </a:lnTo>
                  <a:lnTo>
                    <a:pt x="295" y="435"/>
                  </a:lnTo>
                  <a:lnTo>
                    <a:pt x="304" y="426"/>
                  </a:lnTo>
                  <a:lnTo>
                    <a:pt x="304" y="426"/>
                  </a:lnTo>
                  <a:lnTo>
                    <a:pt x="311" y="417"/>
                  </a:lnTo>
                  <a:lnTo>
                    <a:pt x="318" y="405"/>
                  </a:lnTo>
                  <a:lnTo>
                    <a:pt x="323" y="393"/>
                  </a:lnTo>
                  <a:lnTo>
                    <a:pt x="328" y="377"/>
                  </a:lnTo>
                  <a:lnTo>
                    <a:pt x="330" y="359"/>
                  </a:lnTo>
                  <a:lnTo>
                    <a:pt x="333" y="340"/>
                  </a:lnTo>
                  <a:lnTo>
                    <a:pt x="334" y="320"/>
                  </a:lnTo>
                  <a:lnTo>
                    <a:pt x="335" y="295"/>
                  </a:lnTo>
                  <a:lnTo>
                    <a:pt x="3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8" name="Freeform 610"/>
            <p:cNvSpPr>
              <a:spLocks noEditPoints="1"/>
            </p:cNvSpPr>
            <p:nvPr/>
          </p:nvSpPr>
          <p:spPr bwMode="auto">
            <a:xfrm>
              <a:off x="5859463" y="2416176"/>
              <a:ext cx="311150" cy="407988"/>
            </a:xfrm>
            <a:custGeom>
              <a:avLst/>
              <a:gdLst>
                <a:gd name="T0" fmla="*/ 0 w 392"/>
                <a:gd name="T1" fmla="*/ 0 h 513"/>
                <a:gd name="T2" fmla="*/ 193 w 392"/>
                <a:gd name="T3" fmla="*/ 0 h 513"/>
                <a:gd name="T4" fmla="*/ 256 w 392"/>
                <a:gd name="T5" fmla="*/ 2 h 513"/>
                <a:gd name="T6" fmla="*/ 271 w 392"/>
                <a:gd name="T7" fmla="*/ 5 h 513"/>
                <a:gd name="T8" fmla="*/ 306 w 392"/>
                <a:gd name="T9" fmla="*/ 14 h 513"/>
                <a:gd name="T10" fmla="*/ 334 w 392"/>
                <a:gd name="T11" fmla="*/ 29 h 513"/>
                <a:gd name="T12" fmla="*/ 347 w 392"/>
                <a:gd name="T13" fmla="*/ 38 h 513"/>
                <a:gd name="T14" fmla="*/ 367 w 392"/>
                <a:gd name="T15" fmla="*/ 64 h 513"/>
                <a:gd name="T16" fmla="*/ 376 w 392"/>
                <a:gd name="T17" fmla="*/ 78 h 513"/>
                <a:gd name="T18" fmla="*/ 388 w 392"/>
                <a:gd name="T19" fmla="*/ 112 h 513"/>
                <a:gd name="T20" fmla="*/ 392 w 392"/>
                <a:gd name="T21" fmla="*/ 148 h 513"/>
                <a:gd name="T22" fmla="*/ 390 w 392"/>
                <a:gd name="T23" fmla="*/ 165 h 513"/>
                <a:gd name="T24" fmla="*/ 385 w 392"/>
                <a:gd name="T25" fmla="*/ 194 h 513"/>
                <a:gd name="T26" fmla="*/ 375 w 392"/>
                <a:gd name="T27" fmla="*/ 222 h 513"/>
                <a:gd name="T28" fmla="*/ 360 w 392"/>
                <a:gd name="T29" fmla="*/ 248 h 513"/>
                <a:gd name="T30" fmla="*/ 349 w 392"/>
                <a:gd name="T31" fmla="*/ 259 h 513"/>
                <a:gd name="T32" fmla="*/ 325 w 392"/>
                <a:gd name="T33" fmla="*/ 279 h 513"/>
                <a:gd name="T34" fmla="*/ 292 w 392"/>
                <a:gd name="T35" fmla="*/ 293 h 513"/>
                <a:gd name="T36" fmla="*/ 250 w 392"/>
                <a:gd name="T37" fmla="*/ 302 h 513"/>
                <a:gd name="T38" fmla="*/ 200 w 392"/>
                <a:gd name="T39" fmla="*/ 304 h 513"/>
                <a:gd name="T40" fmla="*/ 68 w 392"/>
                <a:gd name="T41" fmla="*/ 513 h 513"/>
                <a:gd name="T42" fmla="*/ 68 w 392"/>
                <a:gd name="T43" fmla="*/ 244 h 513"/>
                <a:gd name="T44" fmla="*/ 200 w 392"/>
                <a:gd name="T45" fmla="*/ 244 h 513"/>
                <a:gd name="T46" fmla="*/ 231 w 392"/>
                <a:gd name="T47" fmla="*/ 243 h 513"/>
                <a:gd name="T48" fmla="*/ 256 w 392"/>
                <a:gd name="T49" fmla="*/ 238 h 513"/>
                <a:gd name="T50" fmla="*/ 278 w 392"/>
                <a:gd name="T51" fmla="*/ 230 h 513"/>
                <a:gd name="T52" fmla="*/ 293 w 392"/>
                <a:gd name="T53" fmla="*/ 220 h 513"/>
                <a:gd name="T54" fmla="*/ 301 w 392"/>
                <a:gd name="T55" fmla="*/ 213 h 513"/>
                <a:gd name="T56" fmla="*/ 311 w 392"/>
                <a:gd name="T57" fmla="*/ 198 h 513"/>
                <a:gd name="T58" fmla="*/ 317 w 392"/>
                <a:gd name="T59" fmla="*/ 181 h 513"/>
                <a:gd name="T60" fmla="*/ 321 w 392"/>
                <a:gd name="T61" fmla="*/ 161 h 513"/>
                <a:gd name="T62" fmla="*/ 321 w 392"/>
                <a:gd name="T63" fmla="*/ 151 h 513"/>
                <a:gd name="T64" fmla="*/ 317 w 392"/>
                <a:gd name="T65" fmla="*/ 120 h 513"/>
                <a:gd name="T66" fmla="*/ 305 w 392"/>
                <a:gd name="T67" fmla="*/ 96 h 513"/>
                <a:gd name="T68" fmla="*/ 297 w 392"/>
                <a:gd name="T69" fmla="*/ 84 h 513"/>
                <a:gd name="T70" fmla="*/ 275 w 392"/>
                <a:gd name="T71" fmla="*/ 70 h 513"/>
                <a:gd name="T72" fmla="*/ 262 w 392"/>
                <a:gd name="T73" fmla="*/ 65 h 513"/>
                <a:gd name="T74" fmla="*/ 238 w 392"/>
                <a:gd name="T75" fmla="*/ 61 h 513"/>
                <a:gd name="T76" fmla="*/ 68 w 392"/>
                <a:gd name="T77" fmla="*/ 6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92" h="513">
                  <a:moveTo>
                    <a:pt x="0" y="513"/>
                  </a:moveTo>
                  <a:lnTo>
                    <a:pt x="0" y="0"/>
                  </a:lnTo>
                  <a:lnTo>
                    <a:pt x="193" y="0"/>
                  </a:lnTo>
                  <a:lnTo>
                    <a:pt x="193" y="0"/>
                  </a:lnTo>
                  <a:lnTo>
                    <a:pt x="238" y="1"/>
                  </a:lnTo>
                  <a:lnTo>
                    <a:pt x="256" y="2"/>
                  </a:lnTo>
                  <a:lnTo>
                    <a:pt x="271" y="5"/>
                  </a:lnTo>
                  <a:lnTo>
                    <a:pt x="271" y="5"/>
                  </a:lnTo>
                  <a:lnTo>
                    <a:pt x="289" y="8"/>
                  </a:lnTo>
                  <a:lnTo>
                    <a:pt x="306" y="14"/>
                  </a:lnTo>
                  <a:lnTo>
                    <a:pt x="321" y="20"/>
                  </a:lnTo>
                  <a:lnTo>
                    <a:pt x="334" y="29"/>
                  </a:lnTo>
                  <a:lnTo>
                    <a:pt x="334" y="29"/>
                  </a:lnTo>
                  <a:lnTo>
                    <a:pt x="347" y="38"/>
                  </a:lnTo>
                  <a:lnTo>
                    <a:pt x="357" y="49"/>
                  </a:lnTo>
                  <a:lnTo>
                    <a:pt x="367" y="64"/>
                  </a:lnTo>
                  <a:lnTo>
                    <a:pt x="376" y="78"/>
                  </a:lnTo>
                  <a:lnTo>
                    <a:pt x="376" y="78"/>
                  </a:lnTo>
                  <a:lnTo>
                    <a:pt x="383" y="94"/>
                  </a:lnTo>
                  <a:lnTo>
                    <a:pt x="388" y="112"/>
                  </a:lnTo>
                  <a:lnTo>
                    <a:pt x="390" y="130"/>
                  </a:lnTo>
                  <a:lnTo>
                    <a:pt x="392" y="148"/>
                  </a:lnTo>
                  <a:lnTo>
                    <a:pt x="392" y="148"/>
                  </a:lnTo>
                  <a:lnTo>
                    <a:pt x="390" y="165"/>
                  </a:lnTo>
                  <a:lnTo>
                    <a:pt x="389" y="180"/>
                  </a:lnTo>
                  <a:lnTo>
                    <a:pt x="385" y="194"/>
                  </a:lnTo>
                  <a:lnTo>
                    <a:pt x="381" y="208"/>
                  </a:lnTo>
                  <a:lnTo>
                    <a:pt x="375" y="222"/>
                  </a:lnTo>
                  <a:lnTo>
                    <a:pt x="367" y="235"/>
                  </a:lnTo>
                  <a:lnTo>
                    <a:pt x="360" y="248"/>
                  </a:lnTo>
                  <a:lnTo>
                    <a:pt x="349" y="259"/>
                  </a:lnTo>
                  <a:lnTo>
                    <a:pt x="349" y="259"/>
                  </a:lnTo>
                  <a:lnTo>
                    <a:pt x="338" y="270"/>
                  </a:lnTo>
                  <a:lnTo>
                    <a:pt x="325" y="279"/>
                  </a:lnTo>
                  <a:lnTo>
                    <a:pt x="309" y="286"/>
                  </a:lnTo>
                  <a:lnTo>
                    <a:pt x="292" y="293"/>
                  </a:lnTo>
                  <a:lnTo>
                    <a:pt x="271" y="298"/>
                  </a:lnTo>
                  <a:lnTo>
                    <a:pt x="250" y="302"/>
                  </a:lnTo>
                  <a:lnTo>
                    <a:pt x="225" y="303"/>
                  </a:lnTo>
                  <a:lnTo>
                    <a:pt x="200" y="304"/>
                  </a:lnTo>
                  <a:lnTo>
                    <a:pt x="68" y="304"/>
                  </a:lnTo>
                  <a:lnTo>
                    <a:pt x="68" y="513"/>
                  </a:lnTo>
                  <a:lnTo>
                    <a:pt x="0" y="513"/>
                  </a:lnTo>
                  <a:close/>
                  <a:moveTo>
                    <a:pt x="68" y="244"/>
                  </a:moveTo>
                  <a:lnTo>
                    <a:pt x="200" y="244"/>
                  </a:lnTo>
                  <a:lnTo>
                    <a:pt x="200" y="244"/>
                  </a:lnTo>
                  <a:lnTo>
                    <a:pt x="216" y="243"/>
                  </a:lnTo>
                  <a:lnTo>
                    <a:pt x="231" y="243"/>
                  </a:lnTo>
                  <a:lnTo>
                    <a:pt x="245" y="240"/>
                  </a:lnTo>
                  <a:lnTo>
                    <a:pt x="256" y="238"/>
                  </a:lnTo>
                  <a:lnTo>
                    <a:pt x="268" y="234"/>
                  </a:lnTo>
                  <a:lnTo>
                    <a:pt x="278" y="230"/>
                  </a:lnTo>
                  <a:lnTo>
                    <a:pt x="287" y="225"/>
                  </a:lnTo>
                  <a:lnTo>
                    <a:pt x="293" y="220"/>
                  </a:lnTo>
                  <a:lnTo>
                    <a:pt x="293" y="220"/>
                  </a:lnTo>
                  <a:lnTo>
                    <a:pt x="301" y="213"/>
                  </a:lnTo>
                  <a:lnTo>
                    <a:pt x="306" y="206"/>
                  </a:lnTo>
                  <a:lnTo>
                    <a:pt x="311" y="198"/>
                  </a:lnTo>
                  <a:lnTo>
                    <a:pt x="315" y="190"/>
                  </a:lnTo>
                  <a:lnTo>
                    <a:pt x="317" y="181"/>
                  </a:lnTo>
                  <a:lnTo>
                    <a:pt x="320" y="171"/>
                  </a:lnTo>
                  <a:lnTo>
                    <a:pt x="321" y="161"/>
                  </a:lnTo>
                  <a:lnTo>
                    <a:pt x="321" y="151"/>
                  </a:lnTo>
                  <a:lnTo>
                    <a:pt x="321" y="151"/>
                  </a:lnTo>
                  <a:lnTo>
                    <a:pt x="320" y="135"/>
                  </a:lnTo>
                  <a:lnTo>
                    <a:pt x="317" y="120"/>
                  </a:lnTo>
                  <a:lnTo>
                    <a:pt x="312" y="107"/>
                  </a:lnTo>
                  <a:lnTo>
                    <a:pt x="305" y="96"/>
                  </a:lnTo>
                  <a:lnTo>
                    <a:pt x="305" y="96"/>
                  </a:lnTo>
                  <a:lnTo>
                    <a:pt x="297" y="84"/>
                  </a:lnTo>
                  <a:lnTo>
                    <a:pt x="287" y="76"/>
                  </a:lnTo>
                  <a:lnTo>
                    <a:pt x="275" y="70"/>
                  </a:lnTo>
                  <a:lnTo>
                    <a:pt x="262" y="65"/>
                  </a:lnTo>
                  <a:lnTo>
                    <a:pt x="262" y="65"/>
                  </a:lnTo>
                  <a:lnTo>
                    <a:pt x="252" y="62"/>
                  </a:lnTo>
                  <a:lnTo>
                    <a:pt x="238" y="61"/>
                  </a:lnTo>
                  <a:lnTo>
                    <a:pt x="199" y="60"/>
                  </a:lnTo>
                  <a:lnTo>
                    <a:pt x="68" y="60"/>
                  </a:lnTo>
                  <a:lnTo>
                    <a:pt x="68" y="2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9" name="Freeform 611"/>
            <p:cNvSpPr>
              <a:spLocks/>
            </p:cNvSpPr>
            <p:nvPr/>
          </p:nvSpPr>
          <p:spPr bwMode="auto">
            <a:xfrm>
              <a:off x="6219825" y="2416176"/>
              <a:ext cx="303213" cy="407988"/>
            </a:xfrm>
            <a:custGeom>
              <a:avLst/>
              <a:gdLst>
                <a:gd name="T0" fmla="*/ 0 w 383"/>
                <a:gd name="T1" fmla="*/ 513 h 513"/>
                <a:gd name="T2" fmla="*/ 0 w 383"/>
                <a:gd name="T3" fmla="*/ 0 h 513"/>
                <a:gd name="T4" fmla="*/ 370 w 383"/>
                <a:gd name="T5" fmla="*/ 0 h 513"/>
                <a:gd name="T6" fmla="*/ 370 w 383"/>
                <a:gd name="T7" fmla="*/ 60 h 513"/>
                <a:gd name="T8" fmla="*/ 68 w 383"/>
                <a:gd name="T9" fmla="*/ 60 h 513"/>
                <a:gd name="T10" fmla="*/ 68 w 383"/>
                <a:gd name="T11" fmla="*/ 217 h 513"/>
                <a:gd name="T12" fmla="*/ 351 w 383"/>
                <a:gd name="T13" fmla="*/ 217 h 513"/>
                <a:gd name="T14" fmla="*/ 351 w 383"/>
                <a:gd name="T15" fmla="*/ 277 h 513"/>
                <a:gd name="T16" fmla="*/ 68 w 383"/>
                <a:gd name="T17" fmla="*/ 277 h 513"/>
                <a:gd name="T18" fmla="*/ 68 w 383"/>
                <a:gd name="T19" fmla="*/ 453 h 513"/>
                <a:gd name="T20" fmla="*/ 383 w 383"/>
                <a:gd name="T21" fmla="*/ 453 h 513"/>
                <a:gd name="T22" fmla="*/ 383 w 383"/>
                <a:gd name="T23" fmla="*/ 513 h 513"/>
                <a:gd name="T24" fmla="*/ 0 w 383"/>
                <a:gd name="T25"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3" h="513">
                  <a:moveTo>
                    <a:pt x="0" y="513"/>
                  </a:moveTo>
                  <a:lnTo>
                    <a:pt x="0" y="0"/>
                  </a:lnTo>
                  <a:lnTo>
                    <a:pt x="370" y="0"/>
                  </a:lnTo>
                  <a:lnTo>
                    <a:pt x="370" y="60"/>
                  </a:lnTo>
                  <a:lnTo>
                    <a:pt x="68" y="60"/>
                  </a:lnTo>
                  <a:lnTo>
                    <a:pt x="68" y="217"/>
                  </a:lnTo>
                  <a:lnTo>
                    <a:pt x="351" y="217"/>
                  </a:lnTo>
                  <a:lnTo>
                    <a:pt x="351" y="277"/>
                  </a:lnTo>
                  <a:lnTo>
                    <a:pt x="68" y="277"/>
                  </a:lnTo>
                  <a:lnTo>
                    <a:pt x="68" y="453"/>
                  </a:lnTo>
                  <a:lnTo>
                    <a:pt x="383" y="453"/>
                  </a:lnTo>
                  <a:lnTo>
                    <a:pt x="383"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0" name="Freeform 612"/>
            <p:cNvSpPr>
              <a:spLocks noEditPoints="1"/>
            </p:cNvSpPr>
            <p:nvPr/>
          </p:nvSpPr>
          <p:spPr bwMode="auto">
            <a:xfrm>
              <a:off x="6756400" y="2416176"/>
              <a:ext cx="358775" cy="407988"/>
            </a:xfrm>
            <a:custGeom>
              <a:avLst/>
              <a:gdLst>
                <a:gd name="T0" fmla="*/ 0 w 452"/>
                <a:gd name="T1" fmla="*/ 0 h 513"/>
                <a:gd name="T2" fmla="*/ 227 w 452"/>
                <a:gd name="T3" fmla="*/ 0 h 513"/>
                <a:gd name="T4" fmla="*/ 287 w 452"/>
                <a:gd name="T5" fmla="*/ 3 h 513"/>
                <a:gd name="T6" fmla="*/ 332 w 452"/>
                <a:gd name="T7" fmla="*/ 14 h 513"/>
                <a:gd name="T8" fmla="*/ 340 w 452"/>
                <a:gd name="T9" fmla="*/ 17 h 513"/>
                <a:gd name="T10" fmla="*/ 356 w 452"/>
                <a:gd name="T11" fmla="*/ 26 h 513"/>
                <a:gd name="T12" fmla="*/ 370 w 452"/>
                <a:gd name="T13" fmla="*/ 39 h 513"/>
                <a:gd name="T14" fmla="*/ 388 w 452"/>
                <a:gd name="T15" fmla="*/ 62 h 513"/>
                <a:gd name="T16" fmla="*/ 397 w 452"/>
                <a:gd name="T17" fmla="*/ 80 h 513"/>
                <a:gd name="T18" fmla="*/ 409 w 452"/>
                <a:gd name="T19" fmla="*/ 119 h 513"/>
                <a:gd name="T20" fmla="*/ 410 w 452"/>
                <a:gd name="T21" fmla="*/ 140 h 513"/>
                <a:gd name="T22" fmla="*/ 408 w 452"/>
                <a:gd name="T23" fmla="*/ 166 h 513"/>
                <a:gd name="T24" fmla="*/ 401 w 452"/>
                <a:gd name="T25" fmla="*/ 190 h 513"/>
                <a:gd name="T26" fmla="*/ 390 w 452"/>
                <a:gd name="T27" fmla="*/ 212 h 513"/>
                <a:gd name="T28" fmla="*/ 374 w 452"/>
                <a:gd name="T29" fmla="*/ 231 h 513"/>
                <a:gd name="T30" fmla="*/ 365 w 452"/>
                <a:gd name="T31" fmla="*/ 240 h 513"/>
                <a:gd name="T32" fmla="*/ 342 w 452"/>
                <a:gd name="T33" fmla="*/ 256 h 513"/>
                <a:gd name="T34" fmla="*/ 315 w 452"/>
                <a:gd name="T35" fmla="*/ 268 h 513"/>
                <a:gd name="T36" fmla="*/ 283 w 452"/>
                <a:gd name="T37" fmla="*/ 276 h 513"/>
                <a:gd name="T38" fmla="*/ 266 w 452"/>
                <a:gd name="T39" fmla="*/ 280 h 513"/>
                <a:gd name="T40" fmla="*/ 299 w 452"/>
                <a:gd name="T41" fmla="*/ 299 h 513"/>
                <a:gd name="T42" fmla="*/ 306 w 452"/>
                <a:gd name="T43" fmla="*/ 306 h 513"/>
                <a:gd name="T44" fmla="*/ 336 w 452"/>
                <a:gd name="T45" fmla="*/ 336 h 513"/>
                <a:gd name="T46" fmla="*/ 363 w 452"/>
                <a:gd name="T47" fmla="*/ 373 h 513"/>
                <a:gd name="T48" fmla="*/ 367 w 452"/>
                <a:gd name="T49" fmla="*/ 513 h 513"/>
                <a:gd name="T50" fmla="*/ 299 w 452"/>
                <a:gd name="T51" fmla="*/ 407 h 513"/>
                <a:gd name="T52" fmla="*/ 250 w 452"/>
                <a:gd name="T53" fmla="*/ 335 h 513"/>
                <a:gd name="T54" fmla="*/ 240 w 452"/>
                <a:gd name="T55" fmla="*/ 325 h 513"/>
                <a:gd name="T56" fmla="*/ 223 w 452"/>
                <a:gd name="T57" fmla="*/ 307 h 513"/>
                <a:gd name="T58" fmla="*/ 216 w 452"/>
                <a:gd name="T59" fmla="*/ 302 h 513"/>
                <a:gd name="T60" fmla="*/ 184 w 452"/>
                <a:gd name="T61" fmla="*/ 288 h 513"/>
                <a:gd name="T62" fmla="*/ 170 w 452"/>
                <a:gd name="T63" fmla="*/ 285 h 513"/>
                <a:gd name="T64" fmla="*/ 67 w 452"/>
                <a:gd name="T65" fmla="*/ 285 h 513"/>
                <a:gd name="T66" fmla="*/ 0 w 452"/>
                <a:gd name="T67" fmla="*/ 513 h 513"/>
                <a:gd name="T68" fmla="*/ 213 w 452"/>
                <a:gd name="T69" fmla="*/ 226 h 513"/>
                <a:gd name="T70" fmla="*/ 236 w 452"/>
                <a:gd name="T71" fmla="*/ 226 h 513"/>
                <a:gd name="T72" fmla="*/ 272 w 452"/>
                <a:gd name="T73" fmla="*/ 221 h 513"/>
                <a:gd name="T74" fmla="*/ 286 w 452"/>
                <a:gd name="T75" fmla="*/ 217 h 513"/>
                <a:gd name="T76" fmla="*/ 309 w 452"/>
                <a:gd name="T77" fmla="*/ 204 h 513"/>
                <a:gd name="T78" fmla="*/ 326 w 452"/>
                <a:gd name="T79" fmla="*/ 185 h 513"/>
                <a:gd name="T80" fmla="*/ 332 w 452"/>
                <a:gd name="T81" fmla="*/ 175 h 513"/>
                <a:gd name="T82" fmla="*/ 338 w 452"/>
                <a:gd name="T83" fmla="*/ 152 h 513"/>
                <a:gd name="T84" fmla="*/ 340 w 452"/>
                <a:gd name="T85" fmla="*/ 140 h 513"/>
                <a:gd name="T86" fmla="*/ 338 w 452"/>
                <a:gd name="T87" fmla="*/ 122 h 513"/>
                <a:gd name="T88" fmla="*/ 333 w 452"/>
                <a:gd name="T89" fmla="*/ 107 h 513"/>
                <a:gd name="T90" fmla="*/ 326 w 452"/>
                <a:gd name="T91" fmla="*/ 93 h 513"/>
                <a:gd name="T92" fmla="*/ 313 w 452"/>
                <a:gd name="T93" fmla="*/ 80 h 513"/>
                <a:gd name="T94" fmla="*/ 306 w 452"/>
                <a:gd name="T95" fmla="*/ 74 h 513"/>
                <a:gd name="T96" fmla="*/ 290 w 452"/>
                <a:gd name="T97" fmla="*/ 66 h 513"/>
                <a:gd name="T98" fmla="*/ 268 w 452"/>
                <a:gd name="T99" fmla="*/ 60 h 513"/>
                <a:gd name="T100" fmla="*/ 244 w 452"/>
                <a:gd name="T101" fmla="*/ 57 h 513"/>
                <a:gd name="T102" fmla="*/ 67 w 452"/>
                <a:gd name="T103" fmla="*/ 56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2" h="513">
                  <a:moveTo>
                    <a:pt x="0" y="513"/>
                  </a:moveTo>
                  <a:lnTo>
                    <a:pt x="0" y="0"/>
                  </a:lnTo>
                  <a:lnTo>
                    <a:pt x="227" y="0"/>
                  </a:lnTo>
                  <a:lnTo>
                    <a:pt x="227" y="0"/>
                  </a:lnTo>
                  <a:lnTo>
                    <a:pt x="259" y="1"/>
                  </a:lnTo>
                  <a:lnTo>
                    <a:pt x="287" y="3"/>
                  </a:lnTo>
                  <a:lnTo>
                    <a:pt x="312" y="7"/>
                  </a:lnTo>
                  <a:lnTo>
                    <a:pt x="332" y="14"/>
                  </a:lnTo>
                  <a:lnTo>
                    <a:pt x="332" y="14"/>
                  </a:lnTo>
                  <a:lnTo>
                    <a:pt x="340" y="17"/>
                  </a:lnTo>
                  <a:lnTo>
                    <a:pt x="349" y="21"/>
                  </a:lnTo>
                  <a:lnTo>
                    <a:pt x="356" y="26"/>
                  </a:lnTo>
                  <a:lnTo>
                    <a:pt x="364" y="33"/>
                  </a:lnTo>
                  <a:lnTo>
                    <a:pt x="370" y="39"/>
                  </a:lnTo>
                  <a:lnTo>
                    <a:pt x="377" y="46"/>
                  </a:lnTo>
                  <a:lnTo>
                    <a:pt x="388" y="62"/>
                  </a:lnTo>
                  <a:lnTo>
                    <a:pt x="388" y="62"/>
                  </a:lnTo>
                  <a:lnTo>
                    <a:pt x="397" y="80"/>
                  </a:lnTo>
                  <a:lnTo>
                    <a:pt x="405" y="99"/>
                  </a:lnTo>
                  <a:lnTo>
                    <a:pt x="409" y="119"/>
                  </a:lnTo>
                  <a:lnTo>
                    <a:pt x="410" y="140"/>
                  </a:lnTo>
                  <a:lnTo>
                    <a:pt x="410" y="140"/>
                  </a:lnTo>
                  <a:lnTo>
                    <a:pt x="409" y="153"/>
                  </a:lnTo>
                  <a:lnTo>
                    <a:pt x="408" y="166"/>
                  </a:lnTo>
                  <a:lnTo>
                    <a:pt x="405" y="179"/>
                  </a:lnTo>
                  <a:lnTo>
                    <a:pt x="401" y="190"/>
                  </a:lnTo>
                  <a:lnTo>
                    <a:pt x="396" y="202"/>
                  </a:lnTo>
                  <a:lnTo>
                    <a:pt x="390" y="212"/>
                  </a:lnTo>
                  <a:lnTo>
                    <a:pt x="383" y="222"/>
                  </a:lnTo>
                  <a:lnTo>
                    <a:pt x="374" y="231"/>
                  </a:lnTo>
                  <a:lnTo>
                    <a:pt x="374" y="231"/>
                  </a:lnTo>
                  <a:lnTo>
                    <a:pt x="365" y="240"/>
                  </a:lnTo>
                  <a:lnTo>
                    <a:pt x="355" y="249"/>
                  </a:lnTo>
                  <a:lnTo>
                    <a:pt x="342" y="256"/>
                  </a:lnTo>
                  <a:lnTo>
                    <a:pt x="329" y="262"/>
                  </a:lnTo>
                  <a:lnTo>
                    <a:pt x="315" y="268"/>
                  </a:lnTo>
                  <a:lnTo>
                    <a:pt x="300" y="272"/>
                  </a:lnTo>
                  <a:lnTo>
                    <a:pt x="283" y="276"/>
                  </a:lnTo>
                  <a:lnTo>
                    <a:pt x="266" y="280"/>
                  </a:lnTo>
                  <a:lnTo>
                    <a:pt x="266" y="280"/>
                  </a:lnTo>
                  <a:lnTo>
                    <a:pt x="289" y="293"/>
                  </a:lnTo>
                  <a:lnTo>
                    <a:pt x="299" y="299"/>
                  </a:lnTo>
                  <a:lnTo>
                    <a:pt x="306" y="306"/>
                  </a:lnTo>
                  <a:lnTo>
                    <a:pt x="306" y="306"/>
                  </a:lnTo>
                  <a:lnTo>
                    <a:pt x="321" y="320"/>
                  </a:lnTo>
                  <a:lnTo>
                    <a:pt x="336" y="336"/>
                  </a:lnTo>
                  <a:lnTo>
                    <a:pt x="349" y="354"/>
                  </a:lnTo>
                  <a:lnTo>
                    <a:pt x="363" y="373"/>
                  </a:lnTo>
                  <a:lnTo>
                    <a:pt x="452" y="513"/>
                  </a:lnTo>
                  <a:lnTo>
                    <a:pt x="367" y="513"/>
                  </a:lnTo>
                  <a:lnTo>
                    <a:pt x="299" y="407"/>
                  </a:lnTo>
                  <a:lnTo>
                    <a:pt x="299" y="407"/>
                  </a:lnTo>
                  <a:lnTo>
                    <a:pt x="272" y="366"/>
                  </a:lnTo>
                  <a:lnTo>
                    <a:pt x="250" y="335"/>
                  </a:lnTo>
                  <a:lnTo>
                    <a:pt x="250" y="335"/>
                  </a:lnTo>
                  <a:lnTo>
                    <a:pt x="240" y="325"/>
                  </a:lnTo>
                  <a:lnTo>
                    <a:pt x="231" y="315"/>
                  </a:lnTo>
                  <a:lnTo>
                    <a:pt x="223" y="307"/>
                  </a:lnTo>
                  <a:lnTo>
                    <a:pt x="216" y="302"/>
                  </a:lnTo>
                  <a:lnTo>
                    <a:pt x="216" y="302"/>
                  </a:lnTo>
                  <a:lnTo>
                    <a:pt x="200" y="293"/>
                  </a:lnTo>
                  <a:lnTo>
                    <a:pt x="184" y="288"/>
                  </a:lnTo>
                  <a:lnTo>
                    <a:pt x="184" y="288"/>
                  </a:lnTo>
                  <a:lnTo>
                    <a:pt x="170" y="285"/>
                  </a:lnTo>
                  <a:lnTo>
                    <a:pt x="147" y="285"/>
                  </a:lnTo>
                  <a:lnTo>
                    <a:pt x="67" y="285"/>
                  </a:lnTo>
                  <a:lnTo>
                    <a:pt x="67" y="513"/>
                  </a:lnTo>
                  <a:lnTo>
                    <a:pt x="0" y="513"/>
                  </a:lnTo>
                  <a:close/>
                  <a:moveTo>
                    <a:pt x="67" y="226"/>
                  </a:moveTo>
                  <a:lnTo>
                    <a:pt x="213" y="226"/>
                  </a:lnTo>
                  <a:lnTo>
                    <a:pt x="213" y="226"/>
                  </a:lnTo>
                  <a:lnTo>
                    <a:pt x="236" y="226"/>
                  </a:lnTo>
                  <a:lnTo>
                    <a:pt x="255" y="224"/>
                  </a:lnTo>
                  <a:lnTo>
                    <a:pt x="272" y="221"/>
                  </a:lnTo>
                  <a:lnTo>
                    <a:pt x="286" y="217"/>
                  </a:lnTo>
                  <a:lnTo>
                    <a:pt x="286" y="217"/>
                  </a:lnTo>
                  <a:lnTo>
                    <a:pt x="299" y="211"/>
                  </a:lnTo>
                  <a:lnTo>
                    <a:pt x="309" y="204"/>
                  </a:lnTo>
                  <a:lnTo>
                    <a:pt x="319" y="195"/>
                  </a:lnTo>
                  <a:lnTo>
                    <a:pt x="326" y="185"/>
                  </a:lnTo>
                  <a:lnTo>
                    <a:pt x="326" y="185"/>
                  </a:lnTo>
                  <a:lnTo>
                    <a:pt x="332" y="175"/>
                  </a:lnTo>
                  <a:lnTo>
                    <a:pt x="336" y="163"/>
                  </a:lnTo>
                  <a:lnTo>
                    <a:pt x="338" y="152"/>
                  </a:lnTo>
                  <a:lnTo>
                    <a:pt x="340" y="140"/>
                  </a:lnTo>
                  <a:lnTo>
                    <a:pt x="340" y="140"/>
                  </a:lnTo>
                  <a:lnTo>
                    <a:pt x="340" y="131"/>
                  </a:lnTo>
                  <a:lnTo>
                    <a:pt x="338" y="122"/>
                  </a:lnTo>
                  <a:lnTo>
                    <a:pt x="336" y="115"/>
                  </a:lnTo>
                  <a:lnTo>
                    <a:pt x="333" y="107"/>
                  </a:lnTo>
                  <a:lnTo>
                    <a:pt x="329" y="99"/>
                  </a:lnTo>
                  <a:lnTo>
                    <a:pt x="326" y="93"/>
                  </a:lnTo>
                  <a:lnTo>
                    <a:pt x="319" y="87"/>
                  </a:lnTo>
                  <a:lnTo>
                    <a:pt x="313" y="80"/>
                  </a:lnTo>
                  <a:lnTo>
                    <a:pt x="313" y="80"/>
                  </a:lnTo>
                  <a:lnTo>
                    <a:pt x="306" y="74"/>
                  </a:lnTo>
                  <a:lnTo>
                    <a:pt x="299" y="70"/>
                  </a:lnTo>
                  <a:lnTo>
                    <a:pt x="290" y="66"/>
                  </a:lnTo>
                  <a:lnTo>
                    <a:pt x="280" y="62"/>
                  </a:lnTo>
                  <a:lnTo>
                    <a:pt x="268" y="60"/>
                  </a:lnTo>
                  <a:lnTo>
                    <a:pt x="257" y="58"/>
                  </a:lnTo>
                  <a:lnTo>
                    <a:pt x="244" y="57"/>
                  </a:lnTo>
                  <a:lnTo>
                    <a:pt x="230" y="56"/>
                  </a:lnTo>
                  <a:lnTo>
                    <a:pt x="67" y="56"/>
                  </a:lnTo>
                  <a:lnTo>
                    <a:pt x="67" y="2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1" name="Freeform 613"/>
            <p:cNvSpPr>
              <a:spLocks/>
            </p:cNvSpPr>
            <p:nvPr/>
          </p:nvSpPr>
          <p:spPr bwMode="auto">
            <a:xfrm>
              <a:off x="7156450" y="2416176"/>
              <a:ext cx="304800" cy="407988"/>
            </a:xfrm>
            <a:custGeom>
              <a:avLst/>
              <a:gdLst>
                <a:gd name="T0" fmla="*/ 0 w 382"/>
                <a:gd name="T1" fmla="*/ 513 h 513"/>
                <a:gd name="T2" fmla="*/ 0 w 382"/>
                <a:gd name="T3" fmla="*/ 0 h 513"/>
                <a:gd name="T4" fmla="*/ 369 w 382"/>
                <a:gd name="T5" fmla="*/ 0 h 513"/>
                <a:gd name="T6" fmla="*/ 369 w 382"/>
                <a:gd name="T7" fmla="*/ 60 h 513"/>
                <a:gd name="T8" fmla="*/ 67 w 382"/>
                <a:gd name="T9" fmla="*/ 60 h 513"/>
                <a:gd name="T10" fmla="*/ 67 w 382"/>
                <a:gd name="T11" fmla="*/ 217 h 513"/>
                <a:gd name="T12" fmla="*/ 350 w 382"/>
                <a:gd name="T13" fmla="*/ 217 h 513"/>
                <a:gd name="T14" fmla="*/ 350 w 382"/>
                <a:gd name="T15" fmla="*/ 277 h 513"/>
                <a:gd name="T16" fmla="*/ 67 w 382"/>
                <a:gd name="T17" fmla="*/ 277 h 513"/>
                <a:gd name="T18" fmla="*/ 67 w 382"/>
                <a:gd name="T19" fmla="*/ 453 h 513"/>
                <a:gd name="T20" fmla="*/ 382 w 382"/>
                <a:gd name="T21" fmla="*/ 453 h 513"/>
                <a:gd name="T22" fmla="*/ 382 w 382"/>
                <a:gd name="T23" fmla="*/ 513 h 513"/>
                <a:gd name="T24" fmla="*/ 0 w 382"/>
                <a:gd name="T25"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2" h="513">
                  <a:moveTo>
                    <a:pt x="0" y="513"/>
                  </a:moveTo>
                  <a:lnTo>
                    <a:pt x="0" y="0"/>
                  </a:lnTo>
                  <a:lnTo>
                    <a:pt x="369" y="0"/>
                  </a:lnTo>
                  <a:lnTo>
                    <a:pt x="369" y="60"/>
                  </a:lnTo>
                  <a:lnTo>
                    <a:pt x="67" y="60"/>
                  </a:lnTo>
                  <a:lnTo>
                    <a:pt x="67" y="217"/>
                  </a:lnTo>
                  <a:lnTo>
                    <a:pt x="350" y="217"/>
                  </a:lnTo>
                  <a:lnTo>
                    <a:pt x="350" y="277"/>
                  </a:lnTo>
                  <a:lnTo>
                    <a:pt x="67" y="277"/>
                  </a:lnTo>
                  <a:lnTo>
                    <a:pt x="67" y="453"/>
                  </a:lnTo>
                  <a:lnTo>
                    <a:pt x="382" y="453"/>
                  </a:lnTo>
                  <a:lnTo>
                    <a:pt x="382"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2" name="Freeform 614"/>
            <p:cNvSpPr>
              <a:spLocks/>
            </p:cNvSpPr>
            <p:nvPr/>
          </p:nvSpPr>
          <p:spPr bwMode="auto">
            <a:xfrm>
              <a:off x="7515225" y="2416176"/>
              <a:ext cx="320675" cy="407988"/>
            </a:xfrm>
            <a:custGeom>
              <a:avLst/>
              <a:gdLst>
                <a:gd name="T0" fmla="*/ 0 w 404"/>
                <a:gd name="T1" fmla="*/ 513 h 513"/>
                <a:gd name="T2" fmla="*/ 0 w 404"/>
                <a:gd name="T3" fmla="*/ 0 h 513"/>
                <a:gd name="T4" fmla="*/ 69 w 404"/>
                <a:gd name="T5" fmla="*/ 0 h 513"/>
                <a:gd name="T6" fmla="*/ 339 w 404"/>
                <a:gd name="T7" fmla="*/ 403 h 513"/>
                <a:gd name="T8" fmla="*/ 339 w 404"/>
                <a:gd name="T9" fmla="*/ 0 h 513"/>
                <a:gd name="T10" fmla="*/ 404 w 404"/>
                <a:gd name="T11" fmla="*/ 0 h 513"/>
                <a:gd name="T12" fmla="*/ 404 w 404"/>
                <a:gd name="T13" fmla="*/ 513 h 513"/>
                <a:gd name="T14" fmla="*/ 334 w 404"/>
                <a:gd name="T15" fmla="*/ 513 h 513"/>
                <a:gd name="T16" fmla="*/ 65 w 404"/>
                <a:gd name="T17" fmla="*/ 110 h 513"/>
                <a:gd name="T18" fmla="*/ 65 w 404"/>
                <a:gd name="T19" fmla="*/ 513 h 513"/>
                <a:gd name="T20" fmla="*/ 0 w 404"/>
                <a:gd name="T21"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4" h="513">
                  <a:moveTo>
                    <a:pt x="0" y="513"/>
                  </a:moveTo>
                  <a:lnTo>
                    <a:pt x="0" y="0"/>
                  </a:lnTo>
                  <a:lnTo>
                    <a:pt x="69" y="0"/>
                  </a:lnTo>
                  <a:lnTo>
                    <a:pt x="339" y="403"/>
                  </a:lnTo>
                  <a:lnTo>
                    <a:pt x="339" y="0"/>
                  </a:lnTo>
                  <a:lnTo>
                    <a:pt x="404" y="0"/>
                  </a:lnTo>
                  <a:lnTo>
                    <a:pt x="404" y="513"/>
                  </a:lnTo>
                  <a:lnTo>
                    <a:pt x="334" y="513"/>
                  </a:lnTo>
                  <a:lnTo>
                    <a:pt x="65" y="110"/>
                  </a:lnTo>
                  <a:lnTo>
                    <a:pt x="65"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3" name="Freeform 615"/>
            <p:cNvSpPr>
              <a:spLocks noEditPoints="1"/>
            </p:cNvSpPr>
            <p:nvPr/>
          </p:nvSpPr>
          <p:spPr bwMode="auto">
            <a:xfrm>
              <a:off x="7874000" y="2416176"/>
              <a:ext cx="381000" cy="407988"/>
            </a:xfrm>
            <a:custGeom>
              <a:avLst/>
              <a:gdLst>
                <a:gd name="T0" fmla="*/ 0 w 479"/>
                <a:gd name="T1" fmla="*/ 513 h 513"/>
                <a:gd name="T2" fmla="*/ 197 w 479"/>
                <a:gd name="T3" fmla="*/ 0 h 513"/>
                <a:gd name="T4" fmla="*/ 270 w 479"/>
                <a:gd name="T5" fmla="*/ 0 h 513"/>
                <a:gd name="T6" fmla="*/ 479 w 479"/>
                <a:gd name="T7" fmla="*/ 513 h 513"/>
                <a:gd name="T8" fmla="*/ 403 w 479"/>
                <a:gd name="T9" fmla="*/ 513 h 513"/>
                <a:gd name="T10" fmla="*/ 343 w 479"/>
                <a:gd name="T11" fmla="*/ 358 h 513"/>
                <a:gd name="T12" fmla="*/ 128 w 479"/>
                <a:gd name="T13" fmla="*/ 358 h 513"/>
                <a:gd name="T14" fmla="*/ 71 w 479"/>
                <a:gd name="T15" fmla="*/ 513 h 513"/>
                <a:gd name="T16" fmla="*/ 0 w 479"/>
                <a:gd name="T17" fmla="*/ 513 h 513"/>
                <a:gd name="T18" fmla="*/ 148 w 479"/>
                <a:gd name="T19" fmla="*/ 302 h 513"/>
                <a:gd name="T20" fmla="*/ 321 w 479"/>
                <a:gd name="T21" fmla="*/ 302 h 513"/>
                <a:gd name="T22" fmla="*/ 268 w 479"/>
                <a:gd name="T23" fmla="*/ 160 h 513"/>
                <a:gd name="T24" fmla="*/ 268 w 479"/>
                <a:gd name="T25" fmla="*/ 160 h 513"/>
                <a:gd name="T26" fmla="*/ 247 w 479"/>
                <a:gd name="T27" fmla="*/ 101 h 513"/>
                <a:gd name="T28" fmla="*/ 231 w 479"/>
                <a:gd name="T29" fmla="*/ 53 h 513"/>
                <a:gd name="T30" fmla="*/ 231 w 479"/>
                <a:gd name="T31" fmla="*/ 53 h 513"/>
                <a:gd name="T32" fmla="*/ 226 w 479"/>
                <a:gd name="T33" fmla="*/ 79 h 513"/>
                <a:gd name="T34" fmla="*/ 220 w 479"/>
                <a:gd name="T35" fmla="*/ 103 h 513"/>
                <a:gd name="T36" fmla="*/ 212 w 479"/>
                <a:gd name="T37" fmla="*/ 128 h 513"/>
                <a:gd name="T38" fmla="*/ 204 w 479"/>
                <a:gd name="T39" fmla="*/ 152 h 513"/>
                <a:gd name="T40" fmla="*/ 148 w 479"/>
                <a:gd name="T41" fmla="*/ 302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9" h="513">
                  <a:moveTo>
                    <a:pt x="0" y="513"/>
                  </a:moveTo>
                  <a:lnTo>
                    <a:pt x="197" y="0"/>
                  </a:lnTo>
                  <a:lnTo>
                    <a:pt x="270" y="0"/>
                  </a:lnTo>
                  <a:lnTo>
                    <a:pt x="479" y="513"/>
                  </a:lnTo>
                  <a:lnTo>
                    <a:pt x="403" y="513"/>
                  </a:lnTo>
                  <a:lnTo>
                    <a:pt x="343" y="358"/>
                  </a:lnTo>
                  <a:lnTo>
                    <a:pt x="128" y="358"/>
                  </a:lnTo>
                  <a:lnTo>
                    <a:pt x="71" y="513"/>
                  </a:lnTo>
                  <a:lnTo>
                    <a:pt x="0" y="513"/>
                  </a:lnTo>
                  <a:close/>
                  <a:moveTo>
                    <a:pt x="148" y="302"/>
                  </a:moveTo>
                  <a:lnTo>
                    <a:pt x="321" y="302"/>
                  </a:lnTo>
                  <a:lnTo>
                    <a:pt x="268" y="160"/>
                  </a:lnTo>
                  <a:lnTo>
                    <a:pt x="268" y="160"/>
                  </a:lnTo>
                  <a:lnTo>
                    <a:pt x="247" y="101"/>
                  </a:lnTo>
                  <a:lnTo>
                    <a:pt x="231" y="53"/>
                  </a:lnTo>
                  <a:lnTo>
                    <a:pt x="231" y="53"/>
                  </a:lnTo>
                  <a:lnTo>
                    <a:pt x="226" y="79"/>
                  </a:lnTo>
                  <a:lnTo>
                    <a:pt x="220" y="103"/>
                  </a:lnTo>
                  <a:lnTo>
                    <a:pt x="212" y="128"/>
                  </a:lnTo>
                  <a:lnTo>
                    <a:pt x="204" y="152"/>
                  </a:lnTo>
                  <a:lnTo>
                    <a:pt x="148" y="3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4" name="Freeform 616"/>
            <p:cNvSpPr>
              <a:spLocks/>
            </p:cNvSpPr>
            <p:nvPr/>
          </p:nvSpPr>
          <p:spPr bwMode="auto">
            <a:xfrm>
              <a:off x="8270875" y="2416176"/>
              <a:ext cx="320675" cy="414338"/>
            </a:xfrm>
            <a:custGeom>
              <a:avLst/>
              <a:gdLst>
                <a:gd name="T0" fmla="*/ 403 w 403"/>
                <a:gd name="T1" fmla="*/ 0 h 522"/>
                <a:gd name="T2" fmla="*/ 403 w 403"/>
                <a:gd name="T3" fmla="*/ 297 h 522"/>
                <a:gd name="T4" fmla="*/ 399 w 403"/>
                <a:gd name="T5" fmla="*/ 366 h 522"/>
                <a:gd name="T6" fmla="*/ 390 w 403"/>
                <a:gd name="T7" fmla="*/ 407 h 522"/>
                <a:gd name="T8" fmla="*/ 386 w 403"/>
                <a:gd name="T9" fmla="*/ 420 h 522"/>
                <a:gd name="T10" fmla="*/ 375 w 403"/>
                <a:gd name="T11" fmla="*/ 441 h 522"/>
                <a:gd name="T12" fmla="*/ 361 w 403"/>
                <a:gd name="T13" fmla="*/ 461 h 522"/>
                <a:gd name="T14" fmla="*/ 344 w 403"/>
                <a:gd name="T15" fmla="*/ 478 h 522"/>
                <a:gd name="T16" fmla="*/ 322 w 403"/>
                <a:gd name="T17" fmla="*/ 494 h 522"/>
                <a:gd name="T18" fmla="*/ 311 w 403"/>
                <a:gd name="T19" fmla="*/ 500 h 522"/>
                <a:gd name="T20" fmla="*/ 284 w 403"/>
                <a:gd name="T21" fmla="*/ 510 h 522"/>
                <a:gd name="T22" fmla="*/ 254 w 403"/>
                <a:gd name="T23" fmla="*/ 518 h 522"/>
                <a:gd name="T24" fmla="*/ 221 w 403"/>
                <a:gd name="T25" fmla="*/ 522 h 522"/>
                <a:gd name="T26" fmla="*/ 203 w 403"/>
                <a:gd name="T27" fmla="*/ 522 h 522"/>
                <a:gd name="T28" fmla="*/ 169 w 403"/>
                <a:gd name="T29" fmla="*/ 521 h 522"/>
                <a:gd name="T30" fmla="*/ 137 w 403"/>
                <a:gd name="T31" fmla="*/ 516 h 522"/>
                <a:gd name="T32" fmla="*/ 110 w 403"/>
                <a:gd name="T33" fmla="*/ 508 h 522"/>
                <a:gd name="T34" fmla="*/ 84 w 403"/>
                <a:gd name="T35" fmla="*/ 496 h 522"/>
                <a:gd name="T36" fmla="*/ 74 w 403"/>
                <a:gd name="T37" fmla="*/ 490 h 522"/>
                <a:gd name="T38" fmla="*/ 54 w 403"/>
                <a:gd name="T39" fmla="*/ 475 h 522"/>
                <a:gd name="T40" fmla="*/ 38 w 403"/>
                <a:gd name="T41" fmla="*/ 457 h 522"/>
                <a:gd name="T42" fmla="*/ 24 w 403"/>
                <a:gd name="T43" fmla="*/ 436 h 522"/>
                <a:gd name="T44" fmla="*/ 19 w 403"/>
                <a:gd name="T45" fmla="*/ 425 h 522"/>
                <a:gd name="T46" fmla="*/ 11 w 403"/>
                <a:gd name="T47" fmla="*/ 399 h 522"/>
                <a:gd name="T48" fmla="*/ 5 w 403"/>
                <a:gd name="T49" fmla="*/ 370 h 522"/>
                <a:gd name="T50" fmla="*/ 0 w 403"/>
                <a:gd name="T51" fmla="*/ 297 h 522"/>
                <a:gd name="T52" fmla="*/ 68 w 403"/>
                <a:gd name="T53" fmla="*/ 0 h 522"/>
                <a:gd name="T54" fmla="*/ 68 w 403"/>
                <a:gd name="T55" fmla="*/ 295 h 522"/>
                <a:gd name="T56" fmla="*/ 70 w 403"/>
                <a:gd name="T57" fmla="*/ 354 h 522"/>
                <a:gd name="T58" fmla="*/ 80 w 403"/>
                <a:gd name="T59" fmla="*/ 394 h 522"/>
                <a:gd name="T60" fmla="*/ 87 w 403"/>
                <a:gd name="T61" fmla="*/ 409 h 522"/>
                <a:gd name="T62" fmla="*/ 109 w 403"/>
                <a:gd name="T63" fmla="*/ 434 h 522"/>
                <a:gd name="T64" fmla="*/ 123 w 403"/>
                <a:gd name="T65" fmla="*/ 444 h 522"/>
                <a:gd name="T66" fmla="*/ 156 w 403"/>
                <a:gd name="T67" fmla="*/ 457 h 522"/>
                <a:gd name="T68" fmla="*/ 197 w 403"/>
                <a:gd name="T69" fmla="*/ 461 h 522"/>
                <a:gd name="T70" fmla="*/ 215 w 403"/>
                <a:gd name="T71" fmla="*/ 461 h 522"/>
                <a:gd name="T72" fmla="*/ 247 w 403"/>
                <a:gd name="T73" fmla="*/ 455 h 522"/>
                <a:gd name="T74" fmla="*/ 274 w 403"/>
                <a:gd name="T75" fmla="*/ 448 h 522"/>
                <a:gd name="T76" fmla="*/ 295 w 403"/>
                <a:gd name="T77" fmla="*/ 435 h 522"/>
                <a:gd name="T78" fmla="*/ 303 w 403"/>
                <a:gd name="T79" fmla="*/ 426 h 522"/>
                <a:gd name="T80" fmla="*/ 317 w 403"/>
                <a:gd name="T81" fmla="*/ 405 h 522"/>
                <a:gd name="T82" fmla="*/ 327 w 403"/>
                <a:gd name="T83" fmla="*/ 377 h 522"/>
                <a:gd name="T84" fmla="*/ 334 w 403"/>
                <a:gd name="T85" fmla="*/ 340 h 522"/>
                <a:gd name="T86" fmla="*/ 335 w 403"/>
                <a:gd name="T87" fmla="*/ 295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3" h="522">
                  <a:moveTo>
                    <a:pt x="335" y="0"/>
                  </a:moveTo>
                  <a:lnTo>
                    <a:pt x="403" y="0"/>
                  </a:lnTo>
                  <a:lnTo>
                    <a:pt x="403" y="297"/>
                  </a:lnTo>
                  <a:lnTo>
                    <a:pt x="403" y="297"/>
                  </a:lnTo>
                  <a:lnTo>
                    <a:pt x="401" y="332"/>
                  </a:lnTo>
                  <a:lnTo>
                    <a:pt x="399" y="366"/>
                  </a:lnTo>
                  <a:lnTo>
                    <a:pt x="394" y="394"/>
                  </a:lnTo>
                  <a:lnTo>
                    <a:pt x="390" y="407"/>
                  </a:lnTo>
                  <a:lnTo>
                    <a:pt x="386" y="420"/>
                  </a:lnTo>
                  <a:lnTo>
                    <a:pt x="386" y="420"/>
                  </a:lnTo>
                  <a:lnTo>
                    <a:pt x="381" y="430"/>
                  </a:lnTo>
                  <a:lnTo>
                    <a:pt x="375" y="441"/>
                  </a:lnTo>
                  <a:lnTo>
                    <a:pt x="368" y="452"/>
                  </a:lnTo>
                  <a:lnTo>
                    <a:pt x="361" y="461"/>
                  </a:lnTo>
                  <a:lnTo>
                    <a:pt x="353" y="469"/>
                  </a:lnTo>
                  <a:lnTo>
                    <a:pt x="344" y="478"/>
                  </a:lnTo>
                  <a:lnTo>
                    <a:pt x="334" y="486"/>
                  </a:lnTo>
                  <a:lnTo>
                    <a:pt x="322" y="494"/>
                  </a:lnTo>
                  <a:lnTo>
                    <a:pt x="322" y="494"/>
                  </a:lnTo>
                  <a:lnTo>
                    <a:pt x="311" y="500"/>
                  </a:lnTo>
                  <a:lnTo>
                    <a:pt x="298" y="505"/>
                  </a:lnTo>
                  <a:lnTo>
                    <a:pt x="284" y="510"/>
                  </a:lnTo>
                  <a:lnTo>
                    <a:pt x="270" y="514"/>
                  </a:lnTo>
                  <a:lnTo>
                    <a:pt x="254" y="518"/>
                  </a:lnTo>
                  <a:lnTo>
                    <a:pt x="238" y="519"/>
                  </a:lnTo>
                  <a:lnTo>
                    <a:pt x="221" y="522"/>
                  </a:lnTo>
                  <a:lnTo>
                    <a:pt x="203" y="522"/>
                  </a:lnTo>
                  <a:lnTo>
                    <a:pt x="203" y="522"/>
                  </a:lnTo>
                  <a:lnTo>
                    <a:pt x="185" y="522"/>
                  </a:lnTo>
                  <a:lnTo>
                    <a:pt x="169" y="521"/>
                  </a:lnTo>
                  <a:lnTo>
                    <a:pt x="152" y="518"/>
                  </a:lnTo>
                  <a:lnTo>
                    <a:pt x="137" y="516"/>
                  </a:lnTo>
                  <a:lnTo>
                    <a:pt x="123" y="512"/>
                  </a:lnTo>
                  <a:lnTo>
                    <a:pt x="110" y="508"/>
                  </a:lnTo>
                  <a:lnTo>
                    <a:pt x="97" y="503"/>
                  </a:lnTo>
                  <a:lnTo>
                    <a:pt x="84" y="496"/>
                  </a:lnTo>
                  <a:lnTo>
                    <a:pt x="84" y="496"/>
                  </a:lnTo>
                  <a:lnTo>
                    <a:pt x="74" y="490"/>
                  </a:lnTo>
                  <a:lnTo>
                    <a:pt x="64" y="484"/>
                  </a:lnTo>
                  <a:lnTo>
                    <a:pt x="54" y="475"/>
                  </a:lnTo>
                  <a:lnTo>
                    <a:pt x="46" y="467"/>
                  </a:lnTo>
                  <a:lnTo>
                    <a:pt x="38" y="457"/>
                  </a:lnTo>
                  <a:lnTo>
                    <a:pt x="31" y="448"/>
                  </a:lnTo>
                  <a:lnTo>
                    <a:pt x="24" y="436"/>
                  </a:lnTo>
                  <a:lnTo>
                    <a:pt x="19" y="425"/>
                  </a:lnTo>
                  <a:lnTo>
                    <a:pt x="19" y="425"/>
                  </a:lnTo>
                  <a:lnTo>
                    <a:pt x="15" y="413"/>
                  </a:lnTo>
                  <a:lnTo>
                    <a:pt x="11" y="399"/>
                  </a:lnTo>
                  <a:lnTo>
                    <a:pt x="8" y="385"/>
                  </a:lnTo>
                  <a:lnTo>
                    <a:pt x="5" y="370"/>
                  </a:lnTo>
                  <a:lnTo>
                    <a:pt x="1" y="335"/>
                  </a:lnTo>
                  <a:lnTo>
                    <a:pt x="0" y="297"/>
                  </a:lnTo>
                  <a:lnTo>
                    <a:pt x="0" y="0"/>
                  </a:lnTo>
                  <a:lnTo>
                    <a:pt x="68" y="0"/>
                  </a:lnTo>
                  <a:lnTo>
                    <a:pt x="68" y="295"/>
                  </a:lnTo>
                  <a:lnTo>
                    <a:pt x="68" y="295"/>
                  </a:lnTo>
                  <a:lnTo>
                    <a:pt x="69" y="327"/>
                  </a:lnTo>
                  <a:lnTo>
                    <a:pt x="70" y="354"/>
                  </a:lnTo>
                  <a:lnTo>
                    <a:pt x="74" y="376"/>
                  </a:lnTo>
                  <a:lnTo>
                    <a:pt x="80" y="394"/>
                  </a:lnTo>
                  <a:lnTo>
                    <a:pt x="80" y="394"/>
                  </a:lnTo>
                  <a:lnTo>
                    <a:pt x="87" y="409"/>
                  </a:lnTo>
                  <a:lnTo>
                    <a:pt x="97" y="422"/>
                  </a:lnTo>
                  <a:lnTo>
                    <a:pt x="109" y="434"/>
                  </a:lnTo>
                  <a:lnTo>
                    <a:pt x="123" y="444"/>
                  </a:lnTo>
                  <a:lnTo>
                    <a:pt x="123" y="444"/>
                  </a:lnTo>
                  <a:lnTo>
                    <a:pt x="139" y="450"/>
                  </a:lnTo>
                  <a:lnTo>
                    <a:pt x="156" y="457"/>
                  </a:lnTo>
                  <a:lnTo>
                    <a:pt x="176" y="459"/>
                  </a:lnTo>
                  <a:lnTo>
                    <a:pt x="197" y="461"/>
                  </a:lnTo>
                  <a:lnTo>
                    <a:pt x="197" y="461"/>
                  </a:lnTo>
                  <a:lnTo>
                    <a:pt x="215" y="461"/>
                  </a:lnTo>
                  <a:lnTo>
                    <a:pt x="231" y="458"/>
                  </a:lnTo>
                  <a:lnTo>
                    <a:pt x="247" y="455"/>
                  </a:lnTo>
                  <a:lnTo>
                    <a:pt x="261" y="452"/>
                  </a:lnTo>
                  <a:lnTo>
                    <a:pt x="274" y="448"/>
                  </a:lnTo>
                  <a:lnTo>
                    <a:pt x="285" y="441"/>
                  </a:lnTo>
                  <a:lnTo>
                    <a:pt x="295" y="435"/>
                  </a:lnTo>
                  <a:lnTo>
                    <a:pt x="303" y="426"/>
                  </a:lnTo>
                  <a:lnTo>
                    <a:pt x="303" y="426"/>
                  </a:lnTo>
                  <a:lnTo>
                    <a:pt x="311" y="417"/>
                  </a:lnTo>
                  <a:lnTo>
                    <a:pt x="317" y="405"/>
                  </a:lnTo>
                  <a:lnTo>
                    <a:pt x="322" y="393"/>
                  </a:lnTo>
                  <a:lnTo>
                    <a:pt x="327" y="377"/>
                  </a:lnTo>
                  <a:lnTo>
                    <a:pt x="331" y="359"/>
                  </a:lnTo>
                  <a:lnTo>
                    <a:pt x="334" y="340"/>
                  </a:lnTo>
                  <a:lnTo>
                    <a:pt x="335" y="320"/>
                  </a:lnTo>
                  <a:lnTo>
                    <a:pt x="335" y="295"/>
                  </a:lnTo>
                  <a:lnTo>
                    <a:pt x="3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5" name="Freeform 617"/>
            <p:cNvSpPr>
              <a:spLocks/>
            </p:cNvSpPr>
            <p:nvPr/>
          </p:nvSpPr>
          <p:spPr bwMode="auto">
            <a:xfrm>
              <a:off x="8670925" y="2416176"/>
              <a:ext cx="254000" cy="407988"/>
            </a:xfrm>
            <a:custGeom>
              <a:avLst/>
              <a:gdLst>
                <a:gd name="T0" fmla="*/ 0 w 321"/>
                <a:gd name="T1" fmla="*/ 513 h 513"/>
                <a:gd name="T2" fmla="*/ 0 w 321"/>
                <a:gd name="T3" fmla="*/ 0 h 513"/>
                <a:gd name="T4" fmla="*/ 68 w 321"/>
                <a:gd name="T5" fmla="*/ 0 h 513"/>
                <a:gd name="T6" fmla="*/ 68 w 321"/>
                <a:gd name="T7" fmla="*/ 453 h 513"/>
                <a:gd name="T8" fmla="*/ 321 w 321"/>
                <a:gd name="T9" fmla="*/ 453 h 513"/>
                <a:gd name="T10" fmla="*/ 321 w 321"/>
                <a:gd name="T11" fmla="*/ 513 h 513"/>
                <a:gd name="T12" fmla="*/ 0 w 321"/>
                <a:gd name="T13" fmla="*/ 513 h 513"/>
              </a:gdLst>
              <a:ahLst/>
              <a:cxnLst>
                <a:cxn ang="0">
                  <a:pos x="T0" y="T1"/>
                </a:cxn>
                <a:cxn ang="0">
                  <a:pos x="T2" y="T3"/>
                </a:cxn>
                <a:cxn ang="0">
                  <a:pos x="T4" y="T5"/>
                </a:cxn>
                <a:cxn ang="0">
                  <a:pos x="T6" y="T7"/>
                </a:cxn>
                <a:cxn ang="0">
                  <a:pos x="T8" y="T9"/>
                </a:cxn>
                <a:cxn ang="0">
                  <a:pos x="T10" y="T11"/>
                </a:cxn>
                <a:cxn ang="0">
                  <a:pos x="T12" y="T13"/>
                </a:cxn>
              </a:cxnLst>
              <a:rect l="0" t="0" r="r" b="b"/>
              <a:pathLst>
                <a:path w="321" h="513">
                  <a:moveTo>
                    <a:pt x="0" y="513"/>
                  </a:moveTo>
                  <a:lnTo>
                    <a:pt x="0" y="0"/>
                  </a:lnTo>
                  <a:lnTo>
                    <a:pt x="68" y="0"/>
                  </a:lnTo>
                  <a:lnTo>
                    <a:pt x="68" y="453"/>
                  </a:lnTo>
                  <a:lnTo>
                    <a:pt x="321" y="453"/>
                  </a:lnTo>
                  <a:lnTo>
                    <a:pt x="321"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6" name="Freeform 618"/>
            <p:cNvSpPr>
              <a:spLocks/>
            </p:cNvSpPr>
            <p:nvPr/>
          </p:nvSpPr>
          <p:spPr bwMode="auto">
            <a:xfrm>
              <a:off x="8885238" y="2416176"/>
              <a:ext cx="322263" cy="407988"/>
            </a:xfrm>
            <a:custGeom>
              <a:avLst/>
              <a:gdLst>
                <a:gd name="T0" fmla="*/ 169 w 407"/>
                <a:gd name="T1" fmla="*/ 513 h 513"/>
                <a:gd name="T2" fmla="*/ 169 w 407"/>
                <a:gd name="T3" fmla="*/ 60 h 513"/>
                <a:gd name="T4" fmla="*/ 0 w 407"/>
                <a:gd name="T5" fmla="*/ 60 h 513"/>
                <a:gd name="T6" fmla="*/ 0 w 407"/>
                <a:gd name="T7" fmla="*/ 0 h 513"/>
                <a:gd name="T8" fmla="*/ 407 w 407"/>
                <a:gd name="T9" fmla="*/ 0 h 513"/>
                <a:gd name="T10" fmla="*/ 407 w 407"/>
                <a:gd name="T11" fmla="*/ 60 h 513"/>
                <a:gd name="T12" fmla="*/ 237 w 407"/>
                <a:gd name="T13" fmla="*/ 60 h 513"/>
                <a:gd name="T14" fmla="*/ 237 w 407"/>
                <a:gd name="T15" fmla="*/ 513 h 513"/>
                <a:gd name="T16" fmla="*/ 169 w 407"/>
                <a:gd name="T17"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513">
                  <a:moveTo>
                    <a:pt x="169" y="513"/>
                  </a:moveTo>
                  <a:lnTo>
                    <a:pt x="169" y="60"/>
                  </a:lnTo>
                  <a:lnTo>
                    <a:pt x="0" y="60"/>
                  </a:lnTo>
                  <a:lnTo>
                    <a:pt x="0" y="0"/>
                  </a:lnTo>
                  <a:lnTo>
                    <a:pt x="407" y="0"/>
                  </a:lnTo>
                  <a:lnTo>
                    <a:pt x="407" y="60"/>
                  </a:lnTo>
                  <a:lnTo>
                    <a:pt x="237" y="60"/>
                  </a:lnTo>
                  <a:lnTo>
                    <a:pt x="237" y="513"/>
                  </a:lnTo>
                  <a:lnTo>
                    <a:pt x="169"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117" name="Text Box 74"/>
          <p:cNvSpPr txBox="1">
            <a:spLocks noChangeArrowheads="1"/>
          </p:cNvSpPr>
          <p:nvPr/>
        </p:nvSpPr>
        <p:spPr bwMode="auto">
          <a:xfrm>
            <a:off x="2558633" y="8929866"/>
            <a:ext cx="72575" cy="72401"/>
          </a:xfrm>
          <a:prstGeom prst="rect">
            <a:avLst/>
          </a:prstGeom>
          <a:solidFill>
            <a:srgbClr val="FFFFFF"/>
          </a:solidFill>
          <a:ln w="6350">
            <a:solidFill>
              <a:srgbClr val="000000"/>
            </a:solidFill>
            <a:miter lim="800000"/>
            <a:headEnd/>
            <a:tailEnd/>
          </a:ln>
        </p:spPr>
        <p:txBody>
          <a:bodyPr wrap="none" lIns="0" tIns="0" rIns="0" bIns="0" anchor="ctr" anchorCtr="1"/>
          <a:lstStyle>
            <a:lvl1pPr eaLnBrk="0" hangingPunct="0">
              <a:spcBef>
                <a:spcPct val="0"/>
              </a:spcBef>
              <a:defRPr sz="2400">
                <a:solidFill>
                  <a:schemeClr val="tx1"/>
                </a:solidFill>
                <a:latin typeface="Arial" charset="0"/>
                <a:ea typeface="MS PGothic" pitchFamily="34" charset="-128"/>
              </a:defRPr>
            </a:lvl1pPr>
            <a:lvl2pPr marL="37931725" indent="-37474525" eaLnBrk="0" hangingPunct="0">
              <a:spcBef>
                <a:spcPct val="0"/>
              </a:spcBef>
              <a:defRPr sz="2400">
                <a:solidFill>
                  <a:schemeClr val="tx1"/>
                </a:solidFill>
                <a:latin typeface="Arial" charset="0"/>
                <a:ea typeface="MS PGothic" pitchFamily="34" charset="-128"/>
              </a:defRPr>
            </a:lvl2pPr>
            <a:lvl3pPr eaLnBrk="0" hangingPunct="0">
              <a:spcBef>
                <a:spcPct val="0"/>
              </a:spcBef>
              <a:defRPr sz="2400">
                <a:solidFill>
                  <a:schemeClr val="tx1"/>
                </a:solidFill>
                <a:latin typeface="Arial" charset="0"/>
                <a:ea typeface="MS PGothic" pitchFamily="34" charset="-128"/>
              </a:defRPr>
            </a:lvl3pPr>
            <a:lvl4pPr eaLnBrk="0" hangingPunct="0">
              <a:spcBef>
                <a:spcPct val="0"/>
              </a:spcBef>
              <a:defRPr sz="2400">
                <a:solidFill>
                  <a:schemeClr val="tx1"/>
                </a:solidFill>
                <a:latin typeface="Arial" charset="0"/>
                <a:ea typeface="MS PGothic" pitchFamily="34" charset="-128"/>
              </a:defRPr>
            </a:lvl4pPr>
            <a:lvl5pPr eaLnBrk="0" hangingPunct="0">
              <a:spcBef>
                <a:spcPct val="0"/>
              </a:spcBef>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algn="ctr" eaLnBrk="1" hangingPunct="1">
              <a:defRPr/>
            </a:pPr>
            <a:endParaRPr lang="fr-FR" sz="500" b="0" dirty="0">
              <a:cs typeface="+mn-cs"/>
            </a:endParaRPr>
          </a:p>
        </p:txBody>
      </p:sp>
    </p:spTree>
    <p:extLst>
      <p:ext uri="{BB962C8B-B14F-4D97-AF65-F5344CB8AC3E}">
        <p14:creationId xmlns:p14="http://schemas.microsoft.com/office/powerpoint/2010/main" val="197957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4"/>
          <p:cNvSpPr>
            <a:spLocks noGrp="1" noRot="1" noChangeAspect="1" noChangeArrowheads="1" noTextEdit="1"/>
          </p:cNvSpPr>
          <p:nvPr>
            <p:ph type="sldImg" idx="2"/>
          </p:nvPr>
        </p:nvSpPr>
        <p:spPr bwMode="auto">
          <a:xfrm>
            <a:off x="106363" y="509588"/>
            <a:ext cx="4152900" cy="2336800"/>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101970" y="3039962"/>
            <a:ext cx="6790406" cy="5635189"/>
          </a:xfrm>
          <a:prstGeom prst="rect">
            <a:avLst/>
          </a:prstGeom>
          <a:noFill/>
          <a:ln>
            <a:noFill/>
          </a:ln>
          <a:extLst/>
        </p:spPr>
        <p:txBody>
          <a:bodyPr vert="horz" wrap="square" lIns="0" tIns="0" rIns="0" bIns="0" numCol="1" anchor="t" anchorCtr="0" compatLnSpc="1">
            <a:prstTxWarp prst="textNoShape">
              <a:avLst/>
            </a:prstTxWarp>
          </a:bodyPr>
          <a:lstStyle/>
          <a:p>
            <a:pPr lvl="0"/>
            <a:endParaRPr lang="fr-FR" noProof="0" dirty="0" smtClean="0"/>
          </a:p>
        </p:txBody>
      </p:sp>
      <p:sp>
        <p:nvSpPr>
          <p:cNvPr id="12" name="Espace réservé du texte 7"/>
          <p:cNvSpPr txBox="1">
            <a:spLocks/>
          </p:cNvSpPr>
          <p:nvPr/>
        </p:nvSpPr>
        <p:spPr>
          <a:xfrm>
            <a:off x="101970" y="64386"/>
            <a:ext cx="6541531" cy="303921"/>
          </a:xfrm>
          <a:prstGeom prst="rect">
            <a:avLst/>
          </a:prstGeom>
        </p:spPr>
        <p:txBody>
          <a:bodyPr lIns="0" tIns="0" rIns="0" bIns="0"/>
          <a:lstStyle>
            <a:lvl1pPr marL="0" indent="0" algn="l" defTabSz="914400" rtl="0" eaLnBrk="1" latinLnBrk="0" hangingPunct="1">
              <a:spcBef>
                <a:spcPct val="20000"/>
              </a:spcBef>
              <a:buFont typeface="Arial" pitchFamily="34" charset="0"/>
              <a:buNone/>
              <a:defRPr sz="20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buClr>
                <a:srgbClr val="F7B100"/>
              </a:buClr>
              <a:defRPr/>
            </a:pPr>
            <a:r>
              <a:rPr lang="fr-FR" dirty="0" smtClean="0"/>
              <a:t>MODIFIEZ LES STYLES DU TEXTE DU MASQUE</a:t>
            </a:r>
            <a:endParaRPr lang="fr-FR" dirty="0"/>
          </a:p>
        </p:txBody>
      </p:sp>
      <p:sp>
        <p:nvSpPr>
          <p:cNvPr id="61" name="Rectangle 6"/>
          <p:cNvSpPr>
            <a:spLocks noChangeArrowheads="1"/>
          </p:cNvSpPr>
          <p:nvPr/>
        </p:nvSpPr>
        <p:spPr bwMode="auto">
          <a:xfrm>
            <a:off x="5000866" y="8999860"/>
            <a:ext cx="267705" cy="110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p>
            <a:fld id="{78210625-ECA7-4862-B00E-5DC0AA3A3D4E}" type="slidenum">
              <a:rPr sz="600" b="0" noProof="1">
                <a:solidFill>
                  <a:schemeClr val="tx1"/>
                </a:solidFill>
              </a:rPr>
              <a:pPr/>
              <a:t>‹N°›</a:t>
            </a:fld>
            <a:endParaRPr lang="fr-FR" sz="400" b="0" noProof="1">
              <a:solidFill>
                <a:schemeClr val="tx1"/>
              </a:solidFill>
            </a:endParaRPr>
          </a:p>
        </p:txBody>
      </p:sp>
      <p:grpSp>
        <p:nvGrpSpPr>
          <p:cNvPr id="62" name="Groupe 61"/>
          <p:cNvGrpSpPr>
            <a:grpSpLocks noChangeAspect="1"/>
          </p:cNvGrpSpPr>
          <p:nvPr/>
        </p:nvGrpSpPr>
        <p:grpSpPr>
          <a:xfrm>
            <a:off x="5827014" y="8987064"/>
            <a:ext cx="1083927" cy="113097"/>
            <a:chOff x="7712075" y="4803775"/>
            <a:chExt cx="1214438" cy="127001"/>
          </a:xfrm>
        </p:grpSpPr>
        <p:sp>
          <p:nvSpPr>
            <p:cNvPr id="63" name="Freeform 5"/>
            <p:cNvSpPr>
              <a:spLocks/>
            </p:cNvSpPr>
            <p:nvPr userDrawn="1"/>
          </p:nvSpPr>
          <p:spPr bwMode="auto">
            <a:xfrm>
              <a:off x="7712075" y="4803775"/>
              <a:ext cx="80963" cy="127000"/>
            </a:xfrm>
            <a:custGeom>
              <a:avLst/>
              <a:gdLst>
                <a:gd name="T0" fmla="*/ 105 w 153"/>
                <a:gd name="T1" fmla="*/ 73 h 240"/>
                <a:gd name="T2" fmla="*/ 103 w 153"/>
                <a:gd name="T3" fmla="*/ 60 h 240"/>
                <a:gd name="T4" fmla="*/ 99 w 153"/>
                <a:gd name="T5" fmla="*/ 48 h 240"/>
                <a:gd name="T6" fmla="*/ 90 w 153"/>
                <a:gd name="T7" fmla="*/ 37 h 240"/>
                <a:gd name="T8" fmla="*/ 78 w 153"/>
                <a:gd name="T9" fmla="*/ 34 h 240"/>
                <a:gd name="T10" fmla="*/ 71 w 153"/>
                <a:gd name="T11" fmla="*/ 35 h 240"/>
                <a:gd name="T12" fmla="*/ 64 w 153"/>
                <a:gd name="T13" fmla="*/ 38 h 240"/>
                <a:gd name="T14" fmla="*/ 59 w 153"/>
                <a:gd name="T15" fmla="*/ 45 h 240"/>
                <a:gd name="T16" fmla="*/ 51 w 153"/>
                <a:gd name="T17" fmla="*/ 64 h 240"/>
                <a:gd name="T18" fmla="*/ 47 w 153"/>
                <a:gd name="T19" fmla="*/ 95 h 240"/>
                <a:gd name="T20" fmla="*/ 47 w 153"/>
                <a:gd name="T21" fmla="*/ 115 h 240"/>
                <a:gd name="T22" fmla="*/ 48 w 153"/>
                <a:gd name="T23" fmla="*/ 153 h 240"/>
                <a:gd name="T24" fmla="*/ 53 w 153"/>
                <a:gd name="T25" fmla="*/ 181 h 240"/>
                <a:gd name="T26" fmla="*/ 60 w 153"/>
                <a:gd name="T27" fmla="*/ 196 h 240"/>
                <a:gd name="T28" fmla="*/ 66 w 153"/>
                <a:gd name="T29" fmla="*/ 203 h 240"/>
                <a:gd name="T30" fmla="*/ 74 w 153"/>
                <a:gd name="T31" fmla="*/ 206 h 240"/>
                <a:gd name="T32" fmla="*/ 79 w 153"/>
                <a:gd name="T33" fmla="*/ 206 h 240"/>
                <a:gd name="T34" fmla="*/ 88 w 153"/>
                <a:gd name="T35" fmla="*/ 204 h 240"/>
                <a:gd name="T36" fmla="*/ 97 w 153"/>
                <a:gd name="T37" fmla="*/ 196 h 240"/>
                <a:gd name="T38" fmla="*/ 104 w 153"/>
                <a:gd name="T39" fmla="*/ 185 h 240"/>
                <a:gd name="T40" fmla="*/ 107 w 153"/>
                <a:gd name="T41" fmla="*/ 169 h 240"/>
                <a:gd name="T42" fmla="*/ 77 w 153"/>
                <a:gd name="T43" fmla="*/ 146 h 240"/>
                <a:gd name="T44" fmla="*/ 153 w 153"/>
                <a:gd name="T45" fmla="*/ 111 h 240"/>
                <a:gd name="T46" fmla="*/ 118 w 153"/>
                <a:gd name="T47" fmla="*/ 236 h 240"/>
                <a:gd name="T48" fmla="*/ 117 w 153"/>
                <a:gd name="T49" fmla="*/ 215 h 240"/>
                <a:gd name="T50" fmla="*/ 113 w 153"/>
                <a:gd name="T51" fmla="*/ 221 h 240"/>
                <a:gd name="T52" fmla="*/ 103 w 153"/>
                <a:gd name="T53" fmla="*/ 231 h 240"/>
                <a:gd name="T54" fmla="*/ 91 w 153"/>
                <a:gd name="T55" fmla="*/ 237 h 240"/>
                <a:gd name="T56" fmla="*/ 77 w 153"/>
                <a:gd name="T57" fmla="*/ 240 h 240"/>
                <a:gd name="T58" fmla="*/ 69 w 153"/>
                <a:gd name="T59" fmla="*/ 240 h 240"/>
                <a:gd name="T60" fmla="*/ 50 w 153"/>
                <a:gd name="T61" fmla="*/ 238 h 240"/>
                <a:gd name="T62" fmla="*/ 33 w 153"/>
                <a:gd name="T63" fmla="*/ 233 h 240"/>
                <a:gd name="T64" fmla="*/ 21 w 153"/>
                <a:gd name="T65" fmla="*/ 223 h 240"/>
                <a:gd name="T66" fmla="*/ 13 w 153"/>
                <a:gd name="T67" fmla="*/ 209 h 240"/>
                <a:gd name="T68" fmla="*/ 6 w 153"/>
                <a:gd name="T69" fmla="*/ 191 h 240"/>
                <a:gd name="T70" fmla="*/ 3 w 153"/>
                <a:gd name="T71" fmla="*/ 170 h 240"/>
                <a:gd name="T72" fmla="*/ 0 w 153"/>
                <a:gd name="T73" fmla="*/ 117 h 240"/>
                <a:gd name="T74" fmla="*/ 1 w 153"/>
                <a:gd name="T75" fmla="*/ 90 h 240"/>
                <a:gd name="T76" fmla="*/ 4 w 153"/>
                <a:gd name="T77" fmla="*/ 66 h 240"/>
                <a:gd name="T78" fmla="*/ 9 w 153"/>
                <a:gd name="T79" fmla="*/ 46 h 240"/>
                <a:gd name="T80" fmla="*/ 16 w 153"/>
                <a:gd name="T81" fmla="*/ 29 h 240"/>
                <a:gd name="T82" fmla="*/ 27 w 153"/>
                <a:gd name="T83" fmla="*/ 16 h 240"/>
                <a:gd name="T84" fmla="*/ 40 w 153"/>
                <a:gd name="T85" fmla="*/ 7 h 240"/>
                <a:gd name="T86" fmla="*/ 58 w 153"/>
                <a:gd name="T87" fmla="*/ 2 h 240"/>
                <a:gd name="T88" fmla="*/ 78 w 153"/>
                <a:gd name="T89" fmla="*/ 0 h 240"/>
                <a:gd name="T90" fmla="*/ 87 w 153"/>
                <a:gd name="T91" fmla="*/ 0 h 240"/>
                <a:gd name="T92" fmla="*/ 103 w 153"/>
                <a:gd name="T93" fmla="*/ 2 h 240"/>
                <a:gd name="T94" fmla="*/ 117 w 153"/>
                <a:gd name="T95" fmla="*/ 7 h 240"/>
                <a:gd name="T96" fmla="*/ 129 w 153"/>
                <a:gd name="T97" fmla="*/ 14 h 240"/>
                <a:gd name="T98" fmla="*/ 137 w 153"/>
                <a:gd name="T99" fmla="*/ 23 h 240"/>
                <a:gd name="T100" fmla="*/ 144 w 153"/>
                <a:gd name="T101" fmla="*/ 35 h 240"/>
                <a:gd name="T102" fmla="*/ 148 w 153"/>
                <a:gd name="T103" fmla="*/ 49 h 240"/>
                <a:gd name="T104" fmla="*/ 150 w 153"/>
                <a:gd name="T105" fmla="*/ 7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3" h="240">
                  <a:moveTo>
                    <a:pt x="105" y="73"/>
                  </a:moveTo>
                  <a:lnTo>
                    <a:pt x="105" y="73"/>
                  </a:lnTo>
                  <a:lnTo>
                    <a:pt x="104" y="67"/>
                  </a:lnTo>
                  <a:lnTo>
                    <a:pt x="103" y="60"/>
                  </a:lnTo>
                  <a:lnTo>
                    <a:pt x="101" y="53"/>
                  </a:lnTo>
                  <a:lnTo>
                    <a:pt x="99" y="48"/>
                  </a:lnTo>
                  <a:lnTo>
                    <a:pt x="95" y="42"/>
                  </a:lnTo>
                  <a:lnTo>
                    <a:pt x="90" y="37"/>
                  </a:lnTo>
                  <a:lnTo>
                    <a:pt x="85" y="35"/>
                  </a:lnTo>
                  <a:lnTo>
                    <a:pt x="78" y="34"/>
                  </a:lnTo>
                  <a:lnTo>
                    <a:pt x="78" y="34"/>
                  </a:lnTo>
                  <a:lnTo>
                    <a:pt x="71" y="35"/>
                  </a:lnTo>
                  <a:lnTo>
                    <a:pt x="67" y="36"/>
                  </a:lnTo>
                  <a:lnTo>
                    <a:pt x="64" y="38"/>
                  </a:lnTo>
                  <a:lnTo>
                    <a:pt x="61" y="42"/>
                  </a:lnTo>
                  <a:lnTo>
                    <a:pt x="59" y="45"/>
                  </a:lnTo>
                  <a:lnTo>
                    <a:pt x="54" y="53"/>
                  </a:lnTo>
                  <a:lnTo>
                    <a:pt x="51" y="64"/>
                  </a:lnTo>
                  <a:lnTo>
                    <a:pt x="49" y="78"/>
                  </a:lnTo>
                  <a:lnTo>
                    <a:pt x="47" y="95"/>
                  </a:lnTo>
                  <a:lnTo>
                    <a:pt x="47" y="115"/>
                  </a:lnTo>
                  <a:lnTo>
                    <a:pt x="47" y="115"/>
                  </a:lnTo>
                  <a:lnTo>
                    <a:pt x="47" y="135"/>
                  </a:lnTo>
                  <a:lnTo>
                    <a:pt x="48" y="153"/>
                  </a:lnTo>
                  <a:lnTo>
                    <a:pt x="50" y="168"/>
                  </a:lnTo>
                  <a:lnTo>
                    <a:pt x="53" y="181"/>
                  </a:lnTo>
                  <a:lnTo>
                    <a:pt x="57" y="192"/>
                  </a:lnTo>
                  <a:lnTo>
                    <a:pt x="60" y="196"/>
                  </a:lnTo>
                  <a:lnTo>
                    <a:pt x="63" y="199"/>
                  </a:lnTo>
                  <a:lnTo>
                    <a:pt x="66" y="203"/>
                  </a:lnTo>
                  <a:lnTo>
                    <a:pt x="70" y="205"/>
                  </a:lnTo>
                  <a:lnTo>
                    <a:pt x="74" y="206"/>
                  </a:lnTo>
                  <a:lnTo>
                    <a:pt x="79" y="206"/>
                  </a:lnTo>
                  <a:lnTo>
                    <a:pt x="79" y="206"/>
                  </a:lnTo>
                  <a:lnTo>
                    <a:pt x="83" y="206"/>
                  </a:lnTo>
                  <a:lnTo>
                    <a:pt x="88" y="204"/>
                  </a:lnTo>
                  <a:lnTo>
                    <a:pt x="93" y="201"/>
                  </a:lnTo>
                  <a:lnTo>
                    <a:pt x="97" y="196"/>
                  </a:lnTo>
                  <a:lnTo>
                    <a:pt x="101" y="191"/>
                  </a:lnTo>
                  <a:lnTo>
                    <a:pt x="104" y="185"/>
                  </a:lnTo>
                  <a:lnTo>
                    <a:pt x="107" y="178"/>
                  </a:lnTo>
                  <a:lnTo>
                    <a:pt x="107" y="169"/>
                  </a:lnTo>
                  <a:lnTo>
                    <a:pt x="107" y="146"/>
                  </a:lnTo>
                  <a:lnTo>
                    <a:pt x="77" y="146"/>
                  </a:lnTo>
                  <a:lnTo>
                    <a:pt x="77" y="111"/>
                  </a:lnTo>
                  <a:lnTo>
                    <a:pt x="153" y="111"/>
                  </a:lnTo>
                  <a:lnTo>
                    <a:pt x="153" y="236"/>
                  </a:lnTo>
                  <a:lnTo>
                    <a:pt x="118" y="236"/>
                  </a:lnTo>
                  <a:lnTo>
                    <a:pt x="118" y="215"/>
                  </a:lnTo>
                  <a:lnTo>
                    <a:pt x="117" y="215"/>
                  </a:lnTo>
                  <a:lnTo>
                    <a:pt x="117" y="215"/>
                  </a:lnTo>
                  <a:lnTo>
                    <a:pt x="113" y="221"/>
                  </a:lnTo>
                  <a:lnTo>
                    <a:pt x="108" y="226"/>
                  </a:lnTo>
                  <a:lnTo>
                    <a:pt x="103" y="231"/>
                  </a:lnTo>
                  <a:lnTo>
                    <a:pt x="97" y="234"/>
                  </a:lnTo>
                  <a:lnTo>
                    <a:pt x="91" y="237"/>
                  </a:lnTo>
                  <a:lnTo>
                    <a:pt x="84" y="239"/>
                  </a:lnTo>
                  <a:lnTo>
                    <a:pt x="77" y="240"/>
                  </a:lnTo>
                  <a:lnTo>
                    <a:pt x="69" y="240"/>
                  </a:lnTo>
                  <a:lnTo>
                    <a:pt x="69" y="240"/>
                  </a:lnTo>
                  <a:lnTo>
                    <a:pt x="59" y="240"/>
                  </a:lnTo>
                  <a:lnTo>
                    <a:pt x="50" y="238"/>
                  </a:lnTo>
                  <a:lnTo>
                    <a:pt x="41" y="236"/>
                  </a:lnTo>
                  <a:lnTo>
                    <a:pt x="33" y="233"/>
                  </a:lnTo>
                  <a:lnTo>
                    <a:pt x="27" y="228"/>
                  </a:lnTo>
                  <a:lnTo>
                    <a:pt x="21" y="223"/>
                  </a:lnTo>
                  <a:lnTo>
                    <a:pt x="17" y="217"/>
                  </a:lnTo>
                  <a:lnTo>
                    <a:pt x="13" y="209"/>
                  </a:lnTo>
                  <a:lnTo>
                    <a:pt x="9" y="201"/>
                  </a:lnTo>
                  <a:lnTo>
                    <a:pt x="6" y="191"/>
                  </a:lnTo>
                  <a:lnTo>
                    <a:pt x="4" y="181"/>
                  </a:lnTo>
                  <a:lnTo>
                    <a:pt x="3" y="170"/>
                  </a:lnTo>
                  <a:lnTo>
                    <a:pt x="1" y="146"/>
                  </a:lnTo>
                  <a:lnTo>
                    <a:pt x="0" y="117"/>
                  </a:lnTo>
                  <a:lnTo>
                    <a:pt x="0" y="117"/>
                  </a:lnTo>
                  <a:lnTo>
                    <a:pt x="1" y="90"/>
                  </a:lnTo>
                  <a:lnTo>
                    <a:pt x="2" y="78"/>
                  </a:lnTo>
                  <a:lnTo>
                    <a:pt x="4" y="66"/>
                  </a:lnTo>
                  <a:lnTo>
                    <a:pt x="6" y="56"/>
                  </a:lnTo>
                  <a:lnTo>
                    <a:pt x="9" y="46"/>
                  </a:lnTo>
                  <a:lnTo>
                    <a:pt x="12" y="37"/>
                  </a:lnTo>
                  <a:lnTo>
                    <a:pt x="16" y="29"/>
                  </a:lnTo>
                  <a:lnTo>
                    <a:pt x="21" y="22"/>
                  </a:lnTo>
                  <a:lnTo>
                    <a:pt x="27" y="16"/>
                  </a:lnTo>
                  <a:lnTo>
                    <a:pt x="33" y="11"/>
                  </a:lnTo>
                  <a:lnTo>
                    <a:pt x="40" y="7"/>
                  </a:lnTo>
                  <a:lnTo>
                    <a:pt x="49" y="4"/>
                  </a:lnTo>
                  <a:lnTo>
                    <a:pt x="58" y="2"/>
                  </a:lnTo>
                  <a:lnTo>
                    <a:pt x="67" y="0"/>
                  </a:lnTo>
                  <a:lnTo>
                    <a:pt x="78" y="0"/>
                  </a:lnTo>
                  <a:lnTo>
                    <a:pt x="78" y="0"/>
                  </a:lnTo>
                  <a:lnTo>
                    <a:pt x="87" y="0"/>
                  </a:lnTo>
                  <a:lnTo>
                    <a:pt x="95" y="1"/>
                  </a:lnTo>
                  <a:lnTo>
                    <a:pt x="103" y="2"/>
                  </a:lnTo>
                  <a:lnTo>
                    <a:pt x="110" y="4"/>
                  </a:lnTo>
                  <a:lnTo>
                    <a:pt x="117" y="7"/>
                  </a:lnTo>
                  <a:lnTo>
                    <a:pt x="123" y="10"/>
                  </a:lnTo>
                  <a:lnTo>
                    <a:pt x="129" y="14"/>
                  </a:lnTo>
                  <a:lnTo>
                    <a:pt x="133" y="18"/>
                  </a:lnTo>
                  <a:lnTo>
                    <a:pt x="137" y="23"/>
                  </a:lnTo>
                  <a:lnTo>
                    <a:pt x="141" y="29"/>
                  </a:lnTo>
                  <a:lnTo>
                    <a:pt x="144" y="35"/>
                  </a:lnTo>
                  <a:lnTo>
                    <a:pt x="146" y="42"/>
                  </a:lnTo>
                  <a:lnTo>
                    <a:pt x="148" y="49"/>
                  </a:lnTo>
                  <a:lnTo>
                    <a:pt x="149" y="57"/>
                  </a:lnTo>
                  <a:lnTo>
                    <a:pt x="150" y="73"/>
                  </a:lnTo>
                  <a:lnTo>
                    <a:pt x="105" y="73"/>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4" name="Freeform 6"/>
            <p:cNvSpPr>
              <a:spLocks noEditPoints="1"/>
            </p:cNvSpPr>
            <p:nvPr userDrawn="1"/>
          </p:nvSpPr>
          <p:spPr bwMode="auto">
            <a:xfrm>
              <a:off x="7810500" y="4805363"/>
              <a:ext cx="82550" cy="123825"/>
            </a:xfrm>
            <a:custGeom>
              <a:avLst/>
              <a:gdLst>
                <a:gd name="T0" fmla="*/ 86 w 157"/>
                <a:gd name="T1" fmla="*/ 0 h 232"/>
                <a:gd name="T2" fmla="*/ 99 w 157"/>
                <a:gd name="T3" fmla="*/ 1 h 232"/>
                <a:gd name="T4" fmla="*/ 123 w 157"/>
                <a:gd name="T5" fmla="*/ 9 h 232"/>
                <a:gd name="T6" fmla="*/ 131 w 157"/>
                <a:gd name="T7" fmla="*/ 15 h 232"/>
                <a:gd name="T8" fmla="*/ 138 w 157"/>
                <a:gd name="T9" fmla="*/ 23 h 232"/>
                <a:gd name="T10" fmla="*/ 143 w 157"/>
                <a:gd name="T11" fmla="*/ 33 h 232"/>
                <a:gd name="T12" fmla="*/ 147 w 157"/>
                <a:gd name="T13" fmla="*/ 46 h 232"/>
                <a:gd name="T14" fmla="*/ 148 w 157"/>
                <a:gd name="T15" fmla="*/ 60 h 232"/>
                <a:gd name="T16" fmla="*/ 145 w 157"/>
                <a:gd name="T17" fmla="*/ 81 h 232"/>
                <a:gd name="T18" fmla="*/ 138 w 157"/>
                <a:gd name="T19" fmla="*/ 98 h 232"/>
                <a:gd name="T20" fmla="*/ 126 w 157"/>
                <a:gd name="T21" fmla="*/ 110 h 232"/>
                <a:gd name="T22" fmla="*/ 108 w 157"/>
                <a:gd name="T23" fmla="*/ 118 h 232"/>
                <a:gd name="T24" fmla="*/ 108 w 157"/>
                <a:gd name="T25" fmla="*/ 118 h 232"/>
                <a:gd name="T26" fmla="*/ 128 w 157"/>
                <a:gd name="T27" fmla="*/ 124 h 232"/>
                <a:gd name="T28" fmla="*/ 135 w 157"/>
                <a:gd name="T29" fmla="*/ 129 h 232"/>
                <a:gd name="T30" fmla="*/ 139 w 157"/>
                <a:gd name="T31" fmla="*/ 137 h 232"/>
                <a:gd name="T32" fmla="*/ 145 w 157"/>
                <a:gd name="T33" fmla="*/ 157 h 232"/>
                <a:gd name="T34" fmla="*/ 146 w 157"/>
                <a:gd name="T35" fmla="*/ 188 h 232"/>
                <a:gd name="T36" fmla="*/ 147 w 157"/>
                <a:gd name="T37" fmla="*/ 205 h 232"/>
                <a:gd name="T38" fmla="*/ 150 w 157"/>
                <a:gd name="T39" fmla="*/ 221 h 232"/>
                <a:gd name="T40" fmla="*/ 154 w 157"/>
                <a:gd name="T41" fmla="*/ 228 h 232"/>
                <a:gd name="T42" fmla="*/ 157 w 157"/>
                <a:gd name="T43" fmla="*/ 232 h 232"/>
                <a:gd name="T44" fmla="*/ 106 w 157"/>
                <a:gd name="T45" fmla="*/ 232 h 232"/>
                <a:gd name="T46" fmla="*/ 101 w 157"/>
                <a:gd name="T47" fmla="*/ 221 h 232"/>
                <a:gd name="T48" fmla="*/ 100 w 157"/>
                <a:gd name="T49" fmla="*/ 208 h 232"/>
                <a:gd name="T50" fmla="*/ 99 w 157"/>
                <a:gd name="T51" fmla="*/ 163 h 232"/>
                <a:gd name="T52" fmla="*/ 97 w 157"/>
                <a:gd name="T53" fmla="*/ 151 h 232"/>
                <a:gd name="T54" fmla="*/ 92 w 157"/>
                <a:gd name="T55" fmla="*/ 142 h 232"/>
                <a:gd name="T56" fmla="*/ 83 w 157"/>
                <a:gd name="T57" fmla="*/ 136 h 232"/>
                <a:gd name="T58" fmla="*/ 71 w 157"/>
                <a:gd name="T59" fmla="*/ 134 h 232"/>
                <a:gd name="T60" fmla="*/ 47 w 157"/>
                <a:gd name="T61" fmla="*/ 232 h 232"/>
                <a:gd name="T62" fmla="*/ 0 w 157"/>
                <a:gd name="T63" fmla="*/ 0 h 232"/>
                <a:gd name="T64" fmla="*/ 66 w 157"/>
                <a:gd name="T65" fmla="*/ 101 h 232"/>
                <a:gd name="T66" fmla="*/ 74 w 157"/>
                <a:gd name="T67" fmla="*/ 101 h 232"/>
                <a:gd name="T68" fmla="*/ 87 w 157"/>
                <a:gd name="T69" fmla="*/ 97 h 232"/>
                <a:gd name="T70" fmla="*/ 95 w 157"/>
                <a:gd name="T71" fmla="*/ 89 h 232"/>
                <a:gd name="T72" fmla="*/ 100 w 157"/>
                <a:gd name="T73" fmla="*/ 75 h 232"/>
                <a:gd name="T74" fmla="*/ 100 w 157"/>
                <a:gd name="T75" fmla="*/ 67 h 232"/>
                <a:gd name="T76" fmla="*/ 98 w 157"/>
                <a:gd name="T77" fmla="*/ 53 h 232"/>
                <a:gd name="T78" fmla="*/ 92 w 157"/>
                <a:gd name="T79" fmla="*/ 43 h 232"/>
                <a:gd name="T80" fmla="*/ 82 w 157"/>
                <a:gd name="T81" fmla="*/ 37 h 232"/>
                <a:gd name="T82" fmla="*/ 68 w 157"/>
                <a:gd name="T83" fmla="*/ 34 h 232"/>
                <a:gd name="T84" fmla="*/ 47 w 157"/>
                <a:gd name="T85" fmla="*/ 10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7" h="232">
                  <a:moveTo>
                    <a:pt x="0" y="0"/>
                  </a:moveTo>
                  <a:lnTo>
                    <a:pt x="86" y="0"/>
                  </a:lnTo>
                  <a:lnTo>
                    <a:pt x="86" y="0"/>
                  </a:lnTo>
                  <a:lnTo>
                    <a:pt x="99" y="1"/>
                  </a:lnTo>
                  <a:lnTo>
                    <a:pt x="112" y="4"/>
                  </a:lnTo>
                  <a:lnTo>
                    <a:pt x="123" y="9"/>
                  </a:lnTo>
                  <a:lnTo>
                    <a:pt x="127" y="12"/>
                  </a:lnTo>
                  <a:lnTo>
                    <a:pt x="131" y="15"/>
                  </a:lnTo>
                  <a:lnTo>
                    <a:pt x="135" y="19"/>
                  </a:lnTo>
                  <a:lnTo>
                    <a:pt x="138" y="23"/>
                  </a:lnTo>
                  <a:lnTo>
                    <a:pt x="141" y="28"/>
                  </a:lnTo>
                  <a:lnTo>
                    <a:pt x="143" y="33"/>
                  </a:lnTo>
                  <a:lnTo>
                    <a:pt x="145" y="40"/>
                  </a:lnTo>
                  <a:lnTo>
                    <a:pt x="147" y="46"/>
                  </a:lnTo>
                  <a:lnTo>
                    <a:pt x="148" y="60"/>
                  </a:lnTo>
                  <a:lnTo>
                    <a:pt x="148" y="60"/>
                  </a:lnTo>
                  <a:lnTo>
                    <a:pt x="147" y="71"/>
                  </a:lnTo>
                  <a:lnTo>
                    <a:pt x="145" y="81"/>
                  </a:lnTo>
                  <a:lnTo>
                    <a:pt x="142" y="90"/>
                  </a:lnTo>
                  <a:lnTo>
                    <a:pt x="138" y="98"/>
                  </a:lnTo>
                  <a:lnTo>
                    <a:pt x="133" y="104"/>
                  </a:lnTo>
                  <a:lnTo>
                    <a:pt x="126" y="110"/>
                  </a:lnTo>
                  <a:lnTo>
                    <a:pt x="119" y="114"/>
                  </a:lnTo>
                  <a:lnTo>
                    <a:pt x="108" y="118"/>
                  </a:lnTo>
                  <a:lnTo>
                    <a:pt x="108" y="118"/>
                  </a:lnTo>
                  <a:lnTo>
                    <a:pt x="108" y="118"/>
                  </a:lnTo>
                  <a:lnTo>
                    <a:pt x="120" y="120"/>
                  </a:lnTo>
                  <a:lnTo>
                    <a:pt x="128" y="124"/>
                  </a:lnTo>
                  <a:lnTo>
                    <a:pt x="132" y="126"/>
                  </a:lnTo>
                  <a:lnTo>
                    <a:pt x="135" y="129"/>
                  </a:lnTo>
                  <a:lnTo>
                    <a:pt x="137" y="133"/>
                  </a:lnTo>
                  <a:lnTo>
                    <a:pt x="139" y="137"/>
                  </a:lnTo>
                  <a:lnTo>
                    <a:pt x="143" y="146"/>
                  </a:lnTo>
                  <a:lnTo>
                    <a:pt x="145" y="157"/>
                  </a:lnTo>
                  <a:lnTo>
                    <a:pt x="146" y="171"/>
                  </a:lnTo>
                  <a:lnTo>
                    <a:pt x="146" y="188"/>
                  </a:lnTo>
                  <a:lnTo>
                    <a:pt x="146" y="188"/>
                  </a:lnTo>
                  <a:lnTo>
                    <a:pt x="147" y="205"/>
                  </a:lnTo>
                  <a:lnTo>
                    <a:pt x="148" y="217"/>
                  </a:lnTo>
                  <a:lnTo>
                    <a:pt x="150" y="221"/>
                  </a:lnTo>
                  <a:lnTo>
                    <a:pt x="151" y="225"/>
                  </a:lnTo>
                  <a:lnTo>
                    <a:pt x="154" y="228"/>
                  </a:lnTo>
                  <a:lnTo>
                    <a:pt x="157" y="230"/>
                  </a:lnTo>
                  <a:lnTo>
                    <a:pt x="157" y="232"/>
                  </a:lnTo>
                  <a:lnTo>
                    <a:pt x="106" y="232"/>
                  </a:lnTo>
                  <a:lnTo>
                    <a:pt x="106" y="232"/>
                  </a:lnTo>
                  <a:lnTo>
                    <a:pt x="103" y="227"/>
                  </a:lnTo>
                  <a:lnTo>
                    <a:pt x="101" y="221"/>
                  </a:lnTo>
                  <a:lnTo>
                    <a:pt x="100" y="215"/>
                  </a:lnTo>
                  <a:lnTo>
                    <a:pt x="100" y="208"/>
                  </a:lnTo>
                  <a:lnTo>
                    <a:pt x="99" y="163"/>
                  </a:lnTo>
                  <a:lnTo>
                    <a:pt x="99" y="163"/>
                  </a:lnTo>
                  <a:lnTo>
                    <a:pt x="98" y="157"/>
                  </a:lnTo>
                  <a:lnTo>
                    <a:pt x="97" y="151"/>
                  </a:lnTo>
                  <a:lnTo>
                    <a:pt x="95" y="146"/>
                  </a:lnTo>
                  <a:lnTo>
                    <a:pt x="92" y="142"/>
                  </a:lnTo>
                  <a:lnTo>
                    <a:pt x="88" y="139"/>
                  </a:lnTo>
                  <a:lnTo>
                    <a:pt x="83" y="136"/>
                  </a:lnTo>
                  <a:lnTo>
                    <a:pt x="78" y="135"/>
                  </a:lnTo>
                  <a:lnTo>
                    <a:pt x="71" y="134"/>
                  </a:lnTo>
                  <a:lnTo>
                    <a:pt x="47" y="134"/>
                  </a:lnTo>
                  <a:lnTo>
                    <a:pt x="47" y="232"/>
                  </a:lnTo>
                  <a:lnTo>
                    <a:pt x="0" y="232"/>
                  </a:lnTo>
                  <a:lnTo>
                    <a:pt x="0" y="0"/>
                  </a:lnTo>
                  <a:close/>
                  <a:moveTo>
                    <a:pt x="47" y="101"/>
                  </a:moveTo>
                  <a:lnTo>
                    <a:pt x="66" y="101"/>
                  </a:lnTo>
                  <a:lnTo>
                    <a:pt x="66" y="101"/>
                  </a:lnTo>
                  <a:lnTo>
                    <a:pt x="74" y="101"/>
                  </a:lnTo>
                  <a:lnTo>
                    <a:pt x="81" y="99"/>
                  </a:lnTo>
                  <a:lnTo>
                    <a:pt x="87" y="97"/>
                  </a:lnTo>
                  <a:lnTo>
                    <a:pt x="91" y="93"/>
                  </a:lnTo>
                  <a:lnTo>
                    <a:pt x="95" y="89"/>
                  </a:lnTo>
                  <a:lnTo>
                    <a:pt x="98" y="83"/>
                  </a:lnTo>
                  <a:lnTo>
                    <a:pt x="100" y="75"/>
                  </a:lnTo>
                  <a:lnTo>
                    <a:pt x="100" y="67"/>
                  </a:lnTo>
                  <a:lnTo>
                    <a:pt x="100" y="67"/>
                  </a:lnTo>
                  <a:lnTo>
                    <a:pt x="100" y="59"/>
                  </a:lnTo>
                  <a:lnTo>
                    <a:pt x="98" y="53"/>
                  </a:lnTo>
                  <a:lnTo>
                    <a:pt x="96" y="48"/>
                  </a:lnTo>
                  <a:lnTo>
                    <a:pt x="92" y="43"/>
                  </a:lnTo>
                  <a:lnTo>
                    <a:pt x="88" y="40"/>
                  </a:lnTo>
                  <a:lnTo>
                    <a:pt x="82" y="37"/>
                  </a:lnTo>
                  <a:lnTo>
                    <a:pt x="76" y="35"/>
                  </a:lnTo>
                  <a:lnTo>
                    <a:pt x="68" y="34"/>
                  </a:lnTo>
                  <a:lnTo>
                    <a:pt x="47" y="34"/>
                  </a:lnTo>
                  <a:lnTo>
                    <a:pt x="47" y="101"/>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5" name="Freeform 7"/>
            <p:cNvSpPr>
              <a:spLocks noEditPoints="1"/>
            </p:cNvSpPr>
            <p:nvPr userDrawn="1"/>
          </p:nvSpPr>
          <p:spPr bwMode="auto">
            <a:xfrm>
              <a:off x="7904163" y="4803775"/>
              <a:ext cx="84138" cy="127000"/>
            </a:xfrm>
            <a:custGeom>
              <a:avLst/>
              <a:gdLst>
                <a:gd name="T0" fmla="*/ 79 w 158"/>
                <a:gd name="T1" fmla="*/ 0 h 240"/>
                <a:gd name="T2" fmla="*/ 102 w 158"/>
                <a:gd name="T3" fmla="*/ 2 h 240"/>
                <a:gd name="T4" fmla="*/ 122 w 158"/>
                <a:gd name="T5" fmla="*/ 8 h 240"/>
                <a:gd name="T6" fmla="*/ 135 w 158"/>
                <a:gd name="T7" fmla="*/ 19 h 240"/>
                <a:gd name="T8" fmla="*/ 145 w 158"/>
                <a:gd name="T9" fmla="*/ 33 h 240"/>
                <a:gd name="T10" fmla="*/ 152 w 158"/>
                <a:gd name="T11" fmla="*/ 51 h 240"/>
                <a:gd name="T12" fmla="*/ 156 w 158"/>
                <a:gd name="T13" fmla="*/ 72 h 240"/>
                <a:gd name="T14" fmla="*/ 158 w 158"/>
                <a:gd name="T15" fmla="*/ 121 h 240"/>
                <a:gd name="T16" fmla="*/ 158 w 158"/>
                <a:gd name="T17" fmla="*/ 146 h 240"/>
                <a:gd name="T18" fmla="*/ 154 w 158"/>
                <a:gd name="T19" fmla="*/ 179 h 240"/>
                <a:gd name="T20" fmla="*/ 149 w 158"/>
                <a:gd name="T21" fmla="*/ 198 h 240"/>
                <a:gd name="T22" fmla="*/ 141 w 158"/>
                <a:gd name="T23" fmla="*/ 215 h 240"/>
                <a:gd name="T24" fmla="*/ 129 w 158"/>
                <a:gd name="T25" fmla="*/ 227 h 240"/>
                <a:gd name="T26" fmla="*/ 113 w 158"/>
                <a:gd name="T27" fmla="*/ 235 h 240"/>
                <a:gd name="T28" fmla="*/ 92 w 158"/>
                <a:gd name="T29" fmla="*/ 240 h 240"/>
                <a:gd name="T30" fmla="*/ 79 w 158"/>
                <a:gd name="T31" fmla="*/ 240 h 240"/>
                <a:gd name="T32" fmla="*/ 56 w 158"/>
                <a:gd name="T33" fmla="*/ 238 h 240"/>
                <a:gd name="T34" fmla="*/ 38 w 158"/>
                <a:gd name="T35" fmla="*/ 232 h 240"/>
                <a:gd name="T36" fmla="*/ 24 w 158"/>
                <a:gd name="T37" fmla="*/ 221 h 240"/>
                <a:gd name="T38" fmla="*/ 13 w 158"/>
                <a:gd name="T39" fmla="*/ 207 h 240"/>
                <a:gd name="T40" fmla="*/ 7 w 158"/>
                <a:gd name="T41" fmla="*/ 189 h 240"/>
                <a:gd name="T42" fmla="*/ 3 w 158"/>
                <a:gd name="T43" fmla="*/ 168 h 240"/>
                <a:gd name="T44" fmla="*/ 0 w 158"/>
                <a:gd name="T45" fmla="*/ 121 h 240"/>
                <a:gd name="T46" fmla="*/ 1 w 158"/>
                <a:gd name="T47" fmla="*/ 94 h 240"/>
                <a:gd name="T48" fmla="*/ 5 w 158"/>
                <a:gd name="T49" fmla="*/ 61 h 240"/>
                <a:gd name="T50" fmla="*/ 10 w 158"/>
                <a:gd name="T51" fmla="*/ 42 h 240"/>
                <a:gd name="T52" fmla="*/ 18 w 158"/>
                <a:gd name="T53" fmla="*/ 26 h 240"/>
                <a:gd name="T54" fmla="*/ 31 w 158"/>
                <a:gd name="T55" fmla="*/ 13 h 240"/>
                <a:gd name="T56" fmla="*/ 46 w 158"/>
                <a:gd name="T57" fmla="*/ 5 h 240"/>
                <a:gd name="T58" fmla="*/ 67 w 158"/>
                <a:gd name="T59" fmla="*/ 0 h 240"/>
                <a:gd name="T60" fmla="*/ 79 w 158"/>
                <a:gd name="T61" fmla="*/ 0 h 240"/>
                <a:gd name="T62" fmla="*/ 79 w 158"/>
                <a:gd name="T63" fmla="*/ 206 h 240"/>
                <a:gd name="T64" fmla="*/ 88 w 158"/>
                <a:gd name="T65" fmla="*/ 205 h 240"/>
                <a:gd name="T66" fmla="*/ 96 w 158"/>
                <a:gd name="T67" fmla="*/ 202 h 240"/>
                <a:gd name="T68" fmla="*/ 101 w 158"/>
                <a:gd name="T69" fmla="*/ 195 h 240"/>
                <a:gd name="T70" fmla="*/ 106 w 158"/>
                <a:gd name="T71" fmla="*/ 186 h 240"/>
                <a:gd name="T72" fmla="*/ 111 w 158"/>
                <a:gd name="T73" fmla="*/ 160 h 240"/>
                <a:gd name="T74" fmla="*/ 112 w 158"/>
                <a:gd name="T75" fmla="*/ 121 h 240"/>
                <a:gd name="T76" fmla="*/ 112 w 158"/>
                <a:gd name="T77" fmla="*/ 98 h 240"/>
                <a:gd name="T78" fmla="*/ 109 w 158"/>
                <a:gd name="T79" fmla="*/ 66 h 240"/>
                <a:gd name="T80" fmla="*/ 103 w 158"/>
                <a:gd name="T81" fmla="*/ 49 h 240"/>
                <a:gd name="T82" fmla="*/ 99 w 158"/>
                <a:gd name="T83" fmla="*/ 42 h 240"/>
                <a:gd name="T84" fmla="*/ 92 w 158"/>
                <a:gd name="T85" fmla="*/ 36 h 240"/>
                <a:gd name="T86" fmla="*/ 84 w 158"/>
                <a:gd name="T87" fmla="*/ 34 h 240"/>
                <a:gd name="T88" fmla="*/ 79 w 158"/>
                <a:gd name="T89" fmla="*/ 34 h 240"/>
                <a:gd name="T90" fmla="*/ 70 w 158"/>
                <a:gd name="T91" fmla="*/ 35 h 240"/>
                <a:gd name="T92" fmla="*/ 63 w 158"/>
                <a:gd name="T93" fmla="*/ 38 h 240"/>
                <a:gd name="T94" fmla="*/ 57 w 158"/>
                <a:gd name="T95" fmla="*/ 45 h 240"/>
                <a:gd name="T96" fmla="*/ 53 w 158"/>
                <a:gd name="T97" fmla="*/ 54 h 240"/>
                <a:gd name="T98" fmla="*/ 49 w 158"/>
                <a:gd name="T99" fmla="*/ 80 h 240"/>
                <a:gd name="T100" fmla="*/ 48 w 158"/>
                <a:gd name="T101" fmla="*/ 121 h 240"/>
                <a:gd name="T102" fmla="*/ 48 w 158"/>
                <a:gd name="T103" fmla="*/ 142 h 240"/>
                <a:gd name="T104" fmla="*/ 50 w 158"/>
                <a:gd name="T105" fmla="*/ 174 h 240"/>
                <a:gd name="T106" fmla="*/ 55 w 158"/>
                <a:gd name="T107" fmla="*/ 191 h 240"/>
                <a:gd name="T108" fmla="*/ 60 w 158"/>
                <a:gd name="T109" fmla="*/ 198 h 240"/>
                <a:gd name="T110" fmla="*/ 66 w 158"/>
                <a:gd name="T111" fmla="*/ 204 h 240"/>
                <a:gd name="T112" fmla="*/ 74 w 158"/>
                <a:gd name="T113" fmla="*/ 206 h 240"/>
                <a:gd name="T114" fmla="*/ 79 w 158"/>
                <a:gd name="T115" fmla="*/ 206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240">
                  <a:moveTo>
                    <a:pt x="79" y="0"/>
                  </a:moveTo>
                  <a:lnTo>
                    <a:pt x="79" y="0"/>
                  </a:lnTo>
                  <a:lnTo>
                    <a:pt x="92" y="0"/>
                  </a:lnTo>
                  <a:lnTo>
                    <a:pt x="102" y="2"/>
                  </a:lnTo>
                  <a:lnTo>
                    <a:pt x="113" y="5"/>
                  </a:lnTo>
                  <a:lnTo>
                    <a:pt x="122" y="8"/>
                  </a:lnTo>
                  <a:lnTo>
                    <a:pt x="129" y="13"/>
                  </a:lnTo>
                  <a:lnTo>
                    <a:pt x="135" y="19"/>
                  </a:lnTo>
                  <a:lnTo>
                    <a:pt x="141" y="26"/>
                  </a:lnTo>
                  <a:lnTo>
                    <a:pt x="145" y="33"/>
                  </a:lnTo>
                  <a:lnTo>
                    <a:pt x="149" y="42"/>
                  </a:lnTo>
                  <a:lnTo>
                    <a:pt x="152" y="51"/>
                  </a:lnTo>
                  <a:lnTo>
                    <a:pt x="154" y="61"/>
                  </a:lnTo>
                  <a:lnTo>
                    <a:pt x="156" y="72"/>
                  </a:lnTo>
                  <a:lnTo>
                    <a:pt x="158" y="94"/>
                  </a:lnTo>
                  <a:lnTo>
                    <a:pt x="158" y="121"/>
                  </a:lnTo>
                  <a:lnTo>
                    <a:pt x="158" y="121"/>
                  </a:lnTo>
                  <a:lnTo>
                    <a:pt x="158" y="146"/>
                  </a:lnTo>
                  <a:lnTo>
                    <a:pt x="156" y="168"/>
                  </a:lnTo>
                  <a:lnTo>
                    <a:pt x="154" y="179"/>
                  </a:lnTo>
                  <a:lnTo>
                    <a:pt x="152" y="189"/>
                  </a:lnTo>
                  <a:lnTo>
                    <a:pt x="149" y="198"/>
                  </a:lnTo>
                  <a:lnTo>
                    <a:pt x="145" y="207"/>
                  </a:lnTo>
                  <a:lnTo>
                    <a:pt x="141" y="215"/>
                  </a:lnTo>
                  <a:lnTo>
                    <a:pt x="135" y="221"/>
                  </a:lnTo>
                  <a:lnTo>
                    <a:pt x="129" y="227"/>
                  </a:lnTo>
                  <a:lnTo>
                    <a:pt x="122" y="232"/>
                  </a:lnTo>
                  <a:lnTo>
                    <a:pt x="113" y="235"/>
                  </a:lnTo>
                  <a:lnTo>
                    <a:pt x="102" y="238"/>
                  </a:lnTo>
                  <a:lnTo>
                    <a:pt x="92" y="240"/>
                  </a:lnTo>
                  <a:lnTo>
                    <a:pt x="79" y="240"/>
                  </a:lnTo>
                  <a:lnTo>
                    <a:pt x="79" y="240"/>
                  </a:lnTo>
                  <a:lnTo>
                    <a:pt x="67" y="240"/>
                  </a:lnTo>
                  <a:lnTo>
                    <a:pt x="56" y="238"/>
                  </a:lnTo>
                  <a:lnTo>
                    <a:pt x="46" y="235"/>
                  </a:lnTo>
                  <a:lnTo>
                    <a:pt x="38" y="232"/>
                  </a:lnTo>
                  <a:lnTo>
                    <a:pt x="31" y="227"/>
                  </a:lnTo>
                  <a:lnTo>
                    <a:pt x="24" y="221"/>
                  </a:lnTo>
                  <a:lnTo>
                    <a:pt x="18" y="215"/>
                  </a:lnTo>
                  <a:lnTo>
                    <a:pt x="13" y="207"/>
                  </a:lnTo>
                  <a:lnTo>
                    <a:pt x="10" y="198"/>
                  </a:lnTo>
                  <a:lnTo>
                    <a:pt x="7" y="189"/>
                  </a:lnTo>
                  <a:lnTo>
                    <a:pt x="5" y="179"/>
                  </a:lnTo>
                  <a:lnTo>
                    <a:pt x="3" y="168"/>
                  </a:lnTo>
                  <a:lnTo>
                    <a:pt x="1" y="146"/>
                  </a:lnTo>
                  <a:lnTo>
                    <a:pt x="0" y="121"/>
                  </a:lnTo>
                  <a:lnTo>
                    <a:pt x="0" y="121"/>
                  </a:lnTo>
                  <a:lnTo>
                    <a:pt x="1" y="94"/>
                  </a:lnTo>
                  <a:lnTo>
                    <a:pt x="3" y="72"/>
                  </a:lnTo>
                  <a:lnTo>
                    <a:pt x="5" y="61"/>
                  </a:lnTo>
                  <a:lnTo>
                    <a:pt x="7" y="51"/>
                  </a:lnTo>
                  <a:lnTo>
                    <a:pt x="10" y="42"/>
                  </a:lnTo>
                  <a:lnTo>
                    <a:pt x="13" y="33"/>
                  </a:lnTo>
                  <a:lnTo>
                    <a:pt x="18" y="26"/>
                  </a:lnTo>
                  <a:lnTo>
                    <a:pt x="24" y="19"/>
                  </a:lnTo>
                  <a:lnTo>
                    <a:pt x="31" y="13"/>
                  </a:lnTo>
                  <a:lnTo>
                    <a:pt x="38" y="8"/>
                  </a:lnTo>
                  <a:lnTo>
                    <a:pt x="46" y="5"/>
                  </a:lnTo>
                  <a:lnTo>
                    <a:pt x="56" y="2"/>
                  </a:lnTo>
                  <a:lnTo>
                    <a:pt x="67" y="0"/>
                  </a:lnTo>
                  <a:lnTo>
                    <a:pt x="79" y="0"/>
                  </a:lnTo>
                  <a:lnTo>
                    <a:pt x="79" y="0"/>
                  </a:lnTo>
                  <a:close/>
                  <a:moveTo>
                    <a:pt x="79" y="206"/>
                  </a:moveTo>
                  <a:lnTo>
                    <a:pt x="79" y="206"/>
                  </a:lnTo>
                  <a:lnTo>
                    <a:pt x="84" y="206"/>
                  </a:lnTo>
                  <a:lnTo>
                    <a:pt x="88" y="205"/>
                  </a:lnTo>
                  <a:lnTo>
                    <a:pt x="92" y="204"/>
                  </a:lnTo>
                  <a:lnTo>
                    <a:pt x="96" y="202"/>
                  </a:lnTo>
                  <a:lnTo>
                    <a:pt x="99" y="198"/>
                  </a:lnTo>
                  <a:lnTo>
                    <a:pt x="101" y="195"/>
                  </a:lnTo>
                  <a:lnTo>
                    <a:pt x="103" y="191"/>
                  </a:lnTo>
                  <a:lnTo>
                    <a:pt x="106" y="186"/>
                  </a:lnTo>
                  <a:lnTo>
                    <a:pt x="109" y="174"/>
                  </a:lnTo>
                  <a:lnTo>
                    <a:pt x="111" y="160"/>
                  </a:lnTo>
                  <a:lnTo>
                    <a:pt x="112" y="142"/>
                  </a:lnTo>
                  <a:lnTo>
                    <a:pt x="112" y="121"/>
                  </a:lnTo>
                  <a:lnTo>
                    <a:pt x="112" y="121"/>
                  </a:lnTo>
                  <a:lnTo>
                    <a:pt x="112" y="98"/>
                  </a:lnTo>
                  <a:lnTo>
                    <a:pt x="111" y="80"/>
                  </a:lnTo>
                  <a:lnTo>
                    <a:pt x="109" y="66"/>
                  </a:lnTo>
                  <a:lnTo>
                    <a:pt x="106" y="54"/>
                  </a:lnTo>
                  <a:lnTo>
                    <a:pt x="103" y="49"/>
                  </a:lnTo>
                  <a:lnTo>
                    <a:pt x="101" y="45"/>
                  </a:lnTo>
                  <a:lnTo>
                    <a:pt x="99" y="42"/>
                  </a:lnTo>
                  <a:lnTo>
                    <a:pt x="96" y="38"/>
                  </a:lnTo>
                  <a:lnTo>
                    <a:pt x="92" y="36"/>
                  </a:lnTo>
                  <a:lnTo>
                    <a:pt x="88" y="35"/>
                  </a:lnTo>
                  <a:lnTo>
                    <a:pt x="84" y="34"/>
                  </a:lnTo>
                  <a:lnTo>
                    <a:pt x="79" y="34"/>
                  </a:lnTo>
                  <a:lnTo>
                    <a:pt x="79" y="34"/>
                  </a:lnTo>
                  <a:lnTo>
                    <a:pt x="74" y="34"/>
                  </a:lnTo>
                  <a:lnTo>
                    <a:pt x="70" y="35"/>
                  </a:lnTo>
                  <a:lnTo>
                    <a:pt x="66" y="36"/>
                  </a:lnTo>
                  <a:lnTo>
                    <a:pt x="63" y="38"/>
                  </a:lnTo>
                  <a:lnTo>
                    <a:pt x="60" y="42"/>
                  </a:lnTo>
                  <a:lnTo>
                    <a:pt x="57" y="45"/>
                  </a:lnTo>
                  <a:lnTo>
                    <a:pt x="55" y="49"/>
                  </a:lnTo>
                  <a:lnTo>
                    <a:pt x="53" y="54"/>
                  </a:lnTo>
                  <a:lnTo>
                    <a:pt x="50" y="66"/>
                  </a:lnTo>
                  <a:lnTo>
                    <a:pt x="49" y="80"/>
                  </a:lnTo>
                  <a:lnTo>
                    <a:pt x="48" y="98"/>
                  </a:lnTo>
                  <a:lnTo>
                    <a:pt x="48" y="121"/>
                  </a:lnTo>
                  <a:lnTo>
                    <a:pt x="48" y="121"/>
                  </a:lnTo>
                  <a:lnTo>
                    <a:pt x="48" y="142"/>
                  </a:lnTo>
                  <a:lnTo>
                    <a:pt x="49" y="160"/>
                  </a:lnTo>
                  <a:lnTo>
                    <a:pt x="50" y="174"/>
                  </a:lnTo>
                  <a:lnTo>
                    <a:pt x="53" y="186"/>
                  </a:lnTo>
                  <a:lnTo>
                    <a:pt x="55" y="191"/>
                  </a:lnTo>
                  <a:lnTo>
                    <a:pt x="57" y="195"/>
                  </a:lnTo>
                  <a:lnTo>
                    <a:pt x="60" y="198"/>
                  </a:lnTo>
                  <a:lnTo>
                    <a:pt x="63" y="202"/>
                  </a:lnTo>
                  <a:lnTo>
                    <a:pt x="66" y="204"/>
                  </a:lnTo>
                  <a:lnTo>
                    <a:pt x="70" y="205"/>
                  </a:lnTo>
                  <a:lnTo>
                    <a:pt x="74" y="206"/>
                  </a:lnTo>
                  <a:lnTo>
                    <a:pt x="79" y="206"/>
                  </a:lnTo>
                  <a:lnTo>
                    <a:pt x="79" y="206"/>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6" name="Freeform 8"/>
            <p:cNvSpPr>
              <a:spLocks/>
            </p:cNvSpPr>
            <p:nvPr userDrawn="1"/>
          </p:nvSpPr>
          <p:spPr bwMode="auto">
            <a:xfrm>
              <a:off x="8002588" y="4805363"/>
              <a:ext cx="77788" cy="125413"/>
            </a:xfrm>
            <a:custGeom>
              <a:avLst/>
              <a:gdLst>
                <a:gd name="T0" fmla="*/ 47 w 148"/>
                <a:gd name="T1" fmla="*/ 0 h 236"/>
                <a:gd name="T2" fmla="*/ 47 w 148"/>
                <a:gd name="T3" fmla="*/ 162 h 236"/>
                <a:gd name="T4" fmla="*/ 47 w 148"/>
                <a:gd name="T5" fmla="*/ 162 h 236"/>
                <a:gd name="T6" fmla="*/ 47 w 148"/>
                <a:gd name="T7" fmla="*/ 170 h 236"/>
                <a:gd name="T8" fmla="*/ 48 w 148"/>
                <a:gd name="T9" fmla="*/ 178 h 236"/>
                <a:gd name="T10" fmla="*/ 50 w 148"/>
                <a:gd name="T11" fmla="*/ 184 h 236"/>
                <a:gd name="T12" fmla="*/ 52 w 148"/>
                <a:gd name="T13" fmla="*/ 190 h 236"/>
                <a:gd name="T14" fmla="*/ 56 w 148"/>
                <a:gd name="T15" fmla="*/ 195 h 236"/>
                <a:gd name="T16" fmla="*/ 60 w 148"/>
                <a:gd name="T17" fmla="*/ 199 h 236"/>
                <a:gd name="T18" fmla="*/ 66 w 148"/>
                <a:gd name="T19" fmla="*/ 202 h 236"/>
                <a:gd name="T20" fmla="*/ 74 w 148"/>
                <a:gd name="T21" fmla="*/ 202 h 236"/>
                <a:gd name="T22" fmla="*/ 74 w 148"/>
                <a:gd name="T23" fmla="*/ 202 h 236"/>
                <a:gd name="T24" fmla="*/ 81 w 148"/>
                <a:gd name="T25" fmla="*/ 202 h 236"/>
                <a:gd name="T26" fmla="*/ 87 w 148"/>
                <a:gd name="T27" fmla="*/ 199 h 236"/>
                <a:gd name="T28" fmla="*/ 93 w 148"/>
                <a:gd name="T29" fmla="*/ 195 h 236"/>
                <a:gd name="T30" fmla="*/ 96 w 148"/>
                <a:gd name="T31" fmla="*/ 190 h 236"/>
                <a:gd name="T32" fmla="*/ 99 w 148"/>
                <a:gd name="T33" fmla="*/ 184 h 236"/>
                <a:gd name="T34" fmla="*/ 100 w 148"/>
                <a:gd name="T35" fmla="*/ 178 h 236"/>
                <a:gd name="T36" fmla="*/ 101 w 148"/>
                <a:gd name="T37" fmla="*/ 170 h 236"/>
                <a:gd name="T38" fmla="*/ 102 w 148"/>
                <a:gd name="T39" fmla="*/ 162 h 236"/>
                <a:gd name="T40" fmla="*/ 102 w 148"/>
                <a:gd name="T41" fmla="*/ 0 h 236"/>
                <a:gd name="T42" fmla="*/ 148 w 148"/>
                <a:gd name="T43" fmla="*/ 0 h 236"/>
                <a:gd name="T44" fmla="*/ 148 w 148"/>
                <a:gd name="T45" fmla="*/ 162 h 236"/>
                <a:gd name="T46" fmla="*/ 148 w 148"/>
                <a:gd name="T47" fmla="*/ 162 h 236"/>
                <a:gd name="T48" fmla="*/ 147 w 148"/>
                <a:gd name="T49" fmla="*/ 172 h 236"/>
                <a:gd name="T50" fmla="*/ 146 w 148"/>
                <a:gd name="T51" fmla="*/ 182 h 236"/>
                <a:gd name="T52" fmla="*/ 144 w 148"/>
                <a:gd name="T53" fmla="*/ 190 h 236"/>
                <a:gd name="T54" fmla="*/ 142 w 148"/>
                <a:gd name="T55" fmla="*/ 199 h 236"/>
                <a:gd name="T56" fmla="*/ 138 w 148"/>
                <a:gd name="T57" fmla="*/ 206 h 236"/>
                <a:gd name="T58" fmla="*/ 135 w 148"/>
                <a:gd name="T59" fmla="*/ 212 h 236"/>
                <a:gd name="T60" fmla="*/ 130 w 148"/>
                <a:gd name="T61" fmla="*/ 217 h 236"/>
                <a:gd name="T62" fmla="*/ 125 w 148"/>
                <a:gd name="T63" fmla="*/ 221 h 236"/>
                <a:gd name="T64" fmla="*/ 120 w 148"/>
                <a:gd name="T65" fmla="*/ 225 h 236"/>
                <a:gd name="T66" fmla="*/ 114 w 148"/>
                <a:gd name="T67" fmla="*/ 228 h 236"/>
                <a:gd name="T68" fmla="*/ 108 w 148"/>
                <a:gd name="T69" fmla="*/ 231 h 236"/>
                <a:gd name="T70" fmla="*/ 102 w 148"/>
                <a:gd name="T71" fmla="*/ 233 h 236"/>
                <a:gd name="T72" fmla="*/ 89 w 148"/>
                <a:gd name="T73" fmla="*/ 236 h 236"/>
                <a:gd name="T74" fmla="*/ 74 w 148"/>
                <a:gd name="T75" fmla="*/ 236 h 236"/>
                <a:gd name="T76" fmla="*/ 74 w 148"/>
                <a:gd name="T77" fmla="*/ 236 h 236"/>
                <a:gd name="T78" fmla="*/ 60 w 148"/>
                <a:gd name="T79" fmla="*/ 236 h 236"/>
                <a:gd name="T80" fmla="*/ 46 w 148"/>
                <a:gd name="T81" fmla="*/ 234 h 236"/>
                <a:gd name="T82" fmla="*/ 40 w 148"/>
                <a:gd name="T83" fmla="*/ 232 h 236"/>
                <a:gd name="T84" fmla="*/ 34 w 148"/>
                <a:gd name="T85" fmla="*/ 229 h 236"/>
                <a:gd name="T86" fmla="*/ 28 w 148"/>
                <a:gd name="T87" fmla="*/ 226 h 236"/>
                <a:gd name="T88" fmla="*/ 23 w 148"/>
                <a:gd name="T89" fmla="*/ 223 h 236"/>
                <a:gd name="T90" fmla="*/ 18 w 148"/>
                <a:gd name="T91" fmla="*/ 218 h 236"/>
                <a:gd name="T92" fmla="*/ 14 w 148"/>
                <a:gd name="T93" fmla="*/ 213 h 236"/>
                <a:gd name="T94" fmla="*/ 10 w 148"/>
                <a:gd name="T95" fmla="*/ 207 h 236"/>
                <a:gd name="T96" fmla="*/ 7 w 148"/>
                <a:gd name="T97" fmla="*/ 200 h 236"/>
                <a:gd name="T98" fmla="*/ 4 w 148"/>
                <a:gd name="T99" fmla="*/ 191 h 236"/>
                <a:gd name="T100" fmla="*/ 1 w 148"/>
                <a:gd name="T101" fmla="*/ 182 h 236"/>
                <a:gd name="T102" fmla="*/ 0 w 148"/>
                <a:gd name="T103" fmla="*/ 173 h 236"/>
                <a:gd name="T104" fmla="*/ 0 w 148"/>
                <a:gd name="T105" fmla="*/ 162 h 236"/>
                <a:gd name="T106" fmla="*/ 0 w 148"/>
                <a:gd name="T107" fmla="*/ 0 h 236"/>
                <a:gd name="T108" fmla="*/ 47 w 148"/>
                <a:gd name="T10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 h="236">
                  <a:moveTo>
                    <a:pt x="47" y="0"/>
                  </a:moveTo>
                  <a:lnTo>
                    <a:pt x="47" y="162"/>
                  </a:lnTo>
                  <a:lnTo>
                    <a:pt x="47" y="162"/>
                  </a:lnTo>
                  <a:lnTo>
                    <a:pt x="47" y="170"/>
                  </a:lnTo>
                  <a:lnTo>
                    <a:pt x="48" y="178"/>
                  </a:lnTo>
                  <a:lnTo>
                    <a:pt x="50" y="184"/>
                  </a:lnTo>
                  <a:lnTo>
                    <a:pt x="52" y="190"/>
                  </a:lnTo>
                  <a:lnTo>
                    <a:pt x="56" y="195"/>
                  </a:lnTo>
                  <a:lnTo>
                    <a:pt x="60" y="199"/>
                  </a:lnTo>
                  <a:lnTo>
                    <a:pt x="66" y="202"/>
                  </a:lnTo>
                  <a:lnTo>
                    <a:pt x="74" y="202"/>
                  </a:lnTo>
                  <a:lnTo>
                    <a:pt x="74" y="202"/>
                  </a:lnTo>
                  <a:lnTo>
                    <a:pt x="81" y="202"/>
                  </a:lnTo>
                  <a:lnTo>
                    <a:pt x="87" y="199"/>
                  </a:lnTo>
                  <a:lnTo>
                    <a:pt x="93" y="195"/>
                  </a:lnTo>
                  <a:lnTo>
                    <a:pt x="96" y="190"/>
                  </a:lnTo>
                  <a:lnTo>
                    <a:pt x="99" y="184"/>
                  </a:lnTo>
                  <a:lnTo>
                    <a:pt x="100" y="178"/>
                  </a:lnTo>
                  <a:lnTo>
                    <a:pt x="101" y="170"/>
                  </a:lnTo>
                  <a:lnTo>
                    <a:pt x="102" y="162"/>
                  </a:lnTo>
                  <a:lnTo>
                    <a:pt x="102" y="0"/>
                  </a:lnTo>
                  <a:lnTo>
                    <a:pt x="148" y="0"/>
                  </a:lnTo>
                  <a:lnTo>
                    <a:pt x="148" y="162"/>
                  </a:lnTo>
                  <a:lnTo>
                    <a:pt x="148" y="162"/>
                  </a:lnTo>
                  <a:lnTo>
                    <a:pt x="147" y="172"/>
                  </a:lnTo>
                  <a:lnTo>
                    <a:pt x="146" y="182"/>
                  </a:lnTo>
                  <a:lnTo>
                    <a:pt x="144" y="190"/>
                  </a:lnTo>
                  <a:lnTo>
                    <a:pt x="142" y="199"/>
                  </a:lnTo>
                  <a:lnTo>
                    <a:pt x="138" y="206"/>
                  </a:lnTo>
                  <a:lnTo>
                    <a:pt x="135" y="212"/>
                  </a:lnTo>
                  <a:lnTo>
                    <a:pt x="130" y="217"/>
                  </a:lnTo>
                  <a:lnTo>
                    <a:pt x="125" y="221"/>
                  </a:lnTo>
                  <a:lnTo>
                    <a:pt x="120" y="225"/>
                  </a:lnTo>
                  <a:lnTo>
                    <a:pt x="114" y="228"/>
                  </a:lnTo>
                  <a:lnTo>
                    <a:pt x="108" y="231"/>
                  </a:lnTo>
                  <a:lnTo>
                    <a:pt x="102" y="233"/>
                  </a:lnTo>
                  <a:lnTo>
                    <a:pt x="89" y="236"/>
                  </a:lnTo>
                  <a:lnTo>
                    <a:pt x="74" y="236"/>
                  </a:lnTo>
                  <a:lnTo>
                    <a:pt x="74" y="236"/>
                  </a:lnTo>
                  <a:lnTo>
                    <a:pt x="60" y="236"/>
                  </a:lnTo>
                  <a:lnTo>
                    <a:pt x="46" y="234"/>
                  </a:lnTo>
                  <a:lnTo>
                    <a:pt x="40" y="232"/>
                  </a:lnTo>
                  <a:lnTo>
                    <a:pt x="34" y="229"/>
                  </a:lnTo>
                  <a:lnTo>
                    <a:pt x="28" y="226"/>
                  </a:lnTo>
                  <a:lnTo>
                    <a:pt x="23" y="223"/>
                  </a:lnTo>
                  <a:lnTo>
                    <a:pt x="18" y="218"/>
                  </a:lnTo>
                  <a:lnTo>
                    <a:pt x="14" y="213"/>
                  </a:lnTo>
                  <a:lnTo>
                    <a:pt x="10" y="207"/>
                  </a:lnTo>
                  <a:lnTo>
                    <a:pt x="7" y="200"/>
                  </a:lnTo>
                  <a:lnTo>
                    <a:pt x="4" y="191"/>
                  </a:lnTo>
                  <a:lnTo>
                    <a:pt x="1" y="182"/>
                  </a:lnTo>
                  <a:lnTo>
                    <a:pt x="0" y="173"/>
                  </a:lnTo>
                  <a:lnTo>
                    <a:pt x="0" y="162"/>
                  </a:lnTo>
                  <a:lnTo>
                    <a:pt x="0" y="0"/>
                  </a:lnTo>
                  <a:lnTo>
                    <a:pt x="47" y="0"/>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7" name="Freeform 9"/>
            <p:cNvSpPr>
              <a:spLocks noEditPoints="1"/>
            </p:cNvSpPr>
            <p:nvPr userDrawn="1"/>
          </p:nvSpPr>
          <p:spPr bwMode="auto">
            <a:xfrm>
              <a:off x="8101013" y="4805363"/>
              <a:ext cx="76200" cy="123825"/>
            </a:xfrm>
            <a:custGeom>
              <a:avLst/>
              <a:gdLst>
                <a:gd name="T0" fmla="*/ 0 w 144"/>
                <a:gd name="T1" fmla="*/ 0 h 232"/>
                <a:gd name="T2" fmla="*/ 82 w 144"/>
                <a:gd name="T3" fmla="*/ 0 h 232"/>
                <a:gd name="T4" fmla="*/ 82 w 144"/>
                <a:gd name="T5" fmla="*/ 0 h 232"/>
                <a:gd name="T6" fmla="*/ 90 w 144"/>
                <a:gd name="T7" fmla="*/ 1 h 232"/>
                <a:gd name="T8" fmla="*/ 98 w 144"/>
                <a:gd name="T9" fmla="*/ 2 h 232"/>
                <a:gd name="T10" fmla="*/ 105 w 144"/>
                <a:gd name="T11" fmla="*/ 4 h 232"/>
                <a:gd name="T12" fmla="*/ 111 w 144"/>
                <a:gd name="T13" fmla="*/ 6 h 232"/>
                <a:gd name="T14" fmla="*/ 117 w 144"/>
                <a:gd name="T15" fmla="*/ 9 h 232"/>
                <a:gd name="T16" fmla="*/ 122 w 144"/>
                <a:gd name="T17" fmla="*/ 13 h 232"/>
                <a:gd name="T18" fmla="*/ 127 w 144"/>
                <a:gd name="T19" fmla="*/ 17 h 232"/>
                <a:gd name="T20" fmla="*/ 131 w 144"/>
                <a:gd name="T21" fmla="*/ 22 h 232"/>
                <a:gd name="T22" fmla="*/ 134 w 144"/>
                <a:gd name="T23" fmla="*/ 27 h 232"/>
                <a:gd name="T24" fmla="*/ 137 w 144"/>
                <a:gd name="T25" fmla="*/ 32 h 232"/>
                <a:gd name="T26" fmla="*/ 141 w 144"/>
                <a:gd name="T27" fmla="*/ 45 h 232"/>
                <a:gd name="T28" fmla="*/ 144 w 144"/>
                <a:gd name="T29" fmla="*/ 57 h 232"/>
                <a:gd name="T30" fmla="*/ 144 w 144"/>
                <a:gd name="T31" fmla="*/ 70 h 232"/>
                <a:gd name="T32" fmla="*/ 144 w 144"/>
                <a:gd name="T33" fmla="*/ 70 h 232"/>
                <a:gd name="T34" fmla="*/ 144 w 144"/>
                <a:gd name="T35" fmla="*/ 78 h 232"/>
                <a:gd name="T36" fmla="*/ 143 w 144"/>
                <a:gd name="T37" fmla="*/ 86 h 232"/>
                <a:gd name="T38" fmla="*/ 141 w 144"/>
                <a:gd name="T39" fmla="*/ 94 h 232"/>
                <a:gd name="T40" fmla="*/ 139 w 144"/>
                <a:gd name="T41" fmla="*/ 101 h 232"/>
                <a:gd name="T42" fmla="*/ 136 w 144"/>
                <a:gd name="T43" fmla="*/ 107 h 232"/>
                <a:gd name="T44" fmla="*/ 133 w 144"/>
                <a:gd name="T45" fmla="*/ 112 h 232"/>
                <a:gd name="T46" fmla="*/ 129 w 144"/>
                <a:gd name="T47" fmla="*/ 118 h 232"/>
                <a:gd name="T48" fmla="*/ 124 w 144"/>
                <a:gd name="T49" fmla="*/ 123 h 232"/>
                <a:gd name="T50" fmla="*/ 119 w 144"/>
                <a:gd name="T51" fmla="*/ 127 h 232"/>
                <a:gd name="T52" fmla="*/ 114 w 144"/>
                <a:gd name="T53" fmla="*/ 130 h 232"/>
                <a:gd name="T54" fmla="*/ 108 w 144"/>
                <a:gd name="T55" fmla="*/ 133 h 232"/>
                <a:gd name="T56" fmla="*/ 101 w 144"/>
                <a:gd name="T57" fmla="*/ 136 h 232"/>
                <a:gd name="T58" fmla="*/ 95 w 144"/>
                <a:gd name="T59" fmla="*/ 137 h 232"/>
                <a:gd name="T60" fmla="*/ 87 w 144"/>
                <a:gd name="T61" fmla="*/ 139 h 232"/>
                <a:gd name="T62" fmla="*/ 71 w 144"/>
                <a:gd name="T63" fmla="*/ 140 h 232"/>
                <a:gd name="T64" fmla="*/ 46 w 144"/>
                <a:gd name="T65" fmla="*/ 140 h 232"/>
                <a:gd name="T66" fmla="*/ 46 w 144"/>
                <a:gd name="T67" fmla="*/ 232 h 232"/>
                <a:gd name="T68" fmla="*/ 0 w 144"/>
                <a:gd name="T69" fmla="*/ 232 h 232"/>
                <a:gd name="T70" fmla="*/ 0 w 144"/>
                <a:gd name="T71" fmla="*/ 0 h 232"/>
                <a:gd name="T72" fmla="*/ 46 w 144"/>
                <a:gd name="T73" fmla="*/ 105 h 232"/>
                <a:gd name="T74" fmla="*/ 67 w 144"/>
                <a:gd name="T75" fmla="*/ 105 h 232"/>
                <a:gd name="T76" fmla="*/ 67 w 144"/>
                <a:gd name="T77" fmla="*/ 105 h 232"/>
                <a:gd name="T78" fmla="*/ 74 w 144"/>
                <a:gd name="T79" fmla="*/ 104 h 232"/>
                <a:gd name="T80" fmla="*/ 80 w 144"/>
                <a:gd name="T81" fmla="*/ 103 h 232"/>
                <a:gd name="T82" fmla="*/ 85 w 144"/>
                <a:gd name="T83" fmla="*/ 100 h 232"/>
                <a:gd name="T84" fmla="*/ 90 w 144"/>
                <a:gd name="T85" fmla="*/ 96 h 232"/>
                <a:gd name="T86" fmla="*/ 93 w 144"/>
                <a:gd name="T87" fmla="*/ 92 h 232"/>
                <a:gd name="T88" fmla="*/ 96 w 144"/>
                <a:gd name="T89" fmla="*/ 86 h 232"/>
                <a:gd name="T90" fmla="*/ 98 w 144"/>
                <a:gd name="T91" fmla="*/ 79 h 232"/>
                <a:gd name="T92" fmla="*/ 98 w 144"/>
                <a:gd name="T93" fmla="*/ 70 h 232"/>
                <a:gd name="T94" fmla="*/ 98 w 144"/>
                <a:gd name="T95" fmla="*/ 70 h 232"/>
                <a:gd name="T96" fmla="*/ 98 w 144"/>
                <a:gd name="T97" fmla="*/ 62 h 232"/>
                <a:gd name="T98" fmla="*/ 97 w 144"/>
                <a:gd name="T99" fmla="*/ 55 h 232"/>
                <a:gd name="T100" fmla="*/ 94 w 144"/>
                <a:gd name="T101" fmla="*/ 49 h 232"/>
                <a:gd name="T102" fmla="*/ 91 w 144"/>
                <a:gd name="T103" fmla="*/ 44 h 232"/>
                <a:gd name="T104" fmla="*/ 87 w 144"/>
                <a:gd name="T105" fmla="*/ 40 h 232"/>
                <a:gd name="T106" fmla="*/ 81 w 144"/>
                <a:gd name="T107" fmla="*/ 37 h 232"/>
                <a:gd name="T108" fmla="*/ 74 w 144"/>
                <a:gd name="T109" fmla="*/ 35 h 232"/>
                <a:gd name="T110" fmla="*/ 65 w 144"/>
                <a:gd name="T111" fmla="*/ 34 h 232"/>
                <a:gd name="T112" fmla="*/ 46 w 144"/>
                <a:gd name="T113" fmla="*/ 34 h 232"/>
                <a:gd name="T114" fmla="*/ 46 w 144"/>
                <a:gd name="T115" fmla="*/ 105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232">
                  <a:moveTo>
                    <a:pt x="0" y="0"/>
                  </a:moveTo>
                  <a:lnTo>
                    <a:pt x="82" y="0"/>
                  </a:lnTo>
                  <a:lnTo>
                    <a:pt x="82" y="0"/>
                  </a:lnTo>
                  <a:lnTo>
                    <a:pt x="90" y="1"/>
                  </a:lnTo>
                  <a:lnTo>
                    <a:pt x="98" y="2"/>
                  </a:lnTo>
                  <a:lnTo>
                    <a:pt x="105" y="4"/>
                  </a:lnTo>
                  <a:lnTo>
                    <a:pt x="111" y="6"/>
                  </a:lnTo>
                  <a:lnTo>
                    <a:pt x="117" y="9"/>
                  </a:lnTo>
                  <a:lnTo>
                    <a:pt x="122" y="13"/>
                  </a:lnTo>
                  <a:lnTo>
                    <a:pt x="127" y="17"/>
                  </a:lnTo>
                  <a:lnTo>
                    <a:pt x="131" y="22"/>
                  </a:lnTo>
                  <a:lnTo>
                    <a:pt x="134" y="27"/>
                  </a:lnTo>
                  <a:lnTo>
                    <a:pt x="137" y="32"/>
                  </a:lnTo>
                  <a:lnTo>
                    <a:pt x="141" y="45"/>
                  </a:lnTo>
                  <a:lnTo>
                    <a:pt x="144" y="57"/>
                  </a:lnTo>
                  <a:lnTo>
                    <a:pt x="144" y="70"/>
                  </a:lnTo>
                  <a:lnTo>
                    <a:pt x="144" y="70"/>
                  </a:lnTo>
                  <a:lnTo>
                    <a:pt x="144" y="78"/>
                  </a:lnTo>
                  <a:lnTo>
                    <a:pt x="143" y="86"/>
                  </a:lnTo>
                  <a:lnTo>
                    <a:pt x="141" y="94"/>
                  </a:lnTo>
                  <a:lnTo>
                    <a:pt x="139" y="101"/>
                  </a:lnTo>
                  <a:lnTo>
                    <a:pt x="136" y="107"/>
                  </a:lnTo>
                  <a:lnTo>
                    <a:pt x="133" y="112"/>
                  </a:lnTo>
                  <a:lnTo>
                    <a:pt x="129" y="118"/>
                  </a:lnTo>
                  <a:lnTo>
                    <a:pt x="124" y="123"/>
                  </a:lnTo>
                  <a:lnTo>
                    <a:pt x="119" y="127"/>
                  </a:lnTo>
                  <a:lnTo>
                    <a:pt x="114" y="130"/>
                  </a:lnTo>
                  <a:lnTo>
                    <a:pt x="108" y="133"/>
                  </a:lnTo>
                  <a:lnTo>
                    <a:pt x="101" y="136"/>
                  </a:lnTo>
                  <a:lnTo>
                    <a:pt x="95" y="137"/>
                  </a:lnTo>
                  <a:lnTo>
                    <a:pt x="87" y="139"/>
                  </a:lnTo>
                  <a:lnTo>
                    <a:pt x="71" y="140"/>
                  </a:lnTo>
                  <a:lnTo>
                    <a:pt x="46" y="140"/>
                  </a:lnTo>
                  <a:lnTo>
                    <a:pt x="46" y="232"/>
                  </a:lnTo>
                  <a:lnTo>
                    <a:pt x="0" y="232"/>
                  </a:lnTo>
                  <a:lnTo>
                    <a:pt x="0" y="0"/>
                  </a:lnTo>
                  <a:close/>
                  <a:moveTo>
                    <a:pt x="46" y="105"/>
                  </a:moveTo>
                  <a:lnTo>
                    <a:pt x="67" y="105"/>
                  </a:lnTo>
                  <a:lnTo>
                    <a:pt x="67" y="105"/>
                  </a:lnTo>
                  <a:lnTo>
                    <a:pt x="74" y="104"/>
                  </a:lnTo>
                  <a:lnTo>
                    <a:pt x="80" y="103"/>
                  </a:lnTo>
                  <a:lnTo>
                    <a:pt x="85" y="100"/>
                  </a:lnTo>
                  <a:lnTo>
                    <a:pt x="90" y="96"/>
                  </a:lnTo>
                  <a:lnTo>
                    <a:pt x="93" y="92"/>
                  </a:lnTo>
                  <a:lnTo>
                    <a:pt x="96" y="86"/>
                  </a:lnTo>
                  <a:lnTo>
                    <a:pt x="98" y="79"/>
                  </a:lnTo>
                  <a:lnTo>
                    <a:pt x="98" y="70"/>
                  </a:lnTo>
                  <a:lnTo>
                    <a:pt x="98" y="70"/>
                  </a:lnTo>
                  <a:lnTo>
                    <a:pt x="98" y="62"/>
                  </a:lnTo>
                  <a:lnTo>
                    <a:pt x="97" y="55"/>
                  </a:lnTo>
                  <a:lnTo>
                    <a:pt x="94" y="49"/>
                  </a:lnTo>
                  <a:lnTo>
                    <a:pt x="91" y="44"/>
                  </a:lnTo>
                  <a:lnTo>
                    <a:pt x="87" y="40"/>
                  </a:lnTo>
                  <a:lnTo>
                    <a:pt x="81" y="37"/>
                  </a:lnTo>
                  <a:lnTo>
                    <a:pt x="74" y="35"/>
                  </a:lnTo>
                  <a:lnTo>
                    <a:pt x="65" y="34"/>
                  </a:lnTo>
                  <a:lnTo>
                    <a:pt x="46" y="34"/>
                  </a:lnTo>
                  <a:lnTo>
                    <a:pt x="46" y="105"/>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8" name="Freeform 10"/>
            <p:cNvSpPr>
              <a:spLocks/>
            </p:cNvSpPr>
            <p:nvPr userDrawn="1"/>
          </p:nvSpPr>
          <p:spPr bwMode="auto">
            <a:xfrm>
              <a:off x="8188325" y="4805363"/>
              <a:ext cx="69850" cy="123825"/>
            </a:xfrm>
            <a:custGeom>
              <a:avLst/>
              <a:gdLst>
                <a:gd name="T0" fmla="*/ 129 w 132"/>
                <a:gd name="T1" fmla="*/ 0 h 232"/>
                <a:gd name="T2" fmla="*/ 129 w 132"/>
                <a:gd name="T3" fmla="*/ 39 h 232"/>
                <a:gd name="T4" fmla="*/ 46 w 132"/>
                <a:gd name="T5" fmla="*/ 39 h 232"/>
                <a:gd name="T6" fmla="*/ 46 w 132"/>
                <a:gd name="T7" fmla="*/ 93 h 232"/>
                <a:gd name="T8" fmla="*/ 124 w 132"/>
                <a:gd name="T9" fmla="*/ 93 h 232"/>
                <a:gd name="T10" fmla="*/ 124 w 132"/>
                <a:gd name="T11" fmla="*/ 132 h 232"/>
                <a:gd name="T12" fmla="*/ 46 w 132"/>
                <a:gd name="T13" fmla="*/ 132 h 232"/>
                <a:gd name="T14" fmla="*/ 46 w 132"/>
                <a:gd name="T15" fmla="*/ 193 h 232"/>
                <a:gd name="T16" fmla="*/ 132 w 132"/>
                <a:gd name="T17" fmla="*/ 193 h 232"/>
                <a:gd name="T18" fmla="*/ 132 w 132"/>
                <a:gd name="T19" fmla="*/ 232 h 232"/>
                <a:gd name="T20" fmla="*/ 0 w 132"/>
                <a:gd name="T21" fmla="*/ 232 h 232"/>
                <a:gd name="T22" fmla="*/ 0 w 132"/>
                <a:gd name="T23" fmla="*/ 0 h 232"/>
                <a:gd name="T24" fmla="*/ 129 w 132"/>
                <a:gd name="T25"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232">
                  <a:moveTo>
                    <a:pt x="129" y="0"/>
                  </a:moveTo>
                  <a:lnTo>
                    <a:pt x="129" y="39"/>
                  </a:lnTo>
                  <a:lnTo>
                    <a:pt x="46" y="39"/>
                  </a:lnTo>
                  <a:lnTo>
                    <a:pt x="46" y="93"/>
                  </a:lnTo>
                  <a:lnTo>
                    <a:pt x="124" y="93"/>
                  </a:lnTo>
                  <a:lnTo>
                    <a:pt x="124" y="132"/>
                  </a:lnTo>
                  <a:lnTo>
                    <a:pt x="46" y="132"/>
                  </a:lnTo>
                  <a:lnTo>
                    <a:pt x="46" y="193"/>
                  </a:lnTo>
                  <a:lnTo>
                    <a:pt x="132" y="193"/>
                  </a:lnTo>
                  <a:lnTo>
                    <a:pt x="132" y="232"/>
                  </a:lnTo>
                  <a:lnTo>
                    <a:pt x="0" y="232"/>
                  </a:lnTo>
                  <a:lnTo>
                    <a:pt x="0" y="0"/>
                  </a:lnTo>
                  <a:lnTo>
                    <a:pt x="129" y="0"/>
                  </a:lnTo>
                  <a:close/>
                </a:path>
              </a:pathLst>
            </a:custGeom>
            <a:solidFill>
              <a:srgbClr val="FFCC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9" name="Freeform 11"/>
            <p:cNvSpPr>
              <a:spLocks noEditPoints="1"/>
            </p:cNvSpPr>
            <p:nvPr userDrawn="1"/>
          </p:nvSpPr>
          <p:spPr bwMode="auto">
            <a:xfrm>
              <a:off x="8315325" y="4805363"/>
              <a:ext cx="82550" cy="123825"/>
            </a:xfrm>
            <a:custGeom>
              <a:avLst/>
              <a:gdLst>
                <a:gd name="T0" fmla="*/ 87 w 157"/>
                <a:gd name="T1" fmla="*/ 0 h 232"/>
                <a:gd name="T2" fmla="*/ 101 w 157"/>
                <a:gd name="T3" fmla="*/ 1 h 232"/>
                <a:gd name="T4" fmla="*/ 124 w 157"/>
                <a:gd name="T5" fmla="*/ 9 h 232"/>
                <a:gd name="T6" fmla="*/ 132 w 157"/>
                <a:gd name="T7" fmla="*/ 15 h 232"/>
                <a:gd name="T8" fmla="*/ 139 w 157"/>
                <a:gd name="T9" fmla="*/ 23 h 232"/>
                <a:gd name="T10" fmla="*/ 144 w 157"/>
                <a:gd name="T11" fmla="*/ 33 h 232"/>
                <a:gd name="T12" fmla="*/ 147 w 157"/>
                <a:gd name="T13" fmla="*/ 46 h 232"/>
                <a:gd name="T14" fmla="*/ 149 w 157"/>
                <a:gd name="T15" fmla="*/ 60 h 232"/>
                <a:gd name="T16" fmla="*/ 146 w 157"/>
                <a:gd name="T17" fmla="*/ 81 h 232"/>
                <a:gd name="T18" fmla="*/ 139 w 157"/>
                <a:gd name="T19" fmla="*/ 98 h 232"/>
                <a:gd name="T20" fmla="*/ 127 w 157"/>
                <a:gd name="T21" fmla="*/ 110 h 232"/>
                <a:gd name="T22" fmla="*/ 110 w 157"/>
                <a:gd name="T23" fmla="*/ 118 h 232"/>
                <a:gd name="T24" fmla="*/ 110 w 157"/>
                <a:gd name="T25" fmla="*/ 118 h 232"/>
                <a:gd name="T26" fmla="*/ 129 w 157"/>
                <a:gd name="T27" fmla="*/ 124 h 232"/>
                <a:gd name="T28" fmla="*/ 136 w 157"/>
                <a:gd name="T29" fmla="*/ 129 h 232"/>
                <a:gd name="T30" fmla="*/ 140 w 157"/>
                <a:gd name="T31" fmla="*/ 137 h 232"/>
                <a:gd name="T32" fmla="*/ 146 w 157"/>
                <a:gd name="T33" fmla="*/ 157 h 232"/>
                <a:gd name="T34" fmla="*/ 147 w 157"/>
                <a:gd name="T35" fmla="*/ 188 h 232"/>
                <a:gd name="T36" fmla="*/ 148 w 157"/>
                <a:gd name="T37" fmla="*/ 205 h 232"/>
                <a:gd name="T38" fmla="*/ 151 w 157"/>
                <a:gd name="T39" fmla="*/ 221 h 232"/>
                <a:gd name="T40" fmla="*/ 155 w 157"/>
                <a:gd name="T41" fmla="*/ 228 h 232"/>
                <a:gd name="T42" fmla="*/ 157 w 157"/>
                <a:gd name="T43" fmla="*/ 232 h 232"/>
                <a:gd name="T44" fmla="*/ 108 w 157"/>
                <a:gd name="T45" fmla="*/ 232 h 232"/>
                <a:gd name="T46" fmla="*/ 103 w 157"/>
                <a:gd name="T47" fmla="*/ 221 h 232"/>
                <a:gd name="T48" fmla="*/ 102 w 157"/>
                <a:gd name="T49" fmla="*/ 208 h 232"/>
                <a:gd name="T50" fmla="*/ 100 w 157"/>
                <a:gd name="T51" fmla="*/ 163 h 232"/>
                <a:gd name="T52" fmla="*/ 99 w 157"/>
                <a:gd name="T53" fmla="*/ 151 h 232"/>
                <a:gd name="T54" fmla="*/ 94 w 157"/>
                <a:gd name="T55" fmla="*/ 142 h 232"/>
                <a:gd name="T56" fmla="*/ 84 w 157"/>
                <a:gd name="T57" fmla="*/ 136 h 232"/>
                <a:gd name="T58" fmla="*/ 72 w 157"/>
                <a:gd name="T59" fmla="*/ 134 h 232"/>
                <a:gd name="T60" fmla="*/ 48 w 157"/>
                <a:gd name="T61" fmla="*/ 232 h 232"/>
                <a:gd name="T62" fmla="*/ 0 w 157"/>
                <a:gd name="T63" fmla="*/ 0 h 232"/>
                <a:gd name="T64" fmla="*/ 67 w 157"/>
                <a:gd name="T65" fmla="*/ 101 h 232"/>
                <a:gd name="T66" fmla="*/ 75 w 157"/>
                <a:gd name="T67" fmla="*/ 101 h 232"/>
                <a:gd name="T68" fmla="*/ 87 w 157"/>
                <a:gd name="T69" fmla="*/ 97 h 232"/>
                <a:gd name="T70" fmla="*/ 97 w 157"/>
                <a:gd name="T71" fmla="*/ 89 h 232"/>
                <a:gd name="T72" fmla="*/ 102 w 157"/>
                <a:gd name="T73" fmla="*/ 75 h 232"/>
                <a:gd name="T74" fmla="*/ 102 w 157"/>
                <a:gd name="T75" fmla="*/ 67 h 232"/>
                <a:gd name="T76" fmla="*/ 100 w 157"/>
                <a:gd name="T77" fmla="*/ 53 h 232"/>
                <a:gd name="T78" fmla="*/ 94 w 157"/>
                <a:gd name="T79" fmla="*/ 43 h 232"/>
                <a:gd name="T80" fmla="*/ 83 w 157"/>
                <a:gd name="T81" fmla="*/ 37 h 232"/>
                <a:gd name="T82" fmla="*/ 69 w 157"/>
                <a:gd name="T83" fmla="*/ 34 h 232"/>
                <a:gd name="T84" fmla="*/ 48 w 157"/>
                <a:gd name="T85" fmla="*/ 101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7" h="232">
                  <a:moveTo>
                    <a:pt x="0" y="0"/>
                  </a:moveTo>
                  <a:lnTo>
                    <a:pt x="87" y="0"/>
                  </a:lnTo>
                  <a:lnTo>
                    <a:pt x="87" y="0"/>
                  </a:lnTo>
                  <a:lnTo>
                    <a:pt x="101" y="1"/>
                  </a:lnTo>
                  <a:lnTo>
                    <a:pt x="113" y="4"/>
                  </a:lnTo>
                  <a:lnTo>
                    <a:pt x="124" y="9"/>
                  </a:lnTo>
                  <a:lnTo>
                    <a:pt x="128" y="12"/>
                  </a:lnTo>
                  <a:lnTo>
                    <a:pt x="132" y="15"/>
                  </a:lnTo>
                  <a:lnTo>
                    <a:pt x="136" y="19"/>
                  </a:lnTo>
                  <a:lnTo>
                    <a:pt x="139" y="23"/>
                  </a:lnTo>
                  <a:lnTo>
                    <a:pt x="142" y="28"/>
                  </a:lnTo>
                  <a:lnTo>
                    <a:pt x="144" y="33"/>
                  </a:lnTo>
                  <a:lnTo>
                    <a:pt x="146" y="40"/>
                  </a:lnTo>
                  <a:lnTo>
                    <a:pt x="147" y="46"/>
                  </a:lnTo>
                  <a:lnTo>
                    <a:pt x="149" y="60"/>
                  </a:lnTo>
                  <a:lnTo>
                    <a:pt x="149" y="60"/>
                  </a:lnTo>
                  <a:lnTo>
                    <a:pt x="148" y="71"/>
                  </a:lnTo>
                  <a:lnTo>
                    <a:pt x="146" y="81"/>
                  </a:lnTo>
                  <a:lnTo>
                    <a:pt x="143" y="90"/>
                  </a:lnTo>
                  <a:lnTo>
                    <a:pt x="139" y="98"/>
                  </a:lnTo>
                  <a:lnTo>
                    <a:pt x="134" y="104"/>
                  </a:lnTo>
                  <a:lnTo>
                    <a:pt x="127" y="110"/>
                  </a:lnTo>
                  <a:lnTo>
                    <a:pt x="119" y="114"/>
                  </a:lnTo>
                  <a:lnTo>
                    <a:pt x="110" y="118"/>
                  </a:lnTo>
                  <a:lnTo>
                    <a:pt x="110" y="118"/>
                  </a:lnTo>
                  <a:lnTo>
                    <a:pt x="110" y="118"/>
                  </a:lnTo>
                  <a:lnTo>
                    <a:pt x="121" y="120"/>
                  </a:lnTo>
                  <a:lnTo>
                    <a:pt x="129" y="124"/>
                  </a:lnTo>
                  <a:lnTo>
                    <a:pt x="133" y="126"/>
                  </a:lnTo>
                  <a:lnTo>
                    <a:pt x="136" y="129"/>
                  </a:lnTo>
                  <a:lnTo>
                    <a:pt x="138" y="133"/>
                  </a:lnTo>
                  <a:lnTo>
                    <a:pt x="140" y="137"/>
                  </a:lnTo>
                  <a:lnTo>
                    <a:pt x="144" y="146"/>
                  </a:lnTo>
                  <a:lnTo>
                    <a:pt x="146" y="157"/>
                  </a:lnTo>
                  <a:lnTo>
                    <a:pt x="147" y="171"/>
                  </a:lnTo>
                  <a:lnTo>
                    <a:pt x="147" y="188"/>
                  </a:lnTo>
                  <a:lnTo>
                    <a:pt x="147" y="188"/>
                  </a:lnTo>
                  <a:lnTo>
                    <a:pt x="148" y="205"/>
                  </a:lnTo>
                  <a:lnTo>
                    <a:pt x="149" y="217"/>
                  </a:lnTo>
                  <a:lnTo>
                    <a:pt x="151" y="221"/>
                  </a:lnTo>
                  <a:lnTo>
                    <a:pt x="152" y="225"/>
                  </a:lnTo>
                  <a:lnTo>
                    <a:pt x="155" y="228"/>
                  </a:lnTo>
                  <a:lnTo>
                    <a:pt x="157" y="230"/>
                  </a:lnTo>
                  <a:lnTo>
                    <a:pt x="157" y="232"/>
                  </a:lnTo>
                  <a:lnTo>
                    <a:pt x="108" y="232"/>
                  </a:lnTo>
                  <a:lnTo>
                    <a:pt x="108" y="232"/>
                  </a:lnTo>
                  <a:lnTo>
                    <a:pt x="105" y="227"/>
                  </a:lnTo>
                  <a:lnTo>
                    <a:pt x="103" y="221"/>
                  </a:lnTo>
                  <a:lnTo>
                    <a:pt x="102" y="215"/>
                  </a:lnTo>
                  <a:lnTo>
                    <a:pt x="102" y="208"/>
                  </a:lnTo>
                  <a:lnTo>
                    <a:pt x="100" y="163"/>
                  </a:lnTo>
                  <a:lnTo>
                    <a:pt x="100" y="163"/>
                  </a:lnTo>
                  <a:lnTo>
                    <a:pt x="100" y="157"/>
                  </a:lnTo>
                  <a:lnTo>
                    <a:pt x="99" y="151"/>
                  </a:lnTo>
                  <a:lnTo>
                    <a:pt x="96" y="146"/>
                  </a:lnTo>
                  <a:lnTo>
                    <a:pt x="94" y="142"/>
                  </a:lnTo>
                  <a:lnTo>
                    <a:pt x="89" y="139"/>
                  </a:lnTo>
                  <a:lnTo>
                    <a:pt x="84" y="136"/>
                  </a:lnTo>
                  <a:lnTo>
                    <a:pt x="79" y="135"/>
                  </a:lnTo>
                  <a:lnTo>
                    <a:pt x="72" y="134"/>
                  </a:lnTo>
                  <a:lnTo>
                    <a:pt x="48" y="134"/>
                  </a:lnTo>
                  <a:lnTo>
                    <a:pt x="48" y="232"/>
                  </a:lnTo>
                  <a:lnTo>
                    <a:pt x="0" y="232"/>
                  </a:lnTo>
                  <a:lnTo>
                    <a:pt x="0" y="0"/>
                  </a:lnTo>
                  <a:close/>
                  <a:moveTo>
                    <a:pt x="48" y="101"/>
                  </a:moveTo>
                  <a:lnTo>
                    <a:pt x="67" y="101"/>
                  </a:lnTo>
                  <a:lnTo>
                    <a:pt x="67" y="101"/>
                  </a:lnTo>
                  <a:lnTo>
                    <a:pt x="75" y="101"/>
                  </a:lnTo>
                  <a:lnTo>
                    <a:pt x="82" y="99"/>
                  </a:lnTo>
                  <a:lnTo>
                    <a:pt x="87" y="97"/>
                  </a:lnTo>
                  <a:lnTo>
                    <a:pt x="92" y="93"/>
                  </a:lnTo>
                  <a:lnTo>
                    <a:pt x="97" y="89"/>
                  </a:lnTo>
                  <a:lnTo>
                    <a:pt x="100" y="83"/>
                  </a:lnTo>
                  <a:lnTo>
                    <a:pt x="102" y="75"/>
                  </a:lnTo>
                  <a:lnTo>
                    <a:pt x="102" y="67"/>
                  </a:lnTo>
                  <a:lnTo>
                    <a:pt x="102" y="67"/>
                  </a:lnTo>
                  <a:lnTo>
                    <a:pt x="102" y="59"/>
                  </a:lnTo>
                  <a:lnTo>
                    <a:pt x="100" y="53"/>
                  </a:lnTo>
                  <a:lnTo>
                    <a:pt x="98" y="48"/>
                  </a:lnTo>
                  <a:lnTo>
                    <a:pt x="94" y="43"/>
                  </a:lnTo>
                  <a:lnTo>
                    <a:pt x="89" y="40"/>
                  </a:lnTo>
                  <a:lnTo>
                    <a:pt x="83" y="37"/>
                  </a:lnTo>
                  <a:lnTo>
                    <a:pt x="77" y="35"/>
                  </a:lnTo>
                  <a:lnTo>
                    <a:pt x="69" y="34"/>
                  </a:lnTo>
                  <a:lnTo>
                    <a:pt x="48" y="34"/>
                  </a:lnTo>
                  <a:lnTo>
                    <a:pt x="48" y="10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0" name="Freeform 12"/>
            <p:cNvSpPr>
              <a:spLocks/>
            </p:cNvSpPr>
            <p:nvPr userDrawn="1"/>
          </p:nvSpPr>
          <p:spPr bwMode="auto">
            <a:xfrm>
              <a:off x="8413750" y="4805363"/>
              <a:ext cx="69850" cy="123825"/>
            </a:xfrm>
            <a:custGeom>
              <a:avLst/>
              <a:gdLst>
                <a:gd name="T0" fmla="*/ 129 w 132"/>
                <a:gd name="T1" fmla="*/ 0 h 232"/>
                <a:gd name="T2" fmla="*/ 129 w 132"/>
                <a:gd name="T3" fmla="*/ 39 h 232"/>
                <a:gd name="T4" fmla="*/ 46 w 132"/>
                <a:gd name="T5" fmla="*/ 39 h 232"/>
                <a:gd name="T6" fmla="*/ 46 w 132"/>
                <a:gd name="T7" fmla="*/ 93 h 232"/>
                <a:gd name="T8" fmla="*/ 124 w 132"/>
                <a:gd name="T9" fmla="*/ 93 h 232"/>
                <a:gd name="T10" fmla="*/ 124 w 132"/>
                <a:gd name="T11" fmla="*/ 132 h 232"/>
                <a:gd name="T12" fmla="*/ 46 w 132"/>
                <a:gd name="T13" fmla="*/ 132 h 232"/>
                <a:gd name="T14" fmla="*/ 46 w 132"/>
                <a:gd name="T15" fmla="*/ 193 h 232"/>
                <a:gd name="T16" fmla="*/ 132 w 132"/>
                <a:gd name="T17" fmla="*/ 193 h 232"/>
                <a:gd name="T18" fmla="*/ 132 w 132"/>
                <a:gd name="T19" fmla="*/ 232 h 232"/>
                <a:gd name="T20" fmla="*/ 0 w 132"/>
                <a:gd name="T21" fmla="*/ 232 h 232"/>
                <a:gd name="T22" fmla="*/ 0 w 132"/>
                <a:gd name="T23" fmla="*/ 0 h 232"/>
                <a:gd name="T24" fmla="*/ 129 w 132"/>
                <a:gd name="T25"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232">
                  <a:moveTo>
                    <a:pt x="129" y="0"/>
                  </a:moveTo>
                  <a:lnTo>
                    <a:pt x="129" y="39"/>
                  </a:lnTo>
                  <a:lnTo>
                    <a:pt x="46" y="39"/>
                  </a:lnTo>
                  <a:lnTo>
                    <a:pt x="46" y="93"/>
                  </a:lnTo>
                  <a:lnTo>
                    <a:pt x="124" y="93"/>
                  </a:lnTo>
                  <a:lnTo>
                    <a:pt x="124" y="132"/>
                  </a:lnTo>
                  <a:lnTo>
                    <a:pt x="46" y="132"/>
                  </a:lnTo>
                  <a:lnTo>
                    <a:pt x="46" y="193"/>
                  </a:lnTo>
                  <a:lnTo>
                    <a:pt x="132" y="193"/>
                  </a:lnTo>
                  <a:lnTo>
                    <a:pt x="132" y="232"/>
                  </a:lnTo>
                  <a:lnTo>
                    <a:pt x="0" y="232"/>
                  </a:lnTo>
                  <a:lnTo>
                    <a:pt x="0" y="0"/>
                  </a:lnTo>
                  <a:lnTo>
                    <a:pt x="12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1" name="Freeform 13"/>
            <p:cNvSpPr>
              <a:spLocks/>
            </p:cNvSpPr>
            <p:nvPr userDrawn="1"/>
          </p:nvSpPr>
          <p:spPr bwMode="auto">
            <a:xfrm>
              <a:off x="8497888" y="4805363"/>
              <a:ext cx="80963" cy="123825"/>
            </a:xfrm>
            <a:custGeom>
              <a:avLst/>
              <a:gdLst>
                <a:gd name="T0" fmla="*/ 54 w 154"/>
                <a:gd name="T1" fmla="*/ 0 h 232"/>
                <a:gd name="T2" fmla="*/ 111 w 154"/>
                <a:gd name="T3" fmla="*/ 159 h 232"/>
                <a:gd name="T4" fmla="*/ 112 w 154"/>
                <a:gd name="T5" fmla="*/ 159 h 232"/>
                <a:gd name="T6" fmla="*/ 112 w 154"/>
                <a:gd name="T7" fmla="*/ 0 h 232"/>
                <a:gd name="T8" fmla="*/ 154 w 154"/>
                <a:gd name="T9" fmla="*/ 0 h 232"/>
                <a:gd name="T10" fmla="*/ 154 w 154"/>
                <a:gd name="T11" fmla="*/ 232 h 232"/>
                <a:gd name="T12" fmla="*/ 102 w 154"/>
                <a:gd name="T13" fmla="*/ 232 h 232"/>
                <a:gd name="T14" fmla="*/ 44 w 154"/>
                <a:gd name="T15" fmla="*/ 70 h 232"/>
                <a:gd name="T16" fmla="*/ 44 w 154"/>
                <a:gd name="T17" fmla="*/ 70 h 232"/>
                <a:gd name="T18" fmla="*/ 44 w 154"/>
                <a:gd name="T19" fmla="*/ 232 h 232"/>
                <a:gd name="T20" fmla="*/ 0 w 154"/>
                <a:gd name="T21" fmla="*/ 232 h 232"/>
                <a:gd name="T22" fmla="*/ 0 w 154"/>
                <a:gd name="T23" fmla="*/ 0 h 232"/>
                <a:gd name="T24" fmla="*/ 54 w 154"/>
                <a:gd name="T25"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232">
                  <a:moveTo>
                    <a:pt x="54" y="0"/>
                  </a:moveTo>
                  <a:lnTo>
                    <a:pt x="111" y="159"/>
                  </a:lnTo>
                  <a:lnTo>
                    <a:pt x="112" y="159"/>
                  </a:lnTo>
                  <a:lnTo>
                    <a:pt x="112" y="0"/>
                  </a:lnTo>
                  <a:lnTo>
                    <a:pt x="154" y="0"/>
                  </a:lnTo>
                  <a:lnTo>
                    <a:pt x="154" y="232"/>
                  </a:lnTo>
                  <a:lnTo>
                    <a:pt x="102" y="232"/>
                  </a:lnTo>
                  <a:lnTo>
                    <a:pt x="44" y="70"/>
                  </a:lnTo>
                  <a:lnTo>
                    <a:pt x="44" y="70"/>
                  </a:lnTo>
                  <a:lnTo>
                    <a:pt x="44" y="232"/>
                  </a:lnTo>
                  <a:lnTo>
                    <a:pt x="0" y="232"/>
                  </a:lnTo>
                  <a:lnTo>
                    <a:pt x="0" y="0"/>
                  </a:lnTo>
                  <a:lnTo>
                    <a:pt x="5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2" name="Freeform 14"/>
            <p:cNvSpPr>
              <a:spLocks noEditPoints="1"/>
            </p:cNvSpPr>
            <p:nvPr userDrawn="1"/>
          </p:nvSpPr>
          <p:spPr bwMode="auto">
            <a:xfrm>
              <a:off x="8589963" y="4805363"/>
              <a:ext cx="95250" cy="123825"/>
            </a:xfrm>
            <a:custGeom>
              <a:avLst/>
              <a:gdLst>
                <a:gd name="T0" fmla="*/ 61 w 180"/>
                <a:gd name="T1" fmla="*/ 0 h 232"/>
                <a:gd name="T2" fmla="*/ 119 w 180"/>
                <a:gd name="T3" fmla="*/ 0 h 232"/>
                <a:gd name="T4" fmla="*/ 180 w 180"/>
                <a:gd name="T5" fmla="*/ 232 h 232"/>
                <a:gd name="T6" fmla="*/ 131 w 180"/>
                <a:gd name="T7" fmla="*/ 232 h 232"/>
                <a:gd name="T8" fmla="*/ 121 w 180"/>
                <a:gd name="T9" fmla="*/ 183 h 232"/>
                <a:gd name="T10" fmla="*/ 59 w 180"/>
                <a:gd name="T11" fmla="*/ 183 h 232"/>
                <a:gd name="T12" fmla="*/ 48 w 180"/>
                <a:gd name="T13" fmla="*/ 232 h 232"/>
                <a:gd name="T14" fmla="*/ 0 w 180"/>
                <a:gd name="T15" fmla="*/ 232 h 232"/>
                <a:gd name="T16" fmla="*/ 61 w 180"/>
                <a:gd name="T17" fmla="*/ 0 h 232"/>
                <a:gd name="T18" fmla="*/ 67 w 180"/>
                <a:gd name="T19" fmla="*/ 145 h 232"/>
                <a:gd name="T20" fmla="*/ 113 w 180"/>
                <a:gd name="T21" fmla="*/ 145 h 232"/>
                <a:gd name="T22" fmla="*/ 90 w 180"/>
                <a:gd name="T23" fmla="*/ 41 h 232"/>
                <a:gd name="T24" fmla="*/ 90 w 180"/>
                <a:gd name="T25" fmla="*/ 41 h 232"/>
                <a:gd name="T26" fmla="*/ 67 w 180"/>
                <a:gd name="T27" fmla="*/ 145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0" h="232">
                  <a:moveTo>
                    <a:pt x="61" y="0"/>
                  </a:moveTo>
                  <a:lnTo>
                    <a:pt x="119" y="0"/>
                  </a:lnTo>
                  <a:lnTo>
                    <a:pt x="180" y="232"/>
                  </a:lnTo>
                  <a:lnTo>
                    <a:pt x="131" y="232"/>
                  </a:lnTo>
                  <a:lnTo>
                    <a:pt x="121" y="183"/>
                  </a:lnTo>
                  <a:lnTo>
                    <a:pt x="59" y="183"/>
                  </a:lnTo>
                  <a:lnTo>
                    <a:pt x="48" y="232"/>
                  </a:lnTo>
                  <a:lnTo>
                    <a:pt x="0" y="232"/>
                  </a:lnTo>
                  <a:lnTo>
                    <a:pt x="61" y="0"/>
                  </a:lnTo>
                  <a:close/>
                  <a:moveTo>
                    <a:pt x="67" y="145"/>
                  </a:moveTo>
                  <a:lnTo>
                    <a:pt x="113" y="145"/>
                  </a:lnTo>
                  <a:lnTo>
                    <a:pt x="90" y="41"/>
                  </a:lnTo>
                  <a:lnTo>
                    <a:pt x="90" y="41"/>
                  </a:lnTo>
                  <a:lnTo>
                    <a:pt x="67" y="14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3" name="Freeform 15"/>
            <p:cNvSpPr>
              <a:spLocks/>
            </p:cNvSpPr>
            <p:nvPr userDrawn="1"/>
          </p:nvSpPr>
          <p:spPr bwMode="auto">
            <a:xfrm>
              <a:off x="8691563" y="4805363"/>
              <a:ext cx="77788" cy="125413"/>
            </a:xfrm>
            <a:custGeom>
              <a:avLst/>
              <a:gdLst>
                <a:gd name="T0" fmla="*/ 46 w 148"/>
                <a:gd name="T1" fmla="*/ 0 h 236"/>
                <a:gd name="T2" fmla="*/ 46 w 148"/>
                <a:gd name="T3" fmla="*/ 162 h 236"/>
                <a:gd name="T4" fmla="*/ 46 w 148"/>
                <a:gd name="T5" fmla="*/ 162 h 236"/>
                <a:gd name="T6" fmla="*/ 47 w 148"/>
                <a:gd name="T7" fmla="*/ 170 h 236"/>
                <a:gd name="T8" fmla="*/ 48 w 148"/>
                <a:gd name="T9" fmla="*/ 178 h 236"/>
                <a:gd name="T10" fmla="*/ 49 w 148"/>
                <a:gd name="T11" fmla="*/ 184 h 236"/>
                <a:gd name="T12" fmla="*/ 52 w 148"/>
                <a:gd name="T13" fmla="*/ 190 h 236"/>
                <a:gd name="T14" fmla="*/ 55 w 148"/>
                <a:gd name="T15" fmla="*/ 195 h 236"/>
                <a:gd name="T16" fmla="*/ 60 w 148"/>
                <a:gd name="T17" fmla="*/ 199 h 236"/>
                <a:gd name="T18" fmla="*/ 67 w 148"/>
                <a:gd name="T19" fmla="*/ 202 h 236"/>
                <a:gd name="T20" fmla="*/ 74 w 148"/>
                <a:gd name="T21" fmla="*/ 202 h 236"/>
                <a:gd name="T22" fmla="*/ 74 w 148"/>
                <a:gd name="T23" fmla="*/ 202 h 236"/>
                <a:gd name="T24" fmla="*/ 82 w 148"/>
                <a:gd name="T25" fmla="*/ 202 h 236"/>
                <a:gd name="T26" fmla="*/ 88 w 148"/>
                <a:gd name="T27" fmla="*/ 199 h 236"/>
                <a:gd name="T28" fmla="*/ 92 w 148"/>
                <a:gd name="T29" fmla="*/ 195 h 236"/>
                <a:gd name="T30" fmla="*/ 96 w 148"/>
                <a:gd name="T31" fmla="*/ 190 h 236"/>
                <a:gd name="T32" fmla="*/ 98 w 148"/>
                <a:gd name="T33" fmla="*/ 184 h 236"/>
                <a:gd name="T34" fmla="*/ 100 w 148"/>
                <a:gd name="T35" fmla="*/ 178 h 236"/>
                <a:gd name="T36" fmla="*/ 101 w 148"/>
                <a:gd name="T37" fmla="*/ 170 h 236"/>
                <a:gd name="T38" fmla="*/ 101 w 148"/>
                <a:gd name="T39" fmla="*/ 162 h 236"/>
                <a:gd name="T40" fmla="*/ 101 w 148"/>
                <a:gd name="T41" fmla="*/ 0 h 236"/>
                <a:gd name="T42" fmla="*/ 148 w 148"/>
                <a:gd name="T43" fmla="*/ 0 h 236"/>
                <a:gd name="T44" fmla="*/ 148 w 148"/>
                <a:gd name="T45" fmla="*/ 162 h 236"/>
                <a:gd name="T46" fmla="*/ 148 w 148"/>
                <a:gd name="T47" fmla="*/ 162 h 236"/>
                <a:gd name="T48" fmla="*/ 148 w 148"/>
                <a:gd name="T49" fmla="*/ 172 h 236"/>
                <a:gd name="T50" fmla="*/ 147 w 148"/>
                <a:gd name="T51" fmla="*/ 182 h 236"/>
                <a:gd name="T52" fmla="*/ 144 w 148"/>
                <a:gd name="T53" fmla="*/ 190 h 236"/>
                <a:gd name="T54" fmla="*/ 141 w 148"/>
                <a:gd name="T55" fmla="*/ 199 h 236"/>
                <a:gd name="T56" fmla="*/ 138 w 148"/>
                <a:gd name="T57" fmla="*/ 206 h 236"/>
                <a:gd name="T58" fmla="*/ 134 w 148"/>
                <a:gd name="T59" fmla="*/ 212 h 236"/>
                <a:gd name="T60" fmla="*/ 130 w 148"/>
                <a:gd name="T61" fmla="*/ 217 h 236"/>
                <a:gd name="T62" fmla="*/ 125 w 148"/>
                <a:gd name="T63" fmla="*/ 221 h 236"/>
                <a:gd name="T64" fmla="*/ 120 w 148"/>
                <a:gd name="T65" fmla="*/ 225 h 236"/>
                <a:gd name="T66" fmla="*/ 114 w 148"/>
                <a:gd name="T67" fmla="*/ 228 h 236"/>
                <a:gd name="T68" fmla="*/ 108 w 148"/>
                <a:gd name="T69" fmla="*/ 231 h 236"/>
                <a:gd name="T70" fmla="*/ 102 w 148"/>
                <a:gd name="T71" fmla="*/ 233 h 236"/>
                <a:gd name="T72" fmla="*/ 88 w 148"/>
                <a:gd name="T73" fmla="*/ 236 h 236"/>
                <a:gd name="T74" fmla="*/ 74 w 148"/>
                <a:gd name="T75" fmla="*/ 236 h 236"/>
                <a:gd name="T76" fmla="*/ 74 w 148"/>
                <a:gd name="T77" fmla="*/ 236 h 236"/>
                <a:gd name="T78" fmla="*/ 59 w 148"/>
                <a:gd name="T79" fmla="*/ 236 h 236"/>
                <a:gd name="T80" fmla="*/ 46 w 148"/>
                <a:gd name="T81" fmla="*/ 234 h 236"/>
                <a:gd name="T82" fmla="*/ 40 w 148"/>
                <a:gd name="T83" fmla="*/ 232 h 236"/>
                <a:gd name="T84" fmla="*/ 34 w 148"/>
                <a:gd name="T85" fmla="*/ 229 h 236"/>
                <a:gd name="T86" fmla="*/ 28 w 148"/>
                <a:gd name="T87" fmla="*/ 226 h 236"/>
                <a:gd name="T88" fmla="*/ 23 w 148"/>
                <a:gd name="T89" fmla="*/ 223 h 236"/>
                <a:gd name="T90" fmla="*/ 18 w 148"/>
                <a:gd name="T91" fmla="*/ 218 h 236"/>
                <a:gd name="T92" fmla="*/ 14 w 148"/>
                <a:gd name="T93" fmla="*/ 213 h 236"/>
                <a:gd name="T94" fmla="*/ 10 w 148"/>
                <a:gd name="T95" fmla="*/ 207 h 236"/>
                <a:gd name="T96" fmla="*/ 6 w 148"/>
                <a:gd name="T97" fmla="*/ 200 h 236"/>
                <a:gd name="T98" fmla="*/ 4 w 148"/>
                <a:gd name="T99" fmla="*/ 191 h 236"/>
                <a:gd name="T100" fmla="*/ 2 w 148"/>
                <a:gd name="T101" fmla="*/ 182 h 236"/>
                <a:gd name="T102" fmla="*/ 1 w 148"/>
                <a:gd name="T103" fmla="*/ 173 h 236"/>
                <a:gd name="T104" fmla="*/ 0 w 148"/>
                <a:gd name="T105" fmla="*/ 162 h 236"/>
                <a:gd name="T106" fmla="*/ 0 w 148"/>
                <a:gd name="T107" fmla="*/ 0 h 236"/>
                <a:gd name="T108" fmla="*/ 46 w 148"/>
                <a:gd name="T10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 h="236">
                  <a:moveTo>
                    <a:pt x="46" y="0"/>
                  </a:moveTo>
                  <a:lnTo>
                    <a:pt x="46" y="162"/>
                  </a:lnTo>
                  <a:lnTo>
                    <a:pt x="46" y="162"/>
                  </a:lnTo>
                  <a:lnTo>
                    <a:pt x="47" y="170"/>
                  </a:lnTo>
                  <a:lnTo>
                    <a:pt x="48" y="178"/>
                  </a:lnTo>
                  <a:lnTo>
                    <a:pt x="49" y="184"/>
                  </a:lnTo>
                  <a:lnTo>
                    <a:pt x="52" y="190"/>
                  </a:lnTo>
                  <a:lnTo>
                    <a:pt x="55" y="195"/>
                  </a:lnTo>
                  <a:lnTo>
                    <a:pt x="60" y="199"/>
                  </a:lnTo>
                  <a:lnTo>
                    <a:pt x="67" y="202"/>
                  </a:lnTo>
                  <a:lnTo>
                    <a:pt x="74" y="202"/>
                  </a:lnTo>
                  <a:lnTo>
                    <a:pt x="74" y="202"/>
                  </a:lnTo>
                  <a:lnTo>
                    <a:pt x="82" y="202"/>
                  </a:lnTo>
                  <a:lnTo>
                    <a:pt x="88" y="199"/>
                  </a:lnTo>
                  <a:lnTo>
                    <a:pt x="92" y="195"/>
                  </a:lnTo>
                  <a:lnTo>
                    <a:pt x="96" y="190"/>
                  </a:lnTo>
                  <a:lnTo>
                    <a:pt x="98" y="184"/>
                  </a:lnTo>
                  <a:lnTo>
                    <a:pt x="100" y="178"/>
                  </a:lnTo>
                  <a:lnTo>
                    <a:pt x="101" y="170"/>
                  </a:lnTo>
                  <a:lnTo>
                    <a:pt x="101" y="162"/>
                  </a:lnTo>
                  <a:lnTo>
                    <a:pt x="101" y="0"/>
                  </a:lnTo>
                  <a:lnTo>
                    <a:pt x="148" y="0"/>
                  </a:lnTo>
                  <a:lnTo>
                    <a:pt x="148" y="162"/>
                  </a:lnTo>
                  <a:lnTo>
                    <a:pt x="148" y="162"/>
                  </a:lnTo>
                  <a:lnTo>
                    <a:pt x="148" y="172"/>
                  </a:lnTo>
                  <a:lnTo>
                    <a:pt x="147" y="182"/>
                  </a:lnTo>
                  <a:lnTo>
                    <a:pt x="144" y="190"/>
                  </a:lnTo>
                  <a:lnTo>
                    <a:pt x="141" y="199"/>
                  </a:lnTo>
                  <a:lnTo>
                    <a:pt x="138" y="206"/>
                  </a:lnTo>
                  <a:lnTo>
                    <a:pt x="134" y="212"/>
                  </a:lnTo>
                  <a:lnTo>
                    <a:pt x="130" y="217"/>
                  </a:lnTo>
                  <a:lnTo>
                    <a:pt x="125" y="221"/>
                  </a:lnTo>
                  <a:lnTo>
                    <a:pt x="120" y="225"/>
                  </a:lnTo>
                  <a:lnTo>
                    <a:pt x="114" y="228"/>
                  </a:lnTo>
                  <a:lnTo>
                    <a:pt x="108" y="231"/>
                  </a:lnTo>
                  <a:lnTo>
                    <a:pt x="102" y="233"/>
                  </a:lnTo>
                  <a:lnTo>
                    <a:pt x="88" y="236"/>
                  </a:lnTo>
                  <a:lnTo>
                    <a:pt x="74" y="236"/>
                  </a:lnTo>
                  <a:lnTo>
                    <a:pt x="74" y="236"/>
                  </a:lnTo>
                  <a:lnTo>
                    <a:pt x="59" y="236"/>
                  </a:lnTo>
                  <a:lnTo>
                    <a:pt x="46" y="234"/>
                  </a:lnTo>
                  <a:lnTo>
                    <a:pt x="40" y="232"/>
                  </a:lnTo>
                  <a:lnTo>
                    <a:pt x="34" y="229"/>
                  </a:lnTo>
                  <a:lnTo>
                    <a:pt x="28" y="226"/>
                  </a:lnTo>
                  <a:lnTo>
                    <a:pt x="23" y="223"/>
                  </a:lnTo>
                  <a:lnTo>
                    <a:pt x="18" y="218"/>
                  </a:lnTo>
                  <a:lnTo>
                    <a:pt x="14" y="213"/>
                  </a:lnTo>
                  <a:lnTo>
                    <a:pt x="10" y="207"/>
                  </a:lnTo>
                  <a:lnTo>
                    <a:pt x="6" y="200"/>
                  </a:lnTo>
                  <a:lnTo>
                    <a:pt x="4" y="191"/>
                  </a:lnTo>
                  <a:lnTo>
                    <a:pt x="2" y="182"/>
                  </a:lnTo>
                  <a:lnTo>
                    <a:pt x="1" y="173"/>
                  </a:lnTo>
                  <a:lnTo>
                    <a:pt x="0" y="162"/>
                  </a:lnTo>
                  <a:lnTo>
                    <a:pt x="0" y="0"/>
                  </a:lnTo>
                  <a:lnTo>
                    <a:pt x="4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4" name="Freeform 16"/>
            <p:cNvSpPr>
              <a:spLocks/>
            </p:cNvSpPr>
            <p:nvPr userDrawn="1"/>
          </p:nvSpPr>
          <p:spPr bwMode="auto">
            <a:xfrm>
              <a:off x="8789988" y="4805363"/>
              <a:ext cx="69850" cy="123825"/>
            </a:xfrm>
            <a:custGeom>
              <a:avLst/>
              <a:gdLst>
                <a:gd name="T0" fmla="*/ 0 w 130"/>
                <a:gd name="T1" fmla="*/ 232 h 232"/>
                <a:gd name="T2" fmla="*/ 0 w 130"/>
                <a:gd name="T3" fmla="*/ 0 h 232"/>
                <a:gd name="T4" fmla="*/ 47 w 130"/>
                <a:gd name="T5" fmla="*/ 0 h 232"/>
                <a:gd name="T6" fmla="*/ 47 w 130"/>
                <a:gd name="T7" fmla="*/ 193 h 232"/>
                <a:gd name="T8" fmla="*/ 130 w 130"/>
                <a:gd name="T9" fmla="*/ 193 h 232"/>
                <a:gd name="T10" fmla="*/ 130 w 130"/>
                <a:gd name="T11" fmla="*/ 232 h 232"/>
                <a:gd name="T12" fmla="*/ 0 w 130"/>
                <a:gd name="T13" fmla="*/ 232 h 232"/>
              </a:gdLst>
              <a:ahLst/>
              <a:cxnLst>
                <a:cxn ang="0">
                  <a:pos x="T0" y="T1"/>
                </a:cxn>
                <a:cxn ang="0">
                  <a:pos x="T2" y="T3"/>
                </a:cxn>
                <a:cxn ang="0">
                  <a:pos x="T4" y="T5"/>
                </a:cxn>
                <a:cxn ang="0">
                  <a:pos x="T6" y="T7"/>
                </a:cxn>
                <a:cxn ang="0">
                  <a:pos x="T8" y="T9"/>
                </a:cxn>
                <a:cxn ang="0">
                  <a:pos x="T10" y="T11"/>
                </a:cxn>
                <a:cxn ang="0">
                  <a:pos x="T12" y="T13"/>
                </a:cxn>
              </a:cxnLst>
              <a:rect l="0" t="0" r="r" b="b"/>
              <a:pathLst>
                <a:path w="130" h="232">
                  <a:moveTo>
                    <a:pt x="0" y="232"/>
                  </a:moveTo>
                  <a:lnTo>
                    <a:pt x="0" y="0"/>
                  </a:lnTo>
                  <a:lnTo>
                    <a:pt x="47" y="0"/>
                  </a:lnTo>
                  <a:lnTo>
                    <a:pt x="47" y="193"/>
                  </a:lnTo>
                  <a:lnTo>
                    <a:pt x="130" y="193"/>
                  </a:lnTo>
                  <a:lnTo>
                    <a:pt x="130" y="232"/>
                  </a:lnTo>
                  <a:lnTo>
                    <a:pt x="0" y="2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5" name="Freeform 17"/>
            <p:cNvSpPr>
              <a:spLocks/>
            </p:cNvSpPr>
            <p:nvPr userDrawn="1"/>
          </p:nvSpPr>
          <p:spPr bwMode="auto">
            <a:xfrm>
              <a:off x="8848725" y="4805363"/>
              <a:ext cx="77788" cy="123825"/>
            </a:xfrm>
            <a:custGeom>
              <a:avLst/>
              <a:gdLst>
                <a:gd name="T0" fmla="*/ 148 w 148"/>
                <a:gd name="T1" fmla="*/ 0 h 232"/>
                <a:gd name="T2" fmla="*/ 148 w 148"/>
                <a:gd name="T3" fmla="*/ 39 h 232"/>
                <a:gd name="T4" fmla="*/ 97 w 148"/>
                <a:gd name="T5" fmla="*/ 39 h 232"/>
                <a:gd name="T6" fmla="*/ 97 w 148"/>
                <a:gd name="T7" fmla="*/ 232 h 232"/>
                <a:gd name="T8" fmla="*/ 51 w 148"/>
                <a:gd name="T9" fmla="*/ 232 h 232"/>
                <a:gd name="T10" fmla="*/ 51 w 148"/>
                <a:gd name="T11" fmla="*/ 39 h 232"/>
                <a:gd name="T12" fmla="*/ 0 w 148"/>
                <a:gd name="T13" fmla="*/ 39 h 232"/>
                <a:gd name="T14" fmla="*/ 0 w 148"/>
                <a:gd name="T15" fmla="*/ 0 h 232"/>
                <a:gd name="T16" fmla="*/ 148 w 148"/>
                <a:gd name="T17"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232">
                  <a:moveTo>
                    <a:pt x="148" y="0"/>
                  </a:moveTo>
                  <a:lnTo>
                    <a:pt x="148" y="39"/>
                  </a:lnTo>
                  <a:lnTo>
                    <a:pt x="97" y="39"/>
                  </a:lnTo>
                  <a:lnTo>
                    <a:pt x="97" y="232"/>
                  </a:lnTo>
                  <a:lnTo>
                    <a:pt x="51" y="232"/>
                  </a:lnTo>
                  <a:lnTo>
                    <a:pt x="51" y="39"/>
                  </a:lnTo>
                  <a:lnTo>
                    <a:pt x="0" y="39"/>
                  </a:lnTo>
                  <a:lnTo>
                    <a:pt x="0" y="0"/>
                  </a:lnTo>
                  <a:lnTo>
                    <a:pt x="14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pic>
        <p:nvPicPr>
          <p:cNvPr id="76" name="Picture 18" descr="C:\Users\ARNAUD~1\AppData\Local\Temp\VMwareDnD\933dad87\3_brands_logotypes_bi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028" y="8953886"/>
            <a:ext cx="596160" cy="143499"/>
          </a:xfrm>
          <a:prstGeom prst="rect">
            <a:avLst/>
          </a:prstGeom>
          <a:noFill/>
          <a:extLst>
            <a:ext uri="{909E8E84-426E-40DD-AFC4-6F175D3DCCD1}">
              <a14:hiddenFill xmlns:a14="http://schemas.microsoft.com/office/drawing/2010/main">
                <a:solidFill>
                  <a:srgbClr val="FFFFFF"/>
                </a:solidFill>
              </a14:hiddenFill>
            </a:ext>
          </a:extLst>
        </p:spPr>
      </p:pic>
      <p:cxnSp>
        <p:nvCxnSpPr>
          <p:cNvPr id="77" name="Connecteur droit 76"/>
          <p:cNvCxnSpPr/>
          <p:nvPr/>
        </p:nvCxnSpPr>
        <p:spPr>
          <a:xfrm>
            <a:off x="4924031" y="8934612"/>
            <a:ext cx="0" cy="16582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Connecteur droit 77"/>
          <p:cNvCxnSpPr/>
          <p:nvPr/>
        </p:nvCxnSpPr>
        <p:spPr>
          <a:xfrm>
            <a:off x="917678" y="8929842"/>
            <a:ext cx="0" cy="16582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ext Box 23"/>
          <p:cNvSpPr txBox="1">
            <a:spLocks noChangeArrowheads="1"/>
          </p:cNvSpPr>
          <p:nvPr/>
        </p:nvSpPr>
        <p:spPr bwMode="auto">
          <a:xfrm>
            <a:off x="989532" y="8948449"/>
            <a:ext cx="566062" cy="165827"/>
          </a:xfrm>
          <a:prstGeom prst="rect">
            <a:avLst/>
          </a:prstGeom>
          <a:noFill/>
          <a:ln>
            <a:noFill/>
          </a:ln>
          <a:extLst/>
        </p:spPr>
        <p:txBody>
          <a:bodyPr wrap="square" lIns="0" tIns="0" rIns="0" bIns="0" anchor="b" anchorCtr="0">
            <a:noAutofit/>
          </a:bodyPr>
          <a:lstStyle>
            <a:lvl1pPr defTabSz="1042988" eaLnBrk="0" hangingPunct="0">
              <a:spcBef>
                <a:spcPct val="0"/>
              </a:spcBef>
              <a:defRPr sz="2400">
                <a:solidFill>
                  <a:schemeClr val="tx1"/>
                </a:solidFill>
                <a:latin typeface="Arial" charset="0"/>
                <a:ea typeface="MS PGothic" pitchFamily="34" charset="-128"/>
              </a:defRPr>
            </a:lvl1pPr>
            <a:lvl2pPr marL="37931725" indent="-37474525" defTabSz="1042988" eaLnBrk="0" hangingPunct="0">
              <a:spcBef>
                <a:spcPct val="0"/>
              </a:spcBef>
              <a:defRPr sz="2400">
                <a:solidFill>
                  <a:schemeClr val="tx1"/>
                </a:solidFill>
                <a:latin typeface="Arial" charset="0"/>
                <a:ea typeface="MS PGothic" pitchFamily="34" charset="-128"/>
              </a:defRPr>
            </a:lvl2pPr>
            <a:lvl3pPr eaLnBrk="0" hangingPunct="0">
              <a:spcBef>
                <a:spcPct val="0"/>
              </a:spcBef>
              <a:defRPr sz="2400">
                <a:solidFill>
                  <a:schemeClr val="tx1"/>
                </a:solidFill>
                <a:latin typeface="Arial" charset="0"/>
                <a:ea typeface="MS PGothic" pitchFamily="34" charset="-128"/>
              </a:defRPr>
            </a:lvl3pPr>
            <a:lvl4pPr eaLnBrk="0" hangingPunct="0">
              <a:spcBef>
                <a:spcPct val="0"/>
              </a:spcBef>
              <a:defRPr sz="2400">
                <a:solidFill>
                  <a:schemeClr val="tx1"/>
                </a:solidFill>
                <a:latin typeface="Arial" charset="0"/>
                <a:ea typeface="MS PGothic" pitchFamily="34" charset="-128"/>
              </a:defRPr>
            </a:lvl4pPr>
            <a:lvl5pPr eaLnBrk="0" hangingPunct="0">
              <a:spcBef>
                <a:spcPct val="0"/>
              </a:spcBef>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buClr>
                <a:srgbClr val="F7B100"/>
              </a:buClr>
              <a:buFont typeface="Wingdings" pitchFamily="2" charset="2"/>
              <a:buNone/>
              <a:defRPr/>
            </a:pPr>
            <a:r>
              <a:rPr lang="fr-FR" sz="600" b="0" cap="all" baseline="0" dirty="0" smtClean="0">
                <a:latin typeface="Arial" panose="020B0604020202020204" pitchFamily="34" charset="0"/>
                <a:cs typeface="Arial" panose="020B0604020202020204" pitchFamily="34" charset="0"/>
              </a:rPr>
              <a:t>date</a:t>
            </a:r>
            <a:endParaRPr lang="fr-FR" sz="600" b="0" cap="all" baseline="0" dirty="0">
              <a:latin typeface="Arial" panose="020B0604020202020204" pitchFamily="34" charset="0"/>
              <a:cs typeface="Arial" panose="020B0604020202020204" pitchFamily="34" charset="0"/>
            </a:endParaRPr>
          </a:p>
        </p:txBody>
      </p:sp>
      <p:cxnSp>
        <p:nvCxnSpPr>
          <p:cNvPr id="80" name="Connecteur droit 79"/>
          <p:cNvCxnSpPr/>
          <p:nvPr/>
        </p:nvCxnSpPr>
        <p:spPr>
          <a:xfrm>
            <a:off x="917678" y="8929842"/>
            <a:ext cx="0" cy="16582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Connecteur droit 80"/>
          <p:cNvCxnSpPr/>
          <p:nvPr/>
        </p:nvCxnSpPr>
        <p:spPr>
          <a:xfrm>
            <a:off x="1873620" y="8929866"/>
            <a:ext cx="0" cy="165827"/>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82" name="Groupe 81"/>
          <p:cNvGrpSpPr/>
          <p:nvPr/>
        </p:nvGrpSpPr>
        <p:grpSpPr>
          <a:xfrm>
            <a:off x="1944211" y="8952193"/>
            <a:ext cx="534035" cy="56602"/>
            <a:chOff x="63500" y="1725613"/>
            <a:chExt cx="3975100" cy="422275"/>
          </a:xfrm>
        </p:grpSpPr>
        <p:sp>
          <p:nvSpPr>
            <p:cNvPr id="83" name="Freeform 584"/>
            <p:cNvSpPr>
              <a:spLocks/>
            </p:cNvSpPr>
            <p:nvPr/>
          </p:nvSpPr>
          <p:spPr bwMode="auto">
            <a:xfrm>
              <a:off x="63500" y="1725613"/>
              <a:ext cx="358775" cy="422275"/>
            </a:xfrm>
            <a:custGeom>
              <a:avLst/>
              <a:gdLst>
                <a:gd name="T0" fmla="*/ 453 w 453"/>
                <a:gd name="T1" fmla="*/ 360 h 531"/>
                <a:gd name="T2" fmla="*/ 432 w 453"/>
                <a:gd name="T3" fmla="*/ 417 h 531"/>
                <a:gd name="T4" fmla="*/ 402 w 453"/>
                <a:gd name="T5" fmla="*/ 462 h 531"/>
                <a:gd name="T6" fmla="*/ 376 w 453"/>
                <a:gd name="T7" fmla="*/ 488 h 531"/>
                <a:gd name="T8" fmla="*/ 331 w 453"/>
                <a:gd name="T9" fmla="*/ 514 h 531"/>
                <a:gd name="T10" fmla="*/ 279 w 453"/>
                <a:gd name="T11" fmla="*/ 529 h 531"/>
                <a:gd name="T12" fmla="*/ 240 w 453"/>
                <a:gd name="T13" fmla="*/ 531 h 531"/>
                <a:gd name="T14" fmla="*/ 183 w 453"/>
                <a:gd name="T15" fmla="*/ 526 h 531"/>
                <a:gd name="T16" fmla="*/ 134 w 453"/>
                <a:gd name="T17" fmla="*/ 512 h 531"/>
                <a:gd name="T18" fmla="*/ 106 w 453"/>
                <a:gd name="T19" fmla="*/ 497 h 531"/>
                <a:gd name="T20" fmla="*/ 70 w 453"/>
                <a:gd name="T21" fmla="*/ 467 h 531"/>
                <a:gd name="T22" fmla="*/ 42 w 453"/>
                <a:gd name="T23" fmla="*/ 430 h 531"/>
                <a:gd name="T24" fmla="*/ 27 w 453"/>
                <a:gd name="T25" fmla="*/ 400 h 531"/>
                <a:gd name="T26" fmla="*/ 10 w 453"/>
                <a:gd name="T27" fmla="*/ 350 h 531"/>
                <a:gd name="T28" fmla="*/ 1 w 453"/>
                <a:gd name="T29" fmla="*/ 298 h 531"/>
                <a:gd name="T30" fmla="*/ 0 w 453"/>
                <a:gd name="T31" fmla="*/ 263 h 531"/>
                <a:gd name="T32" fmla="*/ 4 w 453"/>
                <a:gd name="T33" fmla="*/ 205 h 531"/>
                <a:gd name="T34" fmla="*/ 17 w 453"/>
                <a:gd name="T35" fmla="*/ 154 h 531"/>
                <a:gd name="T36" fmla="*/ 31 w 453"/>
                <a:gd name="T37" fmla="*/ 122 h 531"/>
                <a:gd name="T38" fmla="*/ 58 w 453"/>
                <a:gd name="T39" fmla="*/ 82 h 531"/>
                <a:gd name="T40" fmla="*/ 91 w 453"/>
                <a:gd name="T41" fmla="*/ 49 h 531"/>
                <a:gd name="T42" fmla="*/ 118 w 453"/>
                <a:gd name="T43" fmla="*/ 32 h 531"/>
                <a:gd name="T44" fmla="*/ 161 w 453"/>
                <a:gd name="T45" fmla="*/ 13 h 531"/>
                <a:gd name="T46" fmla="*/ 208 w 453"/>
                <a:gd name="T47" fmla="*/ 3 h 531"/>
                <a:gd name="T48" fmla="*/ 242 w 453"/>
                <a:gd name="T49" fmla="*/ 0 h 531"/>
                <a:gd name="T50" fmla="*/ 297 w 453"/>
                <a:gd name="T51" fmla="*/ 6 h 531"/>
                <a:gd name="T52" fmla="*/ 344 w 453"/>
                <a:gd name="T53" fmla="*/ 23 h 531"/>
                <a:gd name="T54" fmla="*/ 371 w 453"/>
                <a:gd name="T55" fmla="*/ 40 h 531"/>
                <a:gd name="T56" fmla="*/ 407 w 453"/>
                <a:gd name="T57" fmla="*/ 73 h 531"/>
                <a:gd name="T58" fmla="*/ 432 w 453"/>
                <a:gd name="T59" fmla="*/ 117 h 531"/>
                <a:gd name="T60" fmla="*/ 377 w 453"/>
                <a:gd name="T61" fmla="*/ 165 h 531"/>
                <a:gd name="T62" fmla="*/ 367 w 453"/>
                <a:gd name="T63" fmla="*/ 140 h 531"/>
                <a:gd name="T64" fmla="*/ 349 w 453"/>
                <a:gd name="T65" fmla="*/ 108 h 531"/>
                <a:gd name="T66" fmla="*/ 326 w 453"/>
                <a:gd name="T67" fmla="*/ 85 h 531"/>
                <a:gd name="T68" fmla="*/ 308 w 453"/>
                <a:gd name="T69" fmla="*/ 73 h 531"/>
                <a:gd name="T70" fmla="*/ 276 w 453"/>
                <a:gd name="T71" fmla="*/ 63 h 531"/>
                <a:gd name="T72" fmla="*/ 240 w 453"/>
                <a:gd name="T73" fmla="*/ 59 h 531"/>
                <a:gd name="T74" fmla="*/ 212 w 453"/>
                <a:gd name="T75" fmla="*/ 60 h 531"/>
                <a:gd name="T76" fmla="*/ 174 w 453"/>
                <a:gd name="T77" fmla="*/ 69 h 531"/>
                <a:gd name="T78" fmla="*/ 142 w 453"/>
                <a:gd name="T79" fmla="*/ 87 h 531"/>
                <a:gd name="T80" fmla="*/ 123 w 453"/>
                <a:gd name="T81" fmla="*/ 102 h 531"/>
                <a:gd name="T82" fmla="*/ 101 w 453"/>
                <a:gd name="T83" fmla="*/ 129 h 531"/>
                <a:gd name="T84" fmla="*/ 86 w 453"/>
                <a:gd name="T85" fmla="*/ 163 h 531"/>
                <a:gd name="T86" fmla="*/ 74 w 453"/>
                <a:gd name="T87" fmla="*/ 211 h 531"/>
                <a:gd name="T88" fmla="*/ 70 w 453"/>
                <a:gd name="T89" fmla="*/ 261 h 531"/>
                <a:gd name="T90" fmla="*/ 81 w 453"/>
                <a:gd name="T91" fmla="*/ 351 h 531"/>
                <a:gd name="T92" fmla="*/ 93 w 453"/>
                <a:gd name="T93" fmla="*/ 388 h 531"/>
                <a:gd name="T94" fmla="*/ 114 w 453"/>
                <a:gd name="T95" fmla="*/ 419 h 531"/>
                <a:gd name="T96" fmla="*/ 138 w 453"/>
                <a:gd name="T97" fmla="*/ 443 h 531"/>
                <a:gd name="T98" fmla="*/ 169 w 453"/>
                <a:gd name="T99" fmla="*/ 460 h 531"/>
                <a:gd name="T100" fmla="*/ 201 w 453"/>
                <a:gd name="T101" fmla="*/ 470 h 531"/>
                <a:gd name="T102" fmla="*/ 235 w 453"/>
                <a:gd name="T103" fmla="*/ 473 h 531"/>
                <a:gd name="T104" fmla="*/ 275 w 453"/>
                <a:gd name="T105" fmla="*/ 469 h 531"/>
                <a:gd name="T106" fmla="*/ 311 w 453"/>
                <a:gd name="T107" fmla="*/ 455 h 531"/>
                <a:gd name="T108" fmla="*/ 331 w 453"/>
                <a:gd name="T109" fmla="*/ 441 h 531"/>
                <a:gd name="T110" fmla="*/ 358 w 453"/>
                <a:gd name="T111" fmla="*/ 411 h 531"/>
                <a:gd name="T112" fmla="*/ 377 w 453"/>
                <a:gd name="T113" fmla="*/ 373 h 531"/>
                <a:gd name="T114" fmla="*/ 385 w 453"/>
                <a:gd name="T115" fmla="*/ 342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3" h="531">
                  <a:moveTo>
                    <a:pt x="385" y="342"/>
                  </a:moveTo>
                  <a:lnTo>
                    <a:pt x="453" y="360"/>
                  </a:lnTo>
                  <a:lnTo>
                    <a:pt x="453" y="360"/>
                  </a:lnTo>
                  <a:lnTo>
                    <a:pt x="448" y="380"/>
                  </a:lnTo>
                  <a:lnTo>
                    <a:pt x="440" y="400"/>
                  </a:lnTo>
                  <a:lnTo>
                    <a:pt x="432" y="417"/>
                  </a:lnTo>
                  <a:lnTo>
                    <a:pt x="423" y="433"/>
                  </a:lnTo>
                  <a:lnTo>
                    <a:pt x="413" y="448"/>
                  </a:lnTo>
                  <a:lnTo>
                    <a:pt x="402" y="462"/>
                  </a:lnTo>
                  <a:lnTo>
                    <a:pt x="390" y="475"/>
                  </a:lnTo>
                  <a:lnTo>
                    <a:pt x="376" y="488"/>
                  </a:lnTo>
                  <a:lnTo>
                    <a:pt x="376" y="488"/>
                  </a:lnTo>
                  <a:lnTo>
                    <a:pt x="362" y="498"/>
                  </a:lnTo>
                  <a:lnTo>
                    <a:pt x="347" y="507"/>
                  </a:lnTo>
                  <a:lnTo>
                    <a:pt x="331" y="514"/>
                  </a:lnTo>
                  <a:lnTo>
                    <a:pt x="315" y="520"/>
                  </a:lnTo>
                  <a:lnTo>
                    <a:pt x="298" y="525"/>
                  </a:lnTo>
                  <a:lnTo>
                    <a:pt x="279" y="529"/>
                  </a:lnTo>
                  <a:lnTo>
                    <a:pt x="261" y="530"/>
                  </a:lnTo>
                  <a:lnTo>
                    <a:pt x="240" y="531"/>
                  </a:lnTo>
                  <a:lnTo>
                    <a:pt x="240" y="531"/>
                  </a:lnTo>
                  <a:lnTo>
                    <a:pt x="220" y="530"/>
                  </a:lnTo>
                  <a:lnTo>
                    <a:pt x="201" y="529"/>
                  </a:lnTo>
                  <a:lnTo>
                    <a:pt x="183" y="526"/>
                  </a:lnTo>
                  <a:lnTo>
                    <a:pt x="166" y="522"/>
                  </a:lnTo>
                  <a:lnTo>
                    <a:pt x="150" y="519"/>
                  </a:lnTo>
                  <a:lnTo>
                    <a:pt x="134" y="512"/>
                  </a:lnTo>
                  <a:lnTo>
                    <a:pt x="119" y="506"/>
                  </a:lnTo>
                  <a:lnTo>
                    <a:pt x="106" y="497"/>
                  </a:lnTo>
                  <a:lnTo>
                    <a:pt x="106" y="497"/>
                  </a:lnTo>
                  <a:lnTo>
                    <a:pt x="93" y="488"/>
                  </a:lnTo>
                  <a:lnTo>
                    <a:pt x="82" y="479"/>
                  </a:lnTo>
                  <a:lnTo>
                    <a:pt x="70" y="467"/>
                  </a:lnTo>
                  <a:lnTo>
                    <a:pt x="60" y="456"/>
                  </a:lnTo>
                  <a:lnTo>
                    <a:pt x="51" y="443"/>
                  </a:lnTo>
                  <a:lnTo>
                    <a:pt x="42" y="430"/>
                  </a:lnTo>
                  <a:lnTo>
                    <a:pt x="35" y="415"/>
                  </a:lnTo>
                  <a:lnTo>
                    <a:pt x="27" y="400"/>
                  </a:lnTo>
                  <a:lnTo>
                    <a:pt x="27" y="400"/>
                  </a:lnTo>
                  <a:lnTo>
                    <a:pt x="20" y="383"/>
                  </a:lnTo>
                  <a:lnTo>
                    <a:pt x="15" y="368"/>
                  </a:lnTo>
                  <a:lnTo>
                    <a:pt x="10" y="350"/>
                  </a:lnTo>
                  <a:lnTo>
                    <a:pt x="6" y="333"/>
                  </a:lnTo>
                  <a:lnTo>
                    <a:pt x="4" y="316"/>
                  </a:lnTo>
                  <a:lnTo>
                    <a:pt x="1" y="298"/>
                  </a:lnTo>
                  <a:lnTo>
                    <a:pt x="0" y="280"/>
                  </a:lnTo>
                  <a:lnTo>
                    <a:pt x="0" y="263"/>
                  </a:lnTo>
                  <a:lnTo>
                    <a:pt x="0" y="263"/>
                  </a:lnTo>
                  <a:lnTo>
                    <a:pt x="0" y="242"/>
                  </a:lnTo>
                  <a:lnTo>
                    <a:pt x="1" y="223"/>
                  </a:lnTo>
                  <a:lnTo>
                    <a:pt x="4" y="205"/>
                  </a:lnTo>
                  <a:lnTo>
                    <a:pt x="8" y="187"/>
                  </a:lnTo>
                  <a:lnTo>
                    <a:pt x="12" y="170"/>
                  </a:lnTo>
                  <a:lnTo>
                    <a:pt x="17" y="154"/>
                  </a:lnTo>
                  <a:lnTo>
                    <a:pt x="23" y="137"/>
                  </a:lnTo>
                  <a:lnTo>
                    <a:pt x="31" y="122"/>
                  </a:lnTo>
                  <a:lnTo>
                    <a:pt x="31" y="122"/>
                  </a:lnTo>
                  <a:lnTo>
                    <a:pt x="38" y="108"/>
                  </a:lnTo>
                  <a:lnTo>
                    <a:pt x="47" y="93"/>
                  </a:lnTo>
                  <a:lnTo>
                    <a:pt x="58" y="82"/>
                  </a:lnTo>
                  <a:lnTo>
                    <a:pt x="68" y="69"/>
                  </a:lnTo>
                  <a:lnTo>
                    <a:pt x="79" y="59"/>
                  </a:lnTo>
                  <a:lnTo>
                    <a:pt x="91" y="49"/>
                  </a:lnTo>
                  <a:lnTo>
                    <a:pt x="104" y="40"/>
                  </a:lnTo>
                  <a:lnTo>
                    <a:pt x="118" y="32"/>
                  </a:lnTo>
                  <a:lnTo>
                    <a:pt x="118" y="32"/>
                  </a:lnTo>
                  <a:lnTo>
                    <a:pt x="132" y="24"/>
                  </a:lnTo>
                  <a:lnTo>
                    <a:pt x="147" y="18"/>
                  </a:lnTo>
                  <a:lnTo>
                    <a:pt x="161" y="13"/>
                  </a:lnTo>
                  <a:lnTo>
                    <a:pt x="176" y="8"/>
                  </a:lnTo>
                  <a:lnTo>
                    <a:pt x="193" y="5"/>
                  </a:lnTo>
                  <a:lnTo>
                    <a:pt x="208" y="3"/>
                  </a:lnTo>
                  <a:lnTo>
                    <a:pt x="225" y="1"/>
                  </a:lnTo>
                  <a:lnTo>
                    <a:pt x="242" y="0"/>
                  </a:lnTo>
                  <a:lnTo>
                    <a:pt x="242" y="0"/>
                  </a:lnTo>
                  <a:lnTo>
                    <a:pt x="261" y="1"/>
                  </a:lnTo>
                  <a:lnTo>
                    <a:pt x="279" y="3"/>
                  </a:lnTo>
                  <a:lnTo>
                    <a:pt x="297" y="6"/>
                  </a:lnTo>
                  <a:lnTo>
                    <a:pt x="312" y="10"/>
                  </a:lnTo>
                  <a:lnTo>
                    <a:pt x="329" y="15"/>
                  </a:lnTo>
                  <a:lnTo>
                    <a:pt x="344" y="23"/>
                  </a:lnTo>
                  <a:lnTo>
                    <a:pt x="358" y="31"/>
                  </a:lnTo>
                  <a:lnTo>
                    <a:pt x="371" y="40"/>
                  </a:lnTo>
                  <a:lnTo>
                    <a:pt x="371" y="40"/>
                  </a:lnTo>
                  <a:lnTo>
                    <a:pt x="384" y="50"/>
                  </a:lnTo>
                  <a:lnTo>
                    <a:pt x="395" y="61"/>
                  </a:lnTo>
                  <a:lnTo>
                    <a:pt x="407" y="73"/>
                  </a:lnTo>
                  <a:lnTo>
                    <a:pt x="416" y="87"/>
                  </a:lnTo>
                  <a:lnTo>
                    <a:pt x="425" y="101"/>
                  </a:lnTo>
                  <a:lnTo>
                    <a:pt x="432" y="117"/>
                  </a:lnTo>
                  <a:lnTo>
                    <a:pt x="439" y="133"/>
                  </a:lnTo>
                  <a:lnTo>
                    <a:pt x="444" y="150"/>
                  </a:lnTo>
                  <a:lnTo>
                    <a:pt x="377" y="165"/>
                  </a:lnTo>
                  <a:lnTo>
                    <a:pt x="377" y="165"/>
                  </a:lnTo>
                  <a:lnTo>
                    <a:pt x="373" y="152"/>
                  </a:lnTo>
                  <a:lnTo>
                    <a:pt x="367" y="140"/>
                  </a:lnTo>
                  <a:lnTo>
                    <a:pt x="362" y="128"/>
                  </a:lnTo>
                  <a:lnTo>
                    <a:pt x="356" y="118"/>
                  </a:lnTo>
                  <a:lnTo>
                    <a:pt x="349" y="108"/>
                  </a:lnTo>
                  <a:lnTo>
                    <a:pt x="341" y="99"/>
                  </a:lnTo>
                  <a:lnTo>
                    <a:pt x="334" y="91"/>
                  </a:lnTo>
                  <a:lnTo>
                    <a:pt x="326" y="85"/>
                  </a:lnTo>
                  <a:lnTo>
                    <a:pt x="326" y="85"/>
                  </a:lnTo>
                  <a:lnTo>
                    <a:pt x="317" y="78"/>
                  </a:lnTo>
                  <a:lnTo>
                    <a:pt x="308" y="73"/>
                  </a:lnTo>
                  <a:lnTo>
                    <a:pt x="298" y="69"/>
                  </a:lnTo>
                  <a:lnTo>
                    <a:pt x="288" y="65"/>
                  </a:lnTo>
                  <a:lnTo>
                    <a:pt x="276" y="63"/>
                  </a:lnTo>
                  <a:lnTo>
                    <a:pt x="265" y="60"/>
                  </a:lnTo>
                  <a:lnTo>
                    <a:pt x="253" y="59"/>
                  </a:lnTo>
                  <a:lnTo>
                    <a:pt x="240" y="59"/>
                  </a:lnTo>
                  <a:lnTo>
                    <a:pt x="240" y="59"/>
                  </a:lnTo>
                  <a:lnTo>
                    <a:pt x="226" y="59"/>
                  </a:lnTo>
                  <a:lnTo>
                    <a:pt x="212" y="60"/>
                  </a:lnTo>
                  <a:lnTo>
                    <a:pt x="198" y="63"/>
                  </a:lnTo>
                  <a:lnTo>
                    <a:pt x="187" y="65"/>
                  </a:lnTo>
                  <a:lnTo>
                    <a:pt x="174" y="69"/>
                  </a:lnTo>
                  <a:lnTo>
                    <a:pt x="162" y="74"/>
                  </a:lnTo>
                  <a:lnTo>
                    <a:pt x="152" y="81"/>
                  </a:lnTo>
                  <a:lnTo>
                    <a:pt x="142" y="87"/>
                  </a:lnTo>
                  <a:lnTo>
                    <a:pt x="142" y="87"/>
                  </a:lnTo>
                  <a:lnTo>
                    <a:pt x="132" y="95"/>
                  </a:lnTo>
                  <a:lnTo>
                    <a:pt x="123" y="102"/>
                  </a:lnTo>
                  <a:lnTo>
                    <a:pt x="115" y="111"/>
                  </a:lnTo>
                  <a:lnTo>
                    <a:pt x="107" y="120"/>
                  </a:lnTo>
                  <a:lnTo>
                    <a:pt x="101" y="129"/>
                  </a:lnTo>
                  <a:lnTo>
                    <a:pt x="96" y="141"/>
                  </a:lnTo>
                  <a:lnTo>
                    <a:pt x="91" y="151"/>
                  </a:lnTo>
                  <a:lnTo>
                    <a:pt x="86" y="163"/>
                  </a:lnTo>
                  <a:lnTo>
                    <a:pt x="86" y="163"/>
                  </a:lnTo>
                  <a:lnTo>
                    <a:pt x="79" y="187"/>
                  </a:lnTo>
                  <a:lnTo>
                    <a:pt x="74" y="211"/>
                  </a:lnTo>
                  <a:lnTo>
                    <a:pt x="70" y="237"/>
                  </a:lnTo>
                  <a:lnTo>
                    <a:pt x="70" y="261"/>
                  </a:lnTo>
                  <a:lnTo>
                    <a:pt x="70" y="261"/>
                  </a:lnTo>
                  <a:lnTo>
                    <a:pt x="72" y="293"/>
                  </a:lnTo>
                  <a:lnTo>
                    <a:pt x="74" y="323"/>
                  </a:lnTo>
                  <a:lnTo>
                    <a:pt x="81" y="351"/>
                  </a:lnTo>
                  <a:lnTo>
                    <a:pt x="88" y="376"/>
                  </a:lnTo>
                  <a:lnTo>
                    <a:pt x="88" y="376"/>
                  </a:lnTo>
                  <a:lnTo>
                    <a:pt x="93" y="388"/>
                  </a:lnTo>
                  <a:lnTo>
                    <a:pt x="100" y="398"/>
                  </a:lnTo>
                  <a:lnTo>
                    <a:pt x="106" y="409"/>
                  </a:lnTo>
                  <a:lnTo>
                    <a:pt x="114" y="419"/>
                  </a:lnTo>
                  <a:lnTo>
                    <a:pt x="121" y="428"/>
                  </a:lnTo>
                  <a:lnTo>
                    <a:pt x="129" y="435"/>
                  </a:lnTo>
                  <a:lnTo>
                    <a:pt x="138" y="443"/>
                  </a:lnTo>
                  <a:lnTo>
                    <a:pt x="148" y="449"/>
                  </a:lnTo>
                  <a:lnTo>
                    <a:pt x="148" y="449"/>
                  </a:lnTo>
                  <a:lnTo>
                    <a:pt x="169" y="460"/>
                  </a:lnTo>
                  <a:lnTo>
                    <a:pt x="179" y="464"/>
                  </a:lnTo>
                  <a:lnTo>
                    <a:pt x="191" y="467"/>
                  </a:lnTo>
                  <a:lnTo>
                    <a:pt x="201" y="470"/>
                  </a:lnTo>
                  <a:lnTo>
                    <a:pt x="212" y="471"/>
                  </a:lnTo>
                  <a:lnTo>
                    <a:pt x="235" y="473"/>
                  </a:lnTo>
                  <a:lnTo>
                    <a:pt x="235" y="473"/>
                  </a:lnTo>
                  <a:lnTo>
                    <a:pt x="249" y="473"/>
                  </a:lnTo>
                  <a:lnTo>
                    <a:pt x="262" y="471"/>
                  </a:lnTo>
                  <a:lnTo>
                    <a:pt x="275" y="469"/>
                  </a:lnTo>
                  <a:lnTo>
                    <a:pt x="288" y="465"/>
                  </a:lnTo>
                  <a:lnTo>
                    <a:pt x="299" y="460"/>
                  </a:lnTo>
                  <a:lnTo>
                    <a:pt x="311" y="455"/>
                  </a:lnTo>
                  <a:lnTo>
                    <a:pt x="321" y="448"/>
                  </a:lnTo>
                  <a:lnTo>
                    <a:pt x="331" y="441"/>
                  </a:lnTo>
                  <a:lnTo>
                    <a:pt x="331" y="441"/>
                  </a:lnTo>
                  <a:lnTo>
                    <a:pt x="341" y="432"/>
                  </a:lnTo>
                  <a:lnTo>
                    <a:pt x="350" y="421"/>
                  </a:lnTo>
                  <a:lnTo>
                    <a:pt x="358" y="411"/>
                  </a:lnTo>
                  <a:lnTo>
                    <a:pt x="364" y="400"/>
                  </a:lnTo>
                  <a:lnTo>
                    <a:pt x="371" y="387"/>
                  </a:lnTo>
                  <a:lnTo>
                    <a:pt x="377" y="373"/>
                  </a:lnTo>
                  <a:lnTo>
                    <a:pt x="381" y="359"/>
                  </a:lnTo>
                  <a:lnTo>
                    <a:pt x="385" y="342"/>
                  </a:lnTo>
                  <a:lnTo>
                    <a:pt x="385" y="3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4" name="Freeform 585"/>
            <p:cNvSpPr>
              <a:spLocks noEditPoints="1"/>
            </p:cNvSpPr>
            <p:nvPr/>
          </p:nvSpPr>
          <p:spPr bwMode="auto">
            <a:xfrm>
              <a:off x="458788" y="1725613"/>
              <a:ext cx="388938" cy="422275"/>
            </a:xfrm>
            <a:custGeom>
              <a:avLst/>
              <a:gdLst>
                <a:gd name="T0" fmla="*/ 1 w 490"/>
                <a:gd name="T1" fmla="*/ 242 h 531"/>
                <a:gd name="T2" fmla="*/ 16 w 490"/>
                <a:gd name="T3" fmla="*/ 159 h 531"/>
                <a:gd name="T4" fmla="*/ 52 w 490"/>
                <a:gd name="T5" fmla="*/ 91 h 531"/>
                <a:gd name="T6" fmla="*/ 85 w 490"/>
                <a:gd name="T7" fmla="*/ 55 h 531"/>
                <a:gd name="T8" fmla="*/ 147 w 490"/>
                <a:gd name="T9" fmla="*/ 18 h 531"/>
                <a:gd name="T10" fmla="*/ 218 w 490"/>
                <a:gd name="T11" fmla="*/ 1 h 531"/>
                <a:gd name="T12" fmla="*/ 263 w 490"/>
                <a:gd name="T13" fmla="*/ 0 h 531"/>
                <a:gd name="T14" fmla="*/ 313 w 490"/>
                <a:gd name="T15" fmla="*/ 9 h 531"/>
                <a:gd name="T16" fmla="*/ 359 w 490"/>
                <a:gd name="T17" fmla="*/ 26 h 531"/>
                <a:gd name="T18" fmla="*/ 387 w 490"/>
                <a:gd name="T19" fmla="*/ 44 h 531"/>
                <a:gd name="T20" fmla="*/ 423 w 490"/>
                <a:gd name="T21" fmla="*/ 74 h 531"/>
                <a:gd name="T22" fmla="*/ 452 w 490"/>
                <a:gd name="T23" fmla="*/ 114 h 531"/>
                <a:gd name="T24" fmla="*/ 467 w 490"/>
                <a:gd name="T25" fmla="*/ 145 h 531"/>
                <a:gd name="T26" fmla="*/ 483 w 490"/>
                <a:gd name="T27" fmla="*/ 193 h 531"/>
                <a:gd name="T28" fmla="*/ 490 w 490"/>
                <a:gd name="T29" fmla="*/ 247 h 531"/>
                <a:gd name="T30" fmla="*/ 490 w 490"/>
                <a:gd name="T31" fmla="*/ 286 h 531"/>
                <a:gd name="T32" fmla="*/ 482 w 490"/>
                <a:gd name="T33" fmla="*/ 341 h 531"/>
                <a:gd name="T34" fmla="*/ 467 w 490"/>
                <a:gd name="T35" fmla="*/ 391 h 531"/>
                <a:gd name="T36" fmla="*/ 450 w 490"/>
                <a:gd name="T37" fmla="*/ 421 h 531"/>
                <a:gd name="T38" fmla="*/ 421 w 490"/>
                <a:gd name="T39" fmla="*/ 461 h 531"/>
                <a:gd name="T40" fmla="*/ 383 w 490"/>
                <a:gd name="T41" fmla="*/ 492 h 531"/>
                <a:gd name="T42" fmla="*/ 355 w 490"/>
                <a:gd name="T43" fmla="*/ 507 h 531"/>
                <a:gd name="T44" fmla="*/ 309 w 490"/>
                <a:gd name="T45" fmla="*/ 524 h 531"/>
                <a:gd name="T46" fmla="*/ 262 w 490"/>
                <a:gd name="T47" fmla="*/ 530 h 531"/>
                <a:gd name="T48" fmla="*/ 227 w 490"/>
                <a:gd name="T49" fmla="*/ 530 h 531"/>
                <a:gd name="T50" fmla="*/ 176 w 490"/>
                <a:gd name="T51" fmla="*/ 522 h 531"/>
                <a:gd name="T52" fmla="*/ 130 w 490"/>
                <a:gd name="T53" fmla="*/ 505 h 531"/>
                <a:gd name="T54" fmla="*/ 102 w 490"/>
                <a:gd name="T55" fmla="*/ 487 h 531"/>
                <a:gd name="T56" fmla="*/ 65 w 490"/>
                <a:gd name="T57" fmla="*/ 455 h 531"/>
                <a:gd name="T58" fmla="*/ 37 w 490"/>
                <a:gd name="T59" fmla="*/ 415 h 531"/>
                <a:gd name="T60" fmla="*/ 23 w 490"/>
                <a:gd name="T61" fmla="*/ 385 h 531"/>
                <a:gd name="T62" fmla="*/ 7 w 490"/>
                <a:gd name="T63" fmla="*/ 338 h 531"/>
                <a:gd name="T64" fmla="*/ 0 w 490"/>
                <a:gd name="T65" fmla="*/ 289 h 531"/>
                <a:gd name="T66" fmla="*/ 70 w 490"/>
                <a:gd name="T67" fmla="*/ 274 h 531"/>
                <a:gd name="T68" fmla="*/ 73 w 490"/>
                <a:gd name="T69" fmla="*/ 318 h 531"/>
                <a:gd name="T70" fmla="*/ 89 w 490"/>
                <a:gd name="T71" fmla="*/ 374 h 531"/>
                <a:gd name="T72" fmla="*/ 120 w 490"/>
                <a:gd name="T73" fmla="*/ 420 h 531"/>
                <a:gd name="T74" fmla="*/ 146 w 490"/>
                <a:gd name="T75" fmla="*/ 443 h 531"/>
                <a:gd name="T76" fmla="*/ 192 w 490"/>
                <a:gd name="T77" fmla="*/ 466 h 531"/>
                <a:gd name="T78" fmla="*/ 244 w 490"/>
                <a:gd name="T79" fmla="*/ 473 h 531"/>
                <a:gd name="T80" fmla="*/ 281 w 490"/>
                <a:gd name="T81" fmla="*/ 470 h 531"/>
                <a:gd name="T82" fmla="*/ 330 w 490"/>
                <a:gd name="T83" fmla="*/ 452 h 531"/>
                <a:gd name="T84" fmla="*/ 371 w 490"/>
                <a:gd name="T85" fmla="*/ 419 h 531"/>
                <a:gd name="T86" fmla="*/ 392 w 490"/>
                <a:gd name="T87" fmla="*/ 389 h 531"/>
                <a:gd name="T88" fmla="*/ 413 w 490"/>
                <a:gd name="T89" fmla="*/ 334 h 531"/>
                <a:gd name="T90" fmla="*/ 421 w 490"/>
                <a:gd name="T91" fmla="*/ 266 h 531"/>
                <a:gd name="T92" fmla="*/ 415 w 490"/>
                <a:gd name="T93" fmla="*/ 207 h 531"/>
                <a:gd name="T94" fmla="*/ 399 w 490"/>
                <a:gd name="T95" fmla="*/ 156 h 531"/>
                <a:gd name="T96" fmla="*/ 387 w 490"/>
                <a:gd name="T97" fmla="*/ 134 h 531"/>
                <a:gd name="T98" fmla="*/ 364 w 490"/>
                <a:gd name="T99" fmla="*/ 106 h 531"/>
                <a:gd name="T100" fmla="*/ 337 w 490"/>
                <a:gd name="T101" fmla="*/ 85 h 531"/>
                <a:gd name="T102" fmla="*/ 316 w 490"/>
                <a:gd name="T103" fmla="*/ 73 h 531"/>
                <a:gd name="T104" fmla="*/ 282 w 490"/>
                <a:gd name="T105" fmla="*/ 63 h 531"/>
                <a:gd name="T106" fmla="*/ 245 w 490"/>
                <a:gd name="T107" fmla="*/ 59 h 531"/>
                <a:gd name="T108" fmla="*/ 211 w 490"/>
                <a:gd name="T109" fmla="*/ 61 h 531"/>
                <a:gd name="T110" fmla="*/ 163 w 490"/>
                <a:gd name="T111" fmla="*/ 78 h 531"/>
                <a:gd name="T112" fmla="*/ 121 w 490"/>
                <a:gd name="T113" fmla="*/ 108 h 531"/>
                <a:gd name="T114" fmla="*/ 100 w 490"/>
                <a:gd name="T115" fmla="*/ 137 h 531"/>
                <a:gd name="T116" fmla="*/ 76 w 490"/>
                <a:gd name="T117" fmla="*/ 196 h 531"/>
                <a:gd name="T118" fmla="*/ 70 w 490"/>
                <a:gd name="T119" fmla="*/ 274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0" h="531">
                  <a:moveTo>
                    <a:pt x="0" y="273"/>
                  </a:moveTo>
                  <a:lnTo>
                    <a:pt x="0" y="273"/>
                  </a:lnTo>
                  <a:lnTo>
                    <a:pt x="1" y="242"/>
                  </a:lnTo>
                  <a:lnTo>
                    <a:pt x="4" y="213"/>
                  </a:lnTo>
                  <a:lnTo>
                    <a:pt x="10" y="184"/>
                  </a:lnTo>
                  <a:lnTo>
                    <a:pt x="16" y="159"/>
                  </a:lnTo>
                  <a:lnTo>
                    <a:pt x="27" y="134"/>
                  </a:lnTo>
                  <a:lnTo>
                    <a:pt x="38" y="111"/>
                  </a:lnTo>
                  <a:lnTo>
                    <a:pt x="52" y="91"/>
                  </a:lnTo>
                  <a:lnTo>
                    <a:pt x="69" y="73"/>
                  </a:lnTo>
                  <a:lnTo>
                    <a:pt x="69" y="73"/>
                  </a:lnTo>
                  <a:lnTo>
                    <a:pt x="85" y="55"/>
                  </a:lnTo>
                  <a:lnTo>
                    <a:pt x="105" y="41"/>
                  </a:lnTo>
                  <a:lnTo>
                    <a:pt x="125" y="28"/>
                  </a:lnTo>
                  <a:lnTo>
                    <a:pt x="147" y="18"/>
                  </a:lnTo>
                  <a:lnTo>
                    <a:pt x="170" y="10"/>
                  </a:lnTo>
                  <a:lnTo>
                    <a:pt x="194" y="5"/>
                  </a:lnTo>
                  <a:lnTo>
                    <a:pt x="218" y="1"/>
                  </a:lnTo>
                  <a:lnTo>
                    <a:pt x="245" y="0"/>
                  </a:lnTo>
                  <a:lnTo>
                    <a:pt x="245" y="0"/>
                  </a:lnTo>
                  <a:lnTo>
                    <a:pt x="263" y="0"/>
                  </a:lnTo>
                  <a:lnTo>
                    <a:pt x="280" y="3"/>
                  </a:lnTo>
                  <a:lnTo>
                    <a:pt x="296" y="5"/>
                  </a:lnTo>
                  <a:lnTo>
                    <a:pt x="313" y="9"/>
                  </a:lnTo>
                  <a:lnTo>
                    <a:pt x="328" y="13"/>
                  </a:lnTo>
                  <a:lnTo>
                    <a:pt x="344" y="19"/>
                  </a:lnTo>
                  <a:lnTo>
                    <a:pt x="359" y="26"/>
                  </a:lnTo>
                  <a:lnTo>
                    <a:pt x="373" y="35"/>
                  </a:lnTo>
                  <a:lnTo>
                    <a:pt x="373" y="35"/>
                  </a:lnTo>
                  <a:lnTo>
                    <a:pt x="387" y="44"/>
                  </a:lnTo>
                  <a:lnTo>
                    <a:pt x="400" y="53"/>
                  </a:lnTo>
                  <a:lnTo>
                    <a:pt x="412" y="63"/>
                  </a:lnTo>
                  <a:lnTo>
                    <a:pt x="423" y="74"/>
                  </a:lnTo>
                  <a:lnTo>
                    <a:pt x="433" y="87"/>
                  </a:lnTo>
                  <a:lnTo>
                    <a:pt x="444" y="100"/>
                  </a:lnTo>
                  <a:lnTo>
                    <a:pt x="452" y="114"/>
                  </a:lnTo>
                  <a:lnTo>
                    <a:pt x="460" y="129"/>
                  </a:lnTo>
                  <a:lnTo>
                    <a:pt x="460" y="129"/>
                  </a:lnTo>
                  <a:lnTo>
                    <a:pt x="467" y="145"/>
                  </a:lnTo>
                  <a:lnTo>
                    <a:pt x="473" y="160"/>
                  </a:lnTo>
                  <a:lnTo>
                    <a:pt x="478" y="177"/>
                  </a:lnTo>
                  <a:lnTo>
                    <a:pt x="483" y="193"/>
                  </a:lnTo>
                  <a:lnTo>
                    <a:pt x="486" y="211"/>
                  </a:lnTo>
                  <a:lnTo>
                    <a:pt x="488" y="229"/>
                  </a:lnTo>
                  <a:lnTo>
                    <a:pt x="490" y="247"/>
                  </a:lnTo>
                  <a:lnTo>
                    <a:pt x="490" y="266"/>
                  </a:lnTo>
                  <a:lnTo>
                    <a:pt x="490" y="266"/>
                  </a:lnTo>
                  <a:lnTo>
                    <a:pt x="490" y="286"/>
                  </a:lnTo>
                  <a:lnTo>
                    <a:pt x="488" y="305"/>
                  </a:lnTo>
                  <a:lnTo>
                    <a:pt x="486" y="323"/>
                  </a:lnTo>
                  <a:lnTo>
                    <a:pt x="482" y="341"/>
                  </a:lnTo>
                  <a:lnTo>
                    <a:pt x="478" y="357"/>
                  </a:lnTo>
                  <a:lnTo>
                    <a:pt x="473" y="374"/>
                  </a:lnTo>
                  <a:lnTo>
                    <a:pt x="467" y="391"/>
                  </a:lnTo>
                  <a:lnTo>
                    <a:pt x="459" y="406"/>
                  </a:lnTo>
                  <a:lnTo>
                    <a:pt x="459" y="406"/>
                  </a:lnTo>
                  <a:lnTo>
                    <a:pt x="450" y="421"/>
                  </a:lnTo>
                  <a:lnTo>
                    <a:pt x="441" y="435"/>
                  </a:lnTo>
                  <a:lnTo>
                    <a:pt x="431" y="448"/>
                  </a:lnTo>
                  <a:lnTo>
                    <a:pt x="421" y="461"/>
                  </a:lnTo>
                  <a:lnTo>
                    <a:pt x="409" y="471"/>
                  </a:lnTo>
                  <a:lnTo>
                    <a:pt x="396" y="482"/>
                  </a:lnTo>
                  <a:lnTo>
                    <a:pt x="383" y="492"/>
                  </a:lnTo>
                  <a:lnTo>
                    <a:pt x="369" y="499"/>
                  </a:lnTo>
                  <a:lnTo>
                    <a:pt x="369" y="499"/>
                  </a:lnTo>
                  <a:lnTo>
                    <a:pt x="355" y="507"/>
                  </a:lnTo>
                  <a:lnTo>
                    <a:pt x="340" y="514"/>
                  </a:lnTo>
                  <a:lnTo>
                    <a:pt x="325" y="519"/>
                  </a:lnTo>
                  <a:lnTo>
                    <a:pt x="309" y="524"/>
                  </a:lnTo>
                  <a:lnTo>
                    <a:pt x="294" y="526"/>
                  </a:lnTo>
                  <a:lnTo>
                    <a:pt x="277" y="529"/>
                  </a:lnTo>
                  <a:lnTo>
                    <a:pt x="262" y="530"/>
                  </a:lnTo>
                  <a:lnTo>
                    <a:pt x="245" y="531"/>
                  </a:lnTo>
                  <a:lnTo>
                    <a:pt x="245" y="531"/>
                  </a:lnTo>
                  <a:lnTo>
                    <a:pt x="227" y="530"/>
                  </a:lnTo>
                  <a:lnTo>
                    <a:pt x="209" y="529"/>
                  </a:lnTo>
                  <a:lnTo>
                    <a:pt x="193" y="526"/>
                  </a:lnTo>
                  <a:lnTo>
                    <a:pt x="176" y="522"/>
                  </a:lnTo>
                  <a:lnTo>
                    <a:pt x="161" y="517"/>
                  </a:lnTo>
                  <a:lnTo>
                    <a:pt x="146" y="511"/>
                  </a:lnTo>
                  <a:lnTo>
                    <a:pt x="130" y="505"/>
                  </a:lnTo>
                  <a:lnTo>
                    <a:pt x="115" y="497"/>
                  </a:lnTo>
                  <a:lnTo>
                    <a:pt x="115" y="497"/>
                  </a:lnTo>
                  <a:lnTo>
                    <a:pt x="102" y="487"/>
                  </a:lnTo>
                  <a:lnTo>
                    <a:pt x="89" y="478"/>
                  </a:lnTo>
                  <a:lnTo>
                    <a:pt x="76" y="466"/>
                  </a:lnTo>
                  <a:lnTo>
                    <a:pt x="65" y="455"/>
                  </a:lnTo>
                  <a:lnTo>
                    <a:pt x="55" y="443"/>
                  </a:lnTo>
                  <a:lnTo>
                    <a:pt x="46" y="429"/>
                  </a:lnTo>
                  <a:lnTo>
                    <a:pt x="37" y="415"/>
                  </a:lnTo>
                  <a:lnTo>
                    <a:pt x="29" y="401"/>
                  </a:lnTo>
                  <a:lnTo>
                    <a:pt x="29" y="401"/>
                  </a:lnTo>
                  <a:lnTo>
                    <a:pt x="23" y="385"/>
                  </a:lnTo>
                  <a:lnTo>
                    <a:pt x="16" y="370"/>
                  </a:lnTo>
                  <a:lnTo>
                    <a:pt x="11" y="355"/>
                  </a:lnTo>
                  <a:lnTo>
                    <a:pt x="7" y="338"/>
                  </a:lnTo>
                  <a:lnTo>
                    <a:pt x="4" y="323"/>
                  </a:lnTo>
                  <a:lnTo>
                    <a:pt x="1" y="306"/>
                  </a:lnTo>
                  <a:lnTo>
                    <a:pt x="0" y="289"/>
                  </a:lnTo>
                  <a:lnTo>
                    <a:pt x="0" y="273"/>
                  </a:lnTo>
                  <a:lnTo>
                    <a:pt x="0" y="273"/>
                  </a:lnTo>
                  <a:close/>
                  <a:moveTo>
                    <a:pt x="70" y="274"/>
                  </a:moveTo>
                  <a:lnTo>
                    <a:pt x="70" y="274"/>
                  </a:lnTo>
                  <a:lnTo>
                    <a:pt x="70" y="296"/>
                  </a:lnTo>
                  <a:lnTo>
                    <a:pt x="73" y="318"/>
                  </a:lnTo>
                  <a:lnTo>
                    <a:pt x="76" y="338"/>
                  </a:lnTo>
                  <a:lnTo>
                    <a:pt x="82" y="356"/>
                  </a:lnTo>
                  <a:lnTo>
                    <a:pt x="89" y="374"/>
                  </a:lnTo>
                  <a:lnTo>
                    <a:pt x="98" y="391"/>
                  </a:lnTo>
                  <a:lnTo>
                    <a:pt x="108" y="406"/>
                  </a:lnTo>
                  <a:lnTo>
                    <a:pt x="120" y="420"/>
                  </a:lnTo>
                  <a:lnTo>
                    <a:pt x="120" y="420"/>
                  </a:lnTo>
                  <a:lnTo>
                    <a:pt x="133" y="433"/>
                  </a:lnTo>
                  <a:lnTo>
                    <a:pt x="146" y="443"/>
                  </a:lnTo>
                  <a:lnTo>
                    <a:pt x="161" y="452"/>
                  </a:lnTo>
                  <a:lnTo>
                    <a:pt x="176" y="460"/>
                  </a:lnTo>
                  <a:lnTo>
                    <a:pt x="192" y="466"/>
                  </a:lnTo>
                  <a:lnTo>
                    <a:pt x="208" y="470"/>
                  </a:lnTo>
                  <a:lnTo>
                    <a:pt x="226" y="473"/>
                  </a:lnTo>
                  <a:lnTo>
                    <a:pt x="244" y="473"/>
                  </a:lnTo>
                  <a:lnTo>
                    <a:pt x="244" y="473"/>
                  </a:lnTo>
                  <a:lnTo>
                    <a:pt x="263" y="473"/>
                  </a:lnTo>
                  <a:lnTo>
                    <a:pt x="281" y="470"/>
                  </a:lnTo>
                  <a:lnTo>
                    <a:pt x="298" y="466"/>
                  </a:lnTo>
                  <a:lnTo>
                    <a:pt x="314" y="460"/>
                  </a:lnTo>
                  <a:lnTo>
                    <a:pt x="330" y="452"/>
                  </a:lnTo>
                  <a:lnTo>
                    <a:pt x="344" y="443"/>
                  </a:lnTo>
                  <a:lnTo>
                    <a:pt x="358" y="432"/>
                  </a:lnTo>
                  <a:lnTo>
                    <a:pt x="371" y="419"/>
                  </a:lnTo>
                  <a:lnTo>
                    <a:pt x="371" y="419"/>
                  </a:lnTo>
                  <a:lnTo>
                    <a:pt x="382" y="405"/>
                  </a:lnTo>
                  <a:lnTo>
                    <a:pt x="392" y="389"/>
                  </a:lnTo>
                  <a:lnTo>
                    <a:pt x="401" y="373"/>
                  </a:lnTo>
                  <a:lnTo>
                    <a:pt x="408" y="353"/>
                  </a:lnTo>
                  <a:lnTo>
                    <a:pt x="413" y="334"/>
                  </a:lnTo>
                  <a:lnTo>
                    <a:pt x="417" y="312"/>
                  </a:lnTo>
                  <a:lnTo>
                    <a:pt x="419" y="291"/>
                  </a:lnTo>
                  <a:lnTo>
                    <a:pt x="421" y="266"/>
                  </a:lnTo>
                  <a:lnTo>
                    <a:pt x="421" y="266"/>
                  </a:lnTo>
                  <a:lnTo>
                    <a:pt x="419" y="236"/>
                  </a:lnTo>
                  <a:lnTo>
                    <a:pt x="415" y="207"/>
                  </a:lnTo>
                  <a:lnTo>
                    <a:pt x="408" y="181"/>
                  </a:lnTo>
                  <a:lnTo>
                    <a:pt x="404" y="169"/>
                  </a:lnTo>
                  <a:lnTo>
                    <a:pt x="399" y="156"/>
                  </a:lnTo>
                  <a:lnTo>
                    <a:pt x="399" y="156"/>
                  </a:lnTo>
                  <a:lnTo>
                    <a:pt x="394" y="146"/>
                  </a:lnTo>
                  <a:lnTo>
                    <a:pt x="387" y="134"/>
                  </a:lnTo>
                  <a:lnTo>
                    <a:pt x="381" y="124"/>
                  </a:lnTo>
                  <a:lnTo>
                    <a:pt x="373" y="115"/>
                  </a:lnTo>
                  <a:lnTo>
                    <a:pt x="364" y="106"/>
                  </a:lnTo>
                  <a:lnTo>
                    <a:pt x="357" y="99"/>
                  </a:lnTo>
                  <a:lnTo>
                    <a:pt x="346" y="91"/>
                  </a:lnTo>
                  <a:lnTo>
                    <a:pt x="337" y="85"/>
                  </a:lnTo>
                  <a:lnTo>
                    <a:pt x="337" y="85"/>
                  </a:lnTo>
                  <a:lnTo>
                    <a:pt x="327" y="78"/>
                  </a:lnTo>
                  <a:lnTo>
                    <a:pt x="316" y="73"/>
                  </a:lnTo>
                  <a:lnTo>
                    <a:pt x="305" y="69"/>
                  </a:lnTo>
                  <a:lnTo>
                    <a:pt x="294" y="65"/>
                  </a:lnTo>
                  <a:lnTo>
                    <a:pt x="282" y="63"/>
                  </a:lnTo>
                  <a:lnTo>
                    <a:pt x="271" y="60"/>
                  </a:lnTo>
                  <a:lnTo>
                    <a:pt x="258" y="59"/>
                  </a:lnTo>
                  <a:lnTo>
                    <a:pt x="245" y="59"/>
                  </a:lnTo>
                  <a:lnTo>
                    <a:pt x="245" y="59"/>
                  </a:lnTo>
                  <a:lnTo>
                    <a:pt x="227" y="59"/>
                  </a:lnTo>
                  <a:lnTo>
                    <a:pt x="211" y="61"/>
                  </a:lnTo>
                  <a:lnTo>
                    <a:pt x="194" y="65"/>
                  </a:lnTo>
                  <a:lnTo>
                    <a:pt x="179" y="70"/>
                  </a:lnTo>
                  <a:lnTo>
                    <a:pt x="163" y="78"/>
                  </a:lnTo>
                  <a:lnTo>
                    <a:pt x="149" y="86"/>
                  </a:lnTo>
                  <a:lnTo>
                    <a:pt x="135" y="96"/>
                  </a:lnTo>
                  <a:lnTo>
                    <a:pt x="121" y="108"/>
                  </a:lnTo>
                  <a:lnTo>
                    <a:pt x="121" y="108"/>
                  </a:lnTo>
                  <a:lnTo>
                    <a:pt x="110" y="122"/>
                  </a:lnTo>
                  <a:lnTo>
                    <a:pt x="100" y="137"/>
                  </a:lnTo>
                  <a:lnTo>
                    <a:pt x="91" y="155"/>
                  </a:lnTo>
                  <a:lnTo>
                    <a:pt x="83" y="174"/>
                  </a:lnTo>
                  <a:lnTo>
                    <a:pt x="76" y="196"/>
                  </a:lnTo>
                  <a:lnTo>
                    <a:pt x="73" y="220"/>
                  </a:lnTo>
                  <a:lnTo>
                    <a:pt x="70" y="246"/>
                  </a:lnTo>
                  <a:lnTo>
                    <a:pt x="70" y="274"/>
                  </a:lnTo>
                  <a:lnTo>
                    <a:pt x="70" y="2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5" name="Freeform 586"/>
            <p:cNvSpPr>
              <a:spLocks/>
            </p:cNvSpPr>
            <p:nvPr/>
          </p:nvSpPr>
          <p:spPr bwMode="auto">
            <a:xfrm>
              <a:off x="909638" y="1731963"/>
              <a:ext cx="320675" cy="407988"/>
            </a:xfrm>
            <a:custGeom>
              <a:avLst/>
              <a:gdLst>
                <a:gd name="T0" fmla="*/ 0 w 404"/>
                <a:gd name="T1" fmla="*/ 513 h 513"/>
                <a:gd name="T2" fmla="*/ 0 w 404"/>
                <a:gd name="T3" fmla="*/ 0 h 513"/>
                <a:gd name="T4" fmla="*/ 69 w 404"/>
                <a:gd name="T5" fmla="*/ 0 h 513"/>
                <a:gd name="T6" fmla="*/ 339 w 404"/>
                <a:gd name="T7" fmla="*/ 403 h 513"/>
                <a:gd name="T8" fmla="*/ 339 w 404"/>
                <a:gd name="T9" fmla="*/ 0 h 513"/>
                <a:gd name="T10" fmla="*/ 404 w 404"/>
                <a:gd name="T11" fmla="*/ 0 h 513"/>
                <a:gd name="T12" fmla="*/ 404 w 404"/>
                <a:gd name="T13" fmla="*/ 513 h 513"/>
                <a:gd name="T14" fmla="*/ 334 w 404"/>
                <a:gd name="T15" fmla="*/ 513 h 513"/>
                <a:gd name="T16" fmla="*/ 66 w 404"/>
                <a:gd name="T17" fmla="*/ 110 h 513"/>
                <a:gd name="T18" fmla="*/ 66 w 404"/>
                <a:gd name="T19" fmla="*/ 513 h 513"/>
                <a:gd name="T20" fmla="*/ 0 w 404"/>
                <a:gd name="T21"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4" h="513">
                  <a:moveTo>
                    <a:pt x="0" y="513"/>
                  </a:moveTo>
                  <a:lnTo>
                    <a:pt x="0" y="0"/>
                  </a:lnTo>
                  <a:lnTo>
                    <a:pt x="69" y="0"/>
                  </a:lnTo>
                  <a:lnTo>
                    <a:pt x="339" y="403"/>
                  </a:lnTo>
                  <a:lnTo>
                    <a:pt x="339" y="0"/>
                  </a:lnTo>
                  <a:lnTo>
                    <a:pt x="404" y="0"/>
                  </a:lnTo>
                  <a:lnTo>
                    <a:pt x="404" y="513"/>
                  </a:lnTo>
                  <a:lnTo>
                    <a:pt x="334" y="513"/>
                  </a:lnTo>
                  <a:lnTo>
                    <a:pt x="66" y="110"/>
                  </a:lnTo>
                  <a:lnTo>
                    <a:pt x="66"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6" name="Freeform 587"/>
            <p:cNvSpPr>
              <a:spLocks/>
            </p:cNvSpPr>
            <p:nvPr/>
          </p:nvSpPr>
          <p:spPr bwMode="auto">
            <a:xfrm>
              <a:off x="1312863" y="1731963"/>
              <a:ext cx="274638" cy="407988"/>
            </a:xfrm>
            <a:custGeom>
              <a:avLst/>
              <a:gdLst>
                <a:gd name="T0" fmla="*/ 0 w 347"/>
                <a:gd name="T1" fmla="*/ 513 h 513"/>
                <a:gd name="T2" fmla="*/ 0 w 347"/>
                <a:gd name="T3" fmla="*/ 0 h 513"/>
                <a:gd name="T4" fmla="*/ 347 w 347"/>
                <a:gd name="T5" fmla="*/ 0 h 513"/>
                <a:gd name="T6" fmla="*/ 347 w 347"/>
                <a:gd name="T7" fmla="*/ 60 h 513"/>
                <a:gd name="T8" fmla="*/ 69 w 347"/>
                <a:gd name="T9" fmla="*/ 60 h 513"/>
                <a:gd name="T10" fmla="*/ 69 w 347"/>
                <a:gd name="T11" fmla="*/ 220 h 513"/>
                <a:gd name="T12" fmla="*/ 309 w 347"/>
                <a:gd name="T13" fmla="*/ 220 h 513"/>
                <a:gd name="T14" fmla="*/ 309 w 347"/>
                <a:gd name="T15" fmla="*/ 280 h 513"/>
                <a:gd name="T16" fmla="*/ 69 w 347"/>
                <a:gd name="T17" fmla="*/ 280 h 513"/>
                <a:gd name="T18" fmla="*/ 69 w 347"/>
                <a:gd name="T19" fmla="*/ 513 h 513"/>
                <a:gd name="T20" fmla="*/ 0 w 347"/>
                <a:gd name="T21"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7" h="513">
                  <a:moveTo>
                    <a:pt x="0" y="513"/>
                  </a:moveTo>
                  <a:lnTo>
                    <a:pt x="0" y="0"/>
                  </a:lnTo>
                  <a:lnTo>
                    <a:pt x="347" y="0"/>
                  </a:lnTo>
                  <a:lnTo>
                    <a:pt x="347" y="60"/>
                  </a:lnTo>
                  <a:lnTo>
                    <a:pt x="69" y="60"/>
                  </a:lnTo>
                  <a:lnTo>
                    <a:pt x="69" y="220"/>
                  </a:lnTo>
                  <a:lnTo>
                    <a:pt x="309" y="220"/>
                  </a:lnTo>
                  <a:lnTo>
                    <a:pt x="309" y="280"/>
                  </a:lnTo>
                  <a:lnTo>
                    <a:pt x="69" y="280"/>
                  </a:lnTo>
                  <a:lnTo>
                    <a:pt x="69"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7" name="Rectangle 588"/>
            <p:cNvSpPr>
              <a:spLocks noChangeArrowheads="1"/>
            </p:cNvSpPr>
            <p:nvPr/>
          </p:nvSpPr>
          <p:spPr bwMode="auto">
            <a:xfrm>
              <a:off x="1641475" y="1731963"/>
              <a:ext cx="53975" cy="4079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8" name="Freeform 589"/>
            <p:cNvSpPr>
              <a:spLocks noEditPoints="1"/>
            </p:cNvSpPr>
            <p:nvPr/>
          </p:nvSpPr>
          <p:spPr bwMode="auto">
            <a:xfrm>
              <a:off x="1778000" y="1731963"/>
              <a:ext cx="336550" cy="407988"/>
            </a:xfrm>
            <a:custGeom>
              <a:avLst/>
              <a:gdLst>
                <a:gd name="T0" fmla="*/ 0 w 423"/>
                <a:gd name="T1" fmla="*/ 0 h 513"/>
                <a:gd name="T2" fmla="*/ 176 w 423"/>
                <a:gd name="T3" fmla="*/ 0 h 513"/>
                <a:gd name="T4" fmla="*/ 229 w 423"/>
                <a:gd name="T5" fmla="*/ 3 h 513"/>
                <a:gd name="T6" fmla="*/ 267 w 423"/>
                <a:gd name="T7" fmla="*/ 8 h 513"/>
                <a:gd name="T8" fmla="*/ 289 w 423"/>
                <a:gd name="T9" fmla="*/ 14 h 513"/>
                <a:gd name="T10" fmla="*/ 326 w 423"/>
                <a:gd name="T11" fmla="*/ 32 h 513"/>
                <a:gd name="T12" fmla="*/ 343 w 423"/>
                <a:gd name="T13" fmla="*/ 45 h 513"/>
                <a:gd name="T14" fmla="*/ 362 w 423"/>
                <a:gd name="T15" fmla="*/ 63 h 513"/>
                <a:gd name="T16" fmla="*/ 379 w 423"/>
                <a:gd name="T17" fmla="*/ 83 h 513"/>
                <a:gd name="T18" fmla="*/ 393 w 423"/>
                <a:gd name="T19" fmla="*/ 106 h 513"/>
                <a:gd name="T20" fmla="*/ 404 w 423"/>
                <a:gd name="T21" fmla="*/ 132 h 513"/>
                <a:gd name="T22" fmla="*/ 412 w 423"/>
                <a:gd name="T23" fmla="*/ 160 h 513"/>
                <a:gd name="T24" fmla="*/ 422 w 423"/>
                <a:gd name="T25" fmla="*/ 220 h 513"/>
                <a:gd name="T26" fmla="*/ 423 w 423"/>
                <a:gd name="T27" fmla="*/ 254 h 513"/>
                <a:gd name="T28" fmla="*/ 421 w 423"/>
                <a:gd name="T29" fmla="*/ 309 h 513"/>
                <a:gd name="T30" fmla="*/ 411 w 423"/>
                <a:gd name="T31" fmla="*/ 357 h 513"/>
                <a:gd name="T32" fmla="*/ 403 w 423"/>
                <a:gd name="T33" fmla="*/ 379 h 513"/>
                <a:gd name="T34" fmla="*/ 385 w 423"/>
                <a:gd name="T35" fmla="*/ 416 h 513"/>
                <a:gd name="T36" fmla="*/ 375 w 423"/>
                <a:gd name="T37" fmla="*/ 433 h 513"/>
                <a:gd name="T38" fmla="*/ 353 w 423"/>
                <a:gd name="T39" fmla="*/ 458 h 513"/>
                <a:gd name="T40" fmla="*/ 329 w 423"/>
                <a:gd name="T41" fmla="*/ 479 h 513"/>
                <a:gd name="T42" fmla="*/ 315 w 423"/>
                <a:gd name="T43" fmla="*/ 487 h 513"/>
                <a:gd name="T44" fmla="*/ 284 w 423"/>
                <a:gd name="T45" fmla="*/ 499 h 513"/>
                <a:gd name="T46" fmla="*/ 267 w 423"/>
                <a:gd name="T47" fmla="*/ 505 h 513"/>
                <a:gd name="T48" fmla="*/ 229 w 423"/>
                <a:gd name="T49" fmla="*/ 511 h 513"/>
                <a:gd name="T50" fmla="*/ 185 w 423"/>
                <a:gd name="T51" fmla="*/ 513 h 513"/>
                <a:gd name="T52" fmla="*/ 68 w 423"/>
                <a:gd name="T53" fmla="*/ 453 h 513"/>
                <a:gd name="T54" fmla="*/ 178 w 423"/>
                <a:gd name="T55" fmla="*/ 453 h 513"/>
                <a:gd name="T56" fmla="*/ 223 w 423"/>
                <a:gd name="T57" fmla="*/ 451 h 513"/>
                <a:gd name="T58" fmla="*/ 257 w 423"/>
                <a:gd name="T59" fmla="*/ 443 h 513"/>
                <a:gd name="T60" fmla="*/ 270 w 423"/>
                <a:gd name="T61" fmla="*/ 438 h 513"/>
                <a:gd name="T62" fmla="*/ 293 w 423"/>
                <a:gd name="T63" fmla="*/ 425 h 513"/>
                <a:gd name="T64" fmla="*/ 303 w 423"/>
                <a:gd name="T65" fmla="*/ 417 h 513"/>
                <a:gd name="T66" fmla="*/ 324 w 423"/>
                <a:gd name="T67" fmla="*/ 388 h 513"/>
                <a:gd name="T68" fmla="*/ 340 w 423"/>
                <a:gd name="T69" fmla="*/ 352 h 513"/>
                <a:gd name="T70" fmla="*/ 347 w 423"/>
                <a:gd name="T71" fmla="*/ 330 h 513"/>
                <a:gd name="T72" fmla="*/ 353 w 423"/>
                <a:gd name="T73" fmla="*/ 280 h 513"/>
                <a:gd name="T74" fmla="*/ 354 w 423"/>
                <a:gd name="T75" fmla="*/ 254 h 513"/>
                <a:gd name="T76" fmla="*/ 352 w 423"/>
                <a:gd name="T77" fmla="*/ 215 h 513"/>
                <a:gd name="T78" fmla="*/ 347 w 423"/>
                <a:gd name="T79" fmla="*/ 182 h 513"/>
                <a:gd name="T80" fmla="*/ 339 w 423"/>
                <a:gd name="T81" fmla="*/ 154 h 513"/>
                <a:gd name="T82" fmla="*/ 327 w 423"/>
                <a:gd name="T83" fmla="*/ 129 h 513"/>
                <a:gd name="T84" fmla="*/ 321 w 423"/>
                <a:gd name="T85" fmla="*/ 119 h 513"/>
                <a:gd name="T86" fmla="*/ 306 w 423"/>
                <a:gd name="T87" fmla="*/ 101 h 513"/>
                <a:gd name="T88" fmla="*/ 290 w 423"/>
                <a:gd name="T89" fmla="*/ 86 h 513"/>
                <a:gd name="T90" fmla="*/ 272 w 423"/>
                <a:gd name="T91" fmla="*/ 76 h 513"/>
                <a:gd name="T92" fmla="*/ 263 w 423"/>
                <a:gd name="T93" fmla="*/ 72 h 513"/>
                <a:gd name="T94" fmla="*/ 228 w 423"/>
                <a:gd name="T95" fmla="*/ 64 h 513"/>
                <a:gd name="T96" fmla="*/ 175 w 423"/>
                <a:gd name="T97" fmla="*/ 60 h 513"/>
                <a:gd name="T98" fmla="*/ 68 w 423"/>
                <a:gd name="T99" fmla="*/ 45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23" h="513">
                  <a:moveTo>
                    <a:pt x="0" y="513"/>
                  </a:moveTo>
                  <a:lnTo>
                    <a:pt x="0" y="0"/>
                  </a:lnTo>
                  <a:lnTo>
                    <a:pt x="176" y="0"/>
                  </a:lnTo>
                  <a:lnTo>
                    <a:pt x="176" y="0"/>
                  </a:lnTo>
                  <a:lnTo>
                    <a:pt x="205" y="1"/>
                  </a:lnTo>
                  <a:lnTo>
                    <a:pt x="229" y="3"/>
                  </a:lnTo>
                  <a:lnTo>
                    <a:pt x="251" y="4"/>
                  </a:lnTo>
                  <a:lnTo>
                    <a:pt x="267" y="8"/>
                  </a:lnTo>
                  <a:lnTo>
                    <a:pt x="267" y="8"/>
                  </a:lnTo>
                  <a:lnTo>
                    <a:pt x="289" y="14"/>
                  </a:lnTo>
                  <a:lnTo>
                    <a:pt x="308" y="22"/>
                  </a:lnTo>
                  <a:lnTo>
                    <a:pt x="326" y="32"/>
                  </a:lnTo>
                  <a:lnTo>
                    <a:pt x="343" y="45"/>
                  </a:lnTo>
                  <a:lnTo>
                    <a:pt x="343" y="45"/>
                  </a:lnTo>
                  <a:lnTo>
                    <a:pt x="353" y="54"/>
                  </a:lnTo>
                  <a:lnTo>
                    <a:pt x="362" y="63"/>
                  </a:lnTo>
                  <a:lnTo>
                    <a:pt x="371" y="73"/>
                  </a:lnTo>
                  <a:lnTo>
                    <a:pt x="379" y="83"/>
                  </a:lnTo>
                  <a:lnTo>
                    <a:pt x="386" y="95"/>
                  </a:lnTo>
                  <a:lnTo>
                    <a:pt x="393" y="106"/>
                  </a:lnTo>
                  <a:lnTo>
                    <a:pt x="398" y="119"/>
                  </a:lnTo>
                  <a:lnTo>
                    <a:pt x="404" y="132"/>
                  </a:lnTo>
                  <a:lnTo>
                    <a:pt x="404" y="132"/>
                  </a:lnTo>
                  <a:lnTo>
                    <a:pt x="412" y="160"/>
                  </a:lnTo>
                  <a:lnTo>
                    <a:pt x="418" y="189"/>
                  </a:lnTo>
                  <a:lnTo>
                    <a:pt x="422" y="220"/>
                  </a:lnTo>
                  <a:lnTo>
                    <a:pt x="423" y="254"/>
                  </a:lnTo>
                  <a:lnTo>
                    <a:pt x="423" y="254"/>
                  </a:lnTo>
                  <a:lnTo>
                    <a:pt x="423" y="283"/>
                  </a:lnTo>
                  <a:lnTo>
                    <a:pt x="421" y="309"/>
                  </a:lnTo>
                  <a:lnTo>
                    <a:pt x="416" y="334"/>
                  </a:lnTo>
                  <a:lnTo>
                    <a:pt x="411" y="357"/>
                  </a:lnTo>
                  <a:lnTo>
                    <a:pt x="411" y="357"/>
                  </a:lnTo>
                  <a:lnTo>
                    <a:pt x="403" y="379"/>
                  </a:lnTo>
                  <a:lnTo>
                    <a:pt x="394" y="400"/>
                  </a:lnTo>
                  <a:lnTo>
                    <a:pt x="385" y="416"/>
                  </a:lnTo>
                  <a:lnTo>
                    <a:pt x="375" y="433"/>
                  </a:lnTo>
                  <a:lnTo>
                    <a:pt x="375" y="433"/>
                  </a:lnTo>
                  <a:lnTo>
                    <a:pt x="364" y="447"/>
                  </a:lnTo>
                  <a:lnTo>
                    <a:pt x="353" y="458"/>
                  </a:lnTo>
                  <a:lnTo>
                    <a:pt x="341" y="470"/>
                  </a:lnTo>
                  <a:lnTo>
                    <a:pt x="329" y="479"/>
                  </a:lnTo>
                  <a:lnTo>
                    <a:pt x="329" y="479"/>
                  </a:lnTo>
                  <a:lnTo>
                    <a:pt x="315" y="487"/>
                  </a:lnTo>
                  <a:lnTo>
                    <a:pt x="301" y="494"/>
                  </a:lnTo>
                  <a:lnTo>
                    <a:pt x="284" y="499"/>
                  </a:lnTo>
                  <a:lnTo>
                    <a:pt x="267" y="505"/>
                  </a:lnTo>
                  <a:lnTo>
                    <a:pt x="267" y="505"/>
                  </a:lnTo>
                  <a:lnTo>
                    <a:pt x="248" y="508"/>
                  </a:lnTo>
                  <a:lnTo>
                    <a:pt x="229" y="511"/>
                  </a:lnTo>
                  <a:lnTo>
                    <a:pt x="207" y="513"/>
                  </a:lnTo>
                  <a:lnTo>
                    <a:pt x="185" y="513"/>
                  </a:lnTo>
                  <a:lnTo>
                    <a:pt x="0" y="513"/>
                  </a:lnTo>
                  <a:close/>
                  <a:moveTo>
                    <a:pt x="68" y="453"/>
                  </a:moveTo>
                  <a:lnTo>
                    <a:pt x="178" y="453"/>
                  </a:lnTo>
                  <a:lnTo>
                    <a:pt x="178" y="453"/>
                  </a:lnTo>
                  <a:lnTo>
                    <a:pt x="201" y="452"/>
                  </a:lnTo>
                  <a:lnTo>
                    <a:pt x="223" y="451"/>
                  </a:lnTo>
                  <a:lnTo>
                    <a:pt x="240" y="448"/>
                  </a:lnTo>
                  <a:lnTo>
                    <a:pt x="257" y="443"/>
                  </a:lnTo>
                  <a:lnTo>
                    <a:pt x="257" y="443"/>
                  </a:lnTo>
                  <a:lnTo>
                    <a:pt x="270" y="438"/>
                  </a:lnTo>
                  <a:lnTo>
                    <a:pt x="283" y="432"/>
                  </a:lnTo>
                  <a:lnTo>
                    <a:pt x="293" y="425"/>
                  </a:lnTo>
                  <a:lnTo>
                    <a:pt x="303" y="417"/>
                  </a:lnTo>
                  <a:lnTo>
                    <a:pt x="303" y="417"/>
                  </a:lnTo>
                  <a:lnTo>
                    <a:pt x="315" y="403"/>
                  </a:lnTo>
                  <a:lnTo>
                    <a:pt x="324" y="388"/>
                  </a:lnTo>
                  <a:lnTo>
                    <a:pt x="333" y="371"/>
                  </a:lnTo>
                  <a:lnTo>
                    <a:pt x="340" y="352"/>
                  </a:lnTo>
                  <a:lnTo>
                    <a:pt x="340" y="352"/>
                  </a:lnTo>
                  <a:lnTo>
                    <a:pt x="347" y="330"/>
                  </a:lnTo>
                  <a:lnTo>
                    <a:pt x="350" y="307"/>
                  </a:lnTo>
                  <a:lnTo>
                    <a:pt x="353" y="280"/>
                  </a:lnTo>
                  <a:lnTo>
                    <a:pt x="354" y="254"/>
                  </a:lnTo>
                  <a:lnTo>
                    <a:pt x="354" y="254"/>
                  </a:lnTo>
                  <a:lnTo>
                    <a:pt x="353" y="233"/>
                  </a:lnTo>
                  <a:lnTo>
                    <a:pt x="352" y="215"/>
                  </a:lnTo>
                  <a:lnTo>
                    <a:pt x="350" y="198"/>
                  </a:lnTo>
                  <a:lnTo>
                    <a:pt x="347" y="182"/>
                  </a:lnTo>
                  <a:lnTo>
                    <a:pt x="344" y="166"/>
                  </a:lnTo>
                  <a:lnTo>
                    <a:pt x="339" y="154"/>
                  </a:lnTo>
                  <a:lnTo>
                    <a:pt x="334" y="141"/>
                  </a:lnTo>
                  <a:lnTo>
                    <a:pt x="327" y="129"/>
                  </a:lnTo>
                  <a:lnTo>
                    <a:pt x="327" y="129"/>
                  </a:lnTo>
                  <a:lnTo>
                    <a:pt x="321" y="119"/>
                  </a:lnTo>
                  <a:lnTo>
                    <a:pt x="313" y="109"/>
                  </a:lnTo>
                  <a:lnTo>
                    <a:pt x="306" y="101"/>
                  </a:lnTo>
                  <a:lnTo>
                    <a:pt x="298" y="93"/>
                  </a:lnTo>
                  <a:lnTo>
                    <a:pt x="290" y="86"/>
                  </a:lnTo>
                  <a:lnTo>
                    <a:pt x="281" y="81"/>
                  </a:lnTo>
                  <a:lnTo>
                    <a:pt x="272" y="76"/>
                  </a:lnTo>
                  <a:lnTo>
                    <a:pt x="263" y="72"/>
                  </a:lnTo>
                  <a:lnTo>
                    <a:pt x="263" y="72"/>
                  </a:lnTo>
                  <a:lnTo>
                    <a:pt x="248" y="67"/>
                  </a:lnTo>
                  <a:lnTo>
                    <a:pt x="228" y="64"/>
                  </a:lnTo>
                  <a:lnTo>
                    <a:pt x="203" y="61"/>
                  </a:lnTo>
                  <a:lnTo>
                    <a:pt x="175" y="60"/>
                  </a:lnTo>
                  <a:lnTo>
                    <a:pt x="68" y="60"/>
                  </a:lnTo>
                  <a:lnTo>
                    <a:pt x="68" y="4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9" name="Freeform 590"/>
            <p:cNvSpPr>
              <a:spLocks/>
            </p:cNvSpPr>
            <p:nvPr/>
          </p:nvSpPr>
          <p:spPr bwMode="auto">
            <a:xfrm>
              <a:off x="2179638" y="1731963"/>
              <a:ext cx="303213" cy="407988"/>
            </a:xfrm>
            <a:custGeom>
              <a:avLst/>
              <a:gdLst>
                <a:gd name="T0" fmla="*/ 0 w 383"/>
                <a:gd name="T1" fmla="*/ 513 h 513"/>
                <a:gd name="T2" fmla="*/ 0 w 383"/>
                <a:gd name="T3" fmla="*/ 0 h 513"/>
                <a:gd name="T4" fmla="*/ 371 w 383"/>
                <a:gd name="T5" fmla="*/ 0 h 513"/>
                <a:gd name="T6" fmla="*/ 371 w 383"/>
                <a:gd name="T7" fmla="*/ 60 h 513"/>
                <a:gd name="T8" fmla="*/ 68 w 383"/>
                <a:gd name="T9" fmla="*/ 60 h 513"/>
                <a:gd name="T10" fmla="*/ 68 w 383"/>
                <a:gd name="T11" fmla="*/ 218 h 513"/>
                <a:gd name="T12" fmla="*/ 352 w 383"/>
                <a:gd name="T13" fmla="*/ 218 h 513"/>
                <a:gd name="T14" fmla="*/ 352 w 383"/>
                <a:gd name="T15" fmla="*/ 278 h 513"/>
                <a:gd name="T16" fmla="*/ 68 w 383"/>
                <a:gd name="T17" fmla="*/ 278 h 513"/>
                <a:gd name="T18" fmla="*/ 68 w 383"/>
                <a:gd name="T19" fmla="*/ 453 h 513"/>
                <a:gd name="T20" fmla="*/ 383 w 383"/>
                <a:gd name="T21" fmla="*/ 453 h 513"/>
                <a:gd name="T22" fmla="*/ 383 w 383"/>
                <a:gd name="T23" fmla="*/ 513 h 513"/>
                <a:gd name="T24" fmla="*/ 0 w 383"/>
                <a:gd name="T25"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3" h="513">
                  <a:moveTo>
                    <a:pt x="0" y="513"/>
                  </a:moveTo>
                  <a:lnTo>
                    <a:pt x="0" y="0"/>
                  </a:lnTo>
                  <a:lnTo>
                    <a:pt x="371" y="0"/>
                  </a:lnTo>
                  <a:lnTo>
                    <a:pt x="371" y="60"/>
                  </a:lnTo>
                  <a:lnTo>
                    <a:pt x="68" y="60"/>
                  </a:lnTo>
                  <a:lnTo>
                    <a:pt x="68" y="218"/>
                  </a:lnTo>
                  <a:lnTo>
                    <a:pt x="352" y="218"/>
                  </a:lnTo>
                  <a:lnTo>
                    <a:pt x="352" y="278"/>
                  </a:lnTo>
                  <a:lnTo>
                    <a:pt x="68" y="278"/>
                  </a:lnTo>
                  <a:lnTo>
                    <a:pt x="68" y="453"/>
                  </a:lnTo>
                  <a:lnTo>
                    <a:pt x="383" y="453"/>
                  </a:lnTo>
                  <a:lnTo>
                    <a:pt x="383"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0" name="Freeform 591"/>
            <p:cNvSpPr>
              <a:spLocks/>
            </p:cNvSpPr>
            <p:nvPr/>
          </p:nvSpPr>
          <p:spPr bwMode="auto">
            <a:xfrm>
              <a:off x="2536825" y="1731963"/>
              <a:ext cx="320675" cy="407988"/>
            </a:xfrm>
            <a:custGeom>
              <a:avLst/>
              <a:gdLst>
                <a:gd name="T0" fmla="*/ 0 w 404"/>
                <a:gd name="T1" fmla="*/ 513 h 513"/>
                <a:gd name="T2" fmla="*/ 0 w 404"/>
                <a:gd name="T3" fmla="*/ 0 h 513"/>
                <a:gd name="T4" fmla="*/ 69 w 404"/>
                <a:gd name="T5" fmla="*/ 0 h 513"/>
                <a:gd name="T6" fmla="*/ 338 w 404"/>
                <a:gd name="T7" fmla="*/ 403 h 513"/>
                <a:gd name="T8" fmla="*/ 338 w 404"/>
                <a:gd name="T9" fmla="*/ 0 h 513"/>
                <a:gd name="T10" fmla="*/ 404 w 404"/>
                <a:gd name="T11" fmla="*/ 0 h 513"/>
                <a:gd name="T12" fmla="*/ 404 w 404"/>
                <a:gd name="T13" fmla="*/ 513 h 513"/>
                <a:gd name="T14" fmla="*/ 333 w 404"/>
                <a:gd name="T15" fmla="*/ 513 h 513"/>
                <a:gd name="T16" fmla="*/ 65 w 404"/>
                <a:gd name="T17" fmla="*/ 110 h 513"/>
                <a:gd name="T18" fmla="*/ 65 w 404"/>
                <a:gd name="T19" fmla="*/ 513 h 513"/>
                <a:gd name="T20" fmla="*/ 0 w 404"/>
                <a:gd name="T21"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4" h="513">
                  <a:moveTo>
                    <a:pt x="0" y="513"/>
                  </a:moveTo>
                  <a:lnTo>
                    <a:pt x="0" y="0"/>
                  </a:lnTo>
                  <a:lnTo>
                    <a:pt x="69" y="0"/>
                  </a:lnTo>
                  <a:lnTo>
                    <a:pt x="338" y="403"/>
                  </a:lnTo>
                  <a:lnTo>
                    <a:pt x="338" y="0"/>
                  </a:lnTo>
                  <a:lnTo>
                    <a:pt x="404" y="0"/>
                  </a:lnTo>
                  <a:lnTo>
                    <a:pt x="404" y="513"/>
                  </a:lnTo>
                  <a:lnTo>
                    <a:pt x="333" y="513"/>
                  </a:lnTo>
                  <a:lnTo>
                    <a:pt x="65" y="110"/>
                  </a:lnTo>
                  <a:lnTo>
                    <a:pt x="65"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1" name="Freeform 592"/>
            <p:cNvSpPr>
              <a:spLocks/>
            </p:cNvSpPr>
            <p:nvPr/>
          </p:nvSpPr>
          <p:spPr bwMode="auto">
            <a:xfrm>
              <a:off x="2901950" y="1731963"/>
              <a:ext cx="323850" cy="407988"/>
            </a:xfrm>
            <a:custGeom>
              <a:avLst/>
              <a:gdLst>
                <a:gd name="T0" fmla="*/ 170 w 407"/>
                <a:gd name="T1" fmla="*/ 513 h 513"/>
                <a:gd name="T2" fmla="*/ 170 w 407"/>
                <a:gd name="T3" fmla="*/ 60 h 513"/>
                <a:gd name="T4" fmla="*/ 0 w 407"/>
                <a:gd name="T5" fmla="*/ 60 h 513"/>
                <a:gd name="T6" fmla="*/ 0 w 407"/>
                <a:gd name="T7" fmla="*/ 0 h 513"/>
                <a:gd name="T8" fmla="*/ 407 w 407"/>
                <a:gd name="T9" fmla="*/ 0 h 513"/>
                <a:gd name="T10" fmla="*/ 407 w 407"/>
                <a:gd name="T11" fmla="*/ 60 h 513"/>
                <a:gd name="T12" fmla="*/ 238 w 407"/>
                <a:gd name="T13" fmla="*/ 60 h 513"/>
                <a:gd name="T14" fmla="*/ 238 w 407"/>
                <a:gd name="T15" fmla="*/ 513 h 513"/>
                <a:gd name="T16" fmla="*/ 170 w 407"/>
                <a:gd name="T17"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513">
                  <a:moveTo>
                    <a:pt x="170" y="513"/>
                  </a:moveTo>
                  <a:lnTo>
                    <a:pt x="170" y="60"/>
                  </a:lnTo>
                  <a:lnTo>
                    <a:pt x="0" y="60"/>
                  </a:lnTo>
                  <a:lnTo>
                    <a:pt x="0" y="0"/>
                  </a:lnTo>
                  <a:lnTo>
                    <a:pt x="407" y="0"/>
                  </a:lnTo>
                  <a:lnTo>
                    <a:pt x="407" y="60"/>
                  </a:lnTo>
                  <a:lnTo>
                    <a:pt x="238" y="60"/>
                  </a:lnTo>
                  <a:lnTo>
                    <a:pt x="238" y="513"/>
                  </a:lnTo>
                  <a:lnTo>
                    <a:pt x="17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2" name="Rectangle 593"/>
            <p:cNvSpPr>
              <a:spLocks noChangeArrowheads="1"/>
            </p:cNvSpPr>
            <p:nvPr/>
          </p:nvSpPr>
          <p:spPr bwMode="auto">
            <a:xfrm>
              <a:off x="3273425" y="1731963"/>
              <a:ext cx="53975" cy="4079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3" name="Freeform 594"/>
            <p:cNvSpPr>
              <a:spLocks noEditPoints="1"/>
            </p:cNvSpPr>
            <p:nvPr/>
          </p:nvSpPr>
          <p:spPr bwMode="auto">
            <a:xfrm>
              <a:off x="3367088" y="1731963"/>
              <a:ext cx="381000" cy="407988"/>
            </a:xfrm>
            <a:custGeom>
              <a:avLst/>
              <a:gdLst>
                <a:gd name="T0" fmla="*/ 0 w 479"/>
                <a:gd name="T1" fmla="*/ 513 h 513"/>
                <a:gd name="T2" fmla="*/ 197 w 479"/>
                <a:gd name="T3" fmla="*/ 0 h 513"/>
                <a:gd name="T4" fmla="*/ 270 w 479"/>
                <a:gd name="T5" fmla="*/ 0 h 513"/>
                <a:gd name="T6" fmla="*/ 479 w 479"/>
                <a:gd name="T7" fmla="*/ 513 h 513"/>
                <a:gd name="T8" fmla="*/ 401 w 479"/>
                <a:gd name="T9" fmla="*/ 513 h 513"/>
                <a:gd name="T10" fmla="*/ 342 w 479"/>
                <a:gd name="T11" fmla="*/ 359 h 513"/>
                <a:gd name="T12" fmla="*/ 128 w 479"/>
                <a:gd name="T13" fmla="*/ 359 h 513"/>
                <a:gd name="T14" fmla="*/ 71 w 479"/>
                <a:gd name="T15" fmla="*/ 513 h 513"/>
                <a:gd name="T16" fmla="*/ 0 w 479"/>
                <a:gd name="T17" fmla="*/ 513 h 513"/>
                <a:gd name="T18" fmla="*/ 147 w 479"/>
                <a:gd name="T19" fmla="*/ 302 h 513"/>
                <a:gd name="T20" fmla="*/ 321 w 479"/>
                <a:gd name="T21" fmla="*/ 302 h 513"/>
                <a:gd name="T22" fmla="*/ 267 w 479"/>
                <a:gd name="T23" fmla="*/ 160 h 513"/>
                <a:gd name="T24" fmla="*/ 267 w 479"/>
                <a:gd name="T25" fmla="*/ 160 h 513"/>
                <a:gd name="T26" fmla="*/ 247 w 479"/>
                <a:gd name="T27" fmla="*/ 101 h 513"/>
                <a:gd name="T28" fmla="*/ 231 w 479"/>
                <a:gd name="T29" fmla="*/ 54 h 513"/>
                <a:gd name="T30" fmla="*/ 231 w 479"/>
                <a:gd name="T31" fmla="*/ 54 h 513"/>
                <a:gd name="T32" fmla="*/ 226 w 479"/>
                <a:gd name="T33" fmla="*/ 79 h 513"/>
                <a:gd name="T34" fmla="*/ 220 w 479"/>
                <a:gd name="T35" fmla="*/ 104 h 513"/>
                <a:gd name="T36" fmla="*/ 212 w 479"/>
                <a:gd name="T37" fmla="*/ 128 h 513"/>
                <a:gd name="T38" fmla="*/ 203 w 479"/>
                <a:gd name="T39" fmla="*/ 152 h 513"/>
                <a:gd name="T40" fmla="*/ 147 w 479"/>
                <a:gd name="T41" fmla="*/ 302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9" h="513">
                  <a:moveTo>
                    <a:pt x="0" y="513"/>
                  </a:moveTo>
                  <a:lnTo>
                    <a:pt x="197" y="0"/>
                  </a:lnTo>
                  <a:lnTo>
                    <a:pt x="270" y="0"/>
                  </a:lnTo>
                  <a:lnTo>
                    <a:pt x="479" y="513"/>
                  </a:lnTo>
                  <a:lnTo>
                    <a:pt x="401" y="513"/>
                  </a:lnTo>
                  <a:lnTo>
                    <a:pt x="342" y="359"/>
                  </a:lnTo>
                  <a:lnTo>
                    <a:pt x="128" y="359"/>
                  </a:lnTo>
                  <a:lnTo>
                    <a:pt x="71" y="513"/>
                  </a:lnTo>
                  <a:lnTo>
                    <a:pt x="0" y="513"/>
                  </a:lnTo>
                  <a:close/>
                  <a:moveTo>
                    <a:pt x="147" y="302"/>
                  </a:moveTo>
                  <a:lnTo>
                    <a:pt x="321" y="302"/>
                  </a:lnTo>
                  <a:lnTo>
                    <a:pt x="267" y="160"/>
                  </a:lnTo>
                  <a:lnTo>
                    <a:pt x="267" y="160"/>
                  </a:lnTo>
                  <a:lnTo>
                    <a:pt x="247" y="101"/>
                  </a:lnTo>
                  <a:lnTo>
                    <a:pt x="231" y="54"/>
                  </a:lnTo>
                  <a:lnTo>
                    <a:pt x="231" y="54"/>
                  </a:lnTo>
                  <a:lnTo>
                    <a:pt x="226" y="79"/>
                  </a:lnTo>
                  <a:lnTo>
                    <a:pt x="220" y="104"/>
                  </a:lnTo>
                  <a:lnTo>
                    <a:pt x="212" y="128"/>
                  </a:lnTo>
                  <a:lnTo>
                    <a:pt x="203" y="152"/>
                  </a:lnTo>
                  <a:lnTo>
                    <a:pt x="147" y="3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4" name="Freeform 595"/>
            <p:cNvSpPr>
              <a:spLocks/>
            </p:cNvSpPr>
            <p:nvPr/>
          </p:nvSpPr>
          <p:spPr bwMode="auto">
            <a:xfrm>
              <a:off x="3784600" y="1731963"/>
              <a:ext cx="254000" cy="407988"/>
            </a:xfrm>
            <a:custGeom>
              <a:avLst/>
              <a:gdLst>
                <a:gd name="T0" fmla="*/ 0 w 320"/>
                <a:gd name="T1" fmla="*/ 513 h 513"/>
                <a:gd name="T2" fmla="*/ 0 w 320"/>
                <a:gd name="T3" fmla="*/ 0 h 513"/>
                <a:gd name="T4" fmla="*/ 68 w 320"/>
                <a:gd name="T5" fmla="*/ 0 h 513"/>
                <a:gd name="T6" fmla="*/ 68 w 320"/>
                <a:gd name="T7" fmla="*/ 453 h 513"/>
                <a:gd name="T8" fmla="*/ 320 w 320"/>
                <a:gd name="T9" fmla="*/ 453 h 513"/>
                <a:gd name="T10" fmla="*/ 320 w 320"/>
                <a:gd name="T11" fmla="*/ 513 h 513"/>
                <a:gd name="T12" fmla="*/ 0 w 320"/>
                <a:gd name="T13" fmla="*/ 513 h 513"/>
              </a:gdLst>
              <a:ahLst/>
              <a:cxnLst>
                <a:cxn ang="0">
                  <a:pos x="T0" y="T1"/>
                </a:cxn>
                <a:cxn ang="0">
                  <a:pos x="T2" y="T3"/>
                </a:cxn>
                <a:cxn ang="0">
                  <a:pos x="T4" y="T5"/>
                </a:cxn>
                <a:cxn ang="0">
                  <a:pos x="T6" y="T7"/>
                </a:cxn>
                <a:cxn ang="0">
                  <a:pos x="T8" y="T9"/>
                </a:cxn>
                <a:cxn ang="0">
                  <a:pos x="T10" y="T11"/>
                </a:cxn>
                <a:cxn ang="0">
                  <a:pos x="T12" y="T13"/>
                </a:cxn>
              </a:cxnLst>
              <a:rect l="0" t="0" r="r" b="b"/>
              <a:pathLst>
                <a:path w="320" h="513">
                  <a:moveTo>
                    <a:pt x="0" y="513"/>
                  </a:moveTo>
                  <a:lnTo>
                    <a:pt x="0" y="0"/>
                  </a:lnTo>
                  <a:lnTo>
                    <a:pt x="68" y="0"/>
                  </a:lnTo>
                  <a:lnTo>
                    <a:pt x="68" y="453"/>
                  </a:lnTo>
                  <a:lnTo>
                    <a:pt x="320" y="453"/>
                  </a:lnTo>
                  <a:lnTo>
                    <a:pt x="320"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95" name="Groupe 94"/>
          <p:cNvGrpSpPr/>
          <p:nvPr/>
        </p:nvGrpSpPr>
        <p:grpSpPr>
          <a:xfrm>
            <a:off x="1946345" y="9043693"/>
            <a:ext cx="1226318" cy="56602"/>
            <a:chOff x="79375" y="2408238"/>
            <a:chExt cx="9128126" cy="422276"/>
          </a:xfrm>
        </p:grpSpPr>
        <p:sp>
          <p:nvSpPr>
            <p:cNvPr id="96" name="Freeform 596"/>
            <p:cNvSpPr>
              <a:spLocks noEditPoints="1"/>
            </p:cNvSpPr>
            <p:nvPr/>
          </p:nvSpPr>
          <p:spPr bwMode="auto">
            <a:xfrm>
              <a:off x="79375" y="2416176"/>
              <a:ext cx="309563" cy="407988"/>
            </a:xfrm>
            <a:custGeom>
              <a:avLst/>
              <a:gdLst>
                <a:gd name="T0" fmla="*/ 0 w 392"/>
                <a:gd name="T1" fmla="*/ 0 h 513"/>
                <a:gd name="T2" fmla="*/ 193 w 392"/>
                <a:gd name="T3" fmla="*/ 0 h 513"/>
                <a:gd name="T4" fmla="*/ 257 w 392"/>
                <a:gd name="T5" fmla="*/ 2 h 513"/>
                <a:gd name="T6" fmla="*/ 271 w 392"/>
                <a:gd name="T7" fmla="*/ 5 h 513"/>
                <a:gd name="T8" fmla="*/ 307 w 392"/>
                <a:gd name="T9" fmla="*/ 14 h 513"/>
                <a:gd name="T10" fmla="*/ 335 w 392"/>
                <a:gd name="T11" fmla="*/ 29 h 513"/>
                <a:gd name="T12" fmla="*/ 347 w 392"/>
                <a:gd name="T13" fmla="*/ 38 h 513"/>
                <a:gd name="T14" fmla="*/ 367 w 392"/>
                <a:gd name="T15" fmla="*/ 64 h 513"/>
                <a:gd name="T16" fmla="*/ 376 w 392"/>
                <a:gd name="T17" fmla="*/ 78 h 513"/>
                <a:gd name="T18" fmla="*/ 388 w 392"/>
                <a:gd name="T19" fmla="*/ 112 h 513"/>
                <a:gd name="T20" fmla="*/ 392 w 392"/>
                <a:gd name="T21" fmla="*/ 148 h 513"/>
                <a:gd name="T22" fmla="*/ 392 w 392"/>
                <a:gd name="T23" fmla="*/ 165 h 513"/>
                <a:gd name="T24" fmla="*/ 386 w 392"/>
                <a:gd name="T25" fmla="*/ 194 h 513"/>
                <a:gd name="T26" fmla="*/ 375 w 392"/>
                <a:gd name="T27" fmla="*/ 222 h 513"/>
                <a:gd name="T28" fmla="*/ 360 w 392"/>
                <a:gd name="T29" fmla="*/ 248 h 513"/>
                <a:gd name="T30" fmla="*/ 351 w 392"/>
                <a:gd name="T31" fmla="*/ 259 h 513"/>
                <a:gd name="T32" fmla="*/ 325 w 392"/>
                <a:gd name="T33" fmla="*/ 279 h 513"/>
                <a:gd name="T34" fmla="*/ 292 w 392"/>
                <a:gd name="T35" fmla="*/ 293 h 513"/>
                <a:gd name="T36" fmla="*/ 250 w 392"/>
                <a:gd name="T37" fmla="*/ 302 h 513"/>
                <a:gd name="T38" fmla="*/ 200 w 392"/>
                <a:gd name="T39" fmla="*/ 304 h 513"/>
                <a:gd name="T40" fmla="*/ 68 w 392"/>
                <a:gd name="T41" fmla="*/ 513 h 513"/>
                <a:gd name="T42" fmla="*/ 68 w 392"/>
                <a:gd name="T43" fmla="*/ 244 h 513"/>
                <a:gd name="T44" fmla="*/ 201 w 392"/>
                <a:gd name="T45" fmla="*/ 244 h 513"/>
                <a:gd name="T46" fmla="*/ 232 w 392"/>
                <a:gd name="T47" fmla="*/ 243 h 513"/>
                <a:gd name="T48" fmla="*/ 257 w 392"/>
                <a:gd name="T49" fmla="*/ 238 h 513"/>
                <a:gd name="T50" fmla="*/ 278 w 392"/>
                <a:gd name="T51" fmla="*/ 230 h 513"/>
                <a:gd name="T52" fmla="*/ 294 w 392"/>
                <a:gd name="T53" fmla="*/ 220 h 513"/>
                <a:gd name="T54" fmla="*/ 301 w 392"/>
                <a:gd name="T55" fmla="*/ 213 h 513"/>
                <a:gd name="T56" fmla="*/ 311 w 392"/>
                <a:gd name="T57" fmla="*/ 198 h 513"/>
                <a:gd name="T58" fmla="*/ 317 w 392"/>
                <a:gd name="T59" fmla="*/ 181 h 513"/>
                <a:gd name="T60" fmla="*/ 321 w 392"/>
                <a:gd name="T61" fmla="*/ 161 h 513"/>
                <a:gd name="T62" fmla="*/ 321 w 392"/>
                <a:gd name="T63" fmla="*/ 151 h 513"/>
                <a:gd name="T64" fmla="*/ 317 w 392"/>
                <a:gd name="T65" fmla="*/ 120 h 513"/>
                <a:gd name="T66" fmla="*/ 306 w 392"/>
                <a:gd name="T67" fmla="*/ 96 h 513"/>
                <a:gd name="T68" fmla="*/ 297 w 392"/>
                <a:gd name="T69" fmla="*/ 84 h 513"/>
                <a:gd name="T70" fmla="*/ 275 w 392"/>
                <a:gd name="T71" fmla="*/ 70 h 513"/>
                <a:gd name="T72" fmla="*/ 262 w 392"/>
                <a:gd name="T73" fmla="*/ 65 h 513"/>
                <a:gd name="T74" fmla="*/ 238 w 392"/>
                <a:gd name="T75" fmla="*/ 61 h 513"/>
                <a:gd name="T76" fmla="*/ 68 w 392"/>
                <a:gd name="T77" fmla="*/ 6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92" h="513">
                  <a:moveTo>
                    <a:pt x="0" y="513"/>
                  </a:moveTo>
                  <a:lnTo>
                    <a:pt x="0" y="0"/>
                  </a:lnTo>
                  <a:lnTo>
                    <a:pt x="193" y="0"/>
                  </a:lnTo>
                  <a:lnTo>
                    <a:pt x="193" y="0"/>
                  </a:lnTo>
                  <a:lnTo>
                    <a:pt x="239" y="1"/>
                  </a:lnTo>
                  <a:lnTo>
                    <a:pt x="257" y="2"/>
                  </a:lnTo>
                  <a:lnTo>
                    <a:pt x="271" y="5"/>
                  </a:lnTo>
                  <a:lnTo>
                    <a:pt x="271" y="5"/>
                  </a:lnTo>
                  <a:lnTo>
                    <a:pt x="290" y="8"/>
                  </a:lnTo>
                  <a:lnTo>
                    <a:pt x="307" y="14"/>
                  </a:lnTo>
                  <a:lnTo>
                    <a:pt x="321" y="20"/>
                  </a:lnTo>
                  <a:lnTo>
                    <a:pt x="335" y="29"/>
                  </a:lnTo>
                  <a:lnTo>
                    <a:pt x="335" y="29"/>
                  </a:lnTo>
                  <a:lnTo>
                    <a:pt x="347" y="38"/>
                  </a:lnTo>
                  <a:lnTo>
                    <a:pt x="358" y="49"/>
                  </a:lnTo>
                  <a:lnTo>
                    <a:pt x="367" y="64"/>
                  </a:lnTo>
                  <a:lnTo>
                    <a:pt x="376" y="78"/>
                  </a:lnTo>
                  <a:lnTo>
                    <a:pt x="376" y="78"/>
                  </a:lnTo>
                  <a:lnTo>
                    <a:pt x="383" y="94"/>
                  </a:lnTo>
                  <a:lnTo>
                    <a:pt x="388" y="112"/>
                  </a:lnTo>
                  <a:lnTo>
                    <a:pt x="390" y="130"/>
                  </a:lnTo>
                  <a:lnTo>
                    <a:pt x="392" y="148"/>
                  </a:lnTo>
                  <a:lnTo>
                    <a:pt x="392" y="148"/>
                  </a:lnTo>
                  <a:lnTo>
                    <a:pt x="392" y="165"/>
                  </a:lnTo>
                  <a:lnTo>
                    <a:pt x="389" y="180"/>
                  </a:lnTo>
                  <a:lnTo>
                    <a:pt x="386" y="194"/>
                  </a:lnTo>
                  <a:lnTo>
                    <a:pt x="381" y="208"/>
                  </a:lnTo>
                  <a:lnTo>
                    <a:pt x="375" y="222"/>
                  </a:lnTo>
                  <a:lnTo>
                    <a:pt x="368" y="235"/>
                  </a:lnTo>
                  <a:lnTo>
                    <a:pt x="360" y="248"/>
                  </a:lnTo>
                  <a:lnTo>
                    <a:pt x="351" y="259"/>
                  </a:lnTo>
                  <a:lnTo>
                    <a:pt x="351" y="259"/>
                  </a:lnTo>
                  <a:lnTo>
                    <a:pt x="339" y="270"/>
                  </a:lnTo>
                  <a:lnTo>
                    <a:pt x="325" y="279"/>
                  </a:lnTo>
                  <a:lnTo>
                    <a:pt x="310" y="286"/>
                  </a:lnTo>
                  <a:lnTo>
                    <a:pt x="292" y="293"/>
                  </a:lnTo>
                  <a:lnTo>
                    <a:pt x="271" y="298"/>
                  </a:lnTo>
                  <a:lnTo>
                    <a:pt x="250" y="302"/>
                  </a:lnTo>
                  <a:lnTo>
                    <a:pt x="227" y="303"/>
                  </a:lnTo>
                  <a:lnTo>
                    <a:pt x="200" y="304"/>
                  </a:lnTo>
                  <a:lnTo>
                    <a:pt x="68" y="304"/>
                  </a:lnTo>
                  <a:lnTo>
                    <a:pt x="68" y="513"/>
                  </a:lnTo>
                  <a:lnTo>
                    <a:pt x="0" y="513"/>
                  </a:lnTo>
                  <a:close/>
                  <a:moveTo>
                    <a:pt x="68" y="244"/>
                  </a:moveTo>
                  <a:lnTo>
                    <a:pt x="201" y="244"/>
                  </a:lnTo>
                  <a:lnTo>
                    <a:pt x="201" y="244"/>
                  </a:lnTo>
                  <a:lnTo>
                    <a:pt x="216" y="243"/>
                  </a:lnTo>
                  <a:lnTo>
                    <a:pt x="232" y="243"/>
                  </a:lnTo>
                  <a:lnTo>
                    <a:pt x="244" y="240"/>
                  </a:lnTo>
                  <a:lnTo>
                    <a:pt x="257" y="238"/>
                  </a:lnTo>
                  <a:lnTo>
                    <a:pt x="267" y="234"/>
                  </a:lnTo>
                  <a:lnTo>
                    <a:pt x="278" y="230"/>
                  </a:lnTo>
                  <a:lnTo>
                    <a:pt x="287" y="225"/>
                  </a:lnTo>
                  <a:lnTo>
                    <a:pt x="294" y="220"/>
                  </a:lnTo>
                  <a:lnTo>
                    <a:pt x="294" y="220"/>
                  </a:lnTo>
                  <a:lnTo>
                    <a:pt x="301" y="213"/>
                  </a:lnTo>
                  <a:lnTo>
                    <a:pt x="306" y="206"/>
                  </a:lnTo>
                  <a:lnTo>
                    <a:pt x="311" y="198"/>
                  </a:lnTo>
                  <a:lnTo>
                    <a:pt x="315" y="190"/>
                  </a:lnTo>
                  <a:lnTo>
                    <a:pt x="317" y="181"/>
                  </a:lnTo>
                  <a:lnTo>
                    <a:pt x="320" y="171"/>
                  </a:lnTo>
                  <a:lnTo>
                    <a:pt x="321" y="161"/>
                  </a:lnTo>
                  <a:lnTo>
                    <a:pt x="321" y="151"/>
                  </a:lnTo>
                  <a:lnTo>
                    <a:pt x="321" y="151"/>
                  </a:lnTo>
                  <a:lnTo>
                    <a:pt x="321" y="135"/>
                  </a:lnTo>
                  <a:lnTo>
                    <a:pt x="317" y="120"/>
                  </a:lnTo>
                  <a:lnTo>
                    <a:pt x="312" y="107"/>
                  </a:lnTo>
                  <a:lnTo>
                    <a:pt x="306" y="96"/>
                  </a:lnTo>
                  <a:lnTo>
                    <a:pt x="306" y="96"/>
                  </a:lnTo>
                  <a:lnTo>
                    <a:pt x="297" y="84"/>
                  </a:lnTo>
                  <a:lnTo>
                    <a:pt x="287" y="76"/>
                  </a:lnTo>
                  <a:lnTo>
                    <a:pt x="275" y="70"/>
                  </a:lnTo>
                  <a:lnTo>
                    <a:pt x="262" y="65"/>
                  </a:lnTo>
                  <a:lnTo>
                    <a:pt x="262" y="65"/>
                  </a:lnTo>
                  <a:lnTo>
                    <a:pt x="252" y="62"/>
                  </a:lnTo>
                  <a:lnTo>
                    <a:pt x="238" y="61"/>
                  </a:lnTo>
                  <a:lnTo>
                    <a:pt x="200" y="60"/>
                  </a:lnTo>
                  <a:lnTo>
                    <a:pt x="68" y="60"/>
                  </a:lnTo>
                  <a:lnTo>
                    <a:pt x="68" y="2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7" name="Freeform 597"/>
            <p:cNvSpPr>
              <a:spLocks noEditPoints="1"/>
            </p:cNvSpPr>
            <p:nvPr/>
          </p:nvSpPr>
          <p:spPr bwMode="auto">
            <a:xfrm>
              <a:off x="439738" y="2416176"/>
              <a:ext cx="357188" cy="407988"/>
            </a:xfrm>
            <a:custGeom>
              <a:avLst/>
              <a:gdLst>
                <a:gd name="T0" fmla="*/ 0 w 452"/>
                <a:gd name="T1" fmla="*/ 0 h 513"/>
                <a:gd name="T2" fmla="*/ 228 w 452"/>
                <a:gd name="T3" fmla="*/ 0 h 513"/>
                <a:gd name="T4" fmla="*/ 288 w 452"/>
                <a:gd name="T5" fmla="*/ 3 h 513"/>
                <a:gd name="T6" fmla="*/ 331 w 452"/>
                <a:gd name="T7" fmla="*/ 14 h 513"/>
                <a:gd name="T8" fmla="*/ 340 w 452"/>
                <a:gd name="T9" fmla="*/ 17 h 513"/>
                <a:gd name="T10" fmla="*/ 357 w 452"/>
                <a:gd name="T11" fmla="*/ 26 h 513"/>
                <a:gd name="T12" fmla="*/ 371 w 452"/>
                <a:gd name="T13" fmla="*/ 39 h 513"/>
                <a:gd name="T14" fmla="*/ 389 w 452"/>
                <a:gd name="T15" fmla="*/ 62 h 513"/>
                <a:gd name="T16" fmla="*/ 398 w 452"/>
                <a:gd name="T17" fmla="*/ 80 h 513"/>
                <a:gd name="T18" fmla="*/ 408 w 452"/>
                <a:gd name="T19" fmla="*/ 119 h 513"/>
                <a:gd name="T20" fmla="*/ 409 w 452"/>
                <a:gd name="T21" fmla="*/ 140 h 513"/>
                <a:gd name="T22" fmla="*/ 408 w 452"/>
                <a:gd name="T23" fmla="*/ 166 h 513"/>
                <a:gd name="T24" fmla="*/ 402 w 452"/>
                <a:gd name="T25" fmla="*/ 190 h 513"/>
                <a:gd name="T26" fmla="*/ 390 w 452"/>
                <a:gd name="T27" fmla="*/ 212 h 513"/>
                <a:gd name="T28" fmla="*/ 375 w 452"/>
                <a:gd name="T29" fmla="*/ 231 h 513"/>
                <a:gd name="T30" fmla="*/ 365 w 452"/>
                <a:gd name="T31" fmla="*/ 240 h 513"/>
                <a:gd name="T32" fmla="*/ 343 w 452"/>
                <a:gd name="T33" fmla="*/ 256 h 513"/>
                <a:gd name="T34" fmla="*/ 316 w 452"/>
                <a:gd name="T35" fmla="*/ 268 h 513"/>
                <a:gd name="T36" fmla="*/ 283 w 452"/>
                <a:gd name="T37" fmla="*/ 276 h 513"/>
                <a:gd name="T38" fmla="*/ 266 w 452"/>
                <a:gd name="T39" fmla="*/ 280 h 513"/>
                <a:gd name="T40" fmla="*/ 298 w 452"/>
                <a:gd name="T41" fmla="*/ 299 h 513"/>
                <a:gd name="T42" fmla="*/ 307 w 452"/>
                <a:gd name="T43" fmla="*/ 306 h 513"/>
                <a:gd name="T44" fmla="*/ 335 w 452"/>
                <a:gd name="T45" fmla="*/ 336 h 513"/>
                <a:gd name="T46" fmla="*/ 363 w 452"/>
                <a:gd name="T47" fmla="*/ 373 h 513"/>
                <a:gd name="T48" fmla="*/ 367 w 452"/>
                <a:gd name="T49" fmla="*/ 513 h 513"/>
                <a:gd name="T50" fmla="*/ 299 w 452"/>
                <a:gd name="T51" fmla="*/ 407 h 513"/>
                <a:gd name="T52" fmla="*/ 250 w 452"/>
                <a:gd name="T53" fmla="*/ 335 h 513"/>
                <a:gd name="T54" fmla="*/ 241 w 452"/>
                <a:gd name="T55" fmla="*/ 325 h 513"/>
                <a:gd name="T56" fmla="*/ 223 w 452"/>
                <a:gd name="T57" fmla="*/ 307 h 513"/>
                <a:gd name="T58" fmla="*/ 215 w 452"/>
                <a:gd name="T59" fmla="*/ 302 h 513"/>
                <a:gd name="T60" fmla="*/ 184 w 452"/>
                <a:gd name="T61" fmla="*/ 288 h 513"/>
                <a:gd name="T62" fmla="*/ 169 w 452"/>
                <a:gd name="T63" fmla="*/ 285 h 513"/>
                <a:gd name="T64" fmla="*/ 68 w 452"/>
                <a:gd name="T65" fmla="*/ 285 h 513"/>
                <a:gd name="T66" fmla="*/ 0 w 452"/>
                <a:gd name="T67" fmla="*/ 513 h 513"/>
                <a:gd name="T68" fmla="*/ 214 w 452"/>
                <a:gd name="T69" fmla="*/ 226 h 513"/>
                <a:gd name="T70" fmla="*/ 235 w 452"/>
                <a:gd name="T71" fmla="*/ 226 h 513"/>
                <a:gd name="T72" fmla="*/ 273 w 452"/>
                <a:gd name="T73" fmla="*/ 221 h 513"/>
                <a:gd name="T74" fmla="*/ 287 w 452"/>
                <a:gd name="T75" fmla="*/ 217 h 513"/>
                <a:gd name="T76" fmla="*/ 310 w 452"/>
                <a:gd name="T77" fmla="*/ 204 h 513"/>
                <a:gd name="T78" fmla="*/ 326 w 452"/>
                <a:gd name="T79" fmla="*/ 185 h 513"/>
                <a:gd name="T80" fmla="*/ 333 w 452"/>
                <a:gd name="T81" fmla="*/ 175 h 513"/>
                <a:gd name="T82" fmla="*/ 339 w 452"/>
                <a:gd name="T83" fmla="*/ 152 h 513"/>
                <a:gd name="T84" fmla="*/ 340 w 452"/>
                <a:gd name="T85" fmla="*/ 140 h 513"/>
                <a:gd name="T86" fmla="*/ 338 w 452"/>
                <a:gd name="T87" fmla="*/ 122 h 513"/>
                <a:gd name="T88" fmla="*/ 334 w 452"/>
                <a:gd name="T89" fmla="*/ 107 h 513"/>
                <a:gd name="T90" fmla="*/ 325 w 452"/>
                <a:gd name="T91" fmla="*/ 93 h 513"/>
                <a:gd name="T92" fmla="*/ 314 w 452"/>
                <a:gd name="T93" fmla="*/ 80 h 513"/>
                <a:gd name="T94" fmla="*/ 307 w 452"/>
                <a:gd name="T95" fmla="*/ 74 h 513"/>
                <a:gd name="T96" fmla="*/ 289 w 452"/>
                <a:gd name="T97" fmla="*/ 66 h 513"/>
                <a:gd name="T98" fmla="*/ 269 w 452"/>
                <a:gd name="T99" fmla="*/ 60 h 513"/>
                <a:gd name="T100" fmla="*/ 244 w 452"/>
                <a:gd name="T101" fmla="*/ 57 h 513"/>
                <a:gd name="T102" fmla="*/ 68 w 452"/>
                <a:gd name="T103" fmla="*/ 56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2" h="513">
                  <a:moveTo>
                    <a:pt x="0" y="513"/>
                  </a:moveTo>
                  <a:lnTo>
                    <a:pt x="0" y="0"/>
                  </a:lnTo>
                  <a:lnTo>
                    <a:pt x="228" y="0"/>
                  </a:lnTo>
                  <a:lnTo>
                    <a:pt x="228" y="0"/>
                  </a:lnTo>
                  <a:lnTo>
                    <a:pt x="260" y="1"/>
                  </a:lnTo>
                  <a:lnTo>
                    <a:pt x="288" y="3"/>
                  </a:lnTo>
                  <a:lnTo>
                    <a:pt x="312" y="7"/>
                  </a:lnTo>
                  <a:lnTo>
                    <a:pt x="331" y="14"/>
                  </a:lnTo>
                  <a:lnTo>
                    <a:pt x="331" y="14"/>
                  </a:lnTo>
                  <a:lnTo>
                    <a:pt x="340" y="17"/>
                  </a:lnTo>
                  <a:lnTo>
                    <a:pt x="348" y="21"/>
                  </a:lnTo>
                  <a:lnTo>
                    <a:pt x="357" y="26"/>
                  </a:lnTo>
                  <a:lnTo>
                    <a:pt x="363" y="33"/>
                  </a:lnTo>
                  <a:lnTo>
                    <a:pt x="371" y="39"/>
                  </a:lnTo>
                  <a:lnTo>
                    <a:pt x="377" y="46"/>
                  </a:lnTo>
                  <a:lnTo>
                    <a:pt x="389" y="62"/>
                  </a:lnTo>
                  <a:lnTo>
                    <a:pt x="389" y="62"/>
                  </a:lnTo>
                  <a:lnTo>
                    <a:pt x="398" y="80"/>
                  </a:lnTo>
                  <a:lnTo>
                    <a:pt x="404" y="99"/>
                  </a:lnTo>
                  <a:lnTo>
                    <a:pt x="408" y="119"/>
                  </a:lnTo>
                  <a:lnTo>
                    <a:pt x="409" y="140"/>
                  </a:lnTo>
                  <a:lnTo>
                    <a:pt x="409" y="140"/>
                  </a:lnTo>
                  <a:lnTo>
                    <a:pt x="409" y="153"/>
                  </a:lnTo>
                  <a:lnTo>
                    <a:pt x="408" y="166"/>
                  </a:lnTo>
                  <a:lnTo>
                    <a:pt x="406" y="179"/>
                  </a:lnTo>
                  <a:lnTo>
                    <a:pt x="402" y="190"/>
                  </a:lnTo>
                  <a:lnTo>
                    <a:pt x="397" y="202"/>
                  </a:lnTo>
                  <a:lnTo>
                    <a:pt x="390" y="212"/>
                  </a:lnTo>
                  <a:lnTo>
                    <a:pt x="383" y="222"/>
                  </a:lnTo>
                  <a:lnTo>
                    <a:pt x="375" y="231"/>
                  </a:lnTo>
                  <a:lnTo>
                    <a:pt x="375" y="231"/>
                  </a:lnTo>
                  <a:lnTo>
                    <a:pt x="365" y="240"/>
                  </a:lnTo>
                  <a:lnTo>
                    <a:pt x="354" y="249"/>
                  </a:lnTo>
                  <a:lnTo>
                    <a:pt x="343" y="256"/>
                  </a:lnTo>
                  <a:lnTo>
                    <a:pt x="330" y="262"/>
                  </a:lnTo>
                  <a:lnTo>
                    <a:pt x="316" y="268"/>
                  </a:lnTo>
                  <a:lnTo>
                    <a:pt x="301" y="272"/>
                  </a:lnTo>
                  <a:lnTo>
                    <a:pt x="283" y="276"/>
                  </a:lnTo>
                  <a:lnTo>
                    <a:pt x="266" y="280"/>
                  </a:lnTo>
                  <a:lnTo>
                    <a:pt x="266" y="280"/>
                  </a:lnTo>
                  <a:lnTo>
                    <a:pt x="289" y="293"/>
                  </a:lnTo>
                  <a:lnTo>
                    <a:pt x="298" y="299"/>
                  </a:lnTo>
                  <a:lnTo>
                    <a:pt x="307" y="306"/>
                  </a:lnTo>
                  <a:lnTo>
                    <a:pt x="307" y="306"/>
                  </a:lnTo>
                  <a:lnTo>
                    <a:pt x="321" y="320"/>
                  </a:lnTo>
                  <a:lnTo>
                    <a:pt x="335" y="336"/>
                  </a:lnTo>
                  <a:lnTo>
                    <a:pt x="349" y="354"/>
                  </a:lnTo>
                  <a:lnTo>
                    <a:pt x="363" y="373"/>
                  </a:lnTo>
                  <a:lnTo>
                    <a:pt x="452" y="513"/>
                  </a:lnTo>
                  <a:lnTo>
                    <a:pt x="367" y="513"/>
                  </a:lnTo>
                  <a:lnTo>
                    <a:pt x="299" y="407"/>
                  </a:lnTo>
                  <a:lnTo>
                    <a:pt x="299" y="407"/>
                  </a:lnTo>
                  <a:lnTo>
                    <a:pt x="271" y="366"/>
                  </a:lnTo>
                  <a:lnTo>
                    <a:pt x="250" y="335"/>
                  </a:lnTo>
                  <a:lnTo>
                    <a:pt x="250" y="335"/>
                  </a:lnTo>
                  <a:lnTo>
                    <a:pt x="241" y="325"/>
                  </a:lnTo>
                  <a:lnTo>
                    <a:pt x="232" y="315"/>
                  </a:lnTo>
                  <a:lnTo>
                    <a:pt x="223" y="307"/>
                  </a:lnTo>
                  <a:lnTo>
                    <a:pt x="215" y="302"/>
                  </a:lnTo>
                  <a:lnTo>
                    <a:pt x="215" y="302"/>
                  </a:lnTo>
                  <a:lnTo>
                    <a:pt x="200" y="293"/>
                  </a:lnTo>
                  <a:lnTo>
                    <a:pt x="184" y="288"/>
                  </a:lnTo>
                  <a:lnTo>
                    <a:pt x="184" y="288"/>
                  </a:lnTo>
                  <a:lnTo>
                    <a:pt x="169" y="285"/>
                  </a:lnTo>
                  <a:lnTo>
                    <a:pt x="147" y="285"/>
                  </a:lnTo>
                  <a:lnTo>
                    <a:pt x="68" y="285"/>
                  </a:lnTo>
                  <a:lnTo>
                    <a:pt x="68" y="513"/>
                  </a:lnTo>
                  <a:lnTo>
                    <a:pt x="0" y="513"/>
                  </a:lnTo>
                  <a:close/>
                  <a:moveTo>
                    <a:pt x="68" y="226"/>
                  </a:moveTo>
                  <a:lnTo>
                    <a:pt x="214" y="226"/>
                  </a:lnTo>
                  <a:lnTo>
                    <a:pt x="214" y="226"/>
                  </a:lnTo>
                  <a:lnTo>
                    <a:pt x="235" y="226"/>
                  </a:lnTo>
                  <a:lnTo>
                    <a:pt x="255" y="224"/>
                  </a:lnTo>
                  <a:lnTo>
                    <a:pt x="273" y="221"/>
                  </a:lnTo>
                  <a:lnTo>
                    <a:pt x="287" y="217"/>
                  </a:lnTo>
                  <a:lnTo>
                    <a:pt x="287" y="217"/>
                  </a:lnTo>
                  <a:lnTo>
                    <a:pt x="299" y="211"/>
                  </a:lnTo>
                  <a:lnTo>
                    <a:pt x="310" y="204"/>
                  </a:lnTo>
                  <a:lnTo>
                    <a:pt x="319" y="195"/>
                  </a:lnTo>
                  <a:lnTo>
                    <a:pt x="326" y="185"/>
                  </a:lnTo>
                  <a:lnTo>
                    <a:pt x="326" y="185"/>
                  </a:lnTo>
                  <a:lnTo>
                    <a:pt x="333" y="175"/>
                  </a:lnTo>
                  <a:lnTo>
                    <a:pt x="337" y="163"/>
                  </a:lnTo>
                  <a:lnTo>
                    <a:pt x="339" y="152"/>
                  </a:lnTo>
                  <a:lnTo>
                    <a:pt x="340" y="140"/>
                  </a:lnTo>
                  <a:lnTo>
                    <a:pt x="340" y="140"/>
                  </a:lnTo>
                  <a:lnTo>
                    <a:pt x="339" y="131"/>
                  </a:lnTo>
                  <a:lnTo>
                    <a:pt x="338" y="122"/>
                  </a:lnTo>
                  <a:lnTo>
                    <a:pt x="337" y="115"/>
                  </a:lnTo>
                  <a:lnTo>
                    <a:pt x="334" y="107"/>
                  </a:lnTo>
                  <a:lnTo>
                    <a:pt x="330" y="99"/>
                  </a:lnTo>
                  <a:lnTo>
                    <a:pt x="325" y="93"/>
                  </a:lnTo>
                  <a:lnTo>
                    <a:pt x="320" y="87"/>
                  </a:lnTo>
                  <a:lnTo>
                    <a:pt x="314" y="80"/>
                  </a:lnTo>
                  <a:lnTo>
                    <a:pt x="314" y="80"/>
                  </a:lnTo>
                  <a:lnTo>
                    <a:pt x="307" y="74"/>
                  </a:lnTo>
                  <a:lnTo>
                    <a:pt x="298" y="70"/>
                  </a:lnTo>
                  <a:lnTo>
                    <a:pt x="289" y="66"/>
                  </a:lnTo>
                  <a:lnTo>
                    <a:pt x="280" y="62"/>
                  </a:lnTo>
                  <a:lnTo>
                    <a:pt x="269" y="60"/>
                  </a:lnTo>
                  <a:lnTo>
                    <a:pt x="257" y="58"/>
                  </a:lnTo>
                  <a:lnTo>
                    <a:pt x="244" y="57"/>
                  </a:lnTo>
                  <a:lnTo>
                    <a:pt x="230" y="56"/>
                  </a:lnTo>
                  <a:lnTo>
                    <a:pt x="68" y="56"/>
                  </a:lnTo>
                  <a:lnTo>
                    <a:pt x="68" y="2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8" name="Freeform 598"/>
            <p:cNvSpPr>
              <a:spLocks noEditPoints="1"/>
            </p:cNvSpPr>
            <p:nvPr/>
          </p:nvSpPr>
          <p:spPr bwMode="auto">
            <a:xfrm>
              <a:off x="811213" y="2408238"/>
              <a:ext cx="388938" cy="422275"/>
            </a:xfrm>
            <a:custGeom>
              <a:avLst/>
              <a:gdLst>
                <a:gd name="T0" fmla="*/ 1 w 489"/>
                <a:gd name="T1" fmla="*/ 242 h 531"/>
                <a:gd name="T2" fmla="*/ 16 w 489"/>
                <a:gd name="T3" fmla="*/ 158 h 531"/>
                <a:gd name="T4" fmla="*/ 52 w 489"/>
                <a:gd name="T5" fmla="*/ 90 h 531"/>
                <a:gd name="T6" fmla="*/ 85 w 489"/>
                <a:gd name="T7" fmla="*/ 55 h 531"/>
                <a:gd name="T8" fmla="*/ 147 w 489"/>
                <a:gd name="T9" fmla="*/ 17 h 531"/>
                <a:gd name="T10" fmla="*/ 218 w 489"/>
                <a:gd name="T11" fmla="*/ 1 h 531"/>
                <a:gd name="T12" fmla="*/ 263 w 489"/>
                <a:gd name="T13" fmla="*/ 0 h 531"/>
                <a:gd name="T14" fmla="*/ 313 w 489"/>
                <a:gd name="T15" fmla="*/ 9 h 531"/>
                <a:gd name="T16" fmla="*/ 359 w 489"/>
                <a:gd name="T17" fmla="*/ 25 h 531"/>
                <a:gd name="T18" fmla="*/ 387 w 489"/>
                <a:gd name="T19" fmla="*/ 43 h 531"/>
                <a:gd name="T20" fmla="*/ 423 w 489"/>
                <a:gd name="T21" fmla="*/ 74 h 531"/>
                <a:gd name="T22" fmla="*/ 452 w 489"/>
                <a:gd name="T23" fmla="*/ 114 h 531"/>
                <a:gd name="T24" fmla="*/ 466 w 489"/>
                <a:gd name="T25" fmla="*/ 144 h 531"/>
                <a:gd name="T26" fmla="*/ 482 w 489"/>
                <a:gd name="T27" fmla="*/ 193 h 531"/>
                <a:gd name="T28" fmla="*/ 489 w 489"/>
                <a:gd name="T29" fmla="*/ 247 h 531"/>
                <a:gd name="T30" fmla="*/ 489 w 489"/>
                <a:gd name="T31" fmla="*/ 285 h 531"/>
                <a:gd name="T32" fmla="*/ 482 w 489"/>
                <a:gd name="T33" fmla="*/ 340 h 531"/>
                <a:gd name="T34" fmla="*/ 465 w 489"/>
                <a:gd name="T35" fmla="*/ 390 h 531"/>
                <a:gd name="T36" fmla="*/ 450 w 489"/>
                <a:gd name="T37" fmla="*/ 421 h 531"/>
                <a:gd name="T38" fmla="*/ 420 w 489"/>
                <a:gd name="T39" fmla="*/ 461 h 531"/>
                <a:gd name="T40" fmla="*/ 383 w 489"/>
                <a:gd name="T41" fmla="*/ 491 h 531"/>
                <a:gd name="T42" fmla="*/ 354 w 489"/>
                <a:gd name="T43" fmla="*/ 507 h 531"/>
                <a:gd name="T44" fmla="*/ 309 w 489"/>
                <a:gd name="T45" fmla="*/ 523 h 531"/>
                <a:gd name="T46" fmla="*/ 260 w 489"/>
                <a:gd name="T47" fmla="*/ 530 h 531"/>
                <a:gd name="T48" fmla="*/ 227 w 489"/>
                <a:gd name="T49" fmla="*/ 530 h 531"/>
                <a:gd name="T50" fmla="*/ 176 w 489"/>
                <a:gd name="T51" fmla="*/ 522 h 531"/>
                <a:gd name="T52" fmla="*/ 130 w 489"/>
                <a:gd name="T53" fmla="*/ 504 h 531"/>
                <a:gd name="T54" fmla="*/ 102 w 489"/>
                <a:gd name="T55" fmla="*/ 486 h 531"/>
                <a:gd name="T56" fmla="*/ 65 w 489"/>
                <a:gd name="T57" fmla="*/ 454 h 531"/>
                <a:gd name="T58" fmla="*/ 37 w 489"/>
                <a:gd name="T59" fmla="*/ 414 h 531"/>
                <a:gd name="T60" fmla="*/ 21 w 489"/>
                <a:gd name="T61" fmla="*/ 385 h 531"/>
                <a:gd name="T62" fmla="*/ 7 w 489"/>
                <a:gd name="T63" fmla="*/ 338 h 531"/>
                <a:gd name="T64" fmla="*/ 0 w 489"/>
                <a:gd name="T65" fmla="*/ 289 h 531"/>
                <a:gd name="T66" fmla="*/ 70 w 489"/>
                <a:gd name="T67" fmla="*/ 274 h 531"/>
                <a:gd name="T68" fmla="*/ 72 w 489"/>
                <a:gd name="T69" fmla="*/ 317 h 531"/>
                <a:gd name="T70" fmla="*/ 89 w 489"/>
                <a:gd name="T71" fmla="*/ 373 h 531"/>
                <a:gd name="T72" fmla="*/ 120 w 489"/>
                <a:gd name="T73" fmla="*/ 420 h 531"/>
                <a:gd name="T74" fmla="*/ 145 w 489"/>
                <a:gd name="T75" fmla="*/ 443 h 531"/>
                <a:gd name="T76" fmla="*/ 191 w 489"/>
                <a:gd name="T77" fmla="*/ 466 h 531"/>
                <a:gd name="T78" fmla="*/ 244 w 489"/>
                <a:gd name="T79" fmla="*/ 472 h 531"/>
                <a:gd name="T80" fmla="*/ 281 w 489"/>
                <a:gd name="T81" fmla="*/ 470 h 531"/>
                <a:gd name="T82" fmla="*/ 329 w 489"/>
                <a:gd name="T83" fmla="*/ 452 h 531"/>
                <a:gd name="T84" fmla="*/ 370 w 489"/>
                <a:gd name="T85" fmla="*/ 418 h 531"/>
                <a:gd name="T86" fmla="*/ 392 w 489"/>
                <a:gd name="T87" fmla="*/ 389 h 531"/>
                <a:gd name="T88" fmla="*/ 413 w 489"/>
                <a:gd name="T89" fmla="*/ 334 h 531"/>
                <a:gd name="T90" fmla="*/ 420 w 489"/>
                <a:gd name="T91" fmla="*/ 266 h 531"/>
                <a:gd name="T92" fmla="*/ 414 w 489"/>
                <a:gd name="T93" fmla="*/ 207 h 531"/>
                <a:gd name="T94" fmla="*/ 399 w 489"/>
                <a:gd name="T95" fmla="*/ 156 h 531"/>
                <a:gd name="T96" fmla="*/ 387 w 489"/>
                <a:gd name="T97" fmla="*/ 134 h 531"/>
                <a:gd name="T98" fmla="*/ 364 w 489"/>
                <a:gd name="T99" fmla="*/ 106 h 531"/>
                <a:gd name="T100" fmla="*/ 337 w 489"/>
                <a:gd name="T101" fmla="*/ 84 h 531"/>
                <a:gd name="T102" fmla="*/ 315 w 489"/>
                <a:gd name="T103" fmla="*/ 73 h 531"/>
                <a:gd name="T104" fmla="*/ 282 w 489"/>
                <a:gd name="T105" fmla="*/ 62 h 531"/>
                <a:gd name="T106" fmla="*/ 245 w 489"/>
                <a:gd name="T107" fmla="*/ 58 h 531"/>
                <a:gd name="T108" fmla="*/ 211 w 489"/>
                <a:gd name="T109" fmla="*/ 61 h 531"/>
                <a:gd name="T110" fmla="*/ 163 w 489"/>
                <a:gd name="T111" fmla="*/ 78 h 531"/>
                <a:gd name="T112" fmla="*/ 121 w 489"/>
                <a:gd name="T113" fmla="*/ 107 h 531"/>
                <a:gd name="T114" fmla="*/ 98 w 489"/>
                <a:gd name="T115" fmla="*/ 137 h 531"/>
                <a:gd name="T116" fmla="*/ 76 w 489"/>
                <a:gd name="T117" fmla="*/ 195 h 531"/>
                <a:gd name="T118" fmla="*/ 70 w 489"/>
                <a:gd name="T119" fmla="*/ 274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9" h="531">
                  <a:moveTo>
                    <a:pt x="0" y="272"/>
                  </a:moveTo>
                  <a:lnTo>
                    <a:pt x="0" y="272"/>
                  </a:lnTo>
                  <a:lnTo>
                    <a:pt x="1" y="242"/>
                  </a:lnTo>
                  <a:lnTo>
                    <a:pt x="3" y="212"/>
                  </a:lnTo>
                  <a:lnTo>
                    <a:pt x="8" y="184"/>
                  </a:lnTo>
                  <a:lnTo>
                    <a:pt x="16" y="158"/>
                  </a:lnTo>
                  <a:lnTo>
                    <a:pt x="26" y="134"/>
                  </a:lnTo>
                  <a:lnTo>
                    <a:pt x="38" y="111"/>
                  </a:lnTo>
                  <a:lnTo>
                    <a:pt x="52" y="90"/>
                  </a:lnTo>
                  <a:lnTo>
                    <a:pt x="67" y="73"/>
                  </a:lnTo>
                  <a:lnTo>
                    <a:pt x="67" y="73"/>
                  </a:lnTo>
                  <a:lnTo>
                    <a:pt x="85" y="55"/>
                  </a:lnTo>
                  <a:lnTo>
                    <a:pt x="104" y="41"/>
                  </a:lnTo>
                  <a:lnTo>
                    <a:pt x="125" y="28"/>
                  </a:lnTo>
                  <a:lnTo>
                    <a:pt x="147" y="17"/>
                  </a:lnTo>
                  <a:lnTo>
                    <a:pt x="170" y="10"/>
                  </a:lnTo>
                  <a:lnTo>
                    <a:pt x="193" y="5"/>
                  </a:lnTo>
                  <a:lnTo>
                    <a:pt x="218" y="1"/>
                  </a:lnTo>
                  <a:lnTo>
                    <a:pt x="245" y="0"/>
                  </a:lnTo>
                  <a:lnTo>
                    <a:pt x="245" y="0"/>
                  </a:lnTo>
                  <a:lnTo>
                    <a:pt x="263" y="0"/>
                  </a:lnTo>
                  <a:lnTo>
                    <a:pt x="280" y="2"/>
                  </a:lnTo>
                  <a:lnTo>
                    <a:pt x="296" y="5"/>
                  </a:lnTo>
                  <a:lnTo>
                    <a:pt x="313" y="9"/>
                  </a:lnTo>
                  <a:lnTo>
                    <a:pt x="328" y="12"/>
                  </a:lnTo>
                  <a:lnTo>
                    <a:pt x="344" y="19"/>
                  </a:lnTo>
                  <a:lnTo>
                    <a:pt x="359" y="25"/>
                  </a:lnTo>
                  <a:lnTo>
                    <a:pt x="373" y="34"/>
                  </a:lnTo>
                  <a:lnTo>
                    <a:pt x="373" y="34"/>
                  </a:lnTo>
                  <a:lnTo>
                    <a:pt x="387" y="43"/>
                  </a:lnTo>
                  <a:lnTo>
                    <a:pt x="400" y="52"/>
                  </a:lnTo>
                  <a:lnTo>
                    <a:pt x="411" y="62"/>
                  </a:lnTo>
                  <a:lnTo>
                    <a:pt x="423" y="74"/>
                  </a:lnTo>
                  <a:lnTo>
                    <a:pt x="433" y="87"/>
                  </a:lnTo>
                  <a:lnTo>
                    <a:pt x="443" y="99"/>
                  </a:lnTo>
                  <a:lnTo>
                    <a:pt x="452" y="114"/>
                  </a:lnTo>
                  <a:lnTo>
                    <a:pt x="460" y="129"/>
                  </a:lnTo>
                  <a:lnTo>
                    <a:pt x="460" y="129"/>
                  </a:lnTo>
                  <a:lnTo>
                    <a:pt x="466" y="144"/>
                  </a:lnTo>
                  <a:lnTo>
                    <a:pt x="473" y="160"/>
                  </a:lnTo>
                  <a:lnTo>
                    <a:pt x="478" y="176"/>
                  </a:lnTo>
                  <a:lnTo>
                    <a:pt x="482" y="193"/>
                  </a:lnTo>
                  <a:lnTo>
                    <a:pt x="485" y="211"/>
                  </a:lnTo>
                  <a:lnTo>
                    <a:pt x="488" y="229"/>
                  </a:lnTo>
                  <a:lnTo>
                    <a:pt x="489" y="247"/>
                  </a:lnTo>
                  <a:lnTo>
                    <a:pt x="489" y="266"/>
                  </a:lnTo>
                  <a:lnTo>
                    <a:pt x="489" y="266"/>
                  </a:lnTo>
                  <a:lnTo>
                    <a:pt x="489" y="285"/>
                  </a:lnTo>
                  <a:lnTo>
                    <a:pt x="488" y="304"/>
                  </a:lnTo>
                  <a:lnTo>
                    <a:pt x="485" y="322"/>
                  </a:lnTo>
                  <a:lnTo>
                    <a:pt x="482" y="340"/>
                  </a:lnTo>
                  <a:lnTo>
                    <a:pt x="478" y="357"/>
                  </a:lnTo>
                  <a:lnTo>
                    <a:pt x="471" y="373"/>
                  </a:lnTo>
                  <a:lnTo>
                    <a:pt x="465" y="390"/>
                  </a:lnTo>
                  <a:lnTo>
                    <a:pt x="459" y="406"/>
                  </a:lnTo>
                  <a:lnTo>
                    <a:pt x="459" y="406"/>
                  </a:lnTo>
                  <a:lnTo>
                    <a:pt x="450" y="421"/>
                  </a:lnTo>
                  <a:lnTo>
                    <a:pt x="441" y="435"/>
                  </a:lnTo>
                  <a:lnTo>
                    <a:pt x="430" y="448"/>
                  </a:lnTo>
                  <a:lnTo>
                    <a:pt x="420" y="461"/>
                  </a:lnTo>
                  <a:lnTo>
                    <a:pt x="409" y="471"/>
                  </a:lnTo>
                  <a:lnTo>
                    <a:pt x="396" y="481"/>
                  </a:lnTo>
                  <a:lnTo>
                    <a:pt x="383" y="491"/>
                  </a:lnTo>
                  <a:lnTo>
                    <a:pt x="369" y="499"/>
                  </a:lnTo>
                  <a:lnTo>
                    <a:pt x="369" y="499"/>
                  </a:lnTo>
                  <a:lnTo>
                    <a:pt x="354" y="507"/>
                  </a:lnTo>
                  <a:lnTo>
                    <a:pt x="340" y="513"/>
                  </a:lnTo>
                  <a:lnTo>
                    <a:pt x="324" y="518"/>
                  </a:lnTo>
                  <a:lnTo>
                    <a:pt x="309" y="523"/>
                  </a:lnTo>
                  <a:lnTo>
                    <a:pt x="294" y="526"/>
                  </a:lnTo>
                  <a:lnTo>
                    <a:pt x="277" y="528"/>
                  </a:lnTo>
                  <a:lnTo>
                    <a:pt x="260" y="530"/>
                  </a:lnTo>
                  <a:lnTo>
                    <a:pt x="245" y="531"/>
                  </a:lnTo>
                  <a:lnTo>
                    <a:pt x="245" y="531"/>
                  </a:lnTo>
                  <a:lnTo>
                    <a:pt x="227" y="530"/>
                  </a:lnTo>
                  <a:lnTo>
                    <a:pt x="209" y="528"/>
                  </a:lnTo>
                  <a:lnTo>
                    <a:pt x="193" y="526"/>
                  </a:lnTo>
                  <a:lnTo>
                    <a:pt x="176" y="522"/>
                  </a:lnTo>
                  <a:lnTo>
                    <a:pt x="159" y="517"/>
                  </a:lnTo>
                  <a:lnTo>
                    <a:pt x="144" y="511"/>
                  </a:lnTo>
                  <a:lnTo>
                    <a:pt x="130" y="504"/>
                  </a:lnTo>
                  <a:lnTo>
                    <a:pt x="115" y="496"/>
                  </a:lnTo>
                  <a:lnTo>
                    <a:pt x="115" y="496"/>
                  </a:lnTo>
                  <a:lnTo>
                    <a:pt x="102" y="486"/>
                  </a:lnTo>
                  <a:lnTo>
                    <a:pt x="88" y="477"/>
                  </a:lnTo>
                  <a:lnTo>
                    <a:pt x="76" y="466"/>
                  </a:lnTo>
                  <a:lnTo>
                    <a:pt x="65" y="454"/>
                  </a:lnTo>
                  <a:lnTo>
                    <a:pt x="55" y="443"/>
                  </a:lnTo>
                  <a:lnTo>
                    <a:pt x="46" y="429"/>
                  </a:lnTo>
                  <a:lnTo>
                    <a:pt x="37" y="414"/>
                  </a:lnTo>
                  <a:lnTo>
                    <a:pt x="29" y="400"/>
                  </a:lnTo>
                  <a:lnTo>
                    <a:pt x="29" y="400"/>
                  </a:lnTo>
                  <a:lnTo>
                    <a:pt x="21" y="385"/>
                  </a:lnTo>
                  <a:lnTo>
                    <a:pt x="16" y="370"/>
                  </a:lnTo>
                  <a:lnTo>
                    <a:pt x="11" y="354"/>
                  </a:lnTo>
                  <a:lnTo>
                    <a:pt x="7" y="338"/>
                  </a:lnTo>
                  <a:lnTo>
                    <a:pt x="3" y="322"/>
                  </a:lnTo>
                  <a:lnTo>
                    <a:pt x="1" y="306"/>
                  </a:lnTo>
                  <a:lnTo>
                    <a:pt x="0" y="289"/>
                  </a:lnTo>
                  <a:lnTo>
                    <a:pt x="0" y="272"/>
                  </a:lnTo>
                  <a:lnTo>
                    <a:pt x="0" y="272"/>
                  </a:lnTo>
                  <a:close/>
                  <a:moveTo>
                    <a:pt x="70" y="274"/>
                  </a:moveTo>
                  <a:lnTo>
                    <a:pt x="70" y="274"/>
                  </a:lnTo>
                  <a:lnTo>
                    <a:pt x="70" y="295"/>
                  </a:lnTo>
                  <a:lnTo>
                    <a:pt x="72" y="317"/>
                  </a:lnTo>
                  <a:lnTo>
                    <a:pt x="76" y="338"/>
                  </a:lnTo>
                  <a:lnTo>
                    <a:pt x="81" y="356"/>
                  </a:lnTo>
                  <a:lnTo>
                    <a:pt x="89" y="373"/>
                  </a:lnTo>
                  <a:lnTo>
                    <a:pt x="97" y="390"/>
                  </a:lnTo>
                  <a:lnTo>
                    <a:pt x="107" y="406"/>
                  </a:lnTo>
                  <a:lnTo>
                    <a:pt x="120" y="420"/>
                  </a:lnTo>
                  <a:lnTo>
                    <a:pt x="120" y="420"/>
                  </a:lnTo>
                  <a:lnTo>
                    <a:pt x="133" y="432"/>
                  </a:lnTo>
                  <a:lnTo>
                    <a:pt x="145" y="443"/>
                  </a:lnTo>
                  <a:lnTo>
                    <a:pt x="161" y="452"/>
                  </a:lnTo>
                  <a:lnTo>
                    <a:pt x="175" y="459"/>
                  </a:lnTo>
                  <a:lnTo>
                    <a:pt x="191" y="466"/>
                  </a:lnTo>
                  <a:lnTo>
                    <a:pt x="208" y="470"/>
                  </a:lnTo>
                  <a:lnTo>
                    <a:pt x="226" y="472"/>
                  </a:lnTo>
                  <a:lnTo>
                    <a:pt x="244" y="472"/>
                  </a:lnTo>
                  <a:lnTo>
                    <a:pt x="244" y="472"/>
                  </a:lnTo>
                  <a:lnTo>
                    <a:pt x="263" y="472"/>
                  </a:lnTo>
                  <a:lnTo>
                    <a:pt x="281" y="470"/>
                  </a:lnTo>
                  <a:lnTo>
                    <a:pt x="297" y="466"/>
                  </a:lnTo>
                  <a:lnTo>
                    <a:pt x="314" y="459"/>
                  </a:lnTo>
                  <a:lnTo>
                    <a:pt x="329" y="452"/>
                  </a:lnTo>
                  <a:lnTo>
                    <a:pt x="344" y="443"/>
                  </a:lnTo>
                  <a:lnTo>
                    <a:pt x="358" y="431"/>
                  </a:lnTo>
                  <a:lnTo>
                    <a:pt x="370" y="418"/>
                  </a:lnTo>
                  <a:lnTo>
                    <a:pt x="370" y="418"/>
                  </a:lnTo>
                  <a:lnTo>
                    <a:pt x="382" y="404"/>
                  </a:lnTo>
                  <a:lnTo>
                    <a:pt x="392" y="389"/>
                  </a:lnTo>
                  <a:lnTo>
                    <a:pt x="400" y="372"/>
                  </a:lnTo>
                  <a:lnTo>
                    <a:pt x="407" y="353"/>
                  </a:lnTo>
                  <a:lnTo>
                    <a:pt x="413" y="334"/>
                  </a:lnTo>
                  <a:lnTo>
                    <a:pt x="416" y="312"/>
                  </a:lnTo>
                  <a:lnTo>
                    <a:pt x="419" y="290"/>
                  </a:lnTo>
                  <a:lnTo>
                    <a:pt x="420" y="266"/>
                  </a:lnTo>
                  <a:lnTo>
                    <a:pt x="420" y="266"/>
                  </a:lnTo>
                  <a:lnTo>
                    <a:pt x="418" y="235"/>
                  </a:lnTo>
                  <a:lnTo>
                    <a:pt x="414" y="207"/>
                  </a:lnTo>
                  <a:lnTo>
                    <a:pt x="407" y="180"/>
                  </a:lnTo>
                  <a:lnTo>
                    <a:pt x="404" y="169"/>
                  </a:lnTo>
                  <a:lnTo>
                    <a:pt x="399" y="156"/>
                  </a:lnTo>
                  <a:lnTo>
                    <a:pt x="399" y="156"/>
                  </a:lnTo>
                  <a:lnTo>
                    <a:pt x="393" y="146"/>
                  </a:lnTo>
                  <a:lnTo>
                    <a:pt x="387" y="134"/>
                  </a:lnTo>
                  <a:lnTo>
                    <a:pt x="379" y="124"/>
                  </a:lnTo>
                  <a:lnTo>
                    <a:pt x="373" y="115"/>
                  </a:lnTo>
                  <a:lnTo>
                    <a:pt x="364" y="106"/>
                  </a:lnTo>
                  <a:lnTo>
                    <a:pt x="356" y="98"/>
                  </a:lnTo>
                  <a:lnTo>
                    <a:pt x="346" y="90"/>
                  </a:lnTo>
                  <a:lnTo>
                    <a:pt x="337" y="84"/>
                  </a:lnTo>
                  <a:lnTo>
                    <a:pt x="337" y="84"/>
                  </a:lnTo>
                  <a:lnTo>
                    <a:pt x="326" y="78"/>
                  </a:lnTo>
                  <a:lnTo>
                    <a:pt x="315" y="73"/>
                  </a:lnTo>
                  <a:lnTo>
                    <a:pt x="305" y="69"/>
                  </a:lnTo>
                  <a:lnTo>
                    <a:pt x="294" y="65"/>
                  </a:lnTo>
                  <a:lnTo>
                    <a:pt x="282" y="62"/>
                  </a:lnTo>
                  <a:lnTo>
                    <a:pt x="269" y="60"/>
                  </a:lnTo>
                  <a:lnTo>
                    <a:pt x="258" y="58"/>
                  </a:lnTo>
                  <a:lnTo>
                    <a:pt x="245" y="58"/>
                  </a:lnTo>
                  <a:lnTo>
                    <a:pt x="245" y="58"/>
                  </a:lnTo>
                  <a:lnTo>
                    <a:pt x="227" y="58"/>
                  </a:lnTo>
                  <a:lnTo>
                    <a:pt x="211" y="61"/>
                  </a:lnTo>
                  <a:lnTo>
                    <a:pt x="194" y="65"/>
                  </a:lnTo>
                  <a:lnTo>
                    <a:pt x="179" y="70"/>
                  </a:lnTo>
                  <a:lnTo>
                    <a:pt x="163" y="78"/>
                  </a:lnTo>
                  <a:lnTo>
                    <a:pt x="148" y="85"/>
                  </a:lnTo>
                  <a:lnTo>
                    <a:pt x="135" y="96"/>
                  </a:lnTo>
                  <a:lnTo>
                    <a:pt x="121" y="107"/>
                  </a:lnTo>
                  <a:lnTo>
                    <a:pt x="121" y="107"/>
                  </a:lnTo>
                  <a:lnTo>
                    <a:pt x="110" y="121"/>
                  </a:lnTo>
                  <a:lnTo>
                    <a:pt x="98" y="137"/>
                  </a:lnTo>
                  <a:lnTo>
                    <a:pt x="89" y="155"/>
                  </a:lnTo>
                  <a:lnTo>
                    <a:pt x="83" y="174"/>
                  </a:lnTo>
                  <a:lnTo>
                    <a:pt x="76" y="195"/>
                  </a:lnTo>
                  <a:lnTo>
                    <a:pt x="72" y="220"/>
                  </a:lnTo>
                  <a:lnTo>
                    <a:pt x="70" y="245"/>
                  </a:lnTo>
                  <a:lnTo>
                    <a:pt x="70" y="274"/>
                  </a:lnTo>
                  <a:lnTo>
                    <a:pt x="70" y="2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9" name="Freeform 599"/>
            <p:cNvSpPr>
              <a:spLocks noEditPoints="1"/>
            </p:cNvSpPr>
            <p:nvPr/>
          </p:nvSpPr>
          <p:spPr bwMode="auto">
            <a:xfrm>
              <a:off x="1262063" y="2416176"/>
              <a:ext cx="309563" cy="407988"/>
            </a:xfrm>
            <a:custGeom>
              <a:avLst/>
              <a:gdLst>
                <a:gd name="T0" fmla="*/ 0 w 391"/>
                <a:gd name="T1" fmla="*/ 0 h 513"/>
                <a:gd name="T2" fmla="*/ 193 w 391"/>
                <a:gd name="T3" fmla="*/ 0 h 513"/>
                <a:gd name="T4" fmla="*/ 257 w 391"/>
                <a:gd name="T5" fmla="*/ 2 h 513"/>
                <a:gd name="T6" fmla="*/ 271 w 391"/>
                <a:gd name="T7" fmla="*/ 5 h 513"/>
                <a:gd name="T8" fmla="*/ 306 w 391"/>
                <a:gd name="T9" fmla="*/ 14 h 513"/>
                <a:gd name="T10" fmla="*/ 335 w 391"/>
                <a:gd name="T11" fmla="*/ 29 h 513"/>
                <a:gd name="T12" fmla="*/ 347 w 391"/>
                <a:gd name="T13" fmla="*/ 38 h 513"/>
                <a:gd name="T14" fmla="*/ 367 w 391"/>
                <a:gd name="T15" fmla="*/ 64 h 513"/>
                <a:gd name="T16" fmla="*/ 376 w 391"/>
                <a:gd name="T17" fmla="*/ 78 h 513"/>
                <a:gd name="T18" fmla="*/ 388 w 391"/>
                <a:gd name="T19" fmla="*/ 112 h 513"/>
                <a:gd name="T20" fmla="*/ 391 w 391"/>
                <a:gd name="T21" fmla="*/ 148 h 513"/>
                <a:gd name="T22" fmla="*/ 391 w 391"/>
                <a:gd name="T23" fmla="*/ 165 h 513"/>
                <a:gd name="T24" fmla="*/ 385 w 391"/>
                <a:gd name="T25" fmla="*/ 194 h 513"/>
                <a:gd name="T26" fmla="*/ 375 w 391"/>
                <a:gd name="T27" fmla="*/ 222 h 513"/>
                <a:gd name="T28" fmla="*/ 359 w 391"/>
                <a:gd name="T29" fmla="*/ 248 h 513"/>
                <a:gd name="T30" fmla="*/ 349 w 391"/>
                <a:gd name="T31" fmla="*/ 259 h 513"/>
                <a:gd name="T32" fmla="*/ 325 w 391"/>
                <a:gd name="T33" fmla="*/ 279 h 513"/>
                <a:gd name="T34" fmla="*/ 292 w 391"/>
                <a:gd name="T35" fmla="*/ 293 h 513"/>
                <a:gd name="T36" fmla="*/ 249 w 391"/>
                <a:gd name="T37" fmla="*/ 302 h 513"/>
                <a:gd name="T38" fmla="*/ 200 w 391"/>
                <a:gd name="T39" fmla="*/ 304 h 513"/>
                <a:gd name="T40" fmla="*/ 68 w 391"/>
                <a:gd name="T41" fmla="*/ 513 h 513"/>
                <a:gd name="T42" fmla="*/ 68 w 391"/>
                <a:gd name="T43" fmla="*/ 244 h 513"/>
                <a:gd name="T44" fmla="*/ 201 w 391"/>
                <a:gd name="T45" fmla="*/ 244 h 513"/>
                <a:gd name="T46" fmla="*/ 232 w 391"/>
                <a:gd name="T47" fmla="*/ 243 h 513"/>
                <a:gd name="T48" fmla="*/ 257 w 391"/>
                <a:gd name="T49" fmla="*/ 238 h 513"/>
                <a:gd name="T50" fmla="*/ 278 w 391"/>
                <a:gd name="T51" fmla="*/ 230 h 513"/>
                <a:gd name="T52" fmla="*/ 294 w 391"/>
                <a:gd name="T53" fmla="*/ 220 h 513"/>
                <a:gd name="T54" fmla="*/ 301 w 391"/>
                <a:gd name="T55" fmla="*/ 213 h 513"/>
                <a:gd name="T56" fmla="*/ 311 w 391"/>
                <a:gd name="T57" fmla="*/ 198 h 513"/>
                <a:gd name="T58" fmla="*/ 317 w 391"/>
                <a:gd name="T59" fmla="*/ 181 h 513"/>
                <a:gd name="T60" fmla="*/ 321 w 391"/>
                <a:gd name="T61" fmla="*/ 161 h 513"/>
                <a:gd name="T62" fmla="*/ 321 w 391"/>
                <a:gd name="T63" fmla="*/ 151 h 513"/>
                <a:gd name="T64" fmla="*/ 317 w 391"/>
                <a:gd name="T65" fmla="*/ 120 h 513"/>
                <a:gd name="T66" fmla="*/ 306 w 391"/>
                <a:gd name="T67" fmla="*/ 96 h 513"/>
                <a:gd name="T68" fmla="*/ 297 w 391"/>
                <a:gd name="T69" fmla="*/ 84 h 513"/>
                <a:gd name="T70" fmla="*/ 275 w 391"/>
                <a:gd name="T71" fmla="*/ 70 h 513"/>
                <a:gd name="T72" fmla="*/ 262 w 391"/>
                <a:gd name="T73" fmla="*/ 65 h 513"/>
                <a:gd name="T74" fmla="*/ 238 w 391"/>
                <a:gd name="T75" fmla="*/ 61 h 513"/>
                <a:gd name="T76" fmla="*/ 68 w 391"/>
                <a:gd name="T77" fmla="*/ 6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91" h="513">
                  <a:moveTo>
                    <a:pt x="0" y="513"/>
                  </a:moveTo>
                  <a:lnTo>
                    <a:pt x="0" y="0"/>
                  </a:lnTo>
                  <a:lnTo>
                    <a:pt x="193" y="0"/>
                  </a:lnTo>
                  <a:lnTo>
                    <a:pt x="193" y="0"/>
                  </a:lnTo>
                  <a:lnTo>
                    <a:pt x="238" y="1"/>
                  </a:lnTo>
                  <a:lnTo>
                    <a:pt x="257" y="2"/>
                  </a:lnTo>
                  <a:lnTo>
                    <a:pt x="271" y="5"/>
                  </a:lnTo>
                  <a:lnTo>
                    <a:pt x="271" y="5"/>
                  </a:lnTo>
                  <a:lnTo>
                    <a:pt x="289" y="8"/>
                  </a:lnTo>
                  <a:lnTo>
                    <a:pt x="306" y="14"/>
                  </a:lnTo>
                  <a:lnTo>
                    <a:pt x="321" y="20"/>
                  </a:lnTo>
                  <a:lnTo>
                    <a:pt x="335" y="29"/>
                  </a:lnTo>
                  <a:lnTo>
                    <a:pt x="335" y="29"/>
                  </a:lnTo>
                  <a:lnTo>
                    <a:pt x="347" y="38"/>
                  </a:lnTo>
                  <a:lnTo>
                    <a:pt x="358" y="49"/>
                  </a:lnTo>
                  <a:lnTo>
                    <a:pt x="367" y="64"/>
                  </a:lnTo>
                  <a:lnTo>
                    <a:pt x="376" y="78"/>
                  </a:lnTo>
                  <a:lnTo>
                    <a:pt x="376" y="78"/>
                  </a:lnTo>
                  <a:lnTo>
                    <a:pt x="382" y="94"/>
                  </a:lnTo>
                  <a:lnTo>
                    <a:pt x="388" y="112"/>
                  </a:lnTo>
                  <a:lnTo>
                    <a:pt x="390" y="130"/>
                  </a:lnTo>
                  <a:lnTo>
                    <a:pt x="391" y="148"/>
                  </a:lnTo>
                  <a:lnTo>
                    <a:pt x="391" y="148"/>
                  </a:lnTo>
                  <a:lnTo>
                    <a:pt x="391" y="165"/>
                  </a:lnTo>
                  <a:lnTo>
                    <a:pt x="389" y="180"/>
                  </a:lnTo>
                  <a:lnTo>
                    <a:pt x="385" y="194"/>
                  </a:lnTo>
                  <a:lnTo>
                    <a:pt x="381" y="208"/>
                  </a:lnTo>
                  <a:lnTo>
                    <a:pt x="375" y="222"/>
                  </a:lnTo>
                  <a:lnTo>
                    <a:pt x="368" y="235"/>
                  </a:lnTo>
                  <a:lnTo>
                    <a:pt x="359" y="248"/>
                  </a:lnTo>
                  <a:lnTo>
                    <a:pt x="349" y="259"/>
                  </a:lnTo>
                  <a:lnTo>
                    <a:pt x="349" y="259"/>
                  </a:lnTo>
                  <a:lnTo>
                    <a:pt x="339" y="270"/>
                  </a:lnTo>
                  <a:lnTo>
                    <a:pt x="325" y="279"/>
                  </a:lnTo>
                  <a:lnTo>
                    <a:pt x="310" y="286"/>
                  </a:lnTo>
                  <a:lnTo>
                    <a:pt x="292" y="293"/>
                  </a:lnTo>
                  <a:lnTo>
                    <a:pt x="271" y="298"/>
                  </a:lnTo>
                  <a:lnTo>
                    <a:pt x="249" y="302"/>
                  </a:lnTo>
                  <a:lnTo>
                    <a:pt x="225" y="303"/>
                  </a:lnTo>
                  <a:lnTo>
                    <a:pt x="200" y="304"/>
                  </a:lnTo>
                  <a:lnTo>
                    <a:pt x="68" y="304"/>
                  </a:lnTo>
                  <a:lnTo>
                    <a:pt x="68" y="513"/>
                  </a:lnTo>
                  <a:lnTo>
                    <a:pt x="0" y="513"/>
                  </a:lnTo>
                  <a:close/>
                  <a:moveTo>
                    <a:pt x="68" y="244"/>
                  </a:moveTo>
                  <a:lnTo>
                    <a:pt x="201" y="244"/>
                  </a:lnTo>
                  <a:lnTo>
                    <a:pt x="201" y="244"/>
                  </a:lnTo>
                  <a:lnTo>
                    <a:pt x="216" y="243"/>
                  </a:lnTo>
                  <a:lnTo>
                    <a:pt x="232" y="243"/>
                  </a:lnTo>
                  <a:lnTo>
                    <a:pt x="244" y="240"/>
                  </a:lnTo>
                  <a:lnTo>
                    <a:pt x="257" y="238"/>
                  </a:lnTo>
                  <a:lnTo>
                    <a:pt x="267" y="234"/>
                  </a:lnTo>
                  <a:lnTo>
                    <a:pt x="278" y="230"/>
                  </a:lnTo>
                  <a:lnTo>
                    <a:pt x="287" y="225"/>
                  </a:lnTo>
                  <a:lnTo>
                    <a:pt x="294" y="220"/>
                  </a:lnTo>
                  <a:lnTo>
                    <a:pt x="294" y="220"/>
                  </a:lnTo>
                  <a:lnTo>
                    <a:pt x="301" y="213"/>
                  </a:lnTo>
                  <a:lnTo>
                    <a:pt x="306" y="206"/>
                  </a:lnTo>
                  <a:lnTo>
                    <a:pt x="311" y="198"/>
                  </a:lnTo>
                  <a:lnTo>
                    <a:pt x="315" y="190"/>
                  </a:lnTo>
                  <a:lnTo>
                    <a:pt x="317" y="181"/>
                  </a:lnTo>
                  <a:lnTo>
                    <a:pt x="320" y="171"/>
                  </a:lnTo>
                  <a:lnTo>
                    <a:pt x="321" y="161"/>
                  </a:lnTo>
                  <a:lnTo>
                    <a:pt x="321" y="151"/>
                  </a:lnTo>
                  <a:lnTo>
                    <a:pt x="321" y="151"/>
                  </a:lnTo>
                  <a:lnTo>
                    <a:pt x="321" y="135"/>
                  </a:lnTo>
                  <a:lnTo>
                    <a:pt x="317" y="120"/>
                  </a:lnTo>
                  <a:lnTo>
                    <a:pt x="312" y="107"/>
                  </a:lnTo>
                  <a:lnTo>
                    <a:pt x="306" y="96"/>
                  </a:lnTo>
                  <a:lnTo>
                    <a:pt x="306" y="96"/>
                  </a:lnTo>
                  <a:lnTo>
                    <a:pt x="297" y="84"/>
                  </a:lnTo>
                  <a:lnTo>
                    <a:pt x="287" y="76"/>
                  </a:lnTo>
                  <a:lnTo>
                    <a:pt x="275" y="70"/>
                  </a:lnTo>
                  <a:lnTo>
                    <a:pt x="262" y="65"/>
                  </a:lnTo>
                  <a:lnTo>
                    <a:pt x="262" y="65"/>
                  </a:lnTo>
                  <a:lnTo>
                    <a:pt x="252" y="62"/>
                  </a:lnTo>
                  <a:lnTo>
                    <a:pt x="238" y="61"/>
                  </a:lnTo>
                  <a:lnTo>
                    <a:pt x="200" y="60"/>
                  </a:lnTo>
                  <a:lnTo>
                    <a:pt x="68" y="60"/>
                  </a:lnTo>
                  <a:lnTo>
                    <a:pt x="68" y="2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0" name="Freeform 600"/>
            <p:cNvSpPr>
              <a:spLocks/>
            </p:cNvSpPr>
            <p:nvPr/>
          </p:nvSpPr>
          <p:spPr bwMode="auto">
            <a:xfrm>
              <a:off x="1622425" y="2416176"/>
              <a:ext cx="303213" cy="407988"/>
            </a:xfrm>
            <a:custGeom>
              <a:avLst/>
              <a:gdLst>
                <a:gd name="T0" fmla="*/ 0 w 382"/>
                <a:gd name="T1" fmla="*/ 513 h 513"/>
                <a:gd name="T2" fmla="*/ 0 w 382"/>
                <a:gd name="T3" fmla="*/ 0 h 513"/>
                <a:gd name="T4" fmla="*/ 371 w 382"/>
                <a:gd name="T5" fmla="*/ 0 h 513"/>
                <a:gd name="T6" fmla="*/ 371 w 382"/>
                <a:gd name="T7" fmla="*/ 60 h 513"/>
                <a:gd name="T8" fmla="*/ 68 w 382"/>
                <a:gd name="T9" fmla="*/ 60 h 513"/>
                <a:gd name="T10" fmla="*/ 68 w 382"/>
                <a:gd name="T11" fmla="*/ 217 h 513"/>
                <a:gd name="T12" fmla="*/ 352 w 382"/>
                <a:gd name="T13" fmla="*/ 217 h 513"/>
                <a:gd name="T14" fmla="*/ 352 w 382"/>
                <a:gd name="T15" fmla="*/ 277 h 513"/>
                <a:gd name="T16" fmla="*/ 68 w 382"/>
                <a:gd name="T17" fmla="*/ 277 h 513"/>
                <a:gd name="T18" fmla="*/ 68 w 382"/>
                <a:gd name="T19" fmla="*/ 453 h 513"/>
                <a:gd name="T20" fmla="*/ 382 w 382"/>
                <a:gd name="T21" fmla="*/ 453 h 513"/>
                <a:gd name="T22" fmla="*/ 382 w 382"/>
                <a:gd name="T23" fmla="*/ 513 h 513"/>
                <a:gd name="T24" fmla="*/ 0 w 382"/>
                <a:gd name="T25"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2" h="513">
                  <a:moveTo>
                    <a:pt x="0" y="513"/>
                  </a:moveTo>
                  <a:lnTo>
                    <a:pt x="0" y="0"/>
                  </a:lnTo>
                  <a:lnTo>
                    <a:pt x="371" y="0"/>
                  </a:lnTo>
                  <a:lnTo>
                    <a:pt x="371" y="60"/>
                  </a:lnTo>
                  <a:lnTo>
                    <a:pt x="68" y="60"/>
                  </a:lnTo>
                  <a:lnTo>
                    <a:pt x="68" y="217"/>
                  </a:lnTo>
                  <a:lnTo>
                    <a:pt x="352" y="217"/>
                  </a:lnTo>
                  <a:lnTo>
                    <a:pt x="352" y="277"/>
                  </a:lnTo>
                  <a:lnTo>
                    <a:pt x="68" y="277"/>
                  </a:lnTo>
                  <a:lnTo>
                    <a:pt x="68" y="453"/>
                  </a:lnTo>
                  <a:lnTo>
                    <a:pt x="382" y="453"/>
                  </a:lnTo>
                  <a:lnTo>
                    <a:pt x="382"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1" name="Freeform 601"/>
            <p:cNvSpPr>
              <a:spLocks noEditPoints="1"/>
            </p:cNvSpPr>
            <p:nvPr/>
          </p:nvSpPr>
          <p:spPr bwMode="auto">
            <a:xfrm>
              <a:off x="1981200" y="2416176"/>
              <a:ext cx="358775" cy="407988"/>
            </a:xfrm>
            <a:custGeom>
              <a:avLst/>
              <a:gdLst>
                <a:gd name="T0" fmla="*/ 0 w 451"/>
                <a:gd name="T1" fmla="*/ 0 h 513"/>
                <a:gd name="T2" fmla="*/ 226 w 451"/>
                <a:gd name="T3" fmla="*/ 0 h 513"/>
                <a:gd name="T4" fmla="*/ 286 w 451"/>
                <a:gd name="T5" fmla="*/ 3 h 513"/>
                <a:gd name="T6" fmla="*/ 331 w 451"/>
                <a:gd name="T7" fmla="*/ 14 h 513"/>
                <a:gd name="T8" fmla="*/ 340 w 451"/>
                <a:gd name="T9" fmla="*/ 17 h 513"/>
                <a:gd name="T10" fmla="*/ 355 w 451"/>
                <a:gd name="T11" fmla="*/ 26 h 513"/>
                <a:gd name="T12" fmla="*/ 369 w 451"/>
                <a:gd name="T13" fmla="*/ 39 h 513"/>
                <a:gd name="T14" fmla="*/ 387 w 451"/>
                <a:gd name="T15" fmla="*/ 62 h 513"/>
                <a:gd name="T16" fmla="*/ 397 w 451"/>
                <a:gd name="T17" fmla="*/ 80 h 513"/>
                <a:gd name="T18" fmla="*/ 408 w 451"/>
                <a:gd name="T19" fmla="*/ 119 h 513"/>
                <a:gd name="T20" fmla="*/ 409 w 451"/>
                <a:gd name="T21" fmla="*/ 140 h 513"/>
                <a:gd name="T22" fmla="*/ 406 w 451"/>
                <a:gd name="T23" fmla="*/ 166 h 513"/>
                <a:gd name="T24" fmla="*/ 400 w 451"/>
                <a:gd name="T25" fmla="*/ 190 h 513"/>
                <a:gd name="T26" fmla="*/ 390 w 451"/>
                <a:gd name="T27" fmla="*/ 212 h 513"/>
                <a:gd name="T28" fmla="*/ 373 w 451"/>
                <a:gd name="T29" fmla="*/ 231 h 513"/>
                <a:gd name="T30" fmla="*/ 364 w 451"/>
                <a:gd name="T31" fmla="*/ 240 h 513"/>
                <a:gd name="T32" fmla="*/ 343 w 451"/>
                <a:gd name="T33" fmla="*/ 256 h 513"/>
                <a:gd name="T34" fmla="*/ 314 w 451"/>
                <a:gd name="T35" fmla="*/ 268 h 513"/>
                <a:gd name="T36" fmla="*/ 282 w 451"/>
                <a:gd name="T37" fmla="*/ 276 h 513"/>
                <a:gd name="T38" fmla="*/ 264 w 451"/>
                <a:gd name="T39" fmla="*/ 280 h 513"/>
                <a:gd name="T40" fmla="*/ 298 w 451"/>
                <a:gd name="T41" fmla="*/ 299 h 513"/>
                <a:gd name="T42" fmla="*/ 305 w 451"/>
                <a:gd name="T43" fmla="*/ 306 h 513"/>
                <a:gd name="T44" fmla="*/ 335 w 451"/>
                <a:gd name="T45" fmla="*/ 336 h 513"/>
                <a:gd name="T46" fmla="*/ 362 w 451"/>
                <a:gd name="T47" fmla="*/ 373 h 513"/>
                <a:gd name="T48" fmla="*/ 366 w 451"/>
                <a:gd name="T49" fmla="*/ 513 h 513"/>
                <a:gd name="T50" fmla="*/ 298 w 451"/>
                <a:gd name="T51" fmla="*/ 407 h 513"/>
                <a:gd name="T52" fmla="*/ 249 w 451"/>
                <a:gd name="T53" fmla="*/ 335 h 513"/>
                <a:gd name="T54" fmla="*/ 240 w 451"/>
                <a:gd name="T55" fmla="*/ 325 h 513"/>
                <a:gd name="T56" fmla="*/ 222 w 451"/>
                <a:gd name="T57" fmla="*/ 307 h 513"/>
                <a:gd name="T58" fmla="*/ 215 w 451"/>
                <a:gd name="T59" fmla="*/ 302 h 513"/>
                <a:gd name="T60" fmla="*/ 184 w 451"/>
                <a:gd name="T61" fmla="*/ 288 h 513"/>
                <a:gd name="T62" fmla="*/ 169 w 451"/>
                <a:gd name="T63" fmla="*/ 285 h 513"/>
                <a:gd name="T64" fmla="*/ 68 w 451"/>
                <a:gd name="T65" fmla="*/ 285 h 513"/>
                <a:gd name="T66" fmla="*/ 0 w 451"/>
                <a:gd name="T67" fmla="*/ 513 h 513"/>
                <a:gd name="T68" fmla="*/ 213 w 451"/>
                <a:gd name="T69" fmla="*/ 226 h 513"/>
                <a:gd name="T70" fmla="*/ 235 w 451"/>
                <a:gd name="T71" fmla="*/ 226 h 513"/>
                <a:gd name="T72" fmla="*/ 271 w 451"/>
                <a:gd name="T73" fmla="*/ 221 h 513"/>
                <a:gd name="T74" fmla="*/ 286 w 451"/>
                <a:gd name="T75" fmla="*/ 217 h 513"/>
                <a:gd name="T76" fmla="*/ 309 w 451"/>
                <a:gd name="T77" fmla="*/ 204 h 513"/>
                <a:gd name="T78" fmla="*/ 326 w 451"/>
                <a:gd name="T79" fmla="*/ 185 h 513"/>
                <a:gd name="T80" fmla="*/ 331 w 451"/>
                <a:gd name="T81" fmla="*/ 175 h 513"/>
                <a:gd name="T82" fmla="*/ 339 w 451"/>
                <a:gd name="T83" fmla="*/ 152 h 513"/>
                <a:gd name="T84" fmla="*/ 339 w 451"/>
                <a:gd name="T85" fmla="*/ 140 h 513"/>
                <a:gd name="T86" fmla="*/ 337 w 451"/>
                <a:gd name="T87" fmla="*/ 122 h 513"/>
                <a:gd name="T88" fmla="*/ 332 w 451"/>
                <a:gd name="T89" fmla="*/ 107 h 513"/>
                <a:gd name="T90" fmla="*/ 325 w 451"/>
                <a:gd name="T91" fmla="*/ 93 h 513"/>
                <a:gd name="T92" fmla="*/ 313 w 451"/>
                <a:gd name="T93" fmla="*/ 80 h 513"/>
                <a:gd name="T94" fmla="*/ 305 w 451"/>
                <a:gd name="T95" fmla="*/ 74 h 513"/>
                <a:gd name="T96" fmla="*/ 289 w 451"/>
                <a:gd name="T97" fmla="*/ 66 h 513"/>
                <a:gd name="T98" fmla="*/ 268 w 451"/>
                <a:gd name="T99" fmla="*/ 60 h 513"/>
                <a:gd name="T100" fmla="*/ 243 w 451"/>
                <a:gd name="T101" fmla="*/ 57 h 513"/>
                <a:gd name="T102" fmla="*/ 68 w 451"/>
                <a:gd name="T103" fmla="*/ 56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1" h="513">
                  <a:moveTo>
                    <a:pt x="0" y="513"/>
                  </a:moveTo>
                  <a:lnTo>
                    <a:pt x="0" y="0"/>
                  </a:lnTo>
                  <a:lnTo>
                    <a:pt x="226" y="0"/>
                  </a:lnTo>
                  <a:lnTo>
                    <a:pt x="226" y="0"/>
                  </a:lnTo>
                  <a:lnTo>
                    <a:pt x="259" y="1"/>
                  </a:lnTo>
                  <a:lnTo>
                    <a:pt x="286" y="3"/>
                  </a:lnTo>
                  <a:lnTo>
                    <a:pt x="311" y="7"/>
                  </a:lnTo>
                  <a:lnTo>
                    <a:pt x="331" y="14"/>
                  </a:lnTo>
                  <a:lnTo>
                    <a:pt x="331" y="14"/>
                  </a:lnTo>
                  <a:lnTo>
                    <a:pt x="340" y="17"/>
                  </a:lnTo>
                  <a:lnTo>
                    <a:pt x="348" y="21"/>
                  </a:lnTo>
                  <a:lnTo>
                    <a:pt x="355" y="26"/>
                  </a:lnTo>
                  <a:lnTo>
                    <a:pt x="363" y="33"/>
                  </a:lnTo>
                  <a:lnTo>
                    <a:pt x="369" y="39"/>
                  </a:lnTo>
                  <a:lnTo>
                    <a:pt x="376" y="46"/>
                  </a:lnTo>
                  <a:lnTo>
                    <a:pt x="387" y="62"/>
                  </a:lnTo>
                  <a:lnTo>
                    <a:pt x="387" y="62"/>
                  </a:lnTo>
                  <a:lnTo>
                    <a:pt x="397" y="80"/>
                  </a:lnTo>
                  <a:lnTo>
                    <a:pt x="404" y="99"/>
                  </a:lnTo>
                  <a:lnTo>
                    <a:pt x="408" y="119"/>
                  </a:lnTo>
                  <a:lnTo>
                    <a:pt x="409" y="140"/>
                  </a:lnTo>
                  <a:lnTo>
                    <a:pt x="409" y="140"/>
                  </a:lnTo>
                  <a:lnTo>
                    <a:pt x="409" y="153"/>
                  </a:lnTo>
                  <a:lnTo>
                    <a:pt x="406" y="166"/>
                  </a:lnTo>
                  <a:lnTo>
                    <a:pt x="404" y="179"/>
                  </a:lnTo>
                  <a:lnTo>
                    <a:pt x="400" y="190"/>
                  </a:lnTo>
                  <a:lnTo>
                    <a:pt x="395" y="202"/>
                  </a:lnTo>
                  <a:lnTo>
                    <a:pt x="390" y="212"/>
                  </a:lnTo>
                  <a:lnTo>
                    <a:pt x="382" y="222"/>
                  </a:lnTo>
                  <a:lnTo>
                    <a:pt x="373" y="231"/>
                  </a:lnTo>
                  <a:lnTo>
                    <a:pt x="373" y="231"/>
                  </a:lnTo>
                  <a:lnTo>
                    <a:pt x="364" y="240"/>
                  </a:lnTo>
                  <a:lnTo>
                    <a:pt x="354" y="249"/>
                  </a:lnTo>
                  <a:lnTo>
                    <a:pt x="343" y="256"/>
                  </a:lnTo>
                  <a:lnTo>
                    <a:pt x="328" y="262"/>
                  </a:lnTo>
                  <a:lnTo>
                    <a:pt x="314" y="268"/>
                  </a:lnTo>
                  <a:lnTo>
                    <a:pt x="299" y="272"/>
                  </a:lnTo>
                  <a:lnTo>
                    <a:pt x="282" y="276"/>
                  </a:lnTo>
                  <a:lnTo>
                    <a:pt x="264" y="280"/>
                  </a:lnTo>
                  <a:lnTo>
                    <a:pt x="264" y="280"/>
                  </a:lnTo>
                  <a:lnTo>
                    <a:pt x="289" y="293"/>
                  </a:lnTo>
                  <a:lnTo>
                    <a:pt x="298" y="299"/>
                  </a:lnTo>
                  <a:lnTo>
                    <a:pt x="305" y="306"/>
                  </a:lnTo>
                  <a:lnTo>
                    <a:pt x="305" y="306"/>
                  </a:lnTo>
                  <a:lnTo>
                    <a:pt x="321" y="320"/>
                  </a:lnTo>
                  <a:lnTo>
                    <a:pt x="335" y="336"/>
                  </a:lnTo>
                  <a:lnTo>
                    <a:pt x="349" y="354"/>
                  </a:lnTo>
                  <a:lnTo>
                    <a:pt x="362" y="373"/>
                  </a:lnTo>
                  <a:lnTo>
                    <a:pt x="451" y="513"/>
                  </a:lnTo>
                  <a:lnTo>
                    <a:pt x="366" y="513"/>
                  </a:lnTo>
                  <a:lnTo>
                    <a:pt x="298" y="407"/>
                  </a:lnTo>
                  <a:lnTo>
                    <a:pt x="298" y="407"/>
                  </a:lnTo>
                  <a:lnTo>
                    <a:pt x="271" y="366"/>
                  </a:lnTo>
                  <a:lnTo>
                    <a:pt x="249" y="335"/>
                  </a:lnTo>
                  <a:lnTo>
                    <a:pt x="249" y="335"/>
                  </a:lnTo>
                  <a:lnTo>
                    <a:pt x="240" y="325"/>
                  </a:lnTo>
                  <a:lnTo>
                    <a:pt x="231" y="315"/>
                  </a:lnTo>
                  <a:lnTo>
                    <a:pt x="222" y="307"/>
                  </a:lnTo>
                  <a:lnTo>
                    <a:pt x="215" y="302"/>
                  </a:lnTo>
                  <a:lnTo>
                    <a:pt x="215" y="302"/>
                  </a:lnTo>
                  <a:lnTo>
                    <a:pt x="199" y="293"/>
                  </a:lnTo>
                  <a:lnTo>
                    <a:pt x="184" y="288"/>
                  </a:lnTo>
                  <a:lnTo>
                    <a:pt x="184" y="288"/>
                  </a:lnTo>
                  <a:lnTo>
                    <a:pt x="169" y="285"/>
                  </a:lnTo>
                  <a:lnTo>
                    <a:pt x="146" y="285"/>
                  </a:lnTo>
                  <a:lnTo>
                    <a:pt x="68" y="285"/>
                  </a:lnTo>
                  <a:lnTo>
                    <a:pt x="68" y="513"/>
                  </a:lnTo>
                  <a:lnTo>
                    <a:pt x="0" y="513"/>
                  </a:lnTo>
                  <a:close/>
                  <a:moveTo>
                    <a:pt x="68" y="226"/>
                  </a:moveTo>
                  <a:lnTo>
                    <a:pt x="213" y="226"/>
                  </a:lnTo>
                  <a:lnTo>
                    <a:pt x="213" y="226"/>
                  </a:lnTo>
                  <a:lnTo>
                    <a:pt x="235" y="226"/>
                  </a:lnTo>
                  <a:lnTo>
                    <a:pt x="254" y="224"/>
                  </a:lnTo>
                  <a:lnTo>
                    <a:pt x="271" y="221"/>
                  </a:lnTo>
                  <a:lnTo>
                    <a:pt x="286" y="217"/>
                  </a:lnTo>
                  <a:lnTo>
                    <a:pt x="286" y="217"/>
                  </a:lnTo>
                  <a:lnTo>
                    <a:pt x="298" y="211"/>
                  </a:lnTo>
                  <a:lnTo>
                    <a:pt x="309" y="204"/>
                  </a:lnTo>
                  <a:lnTo>
                    <a:pt x="318" y="195"/>
                  </a:lnTo>
                  <a:lnTo>
                    <a:pt x="326" y="185"/>
                  </a:lnTo>
                  <a:lnTo>
                    <a:pt x="326" y="185"/>
                  </a:lnTo>
                  <a:lnTo>
                    <a:pt x="331" y="175"/>
                  </a:lnTo>
                  <a:lnTo>
                    <a:pt x="336" y="163"/>
                  </a:lnTo>
                  <a:lnTo>
                    <a:pt x="339" y="152"/>
                  </a:lnTo>
                  <a:lnTo>
                    <a:pt x="339" y="140"/>
                  </a:lnTo>
                  <a:lnTo>
                    <a:pt x="339" y="140"/>
                  </a:lnTo>
                  <a:lnTo>
                    <a:pt x="339" y="131"/>
                  </a:lnTo>
                  <a:lnTo>
                    <a:pt x="337" y="122"/>
                  </a:lnTo>
                  <a:lnTo>
                    <a:pt x="335" y="115"/>
                  </a:lnTo>
                  <a:lnTo>
                    <a:pt x="332" y="107"/>
                  </a:lnTo>
                  <a:lnTo>
                    <a:pt x="328" y="99"/>
                  </a:lnTo>
                  <a:lnTo>
                    <a:pt x="325" y="93"/>
                  </a:lnTo>
                  <a:lnTo>
                    <a:pt x="319" y="87"/>
                  </a:lnTo>
                  <a:lnTo>
                    <a:pt x="313" y="80"/>
                  </a:lnTo>
                  <a:lnTo>
                    <a:pt x="313" y="80"/>
                  </a:lnTo>
                  <a:lnTo>
                    <a:pt x="305" y="74"/>
                  </a:lnTo>
                  <a:lnTo>
                    <a:pt x="298" y="70"/>
                  </a:lnTo>
                  <a:lnTo>
                    <a:pt x="289" y="66"/>
                  </a:lnTo>
                  <a:lnTo>
                    <a:pt x="279" y="62"/>
                  </a:lnTo>
                  <a:lnTo>
                    <a:pt x="268" y="60"/>
                  </a:lnTo>
                  <a:lnTo>
                    <a:pt x="256" y="58"/>
                  </a:lnTo>
                  <a:lnTo>
                    <a:pt x="243" y="57"/>
                  </a:lnTo>
                  <a:lnTo>
                    <a:pt x="230" y="56"/>
                  </a:lnTo>
                  <a:lnTo>
                    <a:pt x="68" y="56"/>
                  </a:lnTo>
                  <a:lnTo>
                    <a:pt x="68" y="2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2" name="Freeform 602"/>
            <p:cNvSpPr>
              <a:spLocks/>
            </p:cNvSpPr>
            <p:nvPr/>
          </p:nvSpPr>
          <p:spPr bwMode="auto">
            <a:xfrm>
              <a:off x="2339975" y="2416176"/>
              <a:ext cx="323850" cy="407988"/>
            </a:xfrm>
            <a:custGeom>
              <a:avLst/>
              <a:gdLst>
                <a:gd name="T0" fmla="*/ 169 w 407"/>
                <a:gd name="T1" fmla="*/ 513 h 513"/>
                <a:gd name="T2" fmla="*/ 169 w 407"/>
                <a:gd name="T3" fmla="*/ 60 h 513"/>
                <a:gd name="T4" fmla="*/ 0 w 407"/>
                <a:gd name="T5" fmla="*/ 60 h 513"/>
                <a:gd name="T6" fmla="*/ 0 w 407"/>
                <a:gd name="T7" fmla="*/ 0 h 513"/>
                <a:gd name="T8" fmla="*/ 407 w 407"/>
                <a:gd name="T9" fmla="*/ 0 h 513"/>
                <a:gd name="T10" fmla="*/ 407 w 407"/>
                <a:gd name="T11" fmla="*/ 60 h 513"/>
                <a:gd name="T12" fmla="*/ 237 w 407"/>
                <a:gd name="T13" fmla="*/ 60 h 513"/>
                <a:gd name="T14" fmla="*/ 237 w 407"/>
                <a:gd name="T15" fmla="*/ 513 h 513"/>
                <a:gd name="T16" fmla="*/ 169 w 407"/>
                <a:gd name="T17"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513">
                  <a:moveTo>
                    <a:pt x="169" y="513"/>
                  </a:moveTo>
                  <a:lnTo>
                    <a:pt x="169" y="60"/>
                  </a:lnTo>
                  <a:lnTo>
                    <a:pt x="0" y="60"/>
                  </a:lnTo>
                  <a:lnTo>
                    <a:pt x="0" y="0"/>
                  </a:lnTo>
                  <a:lnTo>
                    <a:pt x="407" y="0"/>
                  </a:lnTo>
                  <a:lnTo>
                    <a:pt x="407" y="60"/>
                  </a:lnTo>
                  <a:lnTo>
                    <a:pt x="237" y="60"/>
                  </a:lnTo>
                  <a:lnTo>
                    <a:pt x="237" y="513"/>
                  </a:lnTo>
                  <a:lnTo>
                    <a:pt x="169"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 name="Freeform 603"/>
            <p:cNvSpPr>
              <a:spLocks/>
            </p:cNvSpPr>
            <p:nvPr/>
          </p:nvSpPr>
          <p:spPr bwMode="auto">
            <a:xfrm>
              <a:off x="2687638" y="2416176"/>
              <a:ext cx="373063" cy="407988"/>
            </a:xfrm>
            <a:custGeom>
              <a:avLst/>
              <a:gdLst>
                <a:gd name="T0" fmla="*/ 197 w 469"/>
                <a:gd name="T1" fmla="*/ 513 h 513"/>
                <a:gd name="T2" fmla="*/ 197 w 469"/>
                <a:gd name="T3" fmla="*/ 295 h 513"/>
                <a:gd name="T4" fmla="*/ 0 w 469"/>
                <a:gd name="T5" fmla="*/ 0 h 513"/>
                <a:gd name="T6" fmla="*/ 82 w 469"/>
                <a:gd name="T7" fmla="*/ 0 h 513"/>
                <a:gd name="T8" fmla="*/ 183 w 469"/>
                <a:gd name="T9" fmla="*/ 154 h 513"/>
                <a:gd name="T10" fmla="*/ 183 w 469"/>
                <a:gd name="T11" fmla="*/ 154 h 513"/>
                <a:gd name="T12" fmla="*/ 210 w 469"/>
                <a:gd name="T13" fmla="*/ 198 h 513"/>
                <a:gd name="T14" fmla="*/ 235 w 469"/>
                <a:gd name="T15" fmla="*/ 242 h 513"/>
                <a:gd name="T16" fmla="*/ 235 w 469"/>
                <a:gd name="T17" fmla="*/ 242 h 513"/>
                <a:gd name="T18" fmla="*/ 261 w 469"/>
                <a:gd name="T19" fmla="*/ 198 h 513"/>
                <a:gd name="T20" fmla="*/ 291 w 469"/>
                <a:gd name="T21" fmla="*/ 151 h 513"/>
                <a:gd name="T22" fmla="*/ 390 w 469"/>
                <a:gd name="T23" fmla="*/ 0 h 513"/>
                <a:gd name="T24" fmla="*/ 469 w 469"/>
                <a:gd name="T25" fmla="*/ 0 h 513"/>
                <a:gd name="T26" fmla="*/ 265 w 469"/>
                <a:gd name="T27" fmla="*/ 295 h 513"/>
                <a:gd name="T28" fmla="*/ 265 w 469"/>
                <a:gd name="T29" fmla="*/ 513 h 513"/>
                <a:gd name="T30" fmla="*/ 197 w 469"/>
                <a:gd name="T31"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513">
                  <a:moveTo>
                    <a:pt x="197" y="513"/>
                  </a:moveTo>
                  <a:lnTo>
                    <a:pt x="197" y="295"/>
                  </a:lnTo>
                  <a:lnTo>
                    <a:pt x="0" y="0"/>
                  </a:lnTo>
                  <a:lnTo>
                    <a:pt x="82" y="0"/>
                  </a:lnTo>
                  <a:lnTo>
                    <a:pt x="183" y="154"/>
                  </a:lnTo>
                  <a:lnTo>
                    <a:pt x="183" y="154"/>
                  </a:lnTo>
                  <a:lnTo>
                    <a:pt x="210" y="198"/>
                  </a:lnTo>
                  <a:lnTo>
                    <a:pt x="235" y="242"/>
                  </a:lnTo>
                  <a:lnTo>
                    <a:pt x="235" y="242"/>
                  </a:lnTo>
                  <a:lnTo>
                    <a:pt x="261" y="198"/>
                  </a:lnTo>
                  <a:lnTo>
                    <a:pt x="291" y="151"/>
                  </a:lnTo>
                  <a:lnTo>
                    <a:pt x="390" y="0"/>
                  </a:lnTo>
                  <a:lnTo>
                    <a:pt x="469" y="0"/>
                  </a:lnTo>
                  <a:lnTo>
                    <a:pt x="265" y="295"/>
                  </a:lnTo>
                  <a:lnTo>
                    <a:pt x="265" y="513"/>
                  </a:lnTo>
                  <a:lnTo>
                    <a:pt x="197"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 name="Freeform 604"/>
            <p:cNvSpPr>
              <a:spLocks noEditPoints="1"/>
            </p:cNvSpPr>
            <p:nvPr/>
          </p:nvSpPr>
          <p:spPr bwMode="auto">
            <a:xfrm>
              <a:off x="3249613" y="2408238"/>
              <a:ext cx="390525" cy="422275"/>
            </a:xfrm>
            <a:custGeom>
              <a:avLst/>
              <a:gdLst>
                <a:gd name="T0" fmla="*/ 2 w 491"/>
                <a:gd name="T1" fmla="*/ 242 h 531"/>
                <a:gd name="T2" fmla="*/ 18 w 491"/>
                <a:gd name="T3" fmla="*/ 158 h 531"/>
                <a:gd name="T4" fmla="*/ 53 w 491"/>
                <a:gd name="T5" fmla="*/ 90 h 531"/>
                <a:gd name="T6" fmla="*/ 87 w 491"/>
                <a:gd name="T7" fmla="*/ 55 h 531"/>
                <a:gd name="T8" fmla="*/ 147 w 491"/>
                <a:gd name="T9" fmla="*/ 17 h 531"/>
                <a:gd name="T10" fmla="*/ 219 w 491"/>
                <a:gd name="T11" fmla="*/ 1 h 531"/>
                <a:gd name="T12" fmla="*/ 264 w 491"/>
                <a:gd name="T13" fmla="*/ 0 h 531"/>
                <a:gd name="T14" fmla="*/ 314 w 491"/>
                <a:gd name="T15" fmla="*/ 9 h 531"/>
                <a:gd name="T16" fmla="*/ 360 w 491"/>
                <a:gd name="T17" fmla="*/ 25 h 531"/>
                <a:gd name="T18" fmla="*/ 388 w 491"/>
                <a:gd name="T19" fmla="*/ 43 h 531"/>
                <a:gd name="T20" fmla="*/ 424 w 491"/>
                <a:gd name="T21" fmla="*/ 74 h 531"/>
                <a:gd name="T22" fmla="*/ 453 w 491"/>
                <a:gd name="T23" fmla="*/ 114 h 531"/>
                <a:gd name="T24" fmla="*/ 468 w 491"/>
                <a:gd name="T25" fmla="*/ 144 h 531"/>
                <a:gd name="T26" fmla="*/ 484 w 491"/>
                <a:gd name="T27" fmla="*/ 193 h 531"/>
                <a:gd name="T28" fmla="*/ 490 w 491"/>
                <a:gd name="T29" fmla="*/ 247 h 531"/>
                <a:gd name="T30" fmla="*/ 490 w 491"/>
                <a:gd name="T31" fmla="*/ 285 h 531"/>
                <a:gd name="T32" fmla="*/ 482 w 491"/>
                <a:gd name="T33" fmla="*/ 340 h 531"/>
                <a:gd name="T34" fmla="*/ 467 w 491"/>
                <a:gd name="T35" fmla="*/ 390 h 531"/>
                <a:gd name="T36" fmla="*/ 451 w 491"/>
                <a:gd name="T37" fmla="*/ 421 h 531"/>
                <a:gd name="T38" fmla="*/ 421 w 491"/>
                <a:gd name="T39" fmla="*/ 461 h 531"/>
                <a:gd name="T40" fmla="*/ 384 w 491"/>
                <a:gd name="T41" fmla="*/ 491 h 531"/>
                <a:gd name="T42" fmla="*/ 356 w 491"/>
                <a:gd name="T43" fmla="*/ 507 h 531"/>
                <a:gd name="T44" fmla="*/ 310 w 491"/>
                <a:gd name="T45" fmla="*/ 523 h 531"/>
                <a:gd name="T46" fmla="*/ 263 w 491"/>
                <a:gd name="T47" fmla="*/ 530 h 531"/>
                <a:gd name="T48" fmla="*/ 228 w 491"/>
                <a:gd name="T49" fmla="*/ 530 h 531"/>
                <a:gd name="T50" fmla="*/ 177 w 491"/>
                <a:gd name="T51" fmla="*/ 522 h 531"/>
                <a:gd name="T52" fmla="*/ 131 w 491"/>
                <a:gd name="T53" fmla="*/ 504 h 531"/>
                <a:gd name="T54" fmla="*/ 103 w 491"/>
                <a:gd name="T55" fmla="*/ 486 h 531"/>
                <a:gd name="T56" fmla="*/ 67 w 491"/>
                <a:gd name="T57" fmla="*/ 454 h 531"/>
                <a:gd name="T58" fmla="*/ 37 w 491"/>
                <a:gd name="T59" fmla="*/ 414 h 531"/>
                <a:gd name="T60" fmla="*/ 23 w 491"/>
                <a:gd name="T61" fmla="*/ 385 h 531"/>
                <a:gd name="T62" fmla="*/ 8 w 491"/>
                <a:gd name="T63" fmla="*/ 338 h 531"/>
                <a:gd name="T64" fmla="*/ 2 w 491"/>
                <a:gd name="T65" fmla="*/ 289 h 531"/>
                <a:gd name="T66" fmla="*/ 71 w 491"/>
                <a:gd name="T67" fmla="*/ 274 h 531"/>
                <a:gd name="T68" fmla="*/ 73 w 491"/>
                <a:gd name="T69" fmla="*/ 317 h 531"/>
                <a:gd name="T70" fmla="*/ 90 w 491"/>
                <a:gd name="T71" fmla="*/ 373 h 531"/>
                <a:gd name="T72" fmla="*/ 121 w 491"/>
                <a:gd name="T73" fmla="*/ 420 h 531"/>
                <a:gd name="T74" fmla="*/ 147 w 491"/>
                <a:gd name="T75" fmla="*/ 443 h 531"/>
                <a:gd name="T76" fmla="*/ 192 w 491"/>
                <a:gd name="T77" fmla="*/ 466 h 531"/>
                <a:gd name="T78" fmla="*/ 246 w 491"/>
                <a:gd name="T79" fmla="*/ 472 h 531"/>
                <a:gd name="T80" fmla="*/ 282 w 491"/>
                <a:gd name="T81" fmla="*/ 470 h 531"/>
                <a:gd name="T82" fmla="*/ 330 w 491"/>
                <a:gd name="T83" fmla="*/ 452 h 531"/>
                <a:gd name="T84" fmla="*/ 371 w 491"/>
                <a:gd name="T85" fmla="*/ 418 h 531"/>
                <a:gd name="T86" fmla="*/ 393 w 491"/>
                <a:gd name="T87" fmla="*/ 389 h 531"/>
                <a:gd name="T88" fmla="*/ 413 w 491"/>
                <a:gd name="T89" fmla="*/ 334 h 531"/>
                <a:gd name="T90" fmla="*/ 421 w 491"/>
                <a:gd name="T91" fmla="*/ 266 h 531"/>
                <a:gd name="T92" fmla="*/ 416 w 491"/>
                <a:gd name="T93" fmla="*/ 207 h 531"/>
                <a:gd name="T94" fmla="*/ 399 w 491"/>
                <a:gd name="T95" fmla="*/ 156 h 531"/>
                <a:gd name="T96" fmla="*/ 388 w 491"/>
                <a:gd name="T97" fmla="*/ 134 h 531"/>
                <a:gd name="T98" fmla="*/ 366 w 491"/>
                <a:gd name="T99" fmla="*/ 106 h 531"/>
                <a:gd name="T100" fmla="*/ 338 w 491"/>
                <a:gd name="T101" fmla="*/ 84 h 531"/>
                <a:gd name="T102" fmla="*/ 316 w 491"/>
                <a:gd name="T103" fmla="*/ 73 h 531"/>
                <a:gd name="T104" fmla="*/ 283 w 491"/>
                <a:gd name="T105" fmla="*/ 62 h 531"/>
                <a:gd name="T106" fmla="*/ 246 w 491"/>
                <a:gd name="T107" fmla="*/ 58 h 531"/>
                <a:gd name="T108" fmla="*/ 211 w 491"/>
                <a:gd name="T109" fmla="*/ 61 h 531"/>
                <a:gd name="T110" fmla="*/ 164 w 491"/>
                <a:gd name="T111" fmla="*/ 78 h 531"/>
                <a:gd name="T112" fmla="*/ 122 w 491"/>
                <a:gd name="T113" fmla="*/ 107 h 531"/>
                <a:gd name="T114" fmla="*/ 100 w 491"/>
                <a:gd name="T115" fmla="*/ 137 h 531"/>
                <a:gd name="T116" fmla="*/ 78 w 491"/>
                <a:gd name="T117" fmla="*/ 195 h 531"/>
                <a:gd name="T118" fmla="*/ 71 w 491"/>
                <a:gd name="T119" fmla="*/ 274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1" h="531">
                  <a:moveTo>
                    <a:pt x="0" y="272"/>
                  </a:moveTo>
                  <a:lnTo>
                    <a:pt x="0" y="272"/>
                  </a:lnTo>
                  <a:lnTo>
                    <a:pt x="2" y="242"/>
                  </a:lnTo>
                  <a:lnTo>
                    <a:pt x="5" y="212"/>
                  </a:lnTo>
                  <a:lnTo>
                    <a:pt x="11" y="184"/>
                  </a:lnTo>
                  <a:lnTo>
                    <a:pt x="18" y="158"/>
                  </a:lnTo>
                  <a:lnTo>
                    <a:pt x="27" y="134"/>
                  </a:lnTo>
                  <a:lnTo>
                    <a:pt x="39" y="111"/>
                  </a:lnTo>
                  <a:lnTo>
                    <a:pt x="53" y="90"/>
                  </a:lnTo>
                  <a:lnTo>
                    <a:pt x="69" y="73"/>
                  </a:lnTo>
                  <a:lnTo>
                    <a:pt x="69" y="73"/>
                  </a:lnTo>
                  <a:lnTo>
                    <a:pt x="87" y="55"/>
                  </a:lnTo>
                  <a:lnTo>
                    <a:pt x="106" y="41"/>
                  </a:lnTo>
                  <a:lnTo>
                    <a:pt x="126" y="28"/>
                  </a:lnTo>
                  <a:lnTo>
                    <a:pt x="147" y="17"/>
                  </a:lnTo>
                  <a:lnTo>
                    <a:pt x="170" y="10"/>
                  </a:lnTo>
                  <a:lnTo>
                    <a:pt x="195" y="5"/>
                  </a:lnTo>
                  <a:lnTo>
                    <a:pt x="219" y="1"/>
                  </a:lnTo>
                  <a:lnTo>
                    <a:pt x="246" y="0"/>
                  </a:lnTo>
                  <a:lnTo>
                    <a:pt x="246" y="0"/>
                  </a:lnTo>
                  <a:lnTo>
                    <a:pt x="264" y="0"/>
                  </a:lnTo>
                  <a:lnTo>
                    <a:pt x="280" y="2"/>
                  </a:lnTo>
                  <a:lnTo>
                    <a:pt x="297" y="5"/>
                  </a:lnTo>
                  <a:lnTo>
                    <a:pt x="314" y="9"/>
                  </a:lnTo>
                  <a:lnTo>
                    <a:pt x="329" y="12"/>
                  </a:lnTo>
                  <a:lnTo>
                    <a:pt x="344" y="19"/>
                  </a:lnTo>
                  <a:lnTo>
                    <a:pt x="360" y="25"/>
                  </a:lnTo>
                  <a:lnTo>
                    <a:pt x="374" y="34"/>
                  </a:lnTo>
                  <a:lnTo>
                    <a:pt x="374" y="34"/>
                  </a:lnTo>
                  <a:lnTo>
                    <a:pt x="388" y="43"/>
                  </a:lnTo>
                  <a:lnTo>
                    <a:pt x="401" y="52"/>
                  </a:lnTo>
                  <a:lnTo>
                    <a:pt x="413" y="62"/>
                  </a:lnTo>
                  <a:lnTo>
                    <a:pt x="424" y="74"/>
                  </a:lnTo>
                  <a:lnTo>
                    <a:pt x="435" y="87"/>
                  </a:lnTo>
                  <a:lnTo>
                    <a:pt x="444" y="99"/>
                  </a:lnTo>
                  <a:lnTo>
                    <a:pt x="453" y="114"/>
                  </a:lnTo>
                  <a:lnTo>
                    <a:pt x="461" y="129"/>
                  </a:lnTo>
                  <a:lnTo>
                    <a:pt x="461" y="129"/>
                  </a:lnTo>
                  <a:lnTo>
                    <a:pt x="468" y="144"/>
                  </a:lnTo>
                  <a:lnTo>
                    <a:pt x="474" y="160"/>
                  </a:lnTo>
                  <a:lnTo>
                    <a:pt x="479" y="176"/>
                  </a:lnTo>
                  <a:lnTo>
                    <a:pt x="484" y="193"/>
                  </a:lnTo>
                  <a:lnTo>
                    <a:pt x="486" y="211"/>
                  </a:lnTo>
                  <a:lnTo>
                    <a:pt x="489" y="229"/>
                  </a:lnTo>
                  <a:lnTo>
                    <a:pt x="490" y="247"/>
                  </a:lnTo>
                  <a:lnTo>
                    <a:pt x="491" y="266"/>
                  </a:lnTo>
                  <a:lnTo>
                    <a:pt x="491" y="266"/>
                  </a:lnTo>
                  <a:lnTo>
                    <a:pt x="490" y="285"/>
                  </a:lnTo>
                  <a:lnTo>
                    <a:pt x="489" y="304"/>
                  </a:lnTo>
                  <a:lnTo>
                    <a:pt x="486" y="322"/>
                  </a:lnTo>
                  <a:lnTo>
                    <a:pt x="482" y="340"/>
                  </a:lnTo>
                  <a:lnTo>
                    <a:pt x="479" y="357"/>
                  </a:lnTo>
                  <a:lnTo>
                    <a:pt x="474" y="373"/>
                  </a:lnTo>
                  <a:lnTo>
                    <a:pt x="467" y="390"/>
                  </a:lnTo>
                  <a:lnTo>
                    <a:pt x="459" y="406"/>
                  </a:lnTo>
                  <a:lnTo>
                    <a:pt x="459" y="406"/>
                  </a:lnTo>
                  <a:lnTo>
                    <a:pt x="451" y="421"/>
                  </a:lnTo>
                  <a:lnTo>
                    <a:pt x="442" y="435"/>
                  </a:lnTo>
                  <a:lnTo>
                    <a:pt x="433" y="448"/>
                  </a:lnTo>
                  <a:lnTo>
                    <a:pt x="421" y="461"/>
                  </a:lnTo>
                  <a:lnTo>
                    <a:pt x="410" y="471"/>
                  </a:lnTo>
                  <a:lnTo>
                    <a:pt x="397" y="481"/>
                  </a:lnTo>
                  <a:lnTo>
                    <a:pt x="384" y="491"/>
                  </a:lnTo>
                  <a:lnTo>
                    <a:pt x="370" y="499"/>
                  </a:lnTo>
                  <a:lnTo>
                    <a:pt x="370" y="499"/>
                  </a:lnTo>
                  <a:lnTo>
                    <a:pt x="356" y="507"/>
                  </a:lnTo>
                  <a:lnTo>
                    <a:pt x="341" y="513"/>
                  </a:lnTo>
                  <a:lnTo>
                    <a:pt x="325" y="518"/>
                  </a:lnTo>
                  <a:lnTo>
                    <a:pt x="310" y="523"/>
                  </a:lnTo>
                  <a:lnTo>
                    <a:pt x="294" y="526"/>
                  </a:lnTo>
                  <a:lnTo>
                    <a:pt x="279" y="528"/>
                  </a:lnTo>
                  <a:lnTo>
                    <a:pt x="263" y="530"/>
                  </a:lnTo>
                  <a:lnTo>
                    <a:pt x="246" y="531"/>
                  </a:lnTo>
                  <a:lnTo>
                    <a:pt x="246" y="531"/>
                  </a:lnTo>
                  <a:lnTo>
                    <a:pt x="228" y="530"/>
                  </a:lnTo>
                  <a:lnTo>
                    <a:pt x="210" y="528"/>
                  </a:lnTo>
                  <a:lnTo>
                    <a:pt x="193" y="526"/>
                  </a:lnTo>
                  <a:lnTo>
                    <a:pt x="177" y="522"/>
                  </a:lnTo>
                  <a:lnTo>
                    <a:pt x="161" y="517"/>
                  </a:lnTo>
                  <a:lnTo>
                    <a:pt x="146" y="511"/>
                  </a:lnTo>
                  <a:lnTo>
                    <a:pt x="131" y="504"/>
                  </a:lnTo>
                  <a:lnTo>
                    <a:pt x="117" y="496"/>
                  </a:lnTo>
                  <a:lnTo>
                    <a:pt x="117" y="496"/>
                  </a:lnTo>
                  <a:lnTo>
                    <a:pt x="103" y="486"/>
                  </a:lnTo>
                  <a:lnTo>
                    <a:pt x="90" y="477"/>
                  </a:lnTo>
                  <a:lnTo>
                    <a:pt x="77" y="466"/>
                  </a:lnTo>
                  <a:lnTo>
                    <a:pt x="67" y="454"/>
                  </a:lnTo>
                  <a:lnTo>
                    <a:pt x="55" y="443"/>
                  </a:lnTo>
                  <a:lnTo>
                    <a:pt x="46" y="429"/>
                  </a:lnTo>
                  <a:lnTo>
                    <a:pt x="37" y="414"/>
                  </a:lnTo>
                  <a:lnTo>
                    <a:pt x="30" y="400"/>
                  </a:lnTo>
                  <a:lnTo>
                    <a:pt x="30" y="400"/>
                  </a:lnTo>
                  <a:lnTo>
                    <a:pt x="23" y="385"/>
                  </a:lnTo>
                  <a:lnTo>
                    <a:pt x="17" y="370"/>
                  </a:lnTo>
                  <a:lnTo>
                    <a:pt x="12" y="354"/>
                  </a:lnTo>
                  <a:lnTo>
                    <a:pt x="8" y="338"/>
                  </a:lnTo>
                  <a:lnTo>
                    <a:pt x="4" y="322"/>
                  </a:lnTo>
                  <a:lnTo>
                    <a:pt x="3" y="306"/>
                  </a:lnTo>
                  <a:lnTo>
                    <a:pt x="2" y="289"/>
                  </a:lnTo>
                  <a:lnTo>
                    <a:pt x="0" y="272"/>
                  </a:lnTo>
                  <a:lnTo>
                    <a:pt x="0" y="272"/>
                  </a:lnTo>
                  <a:close/>
                  <a:moveTo>
                    <a:pt x="71" y="274"/>
                  </a:moveTo>
                  <a:lnTo>
                    <a:pt x="71" y="274"/>
                  </a:lnTo>
                  <a:lnTo>
                    <a:pt x="71" y="295"/>
                  </a:lnTo>
                  <a:lnTo>
                    <a:pt x="73" y="317"/>
                  </a:lnTo>
                  <a:lnTo>
                    <a:pt x="77" y="338"/>
                  </a:lnTo>
                  <a:lnTo>
                    <a:pt x="83" y="356"/>
                  </a:lnTo>
                  <a:lnTo>
                    <a:pt x="90" y="373"/>
                  </a:lnTo>
                  <a:lnTo>
                    <a:pt x="99" y="390"/>
                  </a:lnTo>
                  <a:lnTo>
                    <a:pt x="109" y="406"/>
                  </a:lnTo>
                  <a:lnTo>
                    <a:pt x="121" y="420"/>
                  </a:lnTo>
                  <a:lnTo>
                    <a:pt x="121" y="420"/>
                  </a:lnTo>
                  <a:lnTo>
                    <a:pt x="133" y="432"/>
                  </a:lnTo>
                  <a:lnTo>
                    <a:pt x="147" y="443"/>
                  </a:lnTo>
                  <a:lnTo>
                    <a:pt x="161" y="452"/>
                  </a:lnTo>
                  <a:lnTo>
                    <a:pt x="177" y="459"/>
                  </a:lnTo>
                  <a:lnTo>
                    <a:pt x="192" y="466"/>
                  </a:lnTo>
                  <a:lnTo>
                    <a:pt x="209" y="470"/>
                  </a:lnTo>
                  <a:lnTo>
                    <a:pt x="227" y="472"/>
                  </a:lnTo>
                  <a:lnTo>
                    <a:pt x="246" y="472"/>
                  </a:lnTo>
                  <a:lnTo>
                    <a:pt x="246" y="472"/>
                  </a:lnTo>
                  <a:lnTo>
                    <a:pt x="264" y="472"/>
                  </a:lnTo>
                  <a:lnTo>
                    <a:pt x="282" y="470"/>
                  </a:lnTo>
                  <a:lnTo>
                    <a:pt x="300" y="466"/>
                  </a:lnTo>
                  <a:lnTo>
                    <a:pt x="315" y="459"/>
                  </a:lnTo>
                  <a:lnTo>
                    <a:pt x="330" y="452"/>
                  </a:lnTo>
                  <a:lnTo>
                    <a:pt x="344" y="443"/>
                  </a:lnTo>
                  <a:lnTo>
                    <a:pt x="358" y="431"/>
                  </a:lnTo>
                  <a:lnTo>
                    <a:pt x="371" y="418"/>
                  </a:lnTo>
                  <a:lnTo>
                    <a:pt x="371" y="418"/>
                  </a:lnTo>
                  <a:lnTo>
                    <a:pt x="383" y="404"/>
                  </a:lnTo>
                  <a:lnTo>
                    <a:pt x="393" y="389"/>
                  </a:lnTo>
                  <a:lnTo>
                    <a:pt x="402" y="372"/>
                  </a:lnTo>
                  <a:lnTo>
                    <a:pt x="408" y="353"/>
                  </a:lnTo>
                  <a:lnTo>
                    <a:pt x="413" y="334"/>
                  </a:lnTo>
                  <a:lnTo>
                    <a:pt x="417" y="312"/>
                  </a:lnTo>
                  <a:lnTo>
                    <a:pt x="420" y="290"/>
                  </a:lnTo>
                  <a:lnTo>
                    <a:pt x="421" y="266"/>
                  </a:lnTo>
                  <a:lnTo>
                    <a:pt x="421" y="266"/>
                  </a:lnTo>
                  <a:lnTo>
                    <a:pt x="420" y="235"/>
                  </a:lnTo>
                  <a:lnTo>
                    <a:pt x="416" y="207"/>
                  </a:lnTo>
                  <a:lnTo>
                    <a:pt x="410" y="180"/>
                  </a:lnTo>
                  <a:lnTo>
                    <a:pt x="404" y="169"/>
                  </a:lnTo>
                  <a:lnTo>
                    <a:pt x="399" y="156"/>
                  </a:lnTo>
                  <a:lnTo>
                    <a:pt x="399" y="156"/>
                  </a:lnTo>
                  <a:lnTo>
                    <a:pt x="394" y="146"/>
                  </a:lnTo>
                  <a:lnTo>
                    <a:pt x="388" y="134"/>
                  </a:lnTo>
                  <a:lnTo>
                    <a:pt x="381" y="124"/>
                  </a:lnTo>
                  <a:lnTo>
                    <a:pt x="374" y="115"/>
                  </a:lnTo>
                  <a:lnTo>
                    <a:pt x="366" y="106"/>
                  </a:lnTo>
                  <a:lnTo>
                    <a:pt x="357" y="98"/>
                  </a:lnTo>
                  <a:lnTo>
                    <a:pt x="348" y="90"/>
                  </a:lnTo>
                  <a:lnTo>
                    <a:pt x="338" y="84"/>
                  </a:lnTo>
                  <a:lnTo>
                    <a:pt x="338" y="84"/>
                  </a:lnTo>
                  <a:lnTo>
                    <a:pt x="328" y="78"/>
                  </a:lnTo>
                  <a:lnTo>
                    <a:pt x="316" y="73"/>
                  </a:lnTo>
                  <a:lnTo>
                    <a:pt x="306" y="69"/>
                  </a:lnTo>
                  <a:lnTo>
                    <a:pt x="294" y="65"/>
                  </a:lnTo>
                  <a:lnTo>
                    <a:pt x="283" y="62"/>
                  </a:lnTo>
                  <a:lnTo>
                    <a:pt x="271" y="60"/>
                  </a:lnTo>
                  <a:lnTo>
                    <a:pt x="259" y="58"/>
                  </a:lnTo>
                  <a:lnTo>
                    <a:pt x="246" y="58"/>
                  </a:lnTo>
                  <a:lnTo>
                    <a:pt x="246" y="58"/>
                  </a:lnTo>
                  <a:lnTo>
                    <a:pt x="229" y="58"/>
                  </a:lnTo>
                  <a:lnTo>
                    <a:pt x="211" y="61"/>
                  </a:lnTo>
                  <a:lnTo>
                    <a:pt x="195" y="65"/>
                  </a:lnTo>
                  <a:lnTo>
                    <a:pt x="179" y="70"/>
                  </a:lnTo>
                  <a:lnTo>
                    <a:pt x="164" y="78"/>
                  </a:lnTo>
                  <a:lnTo>
                    <a:pt x="150" y="85"/>
                  </a:lnTo>
                  <a:lnTo>
                    <a:pt x="136" y="96"/>
                  </a:lnTo>
                  <a:lnTo>
                    <a:pt x="122" y="107"/>
                  </a:lnTo>
                  <a:lnTo>
                    <a:pt x="122" y="107"/>
                  </a:lnTo>
                  <a:lnTo>
                    <a:pt x="110" y="121"/>
                  </a:lnTo>
                  <a:lnTo>
                    <a:pt x="100" y="137"/>
                  </a:lnTo>
                  <a:lnTo>
                    <a:pt x="91" y="155"/>
                  </a:lnTo>
                  <a:lnTo>
                    <a:pt x="83" y="174"/>
                  </a:lnTo>
                  <a:lnTo>
                    <a:pt x="78" y="195"/>
                  </a:lnTo>
                  <a:lnTo>
                    <a:pt x="73" y="220"/>
                  </a:lnTo>
                  <a:lnTo>
                    <a:pt x="71" y="245"/>
                  </a:lnTo>
                  <a:lnTo>
                    <a:pt x="71" y="274"/>
                  </a:lnTo>
                  <a:lnTo>
                    <a:pt x="71" y="2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 name="Freeform 605"/>
            <p:cNvSpPr>
              <a:spLocks/>
            </p:cNvSpPr>
            <p:nvPr/>
          </p:nvSpPr>
          <p:spPr bwMode="auto">
            <a:xfrm>
              <a:off x="3702050" y="2416176"/>
              <a:ext cx="273050" cy="407988"/>
            </a:xfrm>
            <a:custGeom>
              <a:avLst/>
              <a:gdLst>
                <a:gd name="T0" fmla="*/ 0 w 346"/>
                <a:gd name="T1" fmla="*/ 513 h 513"/>
                <a:gd name="T2" fmla="*/ 0 w 346"/>
                <a:gd name="T3" fmla="*/ 0 h 513"/>
                <a:gd name="T4" fmla="*/ 346 w 346"/>
                <a:gd name="T5" fmla="*/ 0 h 513"/>
                <a:gd name="T6" fmla="*/ 346 w 346"/>
                <a:gd name="T7" fmla="*/ 60 h 513"/>
                <a:gd name="T8" fmla="*/ 68 w 346"/>
                <a:gd name="T9" fmla="*/ 60 h 513"/>
                <a:gd name="T10" fmla="*/ 68 w 346"/>
                <a:gd name="T11" fmla="*/ 220 h 513"/>
                <a:gd name="T12" fmla="*/ 309 w 346"/>
                <a:gd name="T13" fmla="*/ 220 h 513"/>
                <a:gd name="T14" fmla="*/ 309 w 346"/>
                <a:gd name="T15" fmla="*/ 280 h 513"/>
                <a:gd name="T16" fmla="*/ 68 w 346"/>
                <a:gd name="T17" fmla="*/ 280 h 513"/>
                <a:gd name="T18" fmla="*/ 68 w 346"/>
                <a:gd name="T19" fmla="*/ 513 h 513"/>
                <a:gd name="T20" fmla="*/ 0 w 346"/>
                <a:gd name="T21"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6" h="513">
                  <a:moveTo>
                    <a:pt x="0" y="513"/>
                  </a:moveTo>
                  <a:lnTo>
                    <a:pt x="0" y="0"/>
                  </a:lnTo>
                  <a:lnTo>
                    <a:pt x="346" y="0"/>
                  </a:lnTo>
                  <a:lnTo>
                    <a:pt x="346" y="60"/>
                  </a:lnTo>
                  <a:lnTo>
                    <a:pt x="68" y="60"/>
                  </a:lnTo>
                  <a:lnTo>
                    <a:pt x="68" y="220"/>
                  </a:lnTo>
                  <a:lnTo>
                    <a:pt x="309" y="220"/>
                  </a:lnTo>
                  <a:lnTo>
                    <a:pt x="309" y="280"/>
                  </a:lnTo>
                  <a:lnTo>
                    <a:pt x="68" y="280"/>
                  </a:lnTo>
                  <a:lnTo>
                    <a:pt x="68"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6" name="Freeform 606"/>
            <p:cNvSpPr>
              <a:spLocks/>
            </p:cNvSpPr>
            <p:nvPr/>
          </p:nvSpPr>
          <p:spPr bwMode="auto">
            <a:xfrm>
              <a:off x="4189413" y="2408238"/>
              <a:ext cx="377825" cy="422275"/>
            </a:xfrm>
            <a:custGeom>
              <a:avLst/>
              <a:gdLst>
                <a:gd name="T0" fmla="*/ 474 w 474"/>
                <a:gd name="T1" fmla="*/ 260 h 531"/>
                <a:gd name="T2" fmla="*/ 448 w 474"/>
                <a:gd name="T3" fmla="*/ 470 h 531"/>
                <a:gd name="T4" fmla="*/ 370 w 474"/>
                <a:gd name="T5" fmla="*/ 511 h 531"/>
                <a:gd name="T6" fmla="*/ 317 w 474"/>
                <a:gd name="T7" fmla="*/ 526 h 531"/>
                <a:gd name="T8" fmla="*/ 262 w 474"/>
                <a:gd name="T9" fmla="*/ 531 h 531"/>
                <a:gd name="T10" fmla="*/ 207 w 474"/>
                <a:gd name="T11" fmla="*/ 526 h 531"/>
                <a:gd name="T12" fmla="*/ 156 w 474"/>
                <a:gd name="T13" fmla="*/ 513 h 531"/>
                <a:gd name="T14" fmla="*/ 125 w 474"/>
                <a:gd name="T15" fmla="*/ 499 h 531"/>
                <a:gd name="T16" fmla="*/ 83 w 474"/>
                <a:gd name="T17" fmla="*/ 470 h 531"/>
                <a:gd name="T18" fmla="*/ 48 w 474"/>
                <a:gd name="T19" fmla="*/ 434 h 531"/>
                <a:gd name="T20" fmla="*/ 32 w 474"/>
                <a:gd name="T21" fmla="*/ 404 h 531"/>
                <a:gd name="T22" fmla="*/ 12 w 474"/>
                <a:gd name="T23" fmla="*/ 357 h 531"/>
                <a:gd name="T24" fmla="*/ 2 w 474"/>
                <a:gd name="T25" fmla="*/ 304 h 531"/>
                <a:gd name="T26" fmla="*/ 0 w 474"/>
                <a:gd name="T27" fmla="*/ 267 h 531"/>
                <a:gd name="T28" fmla="*/ 5 w 474"/>
                <a:gd name="T29" fmla="*/ 213 h 531"/>
                <a:gd name="T30" fmla="*/ 17 w 474"/>
                <a:gd name="T31" fmla="*/ 161 h 531"/>
                <a:gd name="T32" fmla="*/ 32 w 474"/>
                <a:gd name="T33" fmla="*/ 128 h 531"/>
                <a:gd name="T34" fmla="*/ 58 w 474"/>
                <a:gd name="T35" fmla="*/ 84 h 531"/>
                <a:gd name="T36" fmla="*/ 93 w 474"/>
                <a:gd name="T37" fmla="*/ 49 h 531"/>
                <a:gd name="T38" fmla="*/ 121 w 474"/>
                <a:gd name="T39" fmla="*/ 32 h 531"/>
                <a:gd name="T40" fmla="*/ 167 w 474"/>
                <a:gd name="T41" fmla="*/ 12 h 531"/>
                <a:gd name="T42" fmla="*/ 220 w 474"/>
                <a:gd name="T43" fmla="*/ 2 h 531"/>
                <a:gd name="T44" fmla="*/ 257 w 474"/>
                <a:gd name="T45" fmla="*/ 0 h 531"/>
                <a:gd name="T46" fmla="*/ 333 w 474"/>
                <a:gd name="T47" fmla="*/ 10 h 531"/>
                <a:gd name="T48" fmla="*/ 378 w 474"/>
                <a:gd name="T49" fmla="*/ 28 h 531"/>
                <a:gd name="T50" fmla="*/ 427 w 474"/>
                <a:gd name="T51" fmla="*/ 69 h 531"/>
                <a:gd name="T52" fmla="*/ 450 w 474"/>
                <a:gd name="T53" fmla="*/ 106 h 531"/>
                <a:gd name="T54" fmla="*/ 405 w 474"/>
                <a:gd name="T55" fmla="*/ 169 h 531"/>
                <a:gd name="T56" fmla="*/ 392 w 474"/>
                <a:gd name="T57" fmla="*/ 134 h 531"/>
                <a:gd name="T58" fmla="*/ 377 w 474"/>
                <a:gd name="T59" fmla="*/ 107 h 531"/>
                <a:gd name="T60" fmla="*/ 342 w 474"/>
                <a:gd name="T61" fmla="*/ 79 h 531"/>
                <a:gd name="T62" fmla="*/ 310 w 474"/>
                <a:gd name="T63" fmla="*/ 66 h 531"/>
                <a:gd name="T64" fmla="*/ 257 w 474"/>
                <a:gd name="T65" fmla="*/ 58 h 531"/>
                <a:gd name="T66" fmla="*/ 213 w 474"/>
                <a:gd name="T67" fmla="*/ 61 h 531"/>
                <a:gd name="T68" fmla="*/ 176 w 474"/>
                <a:gd name="T69" fmla="*/ 73 h 531"/>
                <a:gd name="T70" fmla="*/ 133 w 474"/>
                <a:gd name="T71" fmla="*/ 98 h 531"/>
                <a:gd name="T72" fmla="*/ 112 w 474"/>
                <a:gd name="T73" fmla="*/ 121 h 531"/>
                <a:gd name="T74" fmla="*/ 89 w 474"/>
                <a:gd name="T75" fmla="*/ 161 h 531"/>
                <a:gd name="T76" fmla="*/ 75 w 474"/>
                <a:gd name="T77" fmla="*/ 210 h 531"/>
                <a:gd name="T78" fmla="*/ 70 w 474"/>
                <a:gd name="T79" fmla="*/ 263 h 531"/>
                <a:gd name="T80" fmla="*/ 72 w 474"/>
                <a:gd name="T81" fmla="*/ 312 h 531"/>
                <a:gd name="T82" fmla="*/ 83 w 474"/>
                <a:gd name="T83" fmla="*/ 354 h 531"/>
                <a:gd name="T84" fmla="*/ 93 w 474"/>
                <a:gd name="T85" fmla="*/ 379 h 531"/>
                <a:gd name="T86" fmla="*/ 113 w 474"/>
                <a:gd name="T87" fmla="*/ 409 h 531"/>
                <a:gd name="T88" fmla="*/ 140 w 474"/>
                <a:gd name="T89" fmla="*/ 435 h 531"/>
                <a:gd name="T90" fmla="*/ 162 w 474"/>
                <a:gd name="T91" fmla="*/ 446 h 531"/>
                <a:gd name="T92" fmla="*/ 232 w 474"/>
                <a:gd name="T93" fmla="*/ 468 h 531"/>
                <a:gd name="T94" fmla="*/ 280 w 474"/>
                <a:gd name="T95" fmla="*/ 468 h 531"/>
                <a:gd name="T96" fmla="*/ 344 w 474"/>
                <a:gd name="T97" fmla="*/ 453 h 531"/>
                <a:gd name="T98" fmla="*/ 381 w 474"/>
                <a:gd name="T99" fmla="*/ 435 h 531"/>
                <a:gd name="T100" fmla="*/ 408 w 474"/>
                <a:gd name="T101" fmla="*/ 321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4" h="531">
                  <a:moveTo>
                    <a:pt x="257" y="321"/>
                  </a:moveTo>
                  <a:lnTo>
                    <a:pt x="257" y="261"/>
                  </a:lnTo>
                  <a:lnTo>
                    <a:pt x="474" y="260"/>
                  </a:lnTo>
                  <a:lnTo>
                    <a:pt x="474" y="450"/>
                  </a:lnTo>
                  <a:lnTo>
                    <a:pt x="474" y="450"/>
                  </a:lnTo>
                  <a:lnTo>
                    <a:pt x="448" y="470"/>
                  </a:lnTo>
                  <a:lnTo>
                    <a:pt x="423" y="486"/>
                  </a:lnTo>
                  <a:lnTo>
                    <a:pt x="397" y="499"/>
                  </a:lnTo>
                  <a:lnTo>
                    <a:pt x="370" y="511"/>
                  </a:lnTo>
                  <a:lnTo>
                    <a:pt x="370" y="511"/>
                  </a:lnTo>
                  <a:lnTo>
                    <a:pt x="344" y="519"/>
                  </a:lnTo>
                  <a:lnTo>
                    <a:pt x="317" y="526"/>
                  </a:lnTo>
                  <a:lnTo>
                    <a:pt x="290" y="530"/>
                  </a:lnTo>
                  <a:lnTo>
                    <a:pt x="262" y="531"/>
                  </a:lnTo>
                  <a:lnTo>
                    <a:pt x="262" y="531"/>
                  </a:lnTo>
                  <a:lnTo>
                    <a:pt x="243" y="530"/>
                  </a:lnTo>
                  <a:lnTo>
                    <a:pt x="225" y="528"/>
                  </a:lnTo>
                  <a:lnTo>
                    <a:pt x="207" y="526"/>
                  </a:lnTo>
                  <a:lnTo>
                    <a:pt x="190" y="523"/>
                  </a:lnTo>
                  <a:lnTo>
                    <a:pt x="172" y="518"/>
                  </a:lnTo>
                  <a:lnTo>
                    <a:pt x="156" y="513"/>
                  </a:lnTo>
                  <a:lnTo>
                    <a:pt x="140" y="505"/>
                  </a:lnTo>
                  <a:lnTo>
                    <a:pt x="125" y="499"/>
                  </a:lnTo>
                  <a:lnTo>
                    <a:pt x="125" y="499"/>
                  </a:lnTo>
                  <a:lnTo>
                    <a:pt x="110" y="490"/>
                  </a:lnTo>
                  <a:lnTo>
                    <a:pt x="95" y="481"/>
                  </a:lnTo>
                  <a:lnTo>
                    <a:pt x="83" y="470"/>
                  </a:lnTo>
                  <a:lnTo>
                    <a:pt x="70" y="459"/>
                  </a:lnTo>
                  <a:lnTo>
                    <a:pt x="58" y="446"/>
                  </a:lnTo>
                  <a:lnTo>
                    <a:pt x="48" y="434"/>
                  </a:lnTo>
                  <a:lnTo>
                    <a:pt x="39" y="420"/>
                  </a:lnTo>
                  <a:lnTo>
                    <a:pt x="32" y="404"/>
                  </a:lnTo>
                  <a:lnTo>
                    <a:pt x="32" y="404"/>
                  </a:lnTo>
                  <a:lnTo>
                    <a:pt x="24" y="389"/>
                  </a:lnTo>
                  <a:lnTo>
                    <a:pt x="17" y="373"/>
                  </a:lnTo>
                  <a:lnTo>
                    <a:pt x="12" y="357"/>
                  </a:lnTo>
                  <a:lnTo>
                    <a:pt x="7" y="340"/>
                  </a:lnTo>
                  <a:lnTo>
                    <a:pt x="5" y="322"/>
                  </a:lnTo>
                  <a:lnTo>
                    <a:pt x="2" y="304"/>
                  </a:lnTo>
                  <a:lnTo>
                    <a:pt x="0" y="286"/>
                  </a:lnTo>
                  <a:lnTo>
                    <a:pt x="0" y="267"/>
                  </a:lnTo>
                  <a:lnTo>
                    <a:pt x="0" y="267"/>
                  </a:lnTo>
                  <a:lnTo>
                    <a:pt x="0" y="249"/>
                  </a:lnTo>
                  <a:lnTo>
                    <a:pt x="2" y="231"/>
                  </a:lnTo>
                  <a:lnTo>
                    <a:pt x="5" y="213"/>
                  </a:lnTo>
                  <a:lnTo>
                    <a:pt x="7" y="195"/>
                  </a:lnTo>
                  <a:lnTo>
                    <a:pt x="12" y="178"/>
                  </a:lnTo>
                  <a:lnTo>
                    <a:pt x="17" y="161"/>
                  </a:lnTo>
                  <a:lnTo>
                    <a:pt x="24" y="144"/>
                  </a:lnTo>
                  <a:lnTo>
                    <a:pt x="32" y="128"/>
                  </a:lnTo>
                  <a:lnTo>
                    <a:pt x="32" y="128"/>
                  </a:lnTo>
                  <a:lnTo>
                    <a:pt x="39" y="112"/>
                  </a:lnTo>
                  <a:lnTo>
                    <a:pt x="48" y="98"/>
                  </a:lnTo>
                  <a:lnTo>
                    <a:pt x="58" y="84"/>
                  </a:lnTo>
                  <a:lnTo>
                    <a:pt x="69" y="71"/>
                  </a:lnTo>
                  <a:lnTo>
                    <a:pt x="81" y="60"/>
                  </a:lnTo>
                  <a:lnTo>
                    <a:pt x="93" y="49"/>
                  </a:lnTo>
                  <a:lnTo>
                    <a:pt x="107" y="39"/>
                  </a:lnTo>
                  <a:lnTo>
                    <a:pt x="121" y="32"/>
                  </a:lnTo>
                  <a:lnTo>
                    <a:pt x="121" y="32"/>
                  </a:lnTo>
                  <a:lnTo>
                    <a:pt x="136" y="24"/>
                  </a:lnTo>
                  <a:lnTo>
                    <a:pt x="152" y="17"/>
                  </a:lnTo>
                  <a:lnTo>
                    <a:pt x="167" y="12"/>
                  </a:lnTo>
                  <a:lnTo>
                    <a:pt x="184" y="7"/>
                  </a:lnTo>
                  <a:lnTo>
                    <a:pt x="202" y="5"/>
                  </a:lnTo>
                  <a:lnTo>
                    <a:pt x="220" y="2"/>
                  </a:lnTo>
                  <a:lnTo>
                    <a:pt x="237" y="1"/>
                  </a:lnTo>
                  <a:lnTo>
                    <a:pt x="257" y="0"/>
                  </a:lnTo>
                  <a:lnTo>
                    <a:pt x="257" y="0"/>
                  </a:lnTo>
                  <a:lnTo>
                    <a:pt x="283" y="1"/>
                  </a:lnTo>
                  <a:lnTo>
                    <a:pt x="309" y="5"/>
                  </a:lnTo>
                  <a:lnTo>
                    <a:pt x="333" y="10"/>
                  </a:lnTo>
                  <a:lnTo>
                    <a:pt x="356" y="17"/>
                  </a:lnTo>
                  <a:lnTo>
                    <a:pt x="356" y="17"/>
                  </a:lnTo>
                  <a:lnTo>
                    <a:pt x="378" y="28"/>
                  </a:lnTo>
                  <a:lnTo>
                    <a:pt x="397" y="39"/>
                  </a:lnTo>
                  <a:lnTo>
                    <a:pt x="414" y="53"/>
                  </a:lnTo>
                  <a:lnTo>
                    <a:pt x="427" y="69"/>
                  </a:lnTo>
                  <a:lnTo>
                    <a:pt x="427" y="69"/>
                  </a:lnTo>
                  <a:lnTo>
                    <a:pt x="440" y="85"/>
                  </a:lnTo>
                  <a:lnTo>
                    <a:pt x="450" y="106"/>
                  </a:lnTo>
                  <a:lnTo>
                    <a:pt x="459" y="128"/>
                  </a:lnTo>
                  <a:lnTo>
                    <a:pt x="466" y="152"/>
                  </a:lnTo>
                  <a:lnTo>
                    <a:pt x="405" y="169"/>
                  </a:lnTo>
                  <a:lnTo>
                    <a:pt x="405" y="169"/>
                  </a:lnTo>
                  <a:lnTo>
                    <a:pt x="399" y="151"/>
                  </a:lnTo>
                  <a:lnTo>
                    <a:pt x="392" y="134"/>
                  </a:lnTo>
                  <a:lnTo>
                    <a:pt x="385" y="120"/>
                  </a:lnTo>
                  <a:lnTo>
                    <a:pt x="377" y="107"/>
                  </a:lnTo>
                  <a:lnTo>
                    <a:pt x="377" y="107"/>
                  </a:lnTo>
                  <a:lnTo>
                    <a:pt x="367" y="97"/>
                  </a:lnTo>
                  <a:lnTo>
                    <a:pt x="355" y="88"/>
                  </a:lnTo>
                  <a:lnTo>
                    <a:pt x="342" y="79"/>
                  </a:lnTo>
                  <a:lnTo>
                    <a:pt x="327" y="71"/>
                  </a:lnTo>
                  <a:lnTo>
                    <a:pt x="327" y="71"/>
                  </a:lnTo>
                  <a:lnTo>
                    <a:pt x="310" y="66"/>
                  </a:lnTo>
                  <a:lnTo>
                    <a:pt x="294" y="61"/>
                  </a:lnTo>
                  <a:lnTo>
                    <a:pt x="276" y="58"/>
                  </a:lnTo>
                  <a:lnTo>
                    <a:pt x="257" y="58"/>
                  </a:lnTo>
                  <a:lnTo>
                    <a:pt x="257" y="58"/>
                  </a:lnTo>
                  <a:lnTo>
                    <a:pt x="234" y="58"/>
                  </a:lnTo>
                  <a:lnTo>
                    <a:pt x="213" y="61"/>
                  </a:lnTo>
                  <a:lnTo>
                    <a:pt x="194" y="66"/>
                  </a:lnTo>
                  <a:lnTo>
                    <a:pt x="176" y="73"/>
                  </a:lnTo>
                  <a:lnTo>
                    <a:pt x="176" y="73"/>
                  </a:lnTo>
                  <a:lnTo>
                    <a:pt x="161" y="80"/>
                  </a:lnTo>
                  <a:lnTo>
                    <a:pt x="145" y="89"/>
                  </a:lnTo>
                  <a:lnTo>
                    <a:pt x="133" y="98"/>
                  </a:lnTo>
                  <a:lnTo>
                    <a:pt x="121" y="110"/>
                  </a:lnTo>
                  <a:lnTo>
                    <a:pt x="121" y="110"/>
                  </a:lnTo>
                  <a:lnTo>
                    <a:pt x="112" y="121"/>
                  </a:lnTo>
                  <a:lnTo>
                    <a:pt x="103" y="134"/>
                  </a:lnTo>
                  <a:lnTo>
                    <a:pt x="95" y="147"/>
                  </a:lnTo>
                  <a:lnTo>
                    <a:pt x="89" y="161"/>
                  </a:lnTo>
                  <a:lnTo>
                    <a:pt x="89" y="161"/>
                  </a:lnTo>
                  <a:lnTo>
                    <a:pt x="80" y="185"/>
                  </a:lnTo>
                  <a:lnTo>
                    <a:pt x="75" y="210"/>
                  </a:lnTo>
                  <a:lnTo>
                    <a:pt x="71" y="236"/>
                  </a:lnTo>
                  <a:lnTo>
                    <a:pt x="70" y="263"/>
                  </a:lnTo>
                  <a:lnTo>
                    <a:pt x="70" y="263"/>
                  </a:lnTo>
                  <a:lnTo>
                    <a:pt x="70" y="280"/>
                  </a:lnTo>
                  <a:lnTo>
                    <a:pt x="71" y="297"/>
                  </a:lnTo>
                  <a:lnTo>
                    <a:pt x="72" y="312"/>
                  </a:lnTo>
                  <a:lnTo>
                    <a:pt x="75" y="326"/>
                  </a:lnTo>
                  <a:lnTo>
                    <a:pt x="79" y="340"/>
                  </a:lnTo>
                  <a:lnTo>
                    <a:pt x="83" y="354"/>
                  </a:lnTo>
                  <a:lnTo>
                    <a:pt x="88" y="367"/>
                  </a:lnTo>
                  <a:lnTo>
                    <a:pt x="93" y="379"/>
                  </a:lnTo>
                  <a:lnTo>
                    <a:pt x="93" y="379"/>
                  </a:lnTo>
                  <a:lnTo>
                    <a:pt x="99" y="390"/>
                  </a:lnTo>
                  <a:lnTo>
                    <a:pt x="106" y="400"/>
                  </a:lnTo>
                  <a:lnTo>
                    <a:pt x="113" y="409"/>
                  </a:lnTo>
                  <a:lnTo>
                    <a:pt x="122" y="418"/>
                  </a:lnTo>
                  <a:lnTo>
                    <a:pt x="131" y="427"/>
                  </a:lnTo>
                  <a:lnTo>
                    <a:pt x="140" y="435"/>
                  </a:lnTo>
                  <a:lnTo>
                    <a:pt x="150" y="441"/>
                  </a:lnTo>
                  <a:lnTo>
                    <a:pt x="162" y="446"/>
                  </a:lnTo>
                  <a:lnTo>
                    <a:pt x="162" y="446"/>
                  </a:lnTo>
                  <a:lnTo>
                    <a:pt x="185" y="457"/>
                  </a:lnTo>
                  <a:lnTo>
                    <a:pt x="208" y="464"/>
                  </a:lnTo>
                  <a:lnTo>
                    <a:pt x="232" y="468"/>
                  </a:lnTo>
                  <a:lnTo>
                    <a:pt x="258" y="470"/>
                  </a:lnTo>
                  <a:lnTo>
                    <a:pt x="258" y="470"/>
                  </a:lnTo>
                  <a:lnTo>
                    <a:pt x="280" y="468"/>
                  </a:lnTo>
                  <a:lnTo>
                    <a:pt x="301" y="466"/>
                  </a:lnTo>
                  <a:lnTo>
                    <a:pt x="323" y="461"/>
                  </a:lnTo>
                  <a:lnTo>
                    <a:pt x="344" y="453"/>
                  </a:lnTo>
                  <a:lnTo>
                    <a:pt x="344" y="453"/>
                  </a:lnTo>
                  <a:lnTo>
                    <a:pt x="364" y="444"/>
                  </a:lnTo>
                  <a:lnTo>
                    <a:pt x="381" y="435"/>
                  </a:lnTo>
                  <a:lnTo>
                    <a:pt x="395" y="426"/>
                  </a:lnTo>
                  <a:lnTo>
                    <a:pt x="408" y="416"/>
                  </a:lnTo>
                  <a:lnTo>
                    <a:pt x="408" y="321"/>
                  </a:lnTo>
                  <a:lnTo>
                    <a:pt x="257" y="3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7" name="Freeform 607"/>
            <p:cNvSpPr>
              <a:spLocks noEditPoints="1"/>
            </p:cNvSpPr>
            <p:nvPr/>
          </p:nvSpPr>
          <p:spPr bwMode="auto">
            <a:xfrm>
              <a:off x="4640263" y="2416176"/>
              <a:ext cx="357188" cy="407988"/>
            </a:xfrm>
            <a:custGeom>
              <a:avLst/>
              <a:gdLst>
                <a:gd name="T0" fmla="*/ 0 w 452"/>
                <a:gd name="T1" fmla="*/ 0 h 513"/>
                <a:gd name="T2" fmla="*/ 226 w 452"/>
                <a:gd name="T3" fmla="*/ 0 h 513"/>
                <a:gd name="T4" fmla="*/ 287 w 452"/>
                <a:gd name="T5" fmla="*/ 3 h 513"/>
                <a:gd name="T6" fmla="*/ 331 w 452"/>
                <a:gd name="T7" fmla="*/ 14 h 513"/>
                <a:gd name="T8" fmla="*/ 340 w 452"/>
                <a:gd name="T9" fmla="*/ 17 h 513"/>
                <a:gd name="T10" fmla="*/ 356 w 452"/>
                <a:gd name="T11" fmla="*/ 26 h 513"/>
                <a:gd name="T12" fmla="*/ 370 w 452"/>
                <a:gd name="T13" fmla="*/ 39 h 513"/>
                <a:gd name="T14" fmla="*/ 388 w 452"/>
                <a:gd name="T15" fmla="*/ 62 h 513"/>
                <a:gd name="T16" fmla="*/ 398 w 452"/>
                <a:gd name="T17" fmla="*/ 80 h 513"/>
                <a:gd name="T18" fmla="*/ 408 w 452"/>
                <a:gd name="T19" fmla="*/ 119 h 513"/>
                <a:gd name="T20" fmla="*/ 409 w 452"/>
                <a:gd name="T21" fmla="*/ 140 h 513"/>
                <a:gd name="T22" fmla="*/ 407 w 452"/>
                <a:gd name="T23" fmla="*/ 166 h 513"/>
                <a:gd name="T24" fmla="*/ 400 w 452"/>
                <a:gd name="T25" fmla="*/ 190 h 513"/>
                <a:gd name="T26" fmla="*/ 389 w 452"/>
                <a:gd name="T27" fmla="*/ 212 h 513"/>
                <a:gd name="T28" fmla="*/ 374 w 452"/>
                <a:gd name="T29" fmla="*/ 231 h 513"/>
                <a:gd name="T30" fmla="*/ 365 w 452"/>
                <a:gd name="T31" fmla="*/ 240 h 513"/>
                <a:gd name="T32" fmla="*/ 342 w 452"/>
                <a:gd name="T33" fmla="*/ 256 h 513"/>
                <a:gd name="T34" fmla="*/ 315 w 452"/>
                <a:gd name="T35" fmla="*/ 268 h 513"/>
                <a:gd name="T36" fmla="*/ 283 w 452"/>
                <a:gd name="T37" fmla="*/ 276 h 513"/>
                <a:gd name="T38" fmla="*/ 265 w 452"/>
                <a:gd name="T39" fmla="*/ 280 h 513"/>
                <a:gd name="T40" fmla="*/ 298 w 452"/>
                <a:gd name="T41" fmla="*/ 299 h 513"/>
                <a:gd name="T42" fmla="*/ 306 w 452"/>
                <a:gd name="T43" fmla="*/ 306 h 513"/>
                <a:gd name="T44" fmla="*/ 335 w 452"/>
                <a:gd name="T45" fmla="*/ 336 h 513"/>
                <a:gd name="T46" fmla="*/ 362 w 452"/>
                <a:gd name="T47" fmla="*/ 373 h 513"/>
                <a:gd name="T48" fmla="*/ 366 w 452"/>
                <a:gd name="T49" fmla="*/ 513 h 513"/>
                <a:gd name="T50" fmla="*/ 298 w 452"/>
                <a:gd name="T51" fmla="*/ 407 h 513"/>
                <a:gd name="T52" fmla="*/ 249 w 452"/>
                <a:gd name="T53" fmla="*/ 335 h 513"/>
                <a:gd name="T54" fmla="*/ 239 w 452"/>
                <a:gd name="T55" fmla="*/ 325 h 513"/>
                <a:gd name="T56" fmla="*/ 223 w 452"/>
                <a:gd name="T57" fmla="*/ 307 h 513"/>
                <a:gd name="T58" fmla="*/ 215 w 452"/>
                <a:gd name="T59" fmla="*/ 302 h 513"/>
                <a:gd name="T60" fmla="*/ 184 w 452"/>
                <a:gd name="T61" fmla="*/ 288 h 513"/>
                <a:gd name="T62" fmla="*/ 169 w 452"/>
                <a:gd name="T63" fmla="*/ 285 h 513"/>
                <a:gd name="T64" fmla="*/ 68 w 452"/>
                <a:gd name="T65" fmla="*/ 285 h 513"/>
                <a:gd name="T66" fmla="*/ 0 w 452"/>
                <a:gd name="T67" fmla="*/ 513 h 513"/>
                <a:gd name="T68" fmla="*/ 214 w 452"/>
                <a:gd name="T69" fmla="*/ 226 h 513"/>
                <a:gd name="T70" fmla="*/ 235 w 452"/>
                <a:gd name="T71" fmla="*/ 226 h 513"/>
                <a:gd name="T72" fmla="*/ 271 w 452"/>
                <a:gd name="T73" fmla="*/ 221 h 513"/>
                <a:gd name="T74" fmla="*/ 285 w 452"/>
                <a:gd name="T75" fmla="*/ 217 h 513"/>
                <a:gd name="T76" fmla="*/ 310 w 452"/>
                <a:gd name="T77" fmla="*/ 204 h 513"/>
                <a:gd name="T78" fmla="*/ 326 w 452"/>
                <a:gd name="T79" fmla="*/ 185 h 513"/>
                <a:gd name="T80" fmla="*/ 331 w 452"/>
                <a:gd name="T81" fmla="*/ 175 h 513"/>
                <a:gd name="T82" fmla="*/ 339 w 452"/>
                <a:gd name="T83" fmla="*/ 152 h 513"/>
                <a:gd name="T84" fmla="*/ 339 w 452"/>
                <a:gd name="T85" fmla="*/ 140 h 513"/>
                <a:gd name="T86" fmla="*/ 338 w 452"/>
                <a:gd name="T87" fmla="*/ 122 h 513"/>
                <a:gd name="T88" fmla="*/ 333 w 452"/>
                <a:gd name="T89" fmla="*/ 107 h 513"/>
                <a:gd name="T90" fmla="*/ 325 w 452"/>
                <a:gd name="T91" fmla="*/ 93 h 513"/>
                <a:gd name="T92" fmla="*/ 313 w 452"/>
                <a:gd name="T93" fmla="*/ 80 h 513"/>
                <a:gd name="T94" fmla="*/ 306 w 452"/>
                <a:gd name="T95" fmla="*/ 74 h 513"/>
                <a:gd name="T96" fmla="*/ 289 w 452"/>
                <a:gd name="T97" fmla="*/ 66 h 513"/>
                <a:gd name="T98" fmla="*/ 269 w 452"/>
                <a:gd name="T99" fmla="*/ 60 h 513"/>
                <a:gd name="T100" fmla="*/ 243 w 452"/>
                <a:gd name="T101" fmla="*/ 57 h 513"/>
                <a:gd name="T102" fmla="*/ 68 w 452"/>
                <a:gd name="T103" fmla="*/ 56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2" h="513">
                  <a:moveTo>
                    <a:pt x="0" y="513"/>
                  </a:moveTo>
                  <a:lnTo>
                    <a:pt x="0" y="0"/>
                  </a:lnTo>
                  <a:lnTo>
                    <a:pt x="226" y="0"/>
                  </a:lnTo>
                  <a:lnTo>
                    <a:pt x="226" y="0"/>
                  </a:lnTo>
                  <a:lnTo>
                    <a:pt x="258" y="1"/>
                  </a:lnTo>
                  <a:lnTo>
                    <a:pt x="287" y="3"/>
                  </a:lnTo>
                  <a:lnTo>
                    <a:pt x="311" y="7"/>
                  </a:lnTo>
                  <a:lnTo>
                    <a:pt x="331" y="14"/>
                  </a:lnTo>
                  <a:lnTo>
                    <a:pt x="331" y="14"/>
                  </a:lnTo>
                  <a:lnTo>
                    <a:pt x="340" y="17"/>
                  </a:lnTo>
                  <a:lnTo>
                    <a:pt x="348" y="21"/>
                  </a:lnTo>
                  <a:lnTo>
                    <a:pt x="356" y="26"/>
                  </a:lnTo>
                  <a:lnTo>
                    <a:pt x="363" y="33"/>
                  </a:lnTo>
                  <a:lnTo>
                    <a:pt x="370" y="39"/>
                  </a:lnTo>
                  <a:lnTo>
                    <a:pt x="376" y="46"/>
                  </a:lnTo>
                  <a:lnTo>
                    <a:pt x="388" y="62"/>
                  </a:lnTo>
                  <a:lnTo>
                    <a:pt x="388" y="62"/>
                  </a:lnTo>
                  <a:lnTo>
                    <a:pt x="398" y="80"/>
                  </a:lnTo>
                  <a:lnTo>
                    <a:pt x="404" y="99"/>
                  </a:lnTo>
                  <a:lnTo>
                    <a:pt x="408" y="119"/>
                  </a:lnTo>
                  <a:lnTo>
                    <a:pt x="409" y="140"/>
                  </a:lnTo>
                  <a:lnTo>
                    <a:pt x="409" y="140"/>
                  </a:lnTo>
                  <a:lnTo>
                    <a:pt x="409" y="153"/>
                  </a:lnTo>
                  <a:lnTo>
                    <a:pt x="407" y="166"/>
                  </a:lnTo>
                  <a:lnTo>
                    <a:pt x="404" y="179"/>
                  </a:lnTo>
                  <a:lnTo>
                    <a:pt x="400" y="190"/>
                  </a:lnTo>
                  <a:lnTo>
                    <a:pt x="395" y="202"/>
                  </a:lnTo>
                  <a:lnTo>
                    <a:pt x="389" y="212"/>
                  </a:lnTo>
                  <a:lnTo>
                    <a:pt x="382" y="222"/>
                  </a:lnTo>
                  <a:lnTo>
                    <a:pt x="374" y="231"/>
                  </a:lnTo>
                  <a:lnTo>
                    <a:pt x="374" y="231"/>
                  </a:lnTo>
                  <a:lnTo>
                    <a:pt x="365" y="240"/>
                  </a:lnTo>
                  <a:lnTo>
                    <a:pt x="354" y="249"/>
                  </a:lnTo>
                  <a:lnTo>
                    <a:pt x="342" y="256"/>
                  </a:lnTo>
                  <a:lnTo>
                    <a:pt x="329" y="262"/>
                  </a:lnTo>
                  <a:lnTo>
                    <a:pt x="315" y="268"/>
                  </a:lnTo>
                  <a:lnTo>
                    <a:pt x="299" y="272"/>
                  </a:lnTo>
                  <a:lnTo>
                    <a:pt x="283" y="276"/>
                  </a:lnTo>
                  <a:lnTo>
                    <a:pt x="265" y="280"/>
                  </a:lnTo>
                  <a:lnTo>
                    <a:pt x="265" y="280"/>
                  </a:lnTo>
                  <a:lnTo>
                    <a:pt x="289" y="293"/>
                  </a:lnTo>
                  <a:lnTo>
                    <a:pt x="298" y="299"/>
                  </a:lnTo>
                  <a:lnTo>
                    <a:pt x="306" y="306"/>
                  </a:lnTo>
                  <a:lnTo>
                    <a:pt x="306" y="306"/>
                  </a:lnTo>
                  <a:lnTo>
                    <a:pt x="321" y="320"/>
                  </a:lnTo>
                  <a:lnTo>
                    <a:pt x="335" y="336"/>
                  </a:lnTo>
                  <a:lnTo>
                    <a:pt x="349" y="354"/>
                  </a:lnTo>
                  <a:lnTo>
                    <a:pt x="362" y="373"/>
                  </a:lnTo>
                  <a:lnTo>
                    <a:pt x="452" y="513"/>
                  </a:lnTo>
                  <a:lnTo>
                    <a:pt x="366" y="513"/>
                  </a:lnTo>
                  <a:lnTo>
                    <a:pt x="298" y="407"/>
                  </a:lnTo>
                  <a:lnTo>
                    <a:pt x="298" y="407"/>
                  </a:lnTo>
                  <a:lnTo>
                    <a:pt x="271" y="366"/>
                  </a:lnTo>
                  <a:lnTo>
                    <a:pt x="249" y="335"/>
                  </a:lnTo>
                  <a:lnTo>
                    <a:pt x="249" y="335"/>
                  </a:lnTo>
                  <a:lnTo>
                    <a:pt x="239" y="325"/>
                  </a:lnTo>
                  <a:lnTo>
                    <a:pt x="232" y="315"/>
                  </a:lnTo>
                  <a:lnTo>
                    <a:pt x="223" y="307"/>
                  </a:lnTo>
                  <a:lnTo>
                    <a:pt x="215" y="302"/>
                  </a:lnTo>
                  <a:lnTo>
                    <a:pt x="215" y="302"/>
                  </a:lnTo>
                  <a:lnTo>
                    <a:pt x="200" y="293"/>
                  </a:lnTo>
                  <a:lnTo>
                    <a:pt x="184" y="288"/>
                  </a:lnTo>
                  <a:lnTo>
                    <a:pt x="184" y="288"/>
                  </a:lnTo>
                  <a:lnTo>
                    <a:pt x="169" y="285"/>
                  </a:lnTo>
                  <a:lnTo>
                    <a:pt x="146" y="285"/>
                  </a:lnTo>
                  <a:lnTo>
                    <a:pt x="68" y="285"/>
                  </a:lnTo>
                  <a:lnTo>
                    <a:pt x="68" y="513"/>
                  </a:lnTo>
                  <a:lnTo>
                    <a:pt x="0" y="513"/>
                  </a:lnTo>
                  <a:close/>
                  <a:moveTo>
                    <a:pt x="68" y="226"/>
                  </a:moveTo>
                  <a:lnTo>
                    <a:pt x="214" y="226"/>
                  </a:lnTo>
                  <a:lnTo>
                    <a:pt x="214" y="226"/>
                  </a:lnTo>
                  <a:lnTo>
                    <a:pt x="235" y="226"/>
                  </a:lnTo>
                  <a:lnTo>
                    <a:pt x="255" y="224"/>
                  </a:lnTo>
                  <a:lnTo>
                    <a:pt x="271" y="221"/>
                  </a:lnTo>
                  <a:lnTo>
                    <a:pt x="285" y="217"/>
                  </a:lnTo>
                  <a:lnTo>
                    <a:pt x="285" y="217"/>
                  </a:lnTo>
                  <a:lnTo>
                    <a:pt x="298" y="211"/>
                  </a:lnTo>
                  <a:lnTo>
                    <a:pt x="310" y="204"/>
                  </a:lnTo>
                  <a:lnTo>
                    <a:pt x="319" y="195"/>
                  </a:lnTo>
                  <a:lnTo>
                    <a:pt x="326" y="185"/>
                  </a:lnTo>
                  <a:lnTo>
                    <a:pt x="326" y="185"/>
                  </a:lnTo>
                  <a:lnTo>
                    <a:pt x="331" y="175"/>
                  </a:lnTo>
                  <a:lnTo>
                    <a:pt x="336" y="163"/>
                  </a:lnTo>
                  <a:lnTo>
                    <a:pt x="339" y="152"/>
                  </a:lnTo>
                  <a:lnTo>
                    <a:pt x="339" y="140"/>
                  </a:lnTo>
                  <a:lnTo>
                    <a:pt x="339" y="140"/>
                  </a:lnTo>
                  <a:lnTo>
                    <a:pt x="339" y="131"/>
                  </a:lnTo>
                  <a:lnTo>
                    <a:pt x="338" y="122"/>
                  </a:lnTo>
                  <a:lnTo>
                    <a:pt x="335" y="115"/>
                  </a:lnTo>
                  <a:lnTo>
                    <a:pt x="333" y="107"/>
                  </a:lnTo>
                  <a:lnTo>
                    <a:pt x="329" y="99"/>
                  </a:lnTo>
                  <a:lnTo>
                    <a:pt x="325" y="93"/>
                  </a:lnTo>
                  <a:lnTo>
                    <a:pt x="320" y="87"/>
                  </a:lnTo>
                  <a:lnTo>
                    <a:pt x="313" y="80"/>
                  </a:lnTo>
                  <a:lnTo>
                    <a:pt x="313" y="80"/>
                  </a:lnTo>
                  <a:lnTo>
                    <a:pt x="306" y="74"/>
                  </a:lnTo>
                  <a:lnTo>
                    <a:pt x="298" y="70"/>
                  </a:lnTo>
                  <a:lnTo>
                    <a:pt x="289" y="66"/>
                  </a:lnTo>
                  <a:lnTo>
                    <a:pt x="279" y="62"/>
                  </a:lnTo>
                  <a:lnTo>
                    <a:pt x="269" y="60"/>
                  </a:lnTo>
                  <a:lnTo>
                    <a:pt x="256" y="58"/>
                  </a:lnTo>
                  <a:lnTo>
                    <a:pt x="243" y="57"/>
                  </a:lnTo>
                  <a:lnTo>
                    <a:pt x="229" y="56"/>
                  </a:lnTo>
                  <a:lnTo>
                    <a:pt x="68" y="56"/>
                  </a:lnTo>
                  <a:lnTo>
                    <a:pt x="68" y="2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8" name="Freeform 608"/>
            <p:cNvSpPr>
              <a:spLocks noEditPoints="1"/>
            </p:cNvSpPr>
            <p:nvPr/>
          </p:nvSpPr>
          <p:spPr bwMode="auto">
            <a:xfrm>
              <a:off x="5011738" y="2408238"/>
              <a:ext cx="388938" cy="422275"/>
            </a:xfrm>
            <a:custGeom>
              <a:avLst/>
              <a:gdLst>
                <a:gd name="T0" fmla="*/ 1 w 491"/>
                <a:gd name="T1" fmla="*/ 242 h 531"/>
                <a:gd name="T2" fmla="*/ 18 w 491"/>
                <a:gd name="T3" fmla="*/ 158 h 531"/>
                <a:gd name="T4" fmla="*/ 53 w 491"/>
                <a:gd name="T5" fmla="*/ 90 h 531"/>
                <a:gd name="T6" fmla="*/ 87 w 491"/>
                <a:gd name="T7" fmla="*/ 55 h 531"/>
                <a:gd name="T8" fmla="*/ 147 w 491"/>
                <a:gd name="T9" fmla="*/ 17 h 531"/>
                <a:gd name="T10" fmla="*/ 220 w 491"/>
                <a:gd name="T11" fmla="*/ 1 h 531"/>
                <a:gd name="T12" fmla="*/ 264 w 491"/>
                <a:gd name="T13" fmla="*/ 0 h 531"/>
                <a:gd name="T14" fmla="*/ 314 w 491"/>
                <a:gd name="T15" fmla="*/ 9 h 531"/>
                <a:gd name="T16" fmla="*/ 360 w 491"/>
                <a:gd name="T17" fmla="*/ 25 h 531"/>
                <a:gd name="T18" fmla="*/ 388 w 491"/>
                <a:gd name="T19" fmla="*/ 43 h 531"/>
                <a:gd name="T20" fmla="*/ 425 w 491"/>
                <a:gd name="T21" fmla="*/ 74 h 531"/>
                <a:gd name="T22" fmla="*/ 453 w 491"/>
                <a:gd name="T23" fmla="*/ 114 h 531"/>
                <a:gd name="T24" fmla="*/ 468 w 491"/>
                <a:gd name="T25" fmla="*/ 144 h 531"/>
                <a:gd name="T26" fmla="*/ 484 w 491"/>
                <a:gd name="T27" fmla="*/ 193 h 531"/>
                <a:gd name="T28" fmla="*/ 490 w 491"/>
                <a:gd name="T29" fmla="*/ 247 h 531"/>
                <a:gd name="T30" fmla="*/ 490 w 491"/>
                <a:gd name="T31" fmla="*/ 285 h 531"/>
                <a:gd name="T32" fmla="*/ 484 w 491"/>
                <a:gd name="T33" fmla="*/ 340 h 531"/>
                <a:gd name="T34" fmla="*/ 467 w 491"/>
                <a:gd name="T35" fmla="*/ 390 h 531"/>
                <a:gd name="T36" fmla="*/ 452 w 491"/>
                <a:gd name="T37" fmla="*/ 421 h 531"/>
                <a:gd name="T38" fmla="*/ 421 w 491"/>
                <a:gd name="T39" fmla="*/ 461 h 531"/>
                <a:gd name="T40" fmla="*/ 384 w 491"/>
                <a:gd name="T41" fmla="*/ 491 h 531"/>
                <a:gd name="T42" fmla="*/ 356 w 491"/>
                <a:gd name="T43" fmla="*/ 507 h 531"/>
                <a:gd name="T44" fmla="*/ 311 w 491"/>
                <a:gd name="T45" fmla="*/ 523 h 531"/>
                <a:gd name="T46" fmla="*/ 262 w 491"/>
                <a:gd name="T47" fmla="*/ 530 h 531"/>
                <a:gd name="T48" fmla="*/ 228 w 491"/>
                <a:gd name="T49" fmla="*/ 530 h 531"/>
                <a:gd name="T50" fmla="*/ 177 w 491"/>
                <a:gd name="T51" fmla="*/ 522 h 531"/>
                <a:gd name="T52" fmla="*/ 131 w 491"/>
                <a:gd name="T53" fmla="*/ 504 h 531"/>
                <a:gd name="T54" fmla="*/ 102 w 491"/>
                <a:gd name="T55" fmla="*/ 486 h 531"/>
                <a:gd name="T56" fmla="*/ 67 w 491"/>
                <a:gd name="T57" fmla="*/ 454 h 531"/>
                <a:gd name="T58" fmla="*/ 37 w 491"/>
                <a:gd name="T59" fmla="*/ 414 h 531"/>
                <a:gd name="T60" fmla="*/ 23 w 491"/>
                <a:gd name="T61" fmla="*/ 385 h 531"/>
                <a:gd name="T62" fmla="*/ 8 w 491"/>
                <a:gd name="T63" fmla="*/ 338 h 531"/>
                <a:gd name="T64" fmla="*/ 1 w 491"/>
                <a:gd name="T65" fmla="*/ 289 h 531"/>
                <a:gd name="T66" fmla="*/ 71 w 491"/>
                <a:gd name="T67" fmla="*/ 274 h 531"/>
                <a:gd name="T68" fmla="*/ 74 w 491"/>
                <a:gd name="T69" fmla="*/ 317 h 531"/>
                <a:gd name="T70" fmla="*/ 90 w 491"/>
                <a:gd name="T71" fmla="*/ 373 h 531"/>
                <a:gd name="T72" fmla="*/ 120 w 491"/>
                <a:gd name="T73" fmla="*/ 420 h 531"/>
                <a:gd name="T74" fmla="*/ 147 w 491"/>
                <a:gd name="T75" fmla="*/ 443 h 531"/>
                <a:gd name="T76" fmla="*/ 192 w 491"/>
                <a:gd name="T77" fmla="*/ 466 h 531"/>
                <a:gd name="T78" fmla="*/ 246 w 491"/>
                <a:gd name="T79" fmla="*/ 472 h 531"/>
                <a:gd name="T80" fmla="*/ 282 w 491"/>
                <a:gd name="T81" fmla="*/ 470 h 531"/>
                <a:gd name="T82" fmla="*/ 330 w 491"/>
                <a:gd name="T83" fmla="*/ 452 h 531"/>
                <a:gd name="T84" fmla="*/ 371 w 491"/>
                <a:gd name="T85" fmla="*/ 418 h 531"/>
                <a:gd name="T86" fmla="*/ 393 w 491"/>
                <a:gd name="T87" fmla="*/ 389 h 531"/>
                <a:gd name="T88" fmla="*/ 415 w 491"/>
                <a:gd name="T89" fmla="*/ 334 h 531"/>
                <a:gd name="T90" fmla="*/ 421 w 491"/>
                <a:gd name="T91" fmla="*/ 266 h 531"/>
                <a:gd name="T92" fmla="*/ 416 w 491"/>
                <a:gd name="T93" fmla="*/ 207 h 531"/>
                <a:gd name="T94" fmla="*/ 400 w 491"/>
                <a:gd name="T95" fmla="*/ 156 h 531"/>
                <a:gd name="T96" fmla="*/ 388 w 491"/>
                <a:gd name="T97" fmla="*/ 134 h 531"/>
                <a:gd name="T98" fmla="*/ 366 w 491"/>
                <a:gd name="T99" fmla="*/ 106 h 531"/>
                <a:gd name="T100" fmla="*/ 338 w 491"/>
                <a:gd name="T101" fmla="*/ 84 h 531"/>
                <a:gd name="T102" fmla="*/ 317 w 491"/>
                <a:gd name="T103" fmla="*/ 73 h 531"/>
                <a:gd name="T104" fmla="*/ 283 w 491"/>
                <a:gd name="T105" fmla="*/ 62 h 531"/>
                <a:gd name="T106" fmla="*/ 247 w 491"/>
                <a:gd name="T107" fmla="*/ 58 h 531"/>
                <a:gd name="T108" fmla="*/ 211 w 491"/>
                <a:gd name="T109" fmla="*/ 61 h 531"/>
                <a:gd name="T110" fmla="*/ 164 w 491"/>
                <a:gd name="T111" fmla="*/ 78 h 531"/>
                <a:gd name="T112" fmla="*/ 123 w 491"/>
                <a:gd name="T113" fmla="*/ 107 h 531"/>
                <a:gd name="T114" fmla="*/ 100 w 491"/>
                <a:gd name="T115" fmla="*/ 137 h 531"/>
                <a:gd name="T116" fmla="*/ 78 w 491"/>
                <a:gd name="T117" fmla="*/ 195 h 531"/>
                <a:gd name="T118" fmla="*/ 71 w 491"/>
                <a:gd name="T119" fmla="*/ 274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1" h="531">
                  <a:moveTo>
                    <a:pt x="0" y="272"/>
                  </a:moveTo>
                  <a:lnTo>
                    <a:pt x="0" y="272"/>
                  </a:lnTo>
                  <a:lnTo>
                    <a:pt x="1" y="242"/>
                  </a:lnTo>
                  <a:lnTo>
                    <a:pt x="5" y="212"/>
                  </a:lnTo>
                  <a:lnTo>
                    <a:pt x="10" y="184"/>
                  </a:lnTo>
                  <a:lnTo>
                    <a:pt x="18" y="158"/>
                  </a:lnTo>
                  <a:lnTo>
                    <a:pt x="27" y="134"/>
                  </a:lnTo>
                  <a:lnTo>
                    <a:pt x="40" y="111"/>
                  </a:lnTo>
                  <a:lnTo>
                    <a:pt x="53" y="90"/>
                  </a:lnTo>
                  <a:lnTo>
                    <a:pt x="69" y="73"/>
                  </a:lnTo>
                  <a:lnTo>
                    <a:pt x="69" y="73"/>
                  </a:lnTo>
                  <a:lnTo>
                    <a:pt x="87" y="55"/>
                  </a:lnTo>
                  <a:lnTo>
                    <a:pt x="106" y="41"/>
                  </a:lnTo>
                  <a:lnTo>
                    <a:pt x="127" y="28"/>
                  </a:lnTo>
                  <a:lnTo>
                    <a:pt x="147" y="17"/>
                  </a:lnTo>
                  <a:lnTo>
                    <a:pt x="170" y="10"/>
                  </a:lnTo>
                  <a:lnTo>
                    <a:pt x="195" y="5"/>
                  </a:lnTo>
                  <a:lnTo>
                    <a:pt x="220" y="1"/>
                  </a:lnTo>
                  <a:lnTo>
                    <a:pt x="246" y="0"/>
                  </a:lnTo>
                  <a:lnTo>
                    <a:pt x="246" y="0"/>
                  </a:lnTo>
                  <a:lnTo>
                    <a:pt x="264" y="0"/>
                  </a:lnTo>
                  <a:lnTo>
                    <a:pt x="280" y="2"/>
                  </a:lnTo>
                  <a:lnTo>
                    <a:pt x="297" y="5"/>
                  </a:lnTo>
                  <a:lnTo>
                    <a:pt x="314" y="9"/>
                  </a:lnTo>
                  <a:lnTo>
                    <a:pt x="329" y="12"/>
                  </a:lnTo>
                  <a:lnTo>
                    <a:pt x="344" y="19"/>
                  </a:lnTo>
                  <a:lnTo>
                    <a:pt x="360" y="25"/>
                  </a:lnTo>
                  <a:lnTo>
                    <a:pt x="374" y="34"/>
                  </a:lnTo>
                  <a:lnTo>
                    <a:pt x="374" y="34"/>
                  </a:lnTo>
                  <a:lnTo>
                    <a:pt x="388" y="43"/>
                  </a:lnTo>
                  <a:lnTo>
                    <a:pt x="400" y="52"/>
                  </a:lnTo>
                  <a:lnTo>
                    <a:pt x="413" y="62"/>
                  </a:lnTo>
                  <a:lnTo>
                    <a:pt x="425" y="74"/>
                  </a:lnTo>
                  <a:lnTo>
                    <a:pt x="435" y="87"/>
                  </a:lnTo>
                  <a:lnTo>
                    <a:pt x="444" y="99"/>
                  </a:lnTo>
                  <a:lnTo>
                    <a:pt x="453" y="114"/>
                  </a:lnTo>
                  <a:lnTo>
                    <a:pt x="461" y="129"/>
                  </a:lnTo>
                  <a:lnTo>
                    <a:pt x="461" y="129"/>
                  </a:lnTo>
                  <a:lnTo>
                    <a:pt x="468" y="144"/>
                  </a:lnTo>
                  <a:lnTo>
                    <a:pt x="475" y="160"/>
                  </a:lnTo>
                  <a:lnTo>
                    <a:pt x="480" y="176"/>
                  </a:lnTo>
                  <a:lnTo>
                    <a:pt x="484" y="193"/>
                  </a:lnTo>
                  <a:lnTo>
                    <a:pt x="486" y="211"/>
                  </a:lnTo>
                  <a:lnTo>
                    <a:pt x="489" y="229"/>
                  </a:lnTo>
                  <a:lnTo>
                    <a:pt x="490" y="247"/>
                  </a:lnTo>
                  <a:lnTo>
                    <a:pt x="491" y="266"/>
                  </a:lnTo>
                  <a:lnTo>
                    <a:pt x="491" y="266"/>
                  </a:lnTo>
                  <a:lnTo>
                    <a:pt x="490" y="285"/>
                  </a:lnTo>
                  <a:lnTo>
                    <a:pt x="489" y="304"/>
                  </a:lnTo>
                  <a:lnTo>
                    <a:pt x="486" y="322"/>
                  </a:lnTo>
                  <a:lnTo>
                    <a:pt x="484" y="340"/>
                  </a:lnTo>
                  <a:lnTo>
                    <a:pt x="478" y="357"/>
                  </a:lnTo>
                  <a:lnTo>
                    <a:pt x="473" y="373"/>
                  </a:lnTo>
                  <a:lnTo>
                    <a:pt x="467" y="390"/>
                  </a:lnTo>
                  <a:lnTo>
                    <a:pt x="459" y="406"/>
                  </a:lnTo>
                  <a:lnTo>
                    <a:pt x="459" y="406"/>
                  </a:lnTo>
                  <a:lnTo>
                    <a:pt x="452" y="421"/>
                  </a:lnTo>
                  <a:lnTo>
                    <a:pt x="443" y="435"/>
                  </a:lnTo>
                  <a:lnTo>
                    <a:pt x="432" y="448"/>
                  </a:lnTo>
                  <a:lnTo>
                    <a:pt x="421" y="461"/>
                  </a:lnTo>
                  <a:lnTo>
                    <a:pt x="409" y="471"/>
                  </a:lnTo>
                  <a:lnTo>
                    <a:pt x="398" y="481"/>
                  </a:lnTo>
                  <a:lnTo>
                    <a:pt x="384" y="491"/>
                  </a:lnTo>
                  <a:lnTo>
                    <a:pt x="370" y="499"/>
                  </a:lnTo>
                  <a:lnTo>
                    <a:pt x="370" y="499"/>
                  </a:lnTo>
                  <a:lnTo>
                    <a:pt x="356" y="507"/>
                  </a:lnTo>
                  <a:lnTo>
                    <a:pt x="340" y="513"/>
                  </a:lnTo>
                  <a:lnTo>
                    <a:pt x="326" y="518"/>
                  </a:lnTo>
                  <a:lnTo>
                    <a:pt x="311" y="523"/>
                  </a:lnTo>
                  <a:lnTo>
                    <a:pt x="294" y="526"/>
                  </a:lnTo>
                  <a:lnTo>
                    <a:pt x="279" y="528"/>
                  </a:lnTo>
                  <a:lnTo>
                    <a:pt x="262" y="530"/>
                  </a:lnTo>
                  <a:lnTo>
                    <a:pt x="246" y="531"/>
                  </a:lnTo>
                  <a:lnTo>
                    <a:pt x="246" y="531"/>
                  </a:lnTo>
                  <a:lnTo>
                    <a:pt x="228" y="530"/>
                  </a:lnTo>
                  <a:lnTo>
                    <a:pt x="211" y="528"/>
                  </a:lnTo>
                  <a:lnTo>
                    <a:pt x="193" y="526"/>
                  </a:lnTo>
                  <a:lnTo>
                    <a:pt x="177" y="522"/>
                  </a:lnTo>
                  <a:lnTo>
                    <a:pt x="161" y="517"/>
                  </a:lnTo>
                  <a:lnTo>
                    <a:pt x="146" y="511"/>
                  </a:lnTo>
                  <a:lnTo>
                    <a:pt x="131" y="504"/>
                  </a:lnTo>
                  <a:lnTo>
                    <a:pt x="117" y="496"/>
                  </a:lnTo>
                  <a:lnTo>
                    <a:pt x="117" y="496"/>
                  </a:lnTo>
                  <a:lnTo>
                    <a:pt x="102" y="486"/>
                  </a:lnTo>
                  <a:lnTo>
                    <a:pt x="90" y="477"/>
                  </a:lnTo>
                  <a:lnTo>
                    <a:pt x="78" y="466"/>
                  </a:lnTo>
                  <a:lnTo>
                    <a:pt x="67" y="454"/>
                  </a:lnTo>
                  <a:lnTo>
                    <a:pt x="56" y="443"/>
                  </a:lnTo>
                  <a:lnTo>
                    <a:pt x="46" y="429"/>
                  </a:lnTo>
                  <a:lnTo>
                    <a:pt x="37" y="414"/>
                  </a:lnTo>
                  <a:lnTo>
                    <a:pt x="30" y="400"/>
                  </a:lnTo>
                  <a:lnTo>
                    <a:pt x="30" y="400"/>
                  </a:lnTo>
                  <a:lnTo>
                    <a:pt x="23" y="385"/>
                  </a:lnTo>
                  <a:lnTo>
                    <a:pt x="17" y="370"/>
                  </a:lnTo>
                  <a:lnTo>
                    <a:pt x="12" y="354"/>
                  </a:lnTo>
                  <a:lnTo>
                    <a:pt x="8" y="338"/>
                  </a:lnTo>
                  <a:lnTo>
                    <a:pt x="5" y="322"/>
                  </a:lnTo>
                  <a:lnTo>
                    <a:pt x="3" y="306"/>
                  </a:lnTo>
                  <a:lnTo>
                    <a:pt x="1" y="289"/>
                  </a:lnTo>
                  <a:lnTo>
                    <a:pt x="0" y="272"/>
                  </a:lnTo>
                  <a:lnTo>
                    <a:pt x="0" y="272"/>
                  </a:lnTo>
                  <a:close/>
                  <a:moveTo>
                    <a:pt x="71" y="274"/>
                  </a:moveTo>
                  <a:lnTo>
                    <a:pt x="71" y="274"/>
                  </a:lnTo>
                  <a:lnTo>
                    <a:pt x="72" y="295"/>
                  </a:lnTo>
                  <a:lnTo>
                    <a:pt x="74" y="317"/>
                  </a:lnTo>
                  <a:lnTo>
                    <a:pt x="78" y="338"/>
                  </a:lnTo>
                  <a:lnTo>
                    <a:pt x="83" y="356"/>
                  </a:lnTo>
                  <a:lnTo>
                    <a:pt x="90" y="373"/>
                  </a:lnTo>
                  <a:lnTo>
                    <a:pt x="99" y="390"/>
                  </a:lnTo>
                  <a:lnTo>
                    <a:pt x="109" y="406"/>
                  </a:lnTo>
                  <a:lnTo>
                    <a:pt x="120" y="420"/>
                  </a:lnTo>
                  <a:lnTo>
                    <a:pt x="120" y="420"/>
                  </a:lnTo>
                  <a:lnTo>
                    <a:pt x="133" y="432"/>
                  </a:lnTo>
                  <a:lnTo>
                    <a:pt x="147" y="443"/>
                  </a:lnTo>
                  <a:lnTo>
                    <a:pt x="161" y="452"/>
                  </a:lnTo>
                  <a:lnTo>
                    <a:pt x="177" y="459"/>
                  </a:lnTo>
                  <a:lnTo>
                    <a:pt x="192" y="466"/>
                  </a:lnTo>
                  <a:lnTo>
                    <a:pt x="210" y="470"/>
                  </a:lnTo>
                  <a:lnTo>
                    <a:pt x="227" y="472"/>
                  </a:lnTo>
                  <a:lnTo>
                    <a:pt x="246" y="472"/>
                  </a:lnTo>
                  <a:lnTo>
                    <a:pt x="246" y="472"/>
                  </a:lnTo>
                  <a:lnTo>
                    <a:pt x="264" y="472"/>
                  </a:lnTo>
                  <a:lnTo>
                    <a:pt x="282" y="470"/>
                  </a:lnTo>
                  <a:lnTo>
                    <a:pt x="299" y="466"/>
                  </a:lnTo>
                  <a:lnTo>
                    <a:pt x="315" y="459"/>
                  </a:lnTo>
                  <a:lnTo>
                    <a:pt x="330" y="452"/>
                  </a:lnTo>
                  <a:lnTo>
                    <a:pt x="345" y="443"/>
                  </a:lnTo>
                  <a:lnTo>
                    <a:pt x="358" y="431"/>
                  </a:lnTo>
                  <a:lnTo>
                    <a:pt x="371" y="418"/>
                  </a:lnTo>
                  <a:lnTo>
                    <a:pt x="371" y="418"/>
                  </a:lnTo>
                  <a:lnTo>
                    <a:pt x="383" y="404"/>
                  </a:lnTo>
                  <a:lnTo>
                    <a:pt x="393" y="389"/>
                  </a:lnTo>
                  <a:lnTo>
                    <a:pt x="402" y="372"/>
                  </a:lnTo>
                  <a:lnTo>
                    <a:pt x="408" y="353"/>
                  </a:lnTo>
                  <a:lnTo>
                    <a:pt x="415" y="334"/>
                  </a:lnTo>
                  <a:lnTo>
                    <a:pt x="418" y="312"/>
                  </a:lnTo>
                  <a:lnTo>
                    <a:pt x="420" y="290"/>
                  </a:lnTo>
                  <a:lnTo>
                    <a:pt x="421" y="266"/>
                  </a:lnTo>
                  <a:lnTo>
                    <a:pt x="421" y="266"/>
                  </a:lnTo>
                  <a:lnTo>
                    <a:pt x="420" y="235"/>
                  </a:lnTo>
                  <a:lnTo>
                    <a:pt x="416" y="207"/>
                  </a:lnTo>
                  <a:lnTo>
                    <a:pt x="409" y="180"/>
                  </a:lnTo>
                  <a:lnTo>
                    <a:pt x="404" y="169"/>
                  </a:lnTo>
                  <a:lnTo>
                    <a:pt x="400" y="156"/>
                  </a:lnTo>
                  <a:lnTo>
                    <a:pt x="400" y="156"/>
                  </a:lnTo>
                  <a:lnTo>
                    <a:pt x="394" y="146"/>
                  </a:lnTo>
                  <a:lnTo>
                    <a:pt x="388" y="134"/>
                  </a:lnTo>
                  <a:lnTo>
                    <a:pt x="381" y="124"/>
                  </a:lnTo>
                  <a:lnTo>
                    <a:pt x="374" y="115"/>
                  </a:lnTo>
                  <a:lnTo>
                    <a:pt x="366" y="106"/>
                  </a:lnTo>
                  <a:lnTo>
                    <a:pt x="357" y="98"/>
                  </a:lnTo>
                  <a:lnTo>
                    <a:pt x="348" y="90"/>
                  </a:lnTo>
                  <a:lnTo>
                    <a:pt x="338" y="84"/>
                  </a:lnTo>
                  <a:lnTo>
                    <a:pt x="338" y="84"/>
                  </a:lnTo>
                  <a:lnTo>
                    <a:pt x="328" y="78"/>
                  </a:lnTo>
                  <a:lnTo>
                    <a:pt x="317" y="73"/>
                  </a:lnTo>
                  <a:lnTo>
                    <a:pt x="306" y="69"/>
                  </a:lnTo>
                  <a:lnTo>
                    <a:pt x="294" y="65"/>
                  </a:lnTo>
                  <a:lnTo>
                    <a:pt x="283" y="62"/>
                  </a:lnTo>
                  <a:lnTo>
                    <a:pt x="271" y="60"/>
                  </a:lnTo>
                  <a:lnTo>
                    <a:pt x="259" y="58"/>
                  </a:lnTo>
                  <a:lnTo>
                    <a:pt x="247" y="58"/>
                  </a:lnTo>
                  <a:lnTo>
                    <a:pt x="247" y="58"/>
                  </a:lnTo>
                  <a:lnTo>
                    <a:pt x="229" y="58"/>
                  </a:lnTo>
                  <a:lnTo>
                    <a:pt x="211" y="61"/>
                  </a:lnTo>
                  <a:lnTo>
                    <a:pt x="196" y="65"/>
                  </a:lnTo>
                  <a:lnTo>
                    <a:pt x="179" y="70"/>
                  </a:lnTo>
                  <a:lnTo>
                    <a:pt x="164" y="78"/>
                  </a:lnTo>
                  <a:lnTo>
                    <a:pt x="150" y="85"/>
                  </a:lnTo>
                  <a:lnTo>
                    <a:pt x="136" y="96"/>
                  </a:lnTo>
                  <a:lnTo>
                    <a:pt x="123" y="107"/>
                  </a:lnTo>
                  <a:lnTo>
                    <a:pt x="123" y="107"/>
                  </a:lnTo>
                  <a:lnTo>
                    <a:pt x="110" y="121"/>
                  </a:lnTo>
                  <a:lnTo>
                    <a:pt x="100" y="137"/>
                  </a:lnTo>
                  <a:lnTo>
                    <a:pt x="91" y="155"/>
                  </a:lnTo>
                  <a:lnTo>
                    <a:pt x="83" y="174"/>
                  </a:lnTo>
                  <a:lnTo>
                    <a:pt x="78" y="195"/>
                  </a:lnTo>
                  <a:lnTo>
                    <a:pt x="74" y="220"/>
                  </a:lnTo>
                  <a:lnTo>
                    <a:pt x="72" y="245"/>
                  </a:lnTo>
                  <a:lnTo>
                    <a:pt x="71" y="274"/>
                  </a:lnTo>
                  <a:lnTo>
                    <a:pt x="71" y="2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9" name="Freeform 609"/>
            <p:cNvSpPr>
              <a:spLocks/>
            </p:cNvSpPr>
            <p:nvPr/>
          </p:nvSpPr>
          <p:spPr bwMode="auto">
            <a:xfrm>
              <a:off x="5459413" y="2416176"/>
              <a:ext cx="320675" cy="414338"/>
            </a:xfrm>
            <a:custGeom>
              <a:avLst/>
              <a:gdLst>
                <a:gd name="T0" fmla="*/ 403 w 403"/>
                <a:gd name="T1" fmla="*/ 0 h 522"/>
                <a:gd name="T2" fmla="*/ 403 w 403"/>
                <a:gd name="T3" fmla="*/ 297 h 522"/>
                <a:gd name="T4" fmla="*/ 398 w 403"/>
                <a:gd name="T5" fmla="*/ 366 h 522"/>
                <a:gd name="T6" fmla="*/ 389 w 403"/>
                <a:gd name="T7" fmla="*/ 407 h 522"/>
                <a:gd name="T8" fmla="*/ 385 w 403"/>
                <a:gd name="T9" fmla="*/ 420 h 522"/>
                <a:gd name="T10" fmla="*/ 375 w 403"/>
                <a:gd name="T11" fmla="*/ 441 h 522"/>
                <a:gd name="T12" fmla="*/ 361 w 403"/>
                <a:gd name="T13" fmla="*/ 461 h 522"/>
                <a:gd name="T14" fmla="*/ 343 w 403"/>
                <a:gd name="T15" fmla="*/ 478 h 522"/>
                <a:gd name="T16" fmla="*/ 323 w 403"/>
                <a:gd name="T17" fmla="*/ 494 h 522"/>
                <a:gd name="T18" fmla="*/ 311 w 403"/>
                <a:gd name="T19" fmla="*/ 500 h 522"/>
                <a:gd name="T20" fmla="*/ 284 w 403"/>
                <a:gd name="T21" fmla="*/ 510 h 522"/>
                <a:gd name="T22" fmla="*/ 255 w 403"/>
                <a:gd name="T23" fmla="*/ 518 h 522"/>
                <a:gd name="T24" fmla="*/ 220 w 403"/>
                <a:gd name="T25" fmla="*/ 522 h 522"/>
                <a:gd name="T26" fmla="*/ 202 w 403"/>
                <a:gd name="T27" fmla="*/ 522 h 522"/>
                <a:gd name="T28" fmla="*/ 168 w 403"/>
                <a:gd name="T29" fmla="*/ 521 h 522"/>
                <a:gd name="T30" fmla="*/ 137 w 403"/>
                <a:gd name="T31" fmla="*/ 516 h 522"/>
                <a:gd name="T32" fmla="*/ 109 w 403"/>
                <a:gd name="T33" fmla="*/ 508 h 522"/>
                <a:gd name="T34" fmla="*/ 85 w 403"/>
                <a:gd name="T35" fmla="*/ 496 h 522"/>
                <a:gd name="T36" fmla="*/ 73 w 403"/>
                <a:gd name="T37" fmla="*/ 490 h 522"/>
                <a:gd name="T38" fmla="*/ 54 w 403"/>
                <a:gd name="T39" fmla="*/ 475 h 522"/>
                <a:gd name="T40" fmla="*/ 38 w 403"/>
                <a:gd name="T41" fmla="*/ 457 h 522"/>
                <a:gd name="T42" fmla="*/ 25 w 403"/>
                <a:gd name="T43" fmla="*/ 436 h 522"/>
                <a:gd name="T44" fmla="*/ 20 w 403"/>
                <a:gd name="T45" fmla="*/ 425 h 522"/>
                <a:gd name="T46" fmla="*/ 11 w 403"/>
                <a:gd name="T47" fmla="*/ 399 h 522"/>
                <a:gd name="T48" fmla="*/ 4 w 403"/>
                <a:gd name="T49" fmla="*/ 370 h 522"/>
                <a:gd name="T50" fmla="*/ 0 w 403"/>
                <a:gd name="T51" fmla="*/ 297 h 522"/>
                <a:gd name="T52" fmla="*/ 68 w 403"/>
                <a:gd name="T53" fmla="*/ 0 h 522"/>
                <a:gd name="T54" fmla="*/ 68 w 403"/>
                <a:gd name="T55" fmla="*/ 295 h 522"/>
                <a:gd name="T56" fmla="*/ 71 w 403"/>
                <a:gd name="T57" fmla="*/ 354 h 522"/>
                <a:gd name="T58" fmla="*/ 80 w 403"/>
                <a:gd name="T59" fmla="*/ 394 h 522"/>
                <a:gd name="T60" fmla="*/ 87 w 403"/>
                <a:gd name="T61" fmla="*/ 409 h 522"/>
                <a:gd name="T62" fmla="*/ 109 w 403"/>
                <a:gd name="T63" fmla="*/ 434 h 522"/>
                <a:gd name="T64" fmla="*/ 123 w 403"/>
                <a:gd name="T65" fmla="*/ 444 h 522"/>
                <a:gd name="T66" fmla="*/ 156 w 403"/>
                <a:gd name="T67" fmla="*/ 457 h 522"/>
                <a:gd name="T68" fmla="*/ 197 w 403"/>
                <a:gd name="T69" fmla="*/ 461 h 522"/>
                <a:gd name="T70" fmla="*/ 215 w 403"/>
                <a:gd name="T71" fmla="*/ 461 h 522"/>
                <a:gd name="T72" fmla="*/ 247 w 403"/>
                <a:gd name="T73" fmla="*/ 455 h 522"/>
                <a:gd name="T74" fmla="*/ 274 w 403"/>
                <a:gd name="T75" fmla="*/ 448 h 522"/>
                <a:gd name="T76" fmla="*/ 295 w 403"/>
                <a:gd name="T77" fmla="*/ 435 h 522"/>
                <a:gd name="T78" fmla="*/ 304 w 403"/>
                <a:gd name="T79" fmla="*/ 426 h 522"/>
                <a:gd name="T80" fmla="*/ 318 w 403"/>
                <a:gd name="T81" fmla="*/ 405 h 522"/>
                <a:gd name="T82" fmla="*/ 328 w 403"/>
                <a:gd name="T83" fmla="*/ 377 h 522"/>
                <a:gd name="T84" fmla="*/ 333 w 403"/>
                <a:gd name="T85" fmla="*/ 340 h 522"/>
                <a:gd name="T86" fmla="*/ 335 w 403"/>
                <a:gd name="T87" fmla="*/ 295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3" h="522">
                  <a:moveTo>
                    <a:pt x="335" y="0"/>
                  </a:moveTo>
                  <a:lnTo>
                    <a:pt x="403" y="0"/>
                  </a:lnTo>
                  <a:lnTo>
                    <a:pt x="403" y="297"/>
                  </a:lnTo>
                  <a:lnTo>
                    <a:pt x="403" y="297"/>
                  </a:lnTo>
                  <a:lnTo>
                    <a:pt x="402" y="332"/>
                  </a:lnTo>
                  <a:lnTo>
                    <a:pt x="398" y="366"/>
                  </a:lnTo>
                  <a:lnTo>
                    <a:pt x="393" y="394"/>
                  </a:lnTo>
                  <a:lnTo>
                    <a:pt x="389" y="407"/>
                  </a:lnTo>
                  <a:lnTo>
                    <a:pt x="385" y="420"/>
                  </a:lnTo>
                  <a:lnTo>
                    <a:pt x="385" y="420"/>
                  </a:lnTo>
                  <a:lnTo>
                    <a:pt x="380" y="430"/>
                  </a:lnTo>
                  <a:lnTo>
                    <a:pt x="375" y="441"/>
                  </a:lnTo>
                  <a:lnTo>
                    <a:pt x="369" y="452"/>
                  </a:lnTo>
                  <a:lnTo>
                    <a:pt x="361" y="461"/>
                  </a:lnTo>
                  <a:lnTo>
                    <a:pt x="353" y="469"/>
                  </a:lnTo>
                  <a:lnTo>
                    <a:pt x="343" y="478"/>
                  </a:lnTo>
                  <a:lnTo>
                    <a:pt x="333" y="486"/>
                  </a:lnTo>
                  <a:lnTo>
                    <a:pt x="323" y="494"/>
                  </a:lnTo>
                  <a:lnTo>
                    <a:pt x="323" y="494"/>
                  </a:lnTo>
                  <a:lnTo>
                    <a:pt x="311" y="500"/>
                  </a:lnTo>
                  <a:lnTo>
                    <a:pt x="298" y="505"/>
                  </a:lnTo>
                  <a:lnTo>
                    <a:pt x="284" y="510"/>
                  </a:lnTo>
                  <a:lnTo>
                    <a:pt x="270" y="514"/>
                  </a:lnTo>
                  <a:lnTo>
                    <a:pt x="255" y="518"/>
                  </a:lnTo>
                  <a:lnTo>
                    <a:pt x="238" y="519"/>
                  </a:lnTo>
                  <a:lnTo>
                    <a:pt x="220" y="522"/>
                  </a:lnTo>
                  <a:lnTo>
                    <a:pt x="202" y="522"/>
                  </a:lnTo>
                  <a:lnTo>
                    <a:pt x="202" y="522"/>
                  </a:lnTo>
                  <a:lnTo>
                    <a:pt x="185" y="522"/>
                  </a:lnTo>
                  <a:lnTo>
                    <a:pt x="168" y="521"/>
                  </a:lnTo>
                  <a:lnTo>
                    <a:pt x="153" y="518"/>
                  </a:lnTo>
                  <a:lnTo>
                    <a:pt x="137" y="516"/>
                  </a:lnTo>
                  <a:lnTo>
                    <a:pt x="123" y="512"/>
                  </a:lnTo>
                  <a:lnTo>
                    <a:pt x="109" y="508"/>
                  </a:lnTo>
                  <a:lnTo>
                    <a:pt x="96" y="503"/>
                  </a:lnTo>
                  <a:lnTo>
                    <a:pt x="85" y="496"/>
                  </a:lnTo>
                  <a:lnTo>
                    <a:pt x="85" y="496"/>
                  </a:lnTo>
                  <a:lnTo>
                    <a:pt x="73" y="490"/>
                  </a:lnTo>
                  <a:lnTo>
                    <a:pt x="63" y="484"/>
                  </a:lnTo>
                  <a:lnTo>
                    <a:pt x="54" y="475"/>
                  </a:lnTo>
                  <a:lnTo>
                    <a:pt x="45" y="467"/>
                  </a:lnTo>
                  <a:lnTo>
                    <a:pt x="38" y="457"/>
                  </a:lnTo>
                  <a:lnTo>
                    <a:pt x="31" y="448"/>
                  </a:lnTo>
                  <a:lnTo>
                    <a:pt x="25" y="436"/>
                  </a:lnTo>
                  <a:lnTo>
                    <a:pt x="20" y="425"/>
                  </a:lnTo>
                  <a:lnTo>
                    <a:pt x="20" y="425"/>
                  </a:lnTo>
                  <a:lnTo>
                    <a:pt x="15" y="413"/>
                  </a:lnTo>
                  <a:lnTo>
                    <a:pt x="11" y="399"/>
                  </a:lnTo>
                  <a:lnTo>
                    <a:pt x="8" y="385"/>
                  </a:lnTo>
                  <a:lnTo>
                    <a:pt x="4" y="370"/>
                  </a:lnTo>
                  <a:lnTo>
                    <a:pt x="2" y="335"/>
                  </a:lnTo>
                  <a:lnTo>
                    <a:pt x="0" y="297"/>
                  </a:lnTo>
                  <a:lnTo>
                    <a:pt x="0" y="0"/>
                  </a:lnTo>
                  <a:lnTo>
                    <a:pt x="68" y="0"/>
                  </a:lnTo>
                  <a:lnTo>
                    <a:pt x="68" y="295"/>
                  </a:lnTo>
                  <a:lnTo>
                    <a:pt x="68" y="295"/>
                  </a:lnTo>
                  <a:lnTo>
                    <a:pt x="68" y="327"/>
                  </a:lnTo>
                  <a:lnTo>
                    <a:pt x="71" y="354"/>
                  </a:lnTo>
                  <a:lnTo>
                    <a:pt x="75" y="376"/>
                  </a:lnTo>
                  <a:lnTo>
                    <a:pt x="80" y="394"/>
                  </a:lnTo>
                  <a:lnTo>
                    <a:pt x="80" y="394"/>
                  </a:lnTo>
                  <a:lnTo>
                    <a:pt x="87" y="409"/>
                  </a:lnTo>
                  <a:lnTo>
                    <a:pt x="98" y="422"/>
                  </a:lnTo>
                  <a:lnTo>
                    <a:pt x="109" y="434"/>
                  </a:lnTo>
                  <a:lnTo>
                    <a:pt x="123" y="444"/>
                  </a:lnTo>
                  <a:lnTo>
                    <a:pt x="123" y="444"/>
                  </a:lnTo>
                  <a:lnTo>
                    <a:pt x="139" y="450"/>
                  </a:lnTo>
                  <a:lnTo>
                    <a:pt x="156" y="457"/>
                  </a:lnTo>
                  <a:lnTo>
                    <a:pt x="176" y="459"/>
                  </a:lnTo>
                  <a:lnTo>
                    <a:pt x="197" y="461"/>
                  </a:lnTo>
                  <a:lnTo>
                    <a:pt x="197" y="461"/>
                  </a:lnTo>
                  <a:lnTo>
                    <a:pt x="215" y="461"/>
                  </a:lnTo>
                  <a:lnTo>
                    <a:pt x="232" y="458"/>
                  </a:lnTo>
                  <a:lnTo>
                    <a:pt x="247" y="455"/>
                  </a:lnTo>
                  <a:lnTo>
                    <a:pt x="261" y="452"/>
                  </a:lnTo>
                  <a:lnTo>
                    <a:pt x="274" y="448"/>
                  </a:lnTo>
                  <a:lnTo>
                    <a:pt x="284" y="441"/>
                  </a:lnTo>
                  <a:lnTo>
                    <a:pt x="295" y="435"/>
                  </a:lnTo>
                  <a:lnTo>
                    <a:pt x="304" y="426"/>
                  </a:lnTo>
                  <a:lnTo>
                    <a:pt x="304" y="426"/>
                  </a:lnTo>
                  <a:lnTo>
                    <a:pt x="311" y="417"/>
                  </a:lnTo>
                  <a:lnTo>
                    <a:pt x="318" y="405"/>
                  </a:lnTo>
                  <a:lnTo>
                    <a:pt x="323" y="393"/>
                  </a:lnTo>
                  <a:lnTo>
                    <a:pt x="328" y="377"/>
                  </a:lnTo>
                  <a:lnTo>
                    <a:pt x="330" y="359"/>
                  </a:lnTo>
                  <a:lnTo>
                    <a:pt x="333" y="340"/>
                  </a:lnTo>
                  <a:lnTo>
                    <a:pt x="334" y="320"/>
                  </a:lnTo>
                  <a:lnTo>
                    <a:pt x="335" y="295"/>
                  </a:lnTo>
                  <a:lnTo>
                    <a:pt x="3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0" name="Freeform 610"/>
            <p:cNvSpPr>
              <a:spLocks noEditPoints="1"/>
            </p:cNvSpPr>
            <p:nvPr/>
          </p:nvSpPr>
          <p:spPr bwMode="auto">
            <a:xfrm>
              <a:off x="5859463" y="2416176"/>
              <a:ext cx="311150" cy="407988"/>
            </a:xfrm>
            <a:custGeom>
              <a:avLst/>
              <a:gdLst>
                <a:gd name="T0" fmla="*/ 0 w 392"/>
                <a:gd name="T1" fmla="*/ 0 h 513"/>
                <a:gd name="T2" fmla="*/ 193 w 392"/>
                <a:gd name="T3" fmla="*/ 0 h 513"/>
                <a:gd name="T4" fmla="*/ 256 w 392"/>
                <a:gd name="T5" fmla="*/ 2 h 513"/>
                <a:gd name="T6" fmla="*/ 271 w 392"/>
                <a:gd name="T7" fmla="*/ 5 h 513"/>
                <a:gd name="T8" fmla="*/ 306 w 392"/>
                <a:gd name="T9" fmla="*/ 14 h 513"/>
                <a:gd name="T10" fmla="*/ 334 w 392"/>
                <a:gd name="T11" fmla="*/ 29 h 513"/>
                <a:gd name="T12" fmla="*/ 347 w 392"/>
                <a:gd name="T13" fmla="*/ 38 h 513"/>
                <a:gd name="T14" fmla="*/ 367 w 392"/>
                <a:gd name="T15" fmla="*/ 64 h 513"/>
                <a:gd name="T16" fmla="*/ 376 w 392"/>
                <a:gd name="T17" fmla="*/ 78 h 513"/>
                <a:gd name="T18" fmla="*/ 388 w 392"/>
                <a:gd name="T19" fmla="*/ 112 h 513"/>
                <a:gd name="T20" fmla="*/ 392 w 392"/>
                <a:gd name="T21" fmla="*/ 148 h 513"/>
                <a:gd name="T22" fmla="*/ 390 w 392"/>
                <a:gd name="T23" fmla="*/ 165 h 513"/>
                <a:gd name="T24" fmla="*/ 385 w 392"/>
                <a:gd name="T25" fmla="*/ 194 h 513"/>
                <a:gd name="T26" fmla="*/ 375 w 392"/>
                <a:gd name="T27" fmla="*/ 222 h 513"/>
                <a:gd name="T28" fmla="*/ 360 w 392"/>
                <a:gd name="T29" fmla="*/ 248 h 513"/>
                <a:gd name="T30" fmla="*/ 349 w 392"/>
                <a:gd name="T31" fmla="*/ 259 h 513"/>
                <a:gd name="T32" fmla="*/ 325 w 392"/>
                <a:gd name="T33" fmla="*/ 279 h 513"/>
                <a:gd name="T34" fmla="*/ 292 w 392"/>
                <a:gd name="T35" fmla="*/ 293 h 513"/>
                <a:gd name="T36" fmla="*/ 250 w 392"/>
                <a:gd name="T37" fmla="*/ 302 h 513"/>
                <a:gd name="T38" fmla="*/ 200 w 392"/>
                <a:gd name="T39" fmla="*/ 304 h 513"/>
                <a:gd name="T40" fmla="*/ 68 w 392"/>
                <a:gd name="T41" fmla="*/ 513 h 513"/>
                <a:gd name="T42" fmla="*/ 68 w 392"/>
                <a:gd name="T43" fmla="*/ 244 h 513"/>
                <a:gd name="T44" fmla="*/ 200 w 392"/>
                <a:gd name="T45" fmla="*/ 244 h 513"/>
                <a:gd name="T46" fmla="*/ 231 w 392"/>
                <a:gd name="T47" fmla="*/ 243 h 513"/>
                <a:gd name="T48" fmla="*/ 256 w 392"/>
                <a:gd name="T49" fmla="*/ 238 h 513"/>
                <a:gd name="T50" fmla="*/ 278 w 392"/>
                <a:gd name="T51" fmla="*/ 230 h 513"/>
                <a:gd name="T52" fmla="*/ 293 w 392"/>
                <a:gd name="T53" fmla="*/ 220 h 513"/>
                <a:gd name="T54" fmla="*/ 301 w 392"/>
                <a:gd name="T55" fmla="*/ 213 h 513"/>
                <a:gd name="T56" fmla="*/ 311 w 392"/>
                <a:gd name="T57" fmla="*/ 198 h 513"/>
                <a:gd name="T58" fmla="*/ 317 w 392"/>
                <a:gd name="T59" fmla="*/ 181 h 513"/>
                <a:gd name="T60" fmla="*/ 321 w 392"/>
                <a:gd name="T61" fmla="*/ 161 h 513"/>
                <a:gd name="T62" fmla="*/ 321 w 392"/>
                <a:gd name="T63" fmla="*/ 151 h 513"/>
                <a:gd name="T64" fmla="*/ 317 w 392"/>
                <a:gd name="T65" fmla="*/ 120 h 513"/>
                <a:gd name="T66" fmla="*/ 305 w 392"/>
                <a:gd name="T67" fmla="*/ 96 h 513"/>
                <a:gd name="T68" fmla="*/ 297 w 392"/>
                <a:gd name="T69" fmla="*/ 84 h 513"/>
                <a:gd name="T70" fmla="*/ 275 w 392"/>
                <a:gd name="T71" fmla="*/ 70 h 513"/>
                <a:gd name="T72" fmla="*/ 262 w 392"/>
                <a:gd name="T73" fmla="*/ 65 h 513"/>
                <a:gd name="T74" fmla="*/ 238 w 392"/>
                <a:gd name="T75" fmla="*/ 61 h 513"/>
                <a:gd name="T76" fmla="*/ 68 w 392"/>
                <a:gd name="T77" fmla="*/ 60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92" h="513">
                  <a:moveTo>
                    <a:pt x="0" y="513"/>
                  </a:moveTo>
                  <a:lnTo>
                    <a:pt x="0" y="0"/>
                  </a:lnTo>
                  <a:lnTo>
                    <a:pt x="193" y="0"/>
                  </a:lnTo>
                  <a:lnTo>
                    <a:pt x="193" y="0"/>
                  </a:lnTo>
                  <a:lnTo>
                    <a:pt x="238" y="1"/>
                  </a:lnTo>
                  <a:lnTo>
                    <a:pt x="256" y="2"/>
                  </a:lnTo>
                  <a:lnTo>
                    <a:pt x="271" y="5"/>
                  </a:lnTo>
                  <a:lnTo>
                    <a:pt x="271" y="5"/>
                  </a:lnTo>
                  <a:lnTo>
                    <a:pt x="289" y="8"/>
                  </a:lnTo>
                  <a:lnTo>
                    <a:pt x="306" y="14"/>
                  </a:lnTo>
                  <a:lnTo>
                    <a:pt x="321" y="20"/>
                  </a:lnTo>
                  <a:lnTo>
                    <a:pt x="334" y="29"/>
                  </a:lnTo>
                  <a:lnTo>
                    <a:pt x="334" y="29"/>
                  </a:lnTo>
                  <a:lnTo>
                    <a:pt x="347" y="38"/>
                  </a:lnTo>
                  <a:lnTo>
                    <a:pt x="357" y="49"/>
                  </a:lnTo>
                  <a:lnTo>
                    <a:pt x="367" y="64"/>
                  </a:lnTo>
                  <a:lnTo>
                    <a:pt x="376" y="78"/>
                  </a:lnTo>
                  <a:lnTo>
                    <a:pt x="376" y="78"/>
                  </a:lnTo>
                  <a:lnTo>
                    <a:pt x="383" y="94"/>
                  </a:lnTo>
                  <a:lnTo>
                    <a:pt x="388" y="112"/>
                  </a:lnTo>
                  <a:lnTo>
                    <a:pt x="390" y="130"/>
                  </a:lnTo>
                  <a:lnTo>
                    <a:pt x="392" y="148"/>
                  </a:lnTo>
                  <a:lnTo>
                    <a:pt x="392" y="148"/>
                  </a:lnTo>
                  <a:lnTo>
                    <a:pt x="390" y="165"/>
                  </a:lnTo>
                  <a:lnTo>
                    <a:pt x="389" y="180"/>
                  </a:lnTo>
                  <a:lnTo>
                    <a:pt x="385" y="194"/>
                  </a:lnTo>
                  <a:lnTo>
                    <a:pt x="381" y="208"/>
                  </a:lnTo>
                  <a:lnTo>
                    <a:pt x="375" y="222"/>
                  </a:lnTo>
                  <a:lnTo>
                    <a:pt x="367" y="235"/>
                  </a:lnTo>
                  <a:lnTo>
                    <a:pt x="360" y="248"/>
                  </a:lnTo>
                  <a:lnTo>
                    <a:pt x="349" y="259"/>
                  </a:lnTo>
                  <a:lnTo>
                    <a:pt x="349" y="259"/>
                  </a:lnTo>
                  <a:lnTo>
                    <a:pt x="338" y="270"/>
                  </a:lnTo>
                  <a:lnTo>
                    <a:pt x="325" y="279"/>
                  </a:lnTo>
                  <a:lnTo>
                    <a:pt x="309" y="286"/>
                  </a:lnTo>
                  <a:lnTo>
                    <a:pt x="292" y="293"/>
                  </a:lnTo>
                  <a:lnTo>
                    <a:pt x="271" y="298"/>
                  </a:lnTo>
                  <a:lnTo>
                    <a:pt x="250" y="302"/>
                  </a:lnTo>
                  <a:lnTo>
                    <a:pt x="225" y="303"/>
                  </a:lnTo>
                  <a:lnTo>
                    <a:pt x="200" y="304"/>
                  </a:lnTo>
                  <a:lnTo>
                    <a:pt x="68" y="304"/>
                  </a:lnTo>
                  <a:lnTo>
                    <a:pt x="68" y="513"/>
                  </a:lnTo>
                  <a:lnTo>
                    <a:pt x="0" y="513"/>
                  </a:lnTo>
                  <a:close/>
                  <a:moveTo>
                    <a:pt x="68" y="244"/>
                  </a:moveTo>
                  <a:lnTo>
                    <a:pt x="200" y="244"/>
                  </a:lnTo>
                  <a:lnTo>
                    <a:pt x="200" y="244"/>
                  </a:lnTo>
                  <a:lnTo>
                    <a:pt x="216" y="243"/>
                  </a:lnTo>
                  <a:lnTo>
                    <a:pt x="231" y="243"/>
                  </a:lnTo>
                  <a:lnTo>
                    <a:pt x="245" y="240"/>
                  </a:lnTo>
                  <a:lnTo>
                    <a:pt x="256" y="238"/>
                  </a:lnTo>
                  <a:lnTo>
                    <a:pt x="268" y="234"/>
                  </a:lnTo>
                  <a:lnTo>
                    <a:pt x="278" y="230"/>
                  </a:lnTo>
                  <a:lnTo>
                    <a:pt x="287" y="225"/>
                  </a:lnTo>
                  <a:lnTo>
                    <a:pt x="293" y="220"/>
                  </a:lnTo>
                  <a:lnTo>
                    <a:pt x="293" y="220"/>
                  </a:lnTo>
                  <a:lnTo>
                    <a:pt x="301" y="213"/>
                  </a:lnTo>
                  <a:lnTo>
                    <a:pt x="306" y="206"/>
                  </a:lnTo>
                  <a:lnTo>
                    <a:pt x="311" y="198"/>
                  </a:lnTo>
                  <a:lnTo>
                    <a:pt x="315" y="190"/>
                  </a:lnTo>
                  <a:lnTo>
                    <a:pt x="317" y="181"/>
                  </a:lnTo>
                  <a:lnTo>
                    <a:pt x="320" y="171"/>
                  </a:lnTo>
                  <a:lnTo>
                    <a:pt x="321" y="161"/>
                  </a:lnTo>
                  <a:lnTo>
                    <a:pt x="321" y="151"/>
                  </a:lnTo>
                  <a:lnTo>
                    <a:pt x="321" y="151"/>
                  </a:lnTo>
                  <a:lnTo>
                    <a:pt x="320" y="135"/>
                  </a:lnTo>
                  <a:lnTo>
                    <a:pt x="317" y="120"/>
                  </a:lnTo>
                  <a:lnTo>
                    <a:pt x="312" y="107"/>
                  </a:lnTo>
                  <a:lnTo>
                    <a:pt x="305" y="96"/>
                  </a:lnTo>
                  <a:lnTo>
                    <a:pt x="305" y="96"/>
                  </a:lnTo>
                  <a:lnTo>
                    <a:pt x="297" y="84"/>
                  </a:lnTo>
                  <a:lnTo>
                    <a:pt x="287" y="76"/>
                  </a:lnTo>
                  <a:lnTo>
                    <a:pt x="275" y="70"/>
                  </a:lnTo>
                  <a:lnTo>
                    <a:pt x="262" y="65"/>
                  </a:lnTo>
                  <a:lnTo>
                    <a:pt x="262" y="65"/>
                  </a:lnTo>
                  <a:lnTo>
                    <a:pt x="252" y="62"/>
                  </a:lnTo>
                  <a:lnTo>
                    <a:pt x="238" y="61"/>
                  </a:lnTo>
                  <a:lnTo>
                    <a:pt x="199" y="60"/>
                  </a:lnTo>
                  <a:lnTo>
                    <a:pt x="68" y="60"/>
                  </a:lnTo>
                  <a:lnTo>
                    <a:pt x="68" y="2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1" name="Freeform 611"/>
            <p:cNvSpPr>
              <a:spLocks/>
            </p:cNvSpPr>
            <p:nvPr/>
          </p:nvSpPr>
          <p:spPr bwMode="auto">
            <a:xfrm>
              <a:off x="6219825" y="2416176"/>
              <a:ext cx="303213" cy="407988"/>
            </a:xfrm>
            <a:custGeom>
              <a:avLst/>
              <a:gdLst>
                <a:gd name="T0" fmla="*/ 0 w 383"/>
                <a:gd name="T1" fmla="*/ 513 h 513"/>
                <a:gd name="T2" fmla="*/ 0 w 383"/>
                <a:gd name="T3" fmla="*/ 0 h 513"/>
                <a:gd name="T4" fmla="*/ 370 w 383"/>
                <a:gd name="T5" fmla="*/ 0 h 513"/>
                <a:gd name="T6" fmla="*/ 370 w 383"/>
                <a:gd name="T7" fmla="*/ 60 h 513"/>
                <a:gd name="T8" fmla="*/ 68 w 383"/>
                <a:gd name="T9" fmla="*/ 60 h 513"/>
                <a:gd name="T10" fmla="*/ 68 w 383"/>
                <a:gd name="T11" fmla="*/ 217 h 513"/>
                <a:gd name="T12" fmla="*/ 351 w 383"/>
                <a:gd name="T13" fmla="*/ 217 h 513"/>
                <a:gd name="T14" fmla="*/ 351 w 383"/>
                <a:gd name="T15" fmla="*/ 277 h 513"/>
                <a:gd name="T16" fmla="*/ 68 w 383"/>
                <a:gd name="T17" fmla="*/ 277 h 513"/>
                <a:gd name="T18" fmla="*/ 68 w 383"/>
                <a:gd name="T19" fmla="*/ 453 h 513"/>
                <a:gd name="T20" fmla="*/ 383 w 383"/>
                <a:gd name="T21" fmla="*/ 453 h 513"/>
                <a:gd name="T22" fmla="*/ 383 w 383"/>
                <a:gd name="T23" fmla="*/ 513 h 513"/>
                <a:gd name="T24" fmla="*/ 0 w 383"/>
                <a:gd name="T25"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3" h="513">
                  <a:moveTo>
                    <a:pt x="0" y="513"/>
                  </a:moveTo>
                  <a:lnTo>
                    <a:pt x="0" y="0"/>
                  </a:lnTo>
                  <a:lnTo>
                    <a:pt x="370" y="0"/>
                  </a:lnTo>
                  <a:lnTo>
                    <a:pt x="370" y="60"/>
                  </a:lnTo>
                  <a:lnTo>
                    <a:pt x="68" y="60"/>
                  </a:lnTo>
                  <a:lnTo>
                    <a:pt x="68" y="217"/>
                  </a:lnTo>
                  <a:lnTo>
                    <a:pt x="351" y="217"/>
                  </a:lnTo>
                  <a:lnTo>
                    <a:pt x="351" y="277"/>
                  </a:lnTo>
                  <a:lnTo>
                    <a:pt x="68" y="277"/>
                  </a:lnTo>
                  <a:lnTo>
                    <a:pt x="68" y="453"/>
                  </a:lnTo>
                  <a:lnTo>
                    <a:pt x="383" y="453"/>
                  </a:lnTo>
                  <a:lnTo>
                    <a:pt x="383"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2" name="Freeform 612"/>
            <p:cNvSpPr>
              <a:spLocks noEditPoints="1"/>
            </p:cNvSpPr>
            <p:nvPr/>
          </p:nvSpPr>
          <p:spPr bwMode="auto">
            <a:xfrm>
              <a:off x="6756400" y="2416176"/>
              <a:ext cx="358775" cy="407988"/>
            </a:xfrm>
            <a:custGeom>
              <a:avLst/>
              <a:gdLst>
                <a:gd name="T0" fmla="*/ 0 w 452"/>
                <a:gd name="T1" fmla="*/ 0 h 513"/>
                <a:gd name="T2" fmla="*/ 227 w 452"/>
                <a:gd name="T3" fmla="*/ 0 h 513"/>
                <a:gd name="T4" fmla="*/ 287 w 452"/>
                <a:gd name="T5" fmla="*/ 3 h 513"/>
                <a:gd name="T6" fmla="*/ 332 w 452"/>
                <a:gd name="T7" fmla="*/ 14 h 513"/>
                <a:gd name="T8" fmla="*/ 340 w 452"/>
                <a:gd name="T9" fmla="*/ 17 h 513"/>
                <a:gd name="T10" fmla="*/ 356 w 452"/>
                <a:gd name="T11" fmla="*/ 26 h 513"/>
                <a:gd name="T12" fmla="*/ 370 w 452"/>
                <a:gd name="T13" fmla="*/ 39 h 513"/>
                <a:gd name="T14" fmla="*/ 388 w 452"/>
                <a:gd name="T15" fmla="*/ 62 h 513"/>
                <a:gd name="T16" fmla="*/ 397 w 452"/>
                <a:gd name="T17" fmla="*/ 80 h 513"/>
                <a:gd name="T18" fmla="*/ 409 w 452"/>
                <a:gd name="T19" fmla="*/ 119 h 513"/>
                <a:gd name="T20" fmla="*/ 410 w 452"/>
                <a:gd name="T21" fmla="*/ 140 h 513"/>
                <a:gd name="T22" fmla="*/ 408 w 452"/>
                <a:gd name="T23" fmla="*/ 166 h 513"/>
                <a:gd name="T24" fmla="*/ 401 w 452"/>
                <a:gd name="T25" fmla="*/ 190 h 513"/>
                <a:gd name="T26" fmla="*/ 390 w 452"/>
                <a:gd name="T27" fmla="*/ 212 h 513"/>
                <a:gd name="T28" fmla="*/ 374 w 452"/>
                <a:gd name="T29" fmla="*/ 231 h 513"/>
                <a:gd name="T30" fmla="*/ 365 w 452"/>
                <a:gd name="T31" fmla="*/ 240 h 513"/>
                <a:gd name="T32" fmla="*/ 342 w 452"/>
                <a:gd name="T33" fmla="*/ 256 h 513"/>
                <a:gd name="T34" fmla="*/ 315 w 452"/>
                <a:gd name="T35" fmla="*/ 268 h 513"/>
                <a:gd name="T36" fmla="*/ 283 w 452"/>
                <a:gd name="T37" fmla="*/ 276 h 513"/>
                <a:gd name="T38" fmla="*/ 266 w 452"/>
                <a:gd name="T39" fmla="*/ 280 h 513"/>
                <a:gd name="T40" fmla="*/ 299 w 452"/>
                <a:gd name="T41" fmla="*/ 299 h 513"/>
                <a:gd name="T42" fmla="*/ 306 w 452"/>
                <a:gd name="T43" fmla="*/ 306 h 513"/>
                <a:gd name="T44" fmla="*/ 336 w 452"/>
                <a:gd name="T45" fmla="*/ 336 h 513"/>
                <a:gd name="T46" fmla="*/ 363 w 452"/>
                <a:gd name="T47" fmla="*/ 373 h 513"/>
                <a:gd name="T48" fmla="*/ 367 w 452"/>
                <a:gd name="T49" fmla="*/ 513 h 513"/>
                <a:gd name="T50" fmla="*/ 299 w 452"/>
                <a:gd name="T51" fmla="*/ 407 h 513"/>
                <a:gd name="T52" fmla="*/ 250 w 452"/>
                <a:gd name="T53" fmla="*/ 335 h 513"/>
                <a:gd name="T54" fmla="*/ 240 w 452"/>
                <a:gd name="T55" fmla="*/ 325 h 513"/>
                <a:gd name="T56" fmla="*/ 223 w 452"/>
                <a:gd name="T57" fmla="*/ 307 h 513"/>
                <a:gd name="T58" fmla="*/ 216 w 452"/>
                <a:gd name="T59" fmla="*/ 302 h 513"/>
                <a:gd name="T60" fmla="*/ 184 w 452"/>
                <a:gd name="T61" fmla="*/ 288 h 513"/>
                <a:gd name="T62" fmla="*/ 170 w 452"/>
                <a:gd name="T63" fmla="*/ 285 h 513"/>
                <a:gd name="T64" fmla="*/ 67 w 452"/>
                <a:gd name="T65" fmla="*/ 285 h 513"/>
                <a:gd name="T66" fmla="*/ 0 w 452"/>
                <a:gd name="T67" fmla="*/ 513 h 513"/>
                <a:gd name="T68" fmla="*/ 213 w 452"/>
                <a:gd name="T69" fmla="*/ 226 h 513"/>
                <a:gd name="T70" fmla="*/ 236 w 452"/>
                <a:gd name="T71" fmla="*/ 226 h 513"/>
                <a:gd name="T72" fmla="*/ 272 w 452"/>
                <a:gd name="T73" fmla="*/ 221 h 513"/>
                <a:gd name="T74" fmla="*/ 286 w 452"/>
                <a:gd name="T75" fmla="*/ 217 h 513"/>
                <a:gd name="T76" fmla="*/ 309 w 452"/>
                <a:gd name="T77" fmla="*/ 204 h 513"/>
                <a:gd name="T78" fmla="*/ 326 w 452"/>
                <a:gd name="T79" fmla="*/ 185 h 513"/>
                <a:gd name="T80" fmla="*/ 332 w 452"/>
                <a:gd name="T81" fmla="*/ 175 h 513"/>
                <a:gd name="T82" fmla="*/ 338 w 452"/>
                <a:gd name="T83" fmla="*/ 152 h 513"/>
                <a:gd name="T84" fmla="*/ 340 w 452"/>
                <a:gd name="T85" fmla="*/ 140 h 513"/>
                <a:gd name="T86" fmla="*/ 338 w 452"/>
                <a:gd name="T87" fmla="*/ 122 h 513"/>
                <a:gd name="T88" fmla="*/ 333 w 452"/>
                <a:gd name="T89" fmla="*/ 107 h 513"/>
                <a:gd name="T90" fmla="*/ 326 w 452"/>
                <a:gd name="T91" fmla="*/ 93 h 513"/>
                <a:gd name="T92" fmla="*/ 313 w 452"/>
                <a:gd name="T93" fmla="*/ 80 h 513"/>
                <a:gd name="T94" fmla="*/ 306 w 452"/>
                <a:gd name="T95" fmla="*/ 74 h 513"/>
                <a:gd name="T96" fmla="*/ 290 w 452"/>
                <a:gd name="T97" fmla="*/ 66 h 513"/>
                <a:gd name="T98" fmla="*/ 268 w 452"/>
                <a:gd name="T99" fmla="*/ 60 h 513"/>
                <a:gd name="T100" fmla="*/ 244 w 452"/>
                <a:gd name="T101" fmla="*/ 57 h 513"/>
                <a:gd name="T102" fmla="*/ 67 w 452"/>
                <a:gd name="T103" fmla="*/ 56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52" h="513">
                  <a:moveTo>
                    <a:pt x="0" y="513"/>
                  </a:moveTo>
                  <a:lnTo>
                    <a:pt x="0" y="0"/>
                  </a:lnTo>
                  <a:lnTo>
                    <a:pt x="227" y="0"/>
                  </a:lnTo>
                  <a:lnTo>
                    <a:pt x="227" y="0"/>
                  </a:lnTo>
                  <a:lnTo>
                    <a:pt x="259" y="1"/>
                  </a:lnTo>
                  <a:lnTo>
                    <a:pt x="287" y="3"/>
                  </a:lnTo>
                  <a:lnTo>
                    <a:pt x="312" y="7"/>
                  </a:lnTo>
                  <a:lnTo>
                    <a:pt x="332" y="14"/>
                  </a:lnTo>
                  <a:lnTo>
                    <a:pt x="332" y="14"/>
                  </a:lnTo>
                  <a:lnTo>
                    <a:pt x="340" y="17"/>
                  </a:lnTo>
                  <a:lnTo>
                    <a:pt x="349" y="21"/>
                  </a:lnTo>
                  <a:lnTo>
                    <a:pt x="356" y="26"/>
                  </a:lnTo>
                  <a:lnTo>
                    <a:pt x="364" y="33"/>
                  </a:lnTo>
                  <a:lnTo>
                    <a:pt x="370" y="39"/>
                  </a:lnTo>
                  <a:lnTo>
                    <a:pt x="377" y="46"/>
                  </a:lnTo>
                  <a:lnTo>
                    <a:pt x="388" y="62"/>
                  </a:lnTo>
                  <a:lnTo>
                    <a:pt x="388" y="62"/>
                  </a:lnTo>
                  <a:lnTo>
                    <a:pt x="397" y="80"/>
                  </a:lnTo>
                  <a:lnTo>
                    <a:pt x="405" y="99"/>
                  </a:lnTo>
                  <a:lnTo>
                    <a:pt x="409" y="119"/>
                  </a:lnTo>
                  <a:lnTo>
                    <a:pt x="410" y="140"/>
                  </a:lnTo>
                  <a:lnTo>
                    <a:pt x="410" y="140"/>
                  </a:lnTo>
                  <a:lnTo>
                    <a:pt x="409" y="153"/>
                  </a:lnTo>
                  <a:lnTo>
                    <a:pt x="408" y="166"/>
                  </a:lnTo>
                  <a:lnTo>
                    <a:pt x="405" y="179"/>
                  </a:lnTo>
                  <a:lnTo>
                    <a:pt x="401" y="190"/>
                  </a:lnTo>
                  <a:lnTo>
                    <a:pt x="396" y="202"/>
                  </a:lnTo>
                  <a:lnTo>
                    <a:pt x="390" y="212"/>
                  </a:lnTo>
                  <a:lnTo>
                    <a:pt x="383" y="222"/>
                  </a:lnTo>
                  <a:lnTo>
                    <a:pt x="374" y="231"/>
                  </a:lnTo>
                  <a:lnTo>
                    <a:pt x="374" y="231"/>
                  </a:lnTo>
                  <a:lnTo>
                    <a:pt x="365" y="240"/>
                  </a:lnTo>
                  <a:lnTo>
                    <a:pt x="355" y="249"/>
                  </a:lnTo>
                  <a:lnTo>
                    <a:pt x="342" y="256"/>
                  </a:lnTo>
                  <a:lnTo>
                    <a:pt x="329" y="262"/>
                  </a:lnTo>
                  <a:lnTo>
                    <a:pt x="315" y="268"/>
                  </a:lnTo>
                  <a:lnTo>
                    <a:pt x="300" y="272"/>
                  </a:lnTo>
                  <a:lnTo>
                    <a:pt x="283" y="276"/>
                  </a:lnTo>
                  <a:lnTo>
                    <a:pt x="266" y="280"/>
                  </a:lnTo>
                  <a:lnTo>
                    <a:pt x="266" y="280"/>
                  </a:lnTo>
                  <a:lnTo>
                    <a:pt x="289" y="293"/>
                  </a:lnTo>
                  <a:lnTo>
                    <a:pt x="299" y="299"/>
                  </a:lnTo>
                  <a:lnTo>
                    <a:pt x="306" y="306"/>
                  </a:lnTo>
                  <a:lnTo>
                    <a:pt x="306" y="306"/>
                  </a:lnTo>
                  <a:lnTo>
                    <a:pt x="321" y="320"/>
                  </a:lnTo>
                  <a:lnTo>
                    <a:pt x="336" y="336"/>
                  </a:lnTo>
                  <a:lnTo>
                    <a:pt x="349" y="354"/>
                  </a:lnTo>
                  <a:lnTo>
                    <a:pt x="363" y="373"/>
                  </a:lnTo>
                  <a:lnTo>
                    <a:pt x="452" y="513"/>
                  </a:lnTo>
                  <a:lnTo>
                    <a:pt x="367" y="513"/>
                  </a:lnTo>
                  <a:lnTo>
                    <a:pt x="299" y="407"/>
                  </a:lnTo>
                  <a:lnTo>
                    <a:pt x="299" y="407"/>
                  </a:lnTo>
                  <a:lnTo>
                    <a:pt x="272" y="366"/>
                  </a:lnTo>
                  <a:lnTo>
                    <a:pt x="250" y="335"/>
                  </a:lnTo>
                  <a:lnTo>
                    <a:pt x="250" y="335"/>
                  </a:lnTo>
                  <a:lnTo>
                    <a:pt x="240" y="325"/>
                  </a:lnTo>
                  <a:lnTo>
                    <a:pt x="231" y="315"/>
                  </a:lnTo>
                  <a:lnTo>
                    <a:pt x="223" y="307"/>
                  </a:lnTo>
                  <a:lnTo>
                    <a:pt x="216" y="302"/>
                  </a:lnTo>
                  <a:lnTo>
                    <a:pt x="216" y="302"/>
                  </a:lnTo>
                  <a:lnTo>
                    <a:pt x="200" y="293"/>
                  </a:lnTo>
                  <a:lnTo>
                    <a:pt x="184" y="288"/>
                  </a:lnTo>
                  <a:lnTo>
                    <a:pt x="184" y="288"/>
                  </a:lnTo>
                  <a:lnTo>
                    <a:pt x="170" y="285"/>
                  </a:lnTo>
                  <a:lnTo>
                    <a:pt x="147" y="285"/>
                  </a:lnTo>
                  <a:lnTo>
                    <a:pt x="67" y="285"/>
                  </a:lnTo>
                  <a:lnTo>
                    <a:pt x="67" y="513"/>
                  </a:lnTo>
                  <a:lnTo>
                    <a:pt x="0" y="513"/>
                  </a:lnTo>
                  <a:close/>
                  <a:moveTo>
                    <a:pt x="67" y="226"/>
                  </a:moveTo>
                  <a:lnTo>
                    <a:pt x="213" y="226"/>
                  </a:lnTo>
                  <a:lnTo>
                    <a:pt x="213" y="226"/>
                  </a:lnTo>
                  <a:lnTo>
                    <a:pt x="236" y="226"/>
                  </a:lnTo>
                  <a:lnTo>
                    <a:pt x="255" y="224"/>
                  </a:lnTo>
                  <a:lnTo>
                    <a:pt x="272" y="221"/>
                  </a:lnTo>
                  <a:lnTo>
                    <a:pt x="286" y="217"/>
                  </a:lnTo>
                  <a:lnTo>
                    <a:pt x="286" y="217"/>
                  </a:lnTo>
                  <a:lnTo>
                    <a:pt x="299" y="211"/>
                  </a:lnTo>
                  <a:lnTo>
                    <a:pt x="309" y="204"/>
                  </a:lnTo>
                  <a:lnTo>
                    <a:pt x="319" y="195"/>
                  </a:lnTo>
                  <a:lnTo>
                    <a:pt x="326" y="185"/>
                  </a:lnTo>
                  <a:lnTo>
                    <a:pt x="326" y="185"/>
                  </a:lnTo>
                  <a:lnTo>
                    <a:pt x="332" y="175"/>
                  </a:lnTo>
                  <a:lnTo>
                    <a:pt x="336" y="163"/>
                  </a:lnTo>
                  <a:lnTo>
                    <a:pt x="338" y="152"/>
                  </a:lnTo>
                  <a:lnTo>
                    <a:pt x="340" y="140"/>
                  </a:lnTo>
                  <a:lnTo>
                    <a:pt x="340" y="140"/>
                  </a:lnTo>
                  <a:lnTo>
                    <a:pt x="340" y="131"/>
                  </a:lnTo>
                  <a:lnTo>
                    <a:pt x="338" y="122"/>
                  </a:lnTo>
                  <a:lnTo>
                    <a:pt x="336" y="115"/>
                  </a:lnTo>
                  <a:lnTo>
                    <a:pt x="333" y="107"/>
                  </a:lnTo>
                  <a:lnTo>
                    <a:pt x="329" y="99"/>
                  </a:lnTo>
                  <a:lnTo>
                    <a:pt x="326" y="93"/>
                  </a:lnTo>
                  <a:lnTo>
                    <a:pt x="319" y="87"/>
                  </a:lnTo>
                  <a:lnTo>
                    <a:pt x="313" y="80"/>
                  </a:lnTo>
                  <a:lnTo>
                    <a:pt x="313" y="80"/>
                  </a:lnTo>
                  <a:lnTo>
                    <a:pt x="306" y="74"/>
                  </a:lnTo>
                  <a:lnTo>
                    <a:pt x="299" y="70"/>
                  </a:lnTo>
                  <a:lnTo>
                    <a:pt x="290" y="66"/>
                  </a:lnTo>
                  <a:lnTo>
                    <a:pt x="280" y="62"/>
                  </a:lnTo>
                  <a:lnTo>
                    <a:pt x="268" y="60"/>
                  </a:lnTo>
                  <a:lnTo>
                    <a:pt x="257" y="58"/>
                  </a:lnTo>
                  <a:lnTo>
                    <a:pt x="244" y="57"/>
                  </a:lnTo>
                  <a:lnTo>
                    <a:pt x="230" y="56"/>
                  </a:lnTo>
                  <a:lnTo>
                    <a:pt x="67" y="56"/>
                  </a:lnTo>
                  <a:lnTo>
                    <a:pt x="67" y="2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3" name="Freeform 613"/>
            <p:cNvSpPr>
              <a:spLocks/>
            </p:cNvSpPr>
            <p:nvPr/>
          </p:nvSpPr>
          <p:spPr bwMode="auto">
            <a:xfrm>
              <a:off x="7156450" y="2416176"/>
              <a:ext cx="304800" cy="407988"/>
            </a:xfrm>
            <a:custGeom>
              <a:avLst/>
              <a:gdLst>
                <a:gd name="T0" fmla="*/ 0 w 382"/>
                <a:gd name="T1" fmla="*/ 513 h 513"/>
                <a:gd name="T2" fmla="*/ 0 w 382"/>
                <a:gd name="T3" fmla="*/ 0 h 513"/>
                <a:gd name="T4" fmla="*/ 369 w 382"/>
                <a:gd name="T5" fmla="*/ 0 h 513"/>
                <a:gd name="T6" fmla="*/ 369 w 382"/>
                <a:gd name="T7" fmla="*/ 60 h 513"/>
                <a:gd name="T8" fmla="*/ 67 w 382"/>
                <a:gd name="T9" fmla="*/ 60 h 513"/>
                <a:gd name="T10" fmla="*/ 67 w 382"/>
                <a:gd name="T11" fmla="*/ 217 h 513"/>
                <a:gd name="T12" fmla="*/ 350 w 382"/>
                <a:gd name="T13" fmla="*/ 217 h 513"/>
                <a:gd name="T14" fmla="*/ 350 w 382"/>
                <a:gd name="T15" fmla="*/ 277 h 513"/>
                <a:gd name="T16" fmla="*/ 67 w 382"/>
                <a:gd name="T17" fmla="*/ 277 h 513"/>
                <a:gd name="T18" fmla="*/ 67 w 382"/>
                <a:gd name="T19" fmla="*/ 453 h 513"/>
                <a:gd name="T20" fmla="*/ 382 w 382"/>
                <a:gd name="T21" fmla="*/ 453 h 513"/>
                <a:gd name="T22" fmla="*/ 382 w 382"/>
                <a:gd name="T23" fmla="*/ 513 h 513"/>
                <a:gd name="T24" fmla="*/ 0 w 382"/>
                <a:gd name="T25"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2" h="513">
                  <a:moveTo>
                    <a:pt x="0" y="513"/>
                  </a:moveTo>
                  <a:lnTo>
                    <a:pt x="0" y="0"/>
                  </a:lnTo>
                  <a:lnTo>
                    <a:pt x="369" y="0"/>
                  </a:lnTo>
                  <a:lnTo>
                    <a:pt x="369" y="60"/>
                  </a:lnTo>
                  <a:lnTo>
                    <a:pt x="67" y="60"/>
                  </a:lnTo>
                  <a:lnTo>
                    <a:pt x="67" y="217"/>
                  </a:lnTo>
                  <a:lnTo>
                    <a:pt x="350" y="217"/>
                  </a:lnTo>
                  <a:lnTo>
                    <a:pt x="350" y="277"/>
                  </a:lnTo>
                  <a:lnTo>
                    <a:pt x="67" y="277"/>
                  </a:lnTo>
                  <a:lnTo>
                    <a:pt x="67" y="453"/>
                  </a:lnTo>
                  <a:lnTo>
                    <a:pt x="382" y="453"/>
                  </a:lnTo>
                  <a:lnTo>
                    <a:pt x="382"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4" name="Freeform 614"/>
            <p:cNvSpPr>
              <a:spLocks/>
            </p:cNvSpPr>
            <p:nvPr/>
          </p:nvSpPr>
          <p:spPr bwMode="auto">
            <a:xfrm>
              <a:off x="7515225" y="2416176"/>
              <a:ext cx="320675" cy="407988"/>
            </a:xfrm>
            <a:custGeom>
              <a:avLst/>
              <a:gdLst>
                <a:gd name="T0" fmla="*/ 0 w 404"/>
                <a:gd name="T1" fmla="*/ 513 h 513"/>
                <a:gd name="T2" fmla="*/ 0 w 404"/>
                <a:gd name="T3" fmla="*/ 0 h 513"/>
                <a:gd name="T4" fmla="*/ 69 w 404"/>
                <a:gd name="T5" fmla="*/ 0 h 513"/>
                <a:gd name="T6" fmla="*/ 339 w 404"/>
                <a:gd name="T7" fmla="*/ 403 h 513"/>
                <a:gd name="T8" fmla="*/ 339 w 404"/>
                <a:gd name="T9" fmla="*/ 0 h 513"/>
                <a:gd name="T10" fmla="*/ 404 w 404"/>
                <a:gd name="T11" fmla="*/ 0 h 513"/>
                <a:gd name="T12" fmla="*/ 404 w 404"/>
                <a:gd name="T13" fmla="*/ 513 h 513"/>
                <a:gd name="T14" fmla="*/ 334 w 404"/>
                <a:gd name="T15" fmla="*/ 513 h 513"/>
                <a:gd name="T16" fmla="*/ 65 w 404"/>
                <a:gd name="T17" fmla="*/ 110 h 513"/>
                <a:gd name="T18" fmla="*/ 65 w 404"/>
                <a:gd name="T19" fmla="*/ 513 h 513"/>
                <a:gd name="T20" fmla="*/ 0 w 404"/>
                <a:gd name="T21"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4" h="513">
                  <a:moveTo>
                    <a:pt x="0" y="513"/>
                  </a:moveTo>
                  <a:lnTo>
                    <a:pt x="0" y="0"/>
                  </a:lnTo>
                  <a:lnTo>
                    <a:pt x="69" y="0"/>
                  </a:lnTo>
                  <a:lnTo>
                    <a:pt x="339" y="403"/>
                  </a:lnTo>
                  <a:lnTo>
                    <a:pt x="339" y="0"/>
                  </a:lnTo>
                  <a:lnTo>
                    <a:pt x="404" y="0"/>
                  </a:lnTo>
                  <a:lnTo>
                    <a:pt x="404" y="513"/>
                  </a:lnTo>
                  <a:lnTo>
                    <a:pt x="334" y="513"/>
                  </a:lnTo>
                  <a:lnTo>
                    <a:pt x="65" y="110"/>
                  </a:lnTo>
                  <a:lnTo>
                    <a:pt x="65"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5" name="Freeform 615"/>
            <p:cNvSpPr>
              <a:spLocks noEditPoints="1"/>
            </p:cNvSpPr>
            <p:nvPr/>
          </p:nvSpPr>
          <p:spPr bwMode="auto">
            <a:xfrm>
              <a:off x="7874000" y="2416176"/>
              <a:ext cx="381000" cy="407988"/>
            </a:xfrm>
            <a:custGeom>
              <a:avLst/>
              <a:gdLst>
                <a:gd name="T0" fmla="*/ 0 w 479"/>
                <a:gd name="T1" fmla="*/ 513 h 513"/>
                <a:gd name="T2" fmla="*/ 197 w 479"/>
                <a:gd name="T3" fmla="*/ 0 h 513"/>
                <a:gd name="T4" fmla="*/ 270 w 479"/>
                <a:gd name="T5" fmla="*/ 0 h 513"/>
                <a:gd name="T6" fmla="*/ 479 w 479"/>
                <a:gd name="T7" fmla="*/ 513 h 513"/>
                <a:gd name="T8" fmla="*/ 403 w 479"/>
                <a:gd name="T9" fmla="*/ 513 h 513"/>
                <a:gd name="T10" fmla="*/ 343 w 479"/>
                <a:gd name="T11" fmla="*/ 358 h 513"/>
                <a:gd name="T12" fmla="*/ 128 w 479"/>
                <a:gd name="T13" fmla="*/ 358 h 513"/>
                <a:gd name="T14" fmla="*/ 71 w 479"/>
                <a:gd name="T15" fmla="*/ 513 h 513"/>
                <a:gd name="T16" fmla="*/ 0 w 479"/>
                <a:gd name="T17" fmla="*/ 513 h 513"/>
                <a:gd name="T18" fmla="*/ 148 w 479"/>
                <a:gd name="T19" fmla="*/ 302 h 513"/>
                <a:gd name="T20" fmla="*/ 321 w 479"/>
                <a:gd name="T21" fmla="*/ 302 h 513"/>
                <a:gd name="T22" fmla="*/ 268 w 479"/>
                <a:gd name="T23" fmla="*/ 160 h 513"/>
                <a:gd name="T24" fmla="*/ 268 w 479"/>
                <a:gd name="T25" fmla="*/ 160 h 513"/>
                <a:gd name="T26" fmla="*/ 247 w 479"/>
                <a:gd name="T27" fmla="*/ 101 h 513"/>
                <a:gd name="T28" fmla="*/ 231 w 479"/>
                <a:gd name="T29" fmla="*/ 53 h 513"/>
                <a:gd name="T30" fmla="*/ 231 w 479"/>
                <a:gd name="T31" fmla="*/ 53 h 513"/>
                <a:gd name="T32" fmla="*/ 226 w 479"/>
                <a:gd name="T33" fmla="*/ 79 h 513"/>
                <a:gd name="T34" fmla="*/ 220 w 479"/>
                <a:gd name="T35" fmla="*/ 103 h 513"/>
                <a:gd name="T36" fmla="*/ 212 w 479"/>
                <a:gd name="T37" fmla="*/ 128 h 513"/>
                <a:gd name="T38" fmla="*/ 204 w 479"/>
                <a:gd name="T39" fmla="*/ 152 h 513"/>
                <a:gd name="T40" fmla="*/ 148 w 479"/>
                <a:gd name="T41" fmla="*/ 302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9" h="513">
                  <a:moveTo>
                    <a:pt x="0" y="513"/>
                  </a:moveTo>
                  <a:lnTo>
                    <a:pt x="197" y="0"/>
                  </a:lnTo>
                  <a:lnTo>
                    <a:pt x="270" y="0"/>
                  </a:lnTo>
                  <a:lnTo>
                    <a:pt x="479" y="513"/>
                  </a:lnTo>
                  <a:lnTo>
                    <a:pt x="403" y="513"/>
                  </a:lnTo>
                  <a:lnTo>
                    <a:pt x="343" y="358"/>
                  </a:lnTo>
                  <a:lnTo>
                    <a:pt x="128" y="358"/>
                  </a:lnTo>
                  <a:lnTo>
                    <a:pt x="71" y="513"/>
                  </a:lnTo>
                  <a:lnTo>
                    <a:pt x="0" y="513"/>
                  </a:lnTo>
                  <a:close/>
                  <a:moveTo>
                    <a:pt x="148" y="302"/>
                  </a:moveTo>
                  <a:lnTo>
                    <a:pt x="321" y="302"/>
                  </a:lnTo>
                  <a:lnTo>
                    <a:pt x="268" y="160"/>
                  </a:lnTo>
                  <a:lnTo>
                    <a:pt x="268" y="160"/>
                  </a:lnTo>
                  <a:lnTo>
                    <a:pt x="247" y="101"/>
                  </a:lnTo>
                  <a:lnTo>
                    <a:pt x="231" y="53"/>
                  </a:lnTo>
                  <a:lnTo>
                    <a:pt x="231" y="53"/>
                  </a:lnTo>
                  <a:lnTo>
                    <a:pt x="226" y="79"/>
                  </a:lnTo>
                  <a:lnTo>
                    <a:pt x="220" y="103"/>
                  </a:lnTo>
                  <a:lnTo>
                    <a:pt x="212" y="128"/>
                  </a:lnTo>
                  <a:lnTo>
                    <a:pt x="204" y="152"/>
                  </a:lnTo>
                  <a:lnTo>
                    <a:pt x="148" y="3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0" name="Freeform 616"/>
            <p:cNvSpPr>
              <a:spLocks/>
            </p:cNvSpPr>
            <p:nvPr/>
          </p:nvSpPr>
          <p:spPr bwMode="auto">
            <a:xfrm>
              <a:off x="8270875" y="2416176"/>
              <a:ext cx="320675" cy="414338"/>
            </a:xfrm>
            <a:custGeom>
              <a:avLst/>
              <a:gdLst>
                <a:gd name="T0" fmla="*/ 403 w 403"/>
                <a:gd name="T1" fmla="*/ 0 h 522"/>
                <a:gd name="T2" fmla="*/ 403 w 403"/>
                <a:gd name="T3" fmla="*/ 297 h 522"/>
                <a:gd name="T4" fmla="*/ 399 w 403"/>
                <a:gd name="T5" fmla="*/ 366 h 522"/>
                <a:gd name="T6" fmla="*/ 390 w 403"/>
                <a:gd name="T7" fmla="*/ 407 h 522"/>
                <a:gd name="T8" fmla="*/ 386 w 403"/>
                <a:gd name="T9" fmla="*/ 420 h 522"/>
                <a:gd name="T10" fmla="*/ 375 w 403"/>
                <a:gd name="T11" fmla="*/ 441 h 522"/>
                <a:gd name="T12" fmla="*/ 361 w 403"/>
                <a:gd name="T13" fmla="*/ 461 h 522"/>
                <a:gd name="T14" fmla="*/ 344 w 403"/>
                <a:gd name="T15" fmla="*/ 478 h 522"/>
                <a:gd name="T16" fmla="*/ 322 w 403"/>
                <a:gd name="T17" fmla="*/ 494 h 522"/>
                <a:gd name="T18" fmla="*/ 311 w 403"/>
                <a:gd name="T19" fmla="*/ 500 h 522"/>
                <a:gd name="T20" fmla="*/ 284 w 403"/>
                <a:gd name="T21" fmla="*/ 510 h 522"/>
                <a:gd name="T22" fmla="*/ 254 w 403"/>
                <a:gd name="T23" fmla="*/ 518 h 522"/>
                <a:gd name="T24" fmla="*/ 221 w 403"/>
                <a:gd name="T25" fmla="*/ 522 h 522"/>
                <a:gd name="T26" fmla="*/ 203 w 403"/>
                <a:gd name="T27" fmla="*/ 522 h 522"/>
                <a:gd name="T28" fmla="*/ 169 w 403"/>
                <a:gd name="T29" fmla="*/ 521 h 522"/>
                <a:gd name="T30" fmla="*/ 137 w 403"/>
                <a:gd name="T31" fmla="*/ 516 h 522"/>
                <a:gd name="T32" fmla="*/ 110 w 403"/>
                <a:gd name="T33" fmla="*/ 508 h 522"/>
                <a:gd name="T34" fmla="*/ 84 w 403"/>
                <a:gd name="T35" fmla="*/ 496 h 522"/>
                <a:gd name="T36" fmla="*/ 74 w 403"/>
                <a:gd name="T37" fmla="*/ 490 h 522"/>
                <a:gd name="T38" fmla="*/ 54 w 403"/>
                <a:gd name="T39" fmla="*/ 475 h 522"/>
                <a:gd name="T40" fmla="*/ 38 w 403"/>
                <a:gd name="T41" fmla="*/ 457 h 522"/>
                <a:gd name="T42" fmla="*/ 24 w 403"/>
                <a:gd name="T43" fmla="*/ 436 h 522"/>
                <a:gd name="T44" fmla="*/ 19 w 403"/>
                <a:gd name="T45" fmla="*/ 425 h 522"/>
                <a:gd name="T46" fmla="*/ 11 w 403"/>
                <a:gd name="T47" fmla="*/ 399 h 522"/>
                <a:gd name="T48" fmla="*/ 5 w 403"/>
                <a:gd name="T49" fmla="*/ 370 h 522"/>
                <a:gd name="T50" fmla="*/ 0 w 403"/>
                <a:gd name="T51" fmla="*/ 297 h 522"/>
                <a:gd name="T52" fmla="*/ 68 w 403"/>
                <a:gd name="T53" fmla="*/ 0 h 522"/>
                <a:gd name="T54" fmla="*/ 68 w 403"/>
                <a:gd name="T55" fmla="*/ 295 h 522"/>
                <a:gd name="T56" fmla="*/ 70 w 403"/>
                <a:gd name="T57" fmla="*/ 354 h 522"/>
                <a:gd name="T58" fmla="*/ 80 w 403"/>
                <a:gd name="T59" fmla="*/ 394 h 522"/>
                <a:gd name="T60" fmla="*/ 87 w 403"/>
                <a:gd name="T61" fmla="*/ 409 h 522"/>
                <a:gd name="T62" fmla="*/ 109 w 403"/>
                <a:gd name="T63" fmla="*/ 434 h 522"/>
                <a:gd name="T64" fmla="*/ 123 w 403"/>
                <a:gd name="T65" fmla="*/ 444 h 522"/>
                <a:gd name="T66" fmla="*/ 156 w 403"/>
                <a:gd name="T67" fmla="*/ 457 h 522"/>
                <a:gd name="T68" fmla="*/ 197 w 403"/>
                <a:gd name="T69" fmla="*/ 461 h 522"/>
                <a:gd name="T70" fmla="*/ 215 w 403"/>
                <a:gd name="T71" fmla="*/ 461 h 522"/>
                <a:gd name="T72" fmla="*/ 247 w 403"/>
                <a:gd name="T73" fmla="*/ 455 h 522"/>
                <a:gd name="T74" fmla="*/ 274 w 403"/>
                <a:gd name="T75" fmla="*/ 448 h 522"/>
                <a:gd name="T76" fmla="*/ 295 w 403"/>
                <a:gd name="T77" fmla="*/ 435 h 522"/>
                <a:gd name="T78" fmla="*/ 303 w 403"/>
                <a:gd name="T79" fmla="*/ 426 h 522"/>
                <a:gd name="T80" fmla="*/ 317 w 403"/>
                <a:gd name="T81" fmla="*/ 405 h 522"/>
                <a:gd name="T82" fmla="*/ 327 w 403"/>
                <a:gd name="T83" fmla="*/ 377 h 522"/>
                <a:gd name="T84" fmla="*/ 334 w 403"/>
                <a:gd name="T85" fmla="*/ 340 h 522"/>
                <a:gd name="T86" fmla="*/ 335 w 403"/>
                <a:gd name="T87" fmla="*/ 295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3" h="522">
                  <a:moveTo>
                    <a:pt x="335" y="0"/>
                  </a:moveTo>
                  <a:lnTo>
                    <a:pt x="403" y="0"/>
                  </a:lnTo>
                  <a:lnTo>
                    <a:pt x="403" y="297"/>
                  </a:lnTo>
                  <a:lnTo>
                    <a:pt x="403" y="297"/>
                  </a:lnTo>
                  <a:lnTo>
                    <a:pt x="401" y="332"/>
                  </a:lnTo>
                  <a:lnTo>
                    <a:pt x="399" y="366"/>
                  </a:lnTo>
                  <a:lnTo>
                    <a:pt x="394" y="394"/>
                  </a:lnTo>
                  <a:lnTo>
                    <a:pt x="390" y="407"/>
                  </a:lnTo>
                  <a:lnTo>
                    <a:pt x="386" y="420"/>
                  </a:lnTo>
                  <a:lnTo>
                    <a:pt x="386" y="420"/>
                  </a:lnTo>
                  <a:lnTo>
                    <a:pt x="381" y="430"/>
                  </a:lnTo>
                  <a:lnTo>
                    <a:pt x="375" y="441"/>
                  </a:lnTo>
                  <a:lnTo>
                    <a:pt x="368" y="452"/>
                  </a:lnTo>
                  <a:lnTo>
                    <a:pt x="361" y="461"/>
                  </a:lnTo>
                  <a:lnTo>
                    <a:pt x="353" y="469"/>
                  </a:lnTo>
                  <a:lnTo>
                    <a:pt x="344" y="478"/>
                  </a:lnTo>
                  <a:lnTo>
                    <a:pt x="334" y="486"/>
                  </a:lnTo>
                  <a:lnTo>
                    <a:pt x="322" y="494"/>
                  </a:lnTo>
                  <a:lnTo>
                    <a:pt x="322" y="494"/>
                  </a:lnTo>
                  <a:lnTo>
                    <a:pt x="311" y="500"/>
                  </a:lnTo>
                  <a:lnTo>
                    <a:pt x="298" y="505"/>
                  </a:lnTo>
                  <a:lnTo>
                    <a:pt x="284" y="510"/>
                  </a:lnTo>
                  <a:lnTo>
                    <a:pt x="270" y="514"/>
                  </a:lnTo>
                  <a:lnTo>
                    <a:pt x="254" y="518"/>
                  </a:lnTo>
                  <a:lnTo>
                    <a:pt x="238" y="519"/>
                  </a:lnTo>
                  <a:lnTo>
                    <a:pt x="221" y="522"/>
                  </a:lnTo>
                  <a:lnTo>
                    <a:pt x="203" y="522"/>
                  </a:lnTo>
                  <a:lnTo>
                    <a:pt x="203" y="522"/>
                  </a:lnTo>
                  <a:lnTo>
                    <a:pt x="185" y="522"/>
                  </a:lnTo>
                  <a:lnTo>
                    <a:pt x="169" y="521"/>
                  </a:lnTo>
                  <a:lnTo>
                    <a:pt x="152" y="518"/>
                  </a:lnTo>
                  <a:lnTo>
                    <a:pt x="137" y="516"/>
                  </a:lnTo>
                  <a:lnTo>
                    <a:pt x="123" y="512"/>
                  </a:lnTo>
                  <a:lnTo>
                    <a:pt x="110" y="508"/>
                  </a:lnTo>
                  <a:lnTo>
                    <a:pt x="97" y="503"/>
                  </a:lnTo>
                  <a:lnTo>
                    <a:pt x="84" y="496"/>
                  </a:lnTo>
                  <a:lnTo>
                    <a:pt x="84" y="496"/>
                  </a:lnTo>
                  <a:lnTo>
                    <a:pt x="74" y="490"/>
                  </a:lnTo>
                  <a:lnTo>
                    <a:pt x="64" y="484"/>
                  </a:lnTo>
                  <a:lnTo>
                    <a:pt x="54" y="475"/>
                  </a:lnTo>
                  <a:lnTo>
                    <a:pt x="46" y="467"/>
                  </a:lnTo>
                  <a:lnTo>
                    <a:pt x="38" y="457"/>
                  </a:lnTo>
                  <a:lnTo>
                    <a:pt x="31" y="448"/>
                  </a:lnTo>
                  <a:lnTo>
                    <a:pt x="24" y="436"/>
                  </a:lnTo>
                  <a:lnTo>
                    <a:pt x="19" y="425"/>
                  </a:lnTo>
                  <a:lnTo>
                    <a:pt x="19" y="425"/>
                  </a:lnTo>
                  <a:lnTo>
                    <a:pt x="15" y="413"/>
                  </a:lnTo>
                  <a:lnTo>
                    <a:pt x="11" y="399"/>
                  </a:lnTo>
                  <a:lnTo>
                    <a:pt x="8" y="385"/>
                  </a:lnTo>
                  <a:lnTo>
                    <a:pt x="5" y="370"/>
                  </a:lnTo>
                  <a:lnTo>
                    <a:pt x="1" y="335"/>
                  </a:lnTo>
                  <a:lnTo>
                    <a:pt x="0" y="297"/>
                  </a:lnTo>
                  <a:lnTo>
                    <a:pt x="0" y="0"/>
                  </a:lnTo>
                  <a:lnTo>
                    <a:pt x="68" y="0"/>
                  </a:lnTo>
                  <a:lnTo>
                    <a:pt x="68" y="295"/>
                  </a:lnTo>
                  <a:lnTo>
                    <a:pt x="68" y="295"/>
                  </a:lnTo>
                  <a:lnTo>
                    <a:pt x="69" y="327"/>
                  </a:lnTo>
                  <a:lnTo>
                    <a:pt x="70" y="354"/>
                  </a:lnTo>
                  <a:lnTo>
                    <a:pt x="74" y="376"/>
                  </a:lnTo>
                  <a:lnTo>
                    <a:pt x="80" y="394"/>
                  </a:lnTo>
                  <a:lnTo>
                    <a:pt x="80" y="394"/>
                  </a:lnTo>
                  <a:lnTo>
                    <a:pt x="87" y="409"/>
                  </a:lnTo>
                  <a:lnTo>
                    <a:pt x="97" y="422"/>
                  </a:lnTo>
                  <a:lnTo>
                    <a:pt x="109" y="434"/>
                  </a:lnTo>
                  <a:lnTo>
                    <a:pt x="123" y="444"/>
                  </a:lnTo>
                  <a:lnTo>
                    <a:pt x="123" y="444"/>
                  </a:lnTo>
                  <a:lnTo>
                    <a:pt x="139" y="450"/>
                  </a:lnTo>
                  <a:lnTo>
                    <a:pt x="156" y="457"/>
                  </a:lnTo>
                  <a:lnTo>
                    <a:pt x="176" y="459"/>
                  </a:lnTo>
                  <a:lnTo>
                    <a:pt x="197" y="461"/>
                  </a:lnTo>
                  <a:lnTo>
                    <a:pt x="197" y="461"/>
                  </a:lnTo>
                  <a:lnTo>
                    <a:pt x="215" y="461"/>
                  </a:lnTo>
                  <a:lnTo>
                    <a:pt x="231" y="458"/>
                  </a:lnTo>
                  <a:lnTo>
                    <a:pt x="247" y="455"/>
                  </a:lnTo>
                  <a:lnTo>
                    <a:pt x="261" y="452"/>
                  </a:lnTo>
                  <a:lnTo>
                    <a:pt x="274" y="448"/>
                  </a:lnTo>
                  <a:lnTo>
                    <a:pt x="285" y="441"/>
                  </a:lnTo>
                  <a:lnTo>
                    <a:pt x="295" y="435"/>
                  </a:lnTo>
                  <a:lnTo>
                    <a:pt x="303" y="426"/>
                  </a:lnTo>
                  <a:lnTo>
                    <a:pt x="303" y="426"/>
                  </a:lnTo>
                  <a:lnTo>
                    <a:pt x="311" y="417"/>
                  </a:lnTo>
                  <a:lnTo>
                    <a:pt x="317" y="405"/>
                  </a:lnTo>
                  <a:lnTo>
                    <a:pt x="322" y="393"/>
                  </a:lnTo>
                  <a:lnTo>
                    <a:pt x="327" y="377"/>
                  </a:lnTo>
                  <a:lnTo>
                    <a:pt x="331" y="359"/>
                  </a:lnTo>
                  <a:lnTo>
                    <a:pt x="334" y="340"/>
                  </a:lnTo>
                  <a:lnTo>
                    <a:pt x="335" y="320"/>
                  </a:lnTo>
                  <a:lnTo>
                    <a:pt x="335" y="295"/>
                  </a:lnTo>
                  <a:lnTo>
                    <a:pt x="33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1" name="Freeform 617"/>
            <p:cNvSpPr>
              <a:spLocks/>
            </p:cNvSpPr>
            <p:nvPr/>
          </p:nvSpPr>
          <p:spPr bwMode="auto">
            <a:xfrm>
              <a:off x="8670925" y="2416176"/>
              <a:ext cx="254000" cy="407988"/>
            </a:xfrm>
            <a:custGeom>
              <a:avLst/>
              <a:gdLst>
                <a:gd name="T0" fmla="*/ 0 w 321"/>
                <a:gd name="T1" fmla="*/ 513 h 513"/>
                <a:gd name="T2" fmla="*/ 0 w 321"/>
                <a:gd name="T3" fmla="*/ 0 h 513"/>
                <a:gd name="T4" fmla="*/ 68 w 321"/>
                <a:gd name="T5" fmla="*/ 0 h 513"/>
                <a:gd name="T6" fmla="*/ 68 w 321"/>
                <a:gd name="T7" fmla="*/ 453 h 513"/>
                <a:gd name="T8" fmla="*/ 321 w 321"/>
                <a:gd name="T9" fmla="*/ 453 h 513"/>
                <a:gd name="T10" fmla="*/ 321 w 321"/>
                <a:gd name="T11" fmla="*/ 513 h 513"/>
                <a:gd name="T12" fmla="*/ 0 w 321"/>
                <a:gd name="T13" fmla="*/ 513 h 513"/>
              </a:gdLst>
              <a:ahLst/>
              <a:cxnLst>
                <a:cxn ang="0">
                  <a:pos x="T0" y="T1"/>
                </a:cxn>
                <a:cxn ang="0">
                  <a:pos x="T2" y="T3"/>
                </a:cxn>
                <a:cxn ang="0">
                  <a:pos x="T4" y="T5"/>
                </a:cxn>
                <a:cxn ang="0">
                  <a:pos x="T6" y="T7"/>
                </a:cxn>
                <a:cxn ang="0">
                  <a:pos x="T8" y="T9"/>
                </a:cxn>
                <a:cxn ang="0">
                  <a:pos x="T10" y="T11"/>
                </a:cxn>
                <a:cxn ang="0">
                  <a:pos x="T12" y="T13"/>
                </a:cxn>
              </a:cxnLst>
              <a:rect l="0" t="0" r="r" b="b"/>
              <a:pathLst>
                <a:path w="321" h="513">
                  <a:moveTo>
                    <a:pt x="0" y="513"/>
                  </a:moveTo>
                  <a:lnTo>
                    <a:pt x="0" y="0"/>
                  </a:lnTo>
                  <a:lnTo>
                    <a:pt x="68" y="0"/>
                  </a:lnTo>
                  <a:lnTo>
                    <a:pt x="68" y="453"/>
                  </a:lnTo>
                  <a:lnTo>
                    <a:pt x="321" y="453"/>
                  </a:lnTo>
                  <a:lnTo>
                    <a:pt x="321" y="513"/>
                  </a:lnTo>
                  <a:lnTo>
                    <a:pt x="0"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2" name="Freeform 618"/>
            <p:cNvSpPr>
              <a:spLocks/>
            </p:cNvSpPr>
            <p:nvPr/>
          </p:nvSpPr>
          <p:spPr bwMode="auto">
            <a:xfrm>
              <a:off x="8885238" y="2416176"/>
              <a:ext cx="322263" cy="407988"/>
            </a:xfrm>
            <a:custGeom>
              <a:avLst/>
              <a:gdLst>
                <a:gd name="T0" fmla="*/ 169 w 407"/>
                <a:gd name="T1" fmla="*/ 513 h 513"/>
                <a:gd name="T2" fmla="*/ 169 w 407"/>
                <a:gd name="T3" fmla="*/ 60 h 513"/>
                <a:gd name="T4" fmla="*/ 0 w 407"/>
                <a:gd name="T5" fmla="*/ 60 h 513"/>
                <a:gd name="T6" fmla="*/ 0 w 407"/>
                <a:gd name="T7" fmla="*/ 0 h 513"/>
                <a:gd name="T8" fmla="*/ 407 w 407"/>
                <a:gd name="T9" fmla="*/ 0 h 513"/>
                <a:gd name="T10" fmla="*/ 407 w 407"/>
                <a:gd name="T11" fmla="*/ 60 h 513"/>
                <a:gd name="T12" fmla="*/ 237 w 407"/>
                <a:gd name="T13" fmla="*/ 60 h 513"/>
                <a:gd name="T14" fmla="*/ 237 w 407"/>
                <a:gd name="T15" fmla="*/ 513 h 513"/>
                <a:gd name="T16" fmla="*/ 169 w 407"/>
                <a:gd name="T17" fmla="*/ 513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7" h="513">
                  <a:moveTo>
                    <a:pt x="169" y="513"/>
                  </a:moveTo>
                  <a:lnTo>
                    <a:pt x="169" y="60"/>
                  </a:lnTo>
                  <a:lnTo>
                    <a:pt x="0" y="60"/>
                  </a:lnTo>
                  <a:lnTo>
                    <a:pt x="0" y="0"/>
                  </a:lnTo>
                  <a:lnTo>
                    <a:pt x="407" y="0"/>
                  </a:lnTo>
                  <a:lnTo>
                    <a:pt x="407" y="60"/>
                  </a:lnTo>
                  <a:lnTo>
                    <a:pt x="237" y="60"/>
                  </a:lnTo>
                  <a:lnTo>
                    <a:pt x="237" y="513"/>
                  </a:lnTo>
                  <a:lnTo>
                    <a:pt x="169" y="51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123" name="Text Box 74"/>
          <p:cNvSpPr txBox="1">
            <a:spLocks noChangeArrowheads="1"/>
          </p:cNvSpPr>
          <p:nvPr/>
        </p:nvSpPr>
        <p:spPr bwMode="auto">
          <a:xfrm>
            <a:off x="2558633" y="8929866"/>
            <a:ext cx="72575" cy="72401"/>
          </a:xfrm>
          <a:prstGeom prst="rect">
            <a:avLst/>
          </a:prstGeom>
          <a:solidFill>
            <a:srgbClr val="FFFFFF"/>
          </a:solidFill>
          <a:ln w="6350">
            <a:solidFill>
              <a:srgbClr val="000000"/>
            </a:solidFill>
            <a:miter lim="800000"/>
            <a:headEnd/>
            <a:tailEnd/>
          </a:ln>
        </p:spPr>
        <p:txBody>
          <a:bodyPr wrap="none" lIns="0" tIns="0" rIns="0" bIns="0" anchor="ctr" anchorCtr="1"/>
          <a:lstStyle>
            <a:lvl1pPr eaLnBrk="0" hangingPunct="0">
              <a:spcBef>
                <a:spcPct val="0"/>
              </a:spcBef>
              <a:defRPr sz="2400">
                <a:solidFill>
                  <a:schemeClr val="tx1"/>
                </a:solidFill>
                <a:latin typeface="Arial" charset="0"/>
                <a:ea typeface="MS PGothic" pitchFamily="34" charset="-128"/>
              </a:defRPr>
            </a:lvl1pPr>
            <a:lvl2pPr marL="37931725" indent="-37474525" eaLnBrk="0" hangingPunct="0">
              <a:spcBef>
                <a:spcPct val="0"/>
              </a:spcBef>
              <a:defRPr sz="2400">
                <a:solidFill>
                  <a:schemeClr val="tx1"/>
                </a:solidFill>
                <a:latin typeface="Arial" charset="0"/>
                <a:ea typeface="MS PGothic" pitchFamily="34" charset="-128"/>
              </a:defRPr>
            </a:lvl2pPr>
            <a:lvl3pPr eaLnBrk="0" hangingPunct="0">
              <a:spcBef>
                <a:spcPct val="0"/>
              </a:spcBef>
              <a:defRPr sz="2400">
                <a:solidFill>
                  <a:schemeClr val="tx1"/>
                </a:solidFill>
                <a:latin typeface="Arial" charset="0"/>
                <a:ea typeface="MS PGothic" pitchFamily="34" charset="-128"/>
              </a:defRPr>
            </a:lvl3pPr>
            <a:lvl4pPr eaLnBrk="0" hangingPunct="0">
              <a:spcBef>
                <a:spcPct val="0"/>
              </a:spcBef>
              <a:defRPr sz="2400">
                <a:solidFill>
                  <a:schemeClr val="tx1"/>
                </a:solidFill>
                <a:latin typeface="Arial" charset="0"/>
                <a:ea typeface="MS PGothic" pitchFamily="34" charset="-128"/>
              </a:defRPr>
            </a:lvl4pPr>
            <a:lvl5pPr eaLnBrk="0" hangingPunct="0">
              <a:spcBef>
                <a:spcPct val="0"/>
              </a:spcBef>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algn="ctr" eaLnBrk="1" hangingPunct="1">
              <a:defRPr/>
            </a:pPr>
            <a:endParaRPr lang="fr-FR" sz="500" b="0" dirty="0">
              <a:cs typeface="+mn-cs"/>
            </a:endParaRPr>
          </a:p>
        </p:txBody>
      </p:sp>
    </p:spTree>
    <p:extLst>
      <p:ext uri="{BB962C8B-B14F-4D97-AF65-F5344CB8AC3E}">
        <p14:creationId xmlns:p14="http://schemas.microsoft.com/office/powerpoint/2010/main" val="383543314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buClr>
        <a:schemeClr val="accent1"/>
      </a:buClr>
      <a:buFont typeface="Wingdings" pitchFamily="2" charset="2"/>
      <a:defRPr sz="600" kern="1200">
        <a:solidFill>
          <a:schemeClr val="tx1"/>
        </a:solidFill>
        <a:latin typeface="Arial" pitchFamily="-28" charset="0"/>
        <a:ea typeface="MS PGothic" pitchFamily="34" charset="-128"/>
        <a:cs typeface="ＭＳ Ｐゴシック" pitchFamily="-28" charset="-128"/>
      </a:defRPr>
    </a:lvl1pPr>
    <a:lvl2pPr marL="557213" indent="-214313" algn="l" rtl="0" eaLnBrk="0" fontAlgn="base" hangingPunct="0">
      <a:spcBef>
        <a:spcPct val="30000"/>
      </a:spcBef>
      <a:spcAft>
        <a:spcPct val="0"/>
      </a:spcAft>
      <a:defRPr sz="900" kern="1200">
        <a:solidFill>
          <a:schemeClr val="tx1"/>
        </a:solidFill>
        <a:latin typeface="Arial" pitchFamily="-28" charset="0"/>
        <a:ea typeface="MS PGothic" pitchFamily="34" charset="-128"/>
        <a:cs typeface="+mn-cs"/>
      </a:defRPr>
    </a:lvl2pPr>
    <a:lvl3pPr marL="857250" indent="-171450" algn="l" rtl="0" eaLnBrk="0" fontAlgn="base" hangingPunct="0">
      <a:spcBef>
        <a:spcPct val="30000"/>
      </a:spcBef>
      <a:spcAft>
        <a:spcPct val="0"/>
      </a:spcAft>
      <a:defRPr sz="900" kern="1200">
        <a:solidFill>
          <a:schemeClr val="tx1"/>
        </a:solidFill>
        <a:latin typeface="Arial" pitchFamily="-28" charset="0"/>
        <a:ea typeface="MS PGothic" pitchFamily="34" charset="-128"/>
        <a:cs typeface="+mn-cs"/>
      </a:defRPr>
    </a:lvl3pPr>
    <a:lvl4pPr marL="1200150" indent="-171450" algn="l" rtl="0" eaLnBrk="0" fontAlgn="base" hangingPunct="0">
      <a:spcBef>
        <a:spcPct val="30000"/>
      </a:spcBef>
      <a:spcAft>
        <a:spcPct val="0"/>
      </a:spcAft>
      <a:defRPr sz="900" kern="1200">
        <a:solidFill>
          <a:schemeClr val="tx1"/>
        </a:solidFill>
        <a:latin typeface="Arial" pitchFamily="-28" charset="0"/>
        <a:ea typeface="MS PGothic" pitchFamily="34" charset="-128"/>
        <a:cs typeface="+mn-cs"/>
      </a:defRPr>
    </a:lvl4pPr>
    <a:lvl5pPr marL="1543050" indent="-171450" algn="l" rtl="0" eaLnBrk="0" fontAlgn="base" hangingPunct="0">
      <a:spcBef>
        <a:spcPct val="30000"/>
      </a:spcBef>
      <a:spcAft>
        <a:spcPct val="0"/>
      </a:spcAft>
      <a:defRPr sz="900" kern="1200">
        <a:solidFill>
          <a:schemeClr val="tx1"/>
        </a:solidFill>
        <a:latin typeface="Arial" pitchFamily="-28" charset="0"/>
        <a:ea typeface="MS PGothic" pitchFamily="34" charset="-128"/>
        <a:cs typeface="+mn-cs"/>
      </a:defRPr>
    </a:lvl5pPr>
    <a:lvl6pPr marL="1714500" algn="l" defTabSz="342900" rtl="0" eaLnBrk="1" latinLnBrk="0" hangingPunct="1">
      <a:defRPr sz="900" kern="1200">
        <a:solidFill>
          <a:schemeClr val="tx1"/>
        </a:solidFill>
        <a:latin typeface="+mn-lt"/>
        <a:ea typeface="+mn-ea"/>
        <a:cs typeface="+mn-cs"/>
      </a:defRPr>
    </a:lvl6pPr>
    <a:lvl7pPr marL="2057400" algn="l" defTabSz="342900" rtl="0" eaLnBrk="1" latinLnBrk="0" hangingPunct="1">
      <a:defRPr sz="900" kern="1200">
        <a:solidFill>
          <a:schemeClr val="tx1"/>
        </a:solidFill>
        <a:latin typeface="+mn-lt"/>
        <a:ea typeface="+mn-ea"/>
        <a:cs typeface="+mn-cs"/>
      </a:defRPr>
    </a:lvl7pPr>
    <a:lvl8pPr marL="2400300" algn="l" defTabSz="342900" rtl="0" eaLnBrk="1" latinLnBrk="0" hangingPunct="1">
      <a:defRPr sz="900" kern="1200">
        <a:solidFill>
          <a:schemeClr val="tx1"/>
        </a:solidFill>
        <a:latin typeface="+mn-lt"/>
        <a:ea typeface="+mn-ea"/>
        <a:cs typeface="+mn-cs"/>
      </a:defRPr>
    </a:lvl8pPr>
    <a:lvl9pPr marL="2743200" algn="l" defTabSz="3429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re seul">
    <p:spTree>
      <p:nvGrpSpPr>
        <p:cNvPr id="1" name=""/>
        <p:cNvGrpSpPr/>
        <p:nvPr/>
      </p:nvGrpSpPr>
      <p:grpSpPr>
        <a:xfrm>
          <a:off x="0" y="0"/>
          <a:ext cx="0" cy="0"/>
          <a:chOff x="0" y="0"/>
          <a:chExt cx="0" cy="0"/>
        </a:xfrm>
      </p:grpSpPr>
      <p:sp>
        <p:nvSpPr>
          <p:cNvPr id="259" name="Rectangle 43"/>
          <p:cNvSpPr>
            <a:spLocks noChangeArrowheads="1"/>
          </p:cNvSpPr>
          <p:nvPr userDrawn="1"/>
        </p:nvSpPr>
        <p:spPr bwMode="auto">
          <a:xfrm>
            <a:off x="180975" y="180000"/>
            <a:ext cx="8784012" cy="2804500"/>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68580" tIns="34290" rIns="68580" bIns="34290" anchor="ctr"/>
          <a:lstStyle/>
          <a:p>
            <a:endParaRPr lang="fr-FR" sz="1400" b="0">
              <a:solidFill>
                <a:schemeClr val="tx1"/>
              </a:solidFill>
            </a:endParaRPr>
          </a:p>
        </p:txBody>
      </p:sp>
      <p:sp>
        <p:nvSpPr>
          <p:cNvPr id="5" name="Rectangle 41"/>
          <p:cNvSpPr>
            <a:spLocks noGrp="1" noChangeArrowheads="1"/>
          </p:cNvSpPr>
          <p:nvPr>
            <p:ph type="title" hasCustomPrompt="1"/>
          </p:nvPr>
        </p:nvSpPr>
        <p:spPr bwMode="auto">
          <a:xfrm>
            <a:off x="180975" y="180975"/>
            <a:ext cx="8785225" cy="2803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60000" tIns="0" rIns="0" bIns="0" numCol="1" anchor="ctr" anchorCtr="0" compatLnSpc="1">
            <a:prstTxWarp prst="textNoShape">
              <a:avLst/>
            </a:prstTxWarp>
          </a:bodyPr>
          <a:lstStyle>
            <a:lvl1pPr>
              <a:defRPr sz="2400" cap="all" baseline="0">
                <a:latin typeface="+mn-lt"/>
              </a:defRPr>
            </a:lvl1pPr>
          </a:lstStyle>
          <a:p>
            <a:pPr lvl="0"/>
            <a:r>
              <a:rPr lang="fr-FR" dirty="0" smtClean="0"/>
              <a:t>PRESENTATION TITLE</a:t>
            </a:r>
          </a:p>
        </p:txBody>
      </p:sp>
    </p:spTree>
    <p:extLst>
      <p:ext uri="{BB962C8B-B14F-4D97-AF65-F5344CB8AC3E}">
        <p14:creationId xmlns:p14="http://schemas.microsoft.com/office/powerpoint/2010/main" val="415812969"/>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917659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 name="Text Box 23"/>
          <p:cNvSpPr txBox="1">
            <a:spLocks noChangeArrowheads="1"/>
          </p:cNvSpPr>
          <p:nvPr/>
        </p:nvSpPr>
        <p:spPr bwMode="auto">
          <a:xfrm>
            <a:off x="1331120" y="4718239"/>
            <a:ext cx="2520000" cy="165600"/>
          </a:xfrm>
          <a:prstGeom prst="rect">
            <a:avLst/>
          </a:prstGeom>
          <a:noFill/>
          <a:ln>
            <a:noFill/>
          </a:ln>
          <a:extLst/>
        </p:spPr>
        <p:txBody>
          <a:bodyPr wrap="square" lIns="0" tIns="0" rIns="0" bIns="0" anchor="b" anchorCtr="0">
            <a:noAutofit/>
          </a:bodyPr>
          <a:lstStyle>
            <a:lvl1pPr defTabSz="1042988" eaLnBrk="0" hangingPunct="0">
              <a:spcBef>
                <a:spcPct val="0"/>
              </a:spcBef>
              <a:defRPr sz="2400">
                <a:solidFill>
                  <a:schemeClr val="tx1"/>
                </a:solidFill>
                <a:latin typeface="Arial" charset="0"/>
                <a:ea typeface="MS PGothic" pitchFamily="34" charset="-128"/>
              </a:defRPr>
            </a:lvl1pPr>
            <a:lvl2pPr marL="37931725" indent="-37474525" defTabSz="1042988" eaLnBrk="0" hangingPunct="0">
              <a:spcBef>
                <a:spcPct val="0"/>
              </a:spcBef>
              <a:defRPr sz="2400">
                <a:solidFill>
                  <a:schemeClr val="tx1"/>
                </a:solidFill>
                <a:latin typeface="Arial" charset="0"/>
                <a:ea typeface="MS PGothic" pitchFamily="34" charset="-128"/>
              </a:defRPr>
            </a:lvl2pPr>
            <a:lvl3pPr eaLnBrk="0" hangingPunct="0">
              <a:spcBef>
                <a:spcPct val="0"/>
              </a:spcBef>
              <a:defRPr sz="2400">
                <a:solidFill>
                  <a:schemeClr val="tx1"/>
                </a:solidFill>
                <a:latin typeface="Arial" charset="0"/>
                <a:ea typeface="MS PGothic" pitchFamily="34" charset="-128"/>
              </a:defRPr>
            </a:lvl3pPr>
            <a:lvl4pPr eaLnBrk="0" hangingPunct="0">
              <a:spcBef>
                <a:spcPct val="0"/>
              </a:spcBef>
              <a:defRPr sz="2400">
                <a:solidFill>
                  <a:schemeClr val="tx1"/>
                </a:solidFill>
                <a:latin typeface="Arial" charset="0"/>
                <a:ea typeface="MS PGothic" pitchFamily="34" charset="-128"/>
              </a:defRPr>
            </a:lvl4pPr>
            <a:lvl5pPr eaLnBrk="0" hangingPunct="0">
              <a:spcBef>
                <a:spcPct val="0"/>
              </a:spcBef>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buClr>
                <a:srgbClr val="F7B100"/>
              </a:buClr>
              <a:buFont typeface="Wingdings" pitchFamily="2" charset="2"/>
              <a:buNone/>
              <a:defRPr/>
            </a:pPr>
            <a:r>
              <a:rPr lang="fr-FR" sz="600" b="0" cap="all" baseline="0" dirty="0" smtClean="0">
                <a:latin typeface="Arial" panose="020B0604020202020204" pitchFamily="34" charset="0"/>
                <a:cs typeface="Arial" panose="020B0604020202020204" pitchFamily="34" charset="0"/>
              </a:rPr>
              <a:t>OICA IWG AECS</a:t>
            </a:r>
            <a:endParaRPr lang="fr-FR" sz="600" b="0" cap="all" baseline="0" dirty="0">
              <a:latin typeface="Arial" panose="020B0604020202020204" pitchFamily="34" charset="0"/>
              <a:cs typeface="Arial" panose="020B0604020202020204" pitchFamily="34" charset="0"/>
            </a:endParaRPr>
          </a:p>
        </p:txBody>
      </p:sp>
      <p:cxnSp>
        <p:nvCxnSpPr>
          <p:cNvPr id="23" name="Connecteur droit 22"/>
          <p:cNvCxnSpPr/>
          <p:nvPr/>
        </p:nvCxnSpPr>
        <p:spPr>
          <a:xfrm>
            <a:off x="3858263" y="4699657"/>
            <a:ext cx="0" cy="1656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 Box 23"/>
          <p:cNvSpPr txBox="1">
            <a:spLocks noChangeArrowheads="1"/>
          </p:cNvSpPr>
          <p:nvPr/>
        </p:nvSpPr>
        <p:spPr bwMode="auto">
          <a:xfrm>
            <a:off x="3929857" y="4718239"/>
            <a:ext cx="900000" cy="165600"/>
          </a:xfrm>
          <a:prstGeom prst="rect">
            <a:avLst/>
          </a:prstGeom>
          <a:noFill/>
          <a:ln>
            <a:noFill/>
          </a:ln>
          <a:extLst/>
        </p:spPr>
        <p:txBody>
          <a:bodyPr wrap="square" lIns="0" tIns="0" rIns="0" bIns="0" anchor="b" anchorCtr="0">
            <a:noAutofit/>
          </a:bodyPr>
          <a:lstStyle>
            <a:lvl1pPr defTabSz="1042988" eaLnBrk="0" hangingPunct="0">
              <a:spcBef>
                <a:spcPct val="0"/>
              </a:spcBef>
              <a:defRPr sz="2400">
                <a:solidFill>
                  <a:schemeClr val="tx1"/>
                </a:solidFill>
                <a:latin typeface="Arial" charset="0"/>
                <a:ea typeface="MS PGothic" pitchFamily="34" charset="-128"/>
              </a:defRPr>
            </a:lvl1pPr>
            <a:lvl2pPr marL="37931725" indent="-37474525" defTabSz="1042988" eaLnBrk="0" hangingPunct="0">
              <a:spcBef>
                <a:spcPct val="0"/>
              </a:spcBef>
              <a:defRPr sz="2400">
                <a:solidFill>
                  <a:schemeClr val="tx1"/>
                </a:solidFill>
                <a:latin typeface="Arial" charset="0"/>
                <a:ea typeface="MS PGothic" pitchFamily="34" charset="-128"/>
              </a:defRPr>
            </a:lvl2pPr>
            <a:lvl3pPr eaLnBrk="0" hangingPunct="0">
              <a:spcBef>
                <a:spcPct val="0"/>
              </a:spcBef>
              <a:defRPr sz="2400">
                <a:solidFill>
                  <a:schemeClr val="tx1"/>
                </a:solidFill>
                <a:latin typeface="Arial" charset="0"/>
                <a:ea typeface="MS PGothic" pitchFamily="34" charset="-128"/>
              </a:defRPr>
            </a:lvl3pPr>
            <a:lvl4pPr eaLnBrk="0" hangingPunct="0">
              <a:spcBef>
                <a:spcPct val="0"/>
              </a:spcBef>
              <a:defRPr sz="2400">
                <a:solidFill>
                  <a:schemeClr val="tx1"/>
                </a:solidFill>
                <a:latin typeface="Arial" charset="0"/>
                <a:ea typeface="MS PGothic" pitchFamily="34" charset="-128"/>
              </a:defRPr>
            </a:lvl4pPr>
            <a:lvl5pPr eaLnBrk="0" hangingPunct="0">
              <a:spcBef>
                <a:spcPct val="0"/>
              </a:spcBef>
              <a:defRPr sz="2400">
                <a:solidFill>
                  <a:schemeClr val="tx1"/>
                </a:solidFill>
                <a:latin typeface="Arial" charset="0"/>
                <a:ea typeface="MS PGothic" pitchFamily="34" charset="-128"/>
              </a:defRPr>
            </a:lvl5pPr>
            <a:lvl6pPr marL="457200" eaLnBrk="0" fontAlgn="base" hangingPunct="0">
              <a:spcBef>
                <a:spcPct val="0"/>
              </a:spcBef>
              <a:spcAft>
                <a:spcPct val="0"/>
              </a:spcAft>
              <a:defRPr sz="2400">
                <a:solidFill>
                  <a:schemeClr val="tx1"/>
                </a:solidFill>
                <a:latin typeface="Arial" charset="0"/>
                <a:ea typeface="MS PGothic" pitchFamily="34" charset="-128"/>
              </a:defRPr>
            </a:lvl6pPr>
            <a:lvl7pPr marL="914400" eaLnBrk="0" fontAlgn="base" hangingPunct="0">
              <a:spcBef>
                <a:spcPct val="0"/>
              </a:spcBef>
              <a:spcAft>
                <a:spcPct val="0"/>
              </a:spcAft>
              <a:defRPr sz="2400">
                <a:solidFill>
                  <a:schemeClr val="tx1"/>
                </a:solidFill>
                <a:latin typeface="Arial" charset="0"/>
                <a:ea typeface="MS PGothic" pitchFamily="34" charset="-128"/>
              </a:defRPr>
            </a:lvl7pPr>
            <a:lvl8pPr marL="1371600" eaLnBrk="0" fontAlgn="base" hangingPunct="0">
              <a:spcBef>
                <a:spcPct val="0"/>
              </a:spcBef>
              <a:spcAft>
                <a:spcPct val="0"/>
              </a:spcAft>
              <a:defRPr sz="2400">
                <a:solidFill>
                  <a:schemeClr val="tx1"/>
                </a:solidFill>
                <a:latin typeface="Arial" charset="0"/>
                <a:ea typeface="MS PGothic" pitchFamily="34" charset="-128"/>
              </a:defRPr>
            </a:lvl8pPr>
            <a:lvl9pPr marL="1828800" eaLnBrk="0" fontAlgn="base" hangingPunct="0">
              <a:spcBef>
                <a:spcPct val="0"/>
              </a:spcBef>
              <a:spcAft>
                <a:spcPct val="0"/>
              </a:spcAft>
              <a:defRPr sz="2400">
                <a:solidFill>
                  <a:schemeClr val="tx1"/>
                </a:solidFill>
                <a:latin typeface="Arial" charset="0"/>
                <a:ea typeface="MS PGothic" pitchFamily="34" charset="-128"/>
              </a:defRPr>
            </a:lvl9pPr>
          </a:lstStyle>
          <a:p>
            <a:pPr eaLnBrk="1" hangingPunct="1">
              <a:buClr>
                <a:srgbClr val="F7B100"/>
              </a:buClr>
              <a:buFont typeface="Wingdings" pitchFamily="2" charset="2"/>
              <a:buNone/>
              <a:defRPr/>
            </a:pPr>
            <a:r>
              <a:rPr lang="fr-FR" sz="600" b="0" cap="all" baseline="0" dirty="0" smtClean="0">
                <a:latin typeface="Arial" panose="020B0604020202020204" pitchFamily="34" charset="0"/>
                <a:cs typeface="Arial" panose="020B0604020202020204" pitchFamily="34" charset="0"/>
              </a:rPr>
              <a:t>FEBRUARY 2016</a:t>
            </a:r>
            <a:endParaRPr lang="fr-FR" sz="600" b="0" cap="all" baseline="0" dirty="0">
              <a:latin typeface="Arial" panose="020B0604020202020204" pitchFamily="34" charset="0"/>
              <a:cs typeface="Arial" panose="020B0604020202020204" pitchFamily="34" charset="0"/>
            </a:endParaRPr>
          </a:p>
        </p:txBody>
      </p:sp>
      <p:cxnSp>
        <p:nvCxnSpPr>
          <p:cNvPr id="26" name="Connecteur droit 25"/>
          <p:cNvCxnSpPr/>
          <p:nvPr/>
        </p:nvCxnSpPr>
        <p:spPr>
          <a:xfrm>
            <a:off x="1266825" y="4699657"/>
            <a:ext cx="0" cy="1656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Connecteur droit 64"/>
          <p:cNvCxnSpPr/>
          <p:nvPr/>
        </p:nvCxnSpPr>
        <p:spPr>
          <a:xfrm>
            <a:off x="4837000" y="4699657"/>
            <a:ext cx="0" cy="1656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29" r:id="rId1"/>
    <p:sldLayoutId id="2147483850" r:id="rId2"/>
  </p:sldLayoutIdLst>
  <p:timing>
    <p:tnLst>
      <p:par>
        <p:cTn id="1" dur="indefinite" restart="never" nodeType="tmRoot"/>
      </p:par>
    </p:tnLst>
  </p:timing>
  <p:hf hdr="0" ftr="0" dt="0"/>
  <p:txStyles>
    <p:titleStyle>
      <a:lvl1pPr algn="l" rtl="0" eaLnBrk="1" fontAlgn="base" hangingPunct="1">
        <a:spcBef>
          <a:spcPct val="0"/>
        </a:spcBef>
        <a:spcAft>
          <a:spcPct val="0"/>
        </a:spcAft>
        <a:defRPr sz="1800" b="1">
          <a:solidFill>
            <a:schemeClr val="tx1"/>
          </a:solidFill>
          <a:latin typeface="+mj-lt"/>
          <a:ea typeface="+mj-ea"/>
          <a:cs typeface="+mj-cs"/>
        </a:defRPr>
      </a:lvl1pPr>
      <a:lvl2pPr algn="l" rtl="0" eaLnBrk="1" fontAlgn="base" hangingPunct="1">
        <a:spcBef>
          <a:spcPct val="0"/>
        </a:spcBef>
        <a:spcAft>
          <a:spcPct val="0"/>
        </a:spcAft>
        <a:defRPr sz="1800" b="1">
          <a:solidFill>
            <a:schemeClr val="tx1"/>
          </a:solidFill>
          <a:latin typeface="Arial Narrow" pitchFamily="34" charset="0"/>
          <a:ea typeface="MS PGothic" pitchFamily="34" charset="-128"/>
        </a:defRPr>
      </a:lvl2pPr>
      <a:lvl3pPr algn="l" rtl="0" eaLnBrk="1" fontAlgn="base" hangingPunct="1">
        <a:spcBef>
          <a:spcPct val="0"/>
        </a:spcBef>
        <a:spcAft>
          <a:spcPct val="0"/>
        </a:spcAft>
        <a:defRPr sz="1800" b="1">
          <a:solidFill>
            <a:schemeClr val="tx1"/>
          </a:solidFill>
          <a:latin typeface="Arial Narrow" pitchFamily="34" charset="0"/>
          <a:ea typeface="MS PGothic" pitchFamily="34" charset="-128"/>
        </a:defRPr>
      </a:lvl3pPr>
      <a:lvl4pPr algn="l" rtl="0" eaLnBrk="1" fontAlgn="base" hangingPunct="1">
        <a:spcBef>
          <a:spcPct val="0"/>
        </a:spcBef>
        <a:spcAft>
          <a:spcPct val="0"/>
        </a:spcAft>
        <a:defRPr sz="1800" b="1">
          <a:solidFill>
            <a:schemeClr val="tx1"/>
          </a:solidFill>
          <a:latin typeface="Arial Narrow" pitchFamily="34" charset="0"/>
          <a:ea typeface="MS PGothic" pitchFamily="34" charset="-128"/>
        </a:defRPr>
      </a:lvl4pPr>
      <a:lvl5pPr algn="l" rtl="0" eaLnBrk="1" fontAlgn="base" hangingPunct="1">
        <a:spcBef>
          <a:spcPct val="0"/>
        </a:spcBef>
        <a:spcAft>
          <a:spcPct val="0"/>
        </a:spcAft>
        <a:defRPr sz="1800" b="1">
          <a:solidFill>
            <a:schemeClr val="tx1"/>
          </a:solidFill>
          <a:latin typeface="Arial Narrow" pitchFamily="34" charset="0"/>
          <a:ea typeface="MS PGothic" pitchFamily="34" charset="-128"/>
        </a:defRPr>
      </a:lvl5pPr>
      <a:lvl6pPr marL="342900" algn="l" rtl="0" eaLnBrk="1" fontAlgn="base" hangingPunct="1">
        <a:spcBef>
          <a:spcPct val="0"/>
        </a:spcBef>
        <a:spcAft>
          <a:spcPct val="0"/>
        </a:spcAft>
        <a:defRPr sz="1800" b="1">
          <a:solidFill>
            <a:schemeClr val="tx1"/>
          </a:solidFill>
          <a:latin typeface="Arial Narrow" pitchFamily="34" charset="0"/>
          <a:ea typeface="MS PGothic" pitchFamily="34" charset="-128"/>
        </a:defRPr>
      </a:lvl6pPr>
      <a:lvl7pPr marL="685800" algn="l" rtl="0" eaLnBrk="1" fontAlgn="base" hangingPunct="1">
        <a:spcBef>
          <a:spcPct val="0"/>
        </a:spcBef>
        <a:spcAft>
          <a:spcPct val="0"/>
        </a:spcAft>
        <a:defRPr sz="1800" b="1">
          <a:solidFill>
            <a:schemeClr val="tx1"/>
          </a:solidFill>
          <a:latin typeface="Arial Narrow" pitchFamily="34" charset="0"/>
          <a:ea typeface="MS PGothic" pitchFamily="34" charset="-128"/>
        </a:defRPr>
      </a:lvl7pPr>
      <a:lvl8pPr marL="1028700" algn="l" rtl="0" eaLnBrk="1" fontAlgn="base" hangingPunct="1">
        <a:spcBef>
          <a:spcPct val="0"/>
        </a:spcBef>
        <a:spcAft>
          <a:spcPct val="0"/>
        </a:spcAft>
        <a:defRPr sz="1800" b="1">
          <a:solidFill>
            <a:schemeClr val="tx1"/>
          </a:solidFill>
          <a:latin typeface="Arial Narrow" pitchFamily="34" charset="0"/>
          <a:ea typeface="MS PGothic" pitchFamily="34" charset="-128"/>
        </a:defRPr>
      </a:lvl8pPr>
      <a:lvl9pPr marL="1371600" algn="l" rtl="0" eaLnBrk="1" fontAlgn="base" hangingPunct="1">
        <a:spcBef>
          <a:spcPct val="0"/>
        </a:spcBef>
        <a:spcAft>
          <a:spcPct val="0"/>
        </a:spcAft>
        <a:defRPr sz="1800" b="1">
          <a:solidFill>
            <a:schemeClr val="tx1"/>
          </a:solidFill>
          <a:latin typeface="Arial Narrow" pitchFamily="34" charset="0"/>
          <a:ea typeface="MS PGothic" pitchFamily="34" charset="-128"/>
        </a:defRPr>
      </a:lvl9pPr>
    </p:titleStyle>
    <p:bodyStyle>
      <a:lvl1pPr marL="257175" indent="-257175" algn="l" rtl="0" eaLnBrk="1" fontAlgn="base" hangingPunct="1">
        <a:spcBef>
          <a:spcPct val="35000"/>
        </a:spcBef>
        <a:spcAft>
          <a:spcPct val="0"/>
        </a:spcAft>
        <a:buClr>
          <a:srgbClr val="F7B100"/>
        </a:buClr>
        <a:buFont typeface="Wingdings" pitchFamily="2" charset="2"/>
        <a:buChar char="§"/>
        <a:defRPr sz="1500" b="1">
          <a:solidFill>
            <a:schemeClr val="tx1"/>
          </a:solidFill>
          <a:latin typeface="+mn-lt"/>
          <a:ea typeface="+mn-ea"/>
          <a:cs typeface="+mn-cs"/>
        </a:defRPr>
      </a:lvl1pPr>
      <a:lvl2pPr marL="557213" indent="-214313" algn="l" rtl="0" eaLnBrk="1" fontAlgn="base" hangingPunct="1">
        <a:spcBef>
          <a:spcPct val="30000"/>
        </a:spcBef>
        <a:spcAft>
          <a:spcPct val="0"/>
        </a:spcAft>
        <a:buClr>
          <a:srgbClr val="F7B100"/>
        </a:buClr>
        <a:buFont typeface="Wingdings" pitchFamily="2" charset="2"/>
        <a:buChar char="§"/>
        <a:defRPr sz="1200">
          <a:solidFill>
            <a:schemeClr val="tx1"/>
          </a:solidFill>
          <a:latin typeface="+mn-lt"/>
          <a:ea typeface="+mn-ea"/>
        </a:defRPr>
      </a:lvl2pPr>
      <a:lvl3pPr marL="857250" indent="-171450" algn="l" rtl="0" eaLnBrk="1" fontAlgn="base" hangingPunct="1">
        <a:spcBef>
          <a:spcPct val="35000"/>
        </a:spcBef>
        <a:spcAft>
          <a:spcPct val="0"/>
        </a:spcAft>
        <a:buFont typeface="Wingdings" pitchFamily="2" charset="2"/>
        <a:buChar char="§"/>
        <a:defRPr sz="1100">
          <a:solidFill>
            <a:schemeClr val="tx1"/>
          </a:solidFill>
          <a:latin typeface="+mn-lt"/>
          <a:ea typeface="+mn-ea"/>
        </a:defRPr>
      </a:lvl3pPr>
      <a:lvl4pPr marL="1200150" indent="-171450" algn="l" rtl="0" eaLnBrk="1" fontAlgn="base" hangingPunct="1">
        <a:spcBef>
          <a:spcPct val="40000"/>
        </a:spcBef>
        <a:spcAft>
          <a:spcPct val="0"/>
        </a:spcAft>
        <a:buFont typeface="Wingdings" pitchFamily="2" charset="2"/>
        <a:buChar char="§"/>
        <a:defRPr sz="800">
          <a:solidFill>
            <a:schemeClr val="tx1"/>
          </a:solidFill>
          <a:latin typeface="+mn-lt"/>
          <a:ea typeface="+mn-ea"/>
        </a:defRPr>
      </a:lvl4pPr>
      <a:lvl5pPr marL="1543050" indent="-171450" algn="l" rtl="0" eaLnBrk="1" fontAlgn="base" hangingPunct="1">
        <a:spcBef>
          <a:spcPct val="20000"/>
        </a:spcBef>
        <a:spcAft>
          <a:spcPct val="0"/>
        </a:spcAft>
        <a:buChar char="»"/>
        <a:defRPr sz="800">
          <a:solidFill>
            <a:schemeClr val="tx1"/>
          </a:solidFill>
          <a:latin typeface="+mn-lt"/>
          <a:ea typeface="+mn-ea"/>
        </a:defRPr>
      </a:lvl5pPr>
      <a:lvl6pPr marL="1885950" indent="-171450" algn="l" rtl="0" eaLnBrk="1" fontAlgn="base" hangingPunct="1">
        <a:spcBef>
          <a:spcPct val="20000"/>
        </a:spcBef>
        <a:spcAft>
          <a:spcPct val="0"/>
        </a:spcAft>
        <a:buChar char="»"/>
        <a:defRPr sz="800">
          <a:solidFill>
            <a:schemeClr val="tx1"/>
          </a:solidFill>
          <a:latin typeface="+mn-lt"/>
          <a:ea typeface="+mn-ea"/>
        </a:defRPr>
      </a:lvl6pPr>
      <a:lvl7pPr marL="2228850" indent="-171450" algn="l" rtl="0" eaLnBrk="1" fontAlgn="base" hangingPunct="1">
        <a:spcBef>
          <a:spcPct val="20000"/>
        </a:spcBef>
        <a:spcAft>
          <a:spcPct val="0"/>
        </a:spcAft>
        <a:buChar char="»"/>
        <a:defRPr sz="800">
          <a:solidFill>
            <a:schemeClr val="tx1"/>
          </a:solidFill>
          <a:latin typeface="+mn-lt"/>
          <a:ea typeface="+mn-ea"/>
        </a:defRPr>
      </a:lvl7pPr>
      <a:lvl8pPr marL="2571750" indent="-171450" algn="l" rtl="0" eaLnBrk="1" fontAlgn="base" hangingPunct="1">
        <a:spcBef>
          <a:spcPct val="20000"/>
        </a:spcBef>
        <a:spcAft>
          <a:spcPct val="0"/>
        </a:spcAft>
        <a:buChar char="»"/>
        <a:defRPr sz="800">
          <a:solidFill>
            <a:schemeClr val="tx1"/>
          </a:solidFill>
          <a:latin typeface="+mn-lt"/>
          <a:ea typeface="+mn-ea"/>
        </a:defRPr>
      </a:lvl8pPr>
      <a:lvl9pPr marL="2914650" indent="-171450" algn="l" rtl="0" eaLnBrk="1" fontAlgn="base" hangingPunct="1">
        <a:spcBef>
          <a:spcPct val="20000"/>
        </a:spcBef>
        <a:spcAft>
          <a:spcPct val="0"/>
        </a:spcAft>
        <a:buChar char="»"/>
        <a:defRPr sz="800">
          <a:solidFill>
            <a:schemeClr val="tx1"/>
          </a:solidFill>
          <a:latin typeface="+mn-lt"/>
          <a:ea typeface="+mn-ea"/>
        </a:defRPr>
      </a:lvl9pPr>
    </p:bodyStyle>
    <p:otherStyle>
      <a:defPPr>
        <a:defRPr lang="fr-F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13" userDrawn="1">
          <p15:clr>
            <a:srgbClr val="F26B43"/>
          </p15:clr>
        </p15:guide>
        <p15:guide id="2" orient="horz" pos="114" userDrawn="1">
          <p15:clr>
            <a:srgbClr val="F26B43"/>
          </p15:clr>
        </p15:guide>
        <p15:guide id="4" pos="5647" userDrawn="1">
          <p15:clr>
            <a:srgbClr val="F26B43"/>
          </p15:clr>
        </p15:guide>
        <p15:guide id="5" orient="horz" pos="2787" userDrawn="1">
          <p15:clr>
            <a:srgbClr val="F26B43"/>
          </p15:clr>
        </p15:guide>
        <p15:guide id="6" orient="horz" pos="1904" userDrawn="1">
          <p15:clr>
            <a:srgbClr val="F26B43"/>
          </p15:clr>
        </p15:guide>
        <p15:guide id="7" orient="horz" pos="1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timing>
    <p:tnLst>
      <p:par>
        <p:cTn id="1" dur="indefinite" restart="never" nodeType="tmRoot"/>
      </p:par>
    </p:tnLst>
  </p:timing>
  <p:txStyles>
    <p:titleStyle>
      <a:lvl1pPr algn="ctr" rtl="0" eaLnBrk="0" fontAlgn="base" hangingPunct="0">
        <a:spcBef>
          <a:spcPct val="0"/>
        </a:spcBef>
        <a:spcAft>
          <a:spcPct val="0"/>
        </a:spcAft>
        <a:defRPr sz="3300" kern="1200">
          <a:solidFill>
            <a:schemeClr val="tx1"/>
          </a:solidFill>
          <a:latin typeface="+mj-lt"/>
          <a:ea typeface="+mj-ea"/>
          <a:cs typeface="+mj-cs"/>
        </a:defRPr>
      </a:lvl1pPr>
      <a:lvl2pPr algn="ctr" rtl="0" eaLnBrk="0" fontAlgn="base" hangingPunct="0">
        <a:spcBef>
          <a:spcPct val="0"/>
        </a:spcBef>
        <a:spcAft>
          <a:spcPct val="0"/>
        </a:spcAft>
        <a:defRPr sz="3300">
          <a:solidFill>
            <a:schemeClr val="tx1"/>
          </a:solidFill>
          <a:latin typeface="Calibri" pitchFamily="34" charset="0"/>
        </a:defRPr>
      </a:lvl2pPr>
      <a:lvl3pPr algn="ctr" rtl="0" eaLnBrk="0" fontAlgn="base" hangingPunct="0">
        <a:spcBef>
          <a:spcPct val="0"/>
        </a:spcBef>
        <a:spcAft>
          <a:spcPct val="0"/>
        </a:spcAft>
        <a:defRPr sz="3300">
          <a:solidFill>
            <a:schemeClr val="tx1"/>
          </a:solidFill>
          <a:latin typeface="Calibri" pitchFamily="34" charset="0"/>
        </a:defRPr>
      </a:lvl3pPr>
      <a:lvl4pPr algn="ctr" rtl="0" eaLnBrk="0" fontAlgn="base" hangingPunct="0">
        <a:spcBef>
          <a:spcPct val="0"/>
        </a:spcBef>
        <a:spcAft>
          <a:spcPct val="0"/>
        </a:spcAft>
        <a:defRPr sz="3300">
          <a:solidFill>
            <a:schemeClr val="tx1"/>
          </a:solidFill>
          <a:latin typeface="Calibri" pitchFamily="34" charset="0"/>
        </a:defRPr>
      </a:lvl4pPr>
      <a:lvl5pPr algn="ctr" rtl="0" eaLnBrk="0" fontAlgn="base" hangingPunct="0">
        <a:spcBef>
          <a:spcPct val="0"/>
        </a:spcBef>
        <a:spcAft>
          <a:spcPct val="0"/>
        </a:spcAft>
        <a:defRPr sz="3300">
          <a:solidFill>
            <a:schemeClr val="tx1"/>
          </a:solidFill>
          <a:latin typeface="Calibri" pitchFamily="34" charset="0"/>
        </a:defRPr>
      </a:lvl5pPr>
      <a:lvl6pPr marL="342900" algn="ctr" rtl="0" fontAlgn="base">
        <a:spcBef>
          <a:spcPct val="0"/>
        </a:spcBef>
        <a:spcAft>
          <a:spcPct val="0"/>
        </a:spcAft>
        <a:defRPr sz="3300">
          <a:solidFill>
            <a:schemeClr val="tx1"/>
          </a:solidFill>
          <a:latin typeface="Calibri" pitchFamily="34" charset="0"/>
        </a:defRPr>
      </a:lvl6pPr>
      <a:lvl7pPr marL="685800" algn="ctr" rtl="0" fontAlgn="base">
        <a:spcBef>
          <a:spcPct val="0"/>
        </a:spcBef>
        <a:spcAft>
          <a:spcPct val="0"/>
        </a:spcAft>
        <a:defRPr sz="3300">
          <a:solidFill>
            <a:schemeClr val="tx1"/>
          </a:solidFill>
          <a:latin typeface="Calibri" pitchFamily="34" charset="0"/>
        </a:defRPr>
      </a:lvl7pPr>
      <a:lvl8pPr marL="1028700" algn="ctr" rtl="0" fontAlgn="base">
        <a:spcBef>
          <a:spcPct val="0"/>
        </a:spcBef>
        <a:spcAft>
          <a:spcPct val="0"/>
        </a:spcAft>
        <a:defRPr sz="3300">
          <a:solidFill>
            <a:schemeClr val="tx1"/>
          </a:solidFill>
          <a:latin typeface="Calibri" pitchFamily="34" charset="0"/>
        </a:defRPr>
      </a:lvl8pPr>
      <a:lvl9pPr marL="1371600" algn="ctr" rtl="0" fontAlgn="base">
        <a:spcBef>
          <a:spcPct val="0"/>
        </a:spcBef>
        <a:spcAft>
          <a:spcPct val="0"/>
        </a:spcAft>
        <a:defRPr sz="3300">
          <a:solidFill>
            <a:schemeClr val="tx1"/>
          </a:solidFill>
          <a:latin typeface="Calibri" pitchFamily="34" charset="0"/>
        </a:defRPr>
      </a:lvl9pPr>
    </p:titleStyle>
    <p:bodyStyle>
      <a:lvl1pPr marL="257175" indent="-257175"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1pPr>
      <a:lvl2pPr marL="557213" indent="-214313" algn="l" rtl="0" eaLnBrk="0" fontAlgn="base" hangingPunct="0">
        <a:spcBef>
          <a:spcPct val="20000"/>
        </a:spcBef>
        <a:spcAft>
          <a:spcPct val="0"/>
        </a:spcAft>
        <a:buFont typeface="Arial"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fr-FR"/>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file:///d:\LocalData\a031061\Desktop\ITU%20Test%20sentences\09_front%20airbag.avi"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ITU%20Test%20sentences/Fr_mal.wav" TargetMode="External"/><Relationship Id="rId13" Type="http://schemas.openxmlformats.org/officeDocument/2006/relationships/hyperlink" Target="ITU%20Test%20sentences/Ja_m7.wav" TargetMode="External"/><Relationship Id="rId18" Type="http://schemas.openxmlformats.org/officeDocument/2006/relationships/hyperlink" Target="ITU%20Test%20sentences/Ja_f2.wav" TargetMode="External"/><Relationship Id="rId3" Type="http://schemas.openxmlformats.org/officeDocument/2006/relationships/image" Target="../media/image8.jpg"/><Relationship Id="rId21" Type="http://schemas.openxmlformats.org/officeDocument/2006/relationships/image" Target="../media/image16.png"/><Relationship Id="rId7" Type="http://schemas.openxmlformats.org/officeDocument/2006/relationships/image" Target="../media/image12.jpg"/><Relationship Id="rId12" Type="http://schemas.openxmlformats.org/officeDocument/2006/relationships/hyperlink" Target="ITU%20Test%20sentences/Ru_m7.wav" TargetMode="External"/><Relationship Id="rId17" Type="http://schemas.openxmlformats.org/officeDocument/2006/relationships/hyperlink" Target="ITU%20Test%20sentences/Ru_f3.wav" TargetMode="External"/><Relationship Id="rId2" Type="http://schemas.openxmlformats.org/officeDocument/2006/relationships/image" Target="../media/image7.jpg"/><Relationship Id="rId16" Type="http://schemas.openxmlformats.org/officeDocument/2006/relationships/hyperlink" Target="ITU%20Test%20sentences/Ger_f5.wav" TargetMode="External"/><Relationship Id="rId20" Type="http://schemas.openxmlformats.org/officeDocument/2006/relationships/image" Target="../media/image15.gif"/><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hyperlink" Target="ITU%20Test%20sentences/Ger_m1.wav" TargetMode="External"/><Relationship Id="rId24" Type="http://schemas.openxmlformats.org/officeDocument/2006/relationships/image" Target="../media/image19.jpg"/><Relationship Id="rId5" Type="http://schemas.openxmlformats.org/officeDocument/2006/relationships/image" Target="../media/image10.png"/><Relationship Id="rId15" Type="http://schemas.openxmlformats.org/officeDocument/2006/relationships/hyperlink" Target="ITU%20Test%20sentences/B_ENG_Fem.wav" TargetMode="External"/><Relationship Id="rId23" Type="http://schemas.openxmlformats.org/officeDocument/2006/relationships/image" Target="../media/image18.png"/><Relationship Id="rId10" Type="http://schemas.openxmlformats.org/officeDocument/2006/relationships/hyperlink" Target="ITU%20Test%20sentences/B_eng_Mal.wav" TargetMode="External"/><Relationship Id="rId19" Type="http://schemas.openxmlformats.org/officeDocument/2006/relationships/image" Target="../media/image14.png"/><Relationship Id="rId4" Type="http://schemas.openxmlformats.org/officeDocument/2006/relationships/image" Target="../media/image9.png"/><Relationship Id="rId9" Type="http://schemas.openxmlformats.org/officeDocument/2006/relationships/image" Target="../media/image13.png"/><Relationship Id="rId14" Type="http://schemas.openxmlformats.org/officeDocument/2006/relationships/hyperlink" Target="ITU%20Test%20sentences/Fr_fem.wav" TargetMode="External"/><Relationship Id="rId22"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err="1" smtClean="0"/>
              <a:t>Aecs</a:t>
            </a:r>
            <a:r>
              <a:rPr lang="fr-FR" dirty="0" smtClean="0"/>
              <a:t> </a:t>
            </a:r>
            <a:r>
              <a:rPr lang="fr-FR" dirty="0" err="1" smtClean="0"/>
              <a:t>regulation</a:t>
            </a:r>
            <a:r>
              <a:rPr lang="fr-FR" dirty="0" smtClean="0"/>
              <a:t/>
            </a:r>
            <a:br>
              <a:rPr lang="fr-FR" dirty="0" smtClean="0"/>
            </a:br>
            <a:r>
              <a:rPr lang="fr-FR" dirty="0" smtClean="0"/>
              <a:t/>
            </a:r>
            <a:br>
              <a:rPr lang="fr-FR" dirty="0" smtClean="0"/>
            </a:br>
            <a:r>
              <a:rPr lang="fr-FR" sz="1800" dirty="0" smtClean="0"/>
              <a:t>Post-crash check </a:t>
            </a:r>
            <a:r>
              <a:rPr lang="fr-FR" sz="1800" dirty="0" err="1" smtClean="0"/>
              <a:t>with</a:t>
            </a:r>
            <a:r>
              <a:rPr lang="fr-FR" sz="1800" dirty="0" smtClean="0"/>
              <a:t> HMI </a:t>
            </a:r>
            <a:r>
              <a:rPr lang="fr-FR" sz="1800" dirty="0" err="1" smtClean="0"/>
              <a:t>method</a:t>
            </a:r>
            <a:r>
              <a:rPr lang="fr-FR" sz="1800" dirty="0" smtClean="0"/>
              <a:t/>
            </a:r>
            <a:br>
              <a:rPr lang="fr-FR" sz="1800" dirty="0" smtClean="0"/>
            </a:br>
            <a:endParaRPr lang="fr-FR" sz="1800" b="0" dirty="0"/>
          </a:p>
        </p:txBody>
      </p:sp>
      <p:sp>
        <p:nvSpPr>
          <p:cNvPr id="4" name="Carré corné 3"/>
          <p:cNvSpPr/>
          <p:nvPr/>
        </p:nvSpPr>
        <p:spPr>
          <a:xfrm>
            <a:off x="180975" y="3041650"/>
            <a:ext cx="8785225" cy="1587500"/>
          </a:xfrm>
          <a:prstGeom prst="foldedCorner">
            <a:avLst>
              <a:gd name="adj" fmla="val 14267"/>
            </a:avLst>
          </a:prstGeom>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2"/>
          <p:cNvSpPr>
            <a:spLocks noChangeArrowheads="1"/>
          </p:cNvSpPr>
          <p:nvPr/>
        </p:nvSpPr>
        <p:spPr bwMode="auto">
          <a:xfrm>
            <a:off x="188068" y="226934"/>
            <a:ext cx="8719711" cy="512206"/>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p>
            <a:pPr defTabSz="535781"/>
            <a:r>
              <a:rPr lang="fr-FR" sz="2400" dirty="0" err="1" smtClean="0">
                <a:solidFill>
                  <a:srgbClr val="FFC000"/>
                </a:solidFill>
                <a:latin typeface="Arial Narrow" pitchFamily="34" charset="0"/>
              </a:rPr>
              <a:t>Pre</a:t>
            </a:r>
            <a:r>
              <a:rPr lang="fr-FR" sz="2400" dirty="0" smtClean="0">
                <a:solidFill>
                  <a:srgbClr val="FFC000"/>
                </a:solidFill>
                <a:latin typeface="Arial Narrow" pitchFamily="34" charset="0"/>
              </a:rPr>
              <a:t>-crash </a:t>
            </a:r>
            <a:r>
              <a:rPr lang="fr-FR" sz="2400" dirty="0" err="1" smtClean="0">
                <a:solidFill>
                  <a:srgbClr val="FFC000"/>
                </a:solidFill>
                <a:latin typeface="Arial Narrow" pitchFamily="34" charset="0"/>
              </a:rPr>
              <a:t>procedure</a:t>
            </a:r>
            <a:endParaRPr lang="fr-FR" sz="2400" dirty="0">
              <a:solidFill>
                <a:srgbClr val="FFC000"/>
              </a:solidFill>
              <a:latin typeface="Arial Narrow" pitchFamily="34" charset="0"/>
            </a:endParaRPr>
          </a:p>
        </p:txBody>
      </p:sp>
      <p:pic>
        <p:nvPicPr>
          <p:cNvPr id="2" name="Image 1"/>
          <p:cNvPicPr>
            <a:picLocks noChangeAspect="1"/>
          </p:cNvPicPr>
          <p:nvPr/>
        </p:nvPicPr>
        <p:blipFill rotWithShape="1">
          <a:blip r:embed="rId2"/>
          <a:srcRect l="45273" t="9048" r="1148" b="8286"/>
          <a:stretch/>
        </p:blipFill>
        <p:spPr>
          <a:xfrm>
            <a:off x="188068" y="908417"/>
            <a:ext cx="4255122" cy="2263141"/>
          </a:xfrm>
          <a:prstGeom prst="rect">
            <a:avLst/>
          </a:prstGeom>
        </p:spPr>
      </p:pic>
      <p:pic>
        <p:nvPicPr>
          <p:cNvPr id="3" name="Image 2"/>
          <p:cNvPicPr>
            <a:picLocks noChangeAspect="1"/>
          </p:cNvPicPr>
          <p:nvPr/>
        </p:nvPicPr>
        <p:blipFill rotWithShape="1">
          <a:blip r:embed="rId3"/>
          <a:srcRect l="46060" t="6762" r="1412" b="5238"/>
          <a:stretch/>
        </p:blipFill>
        <p:spPr>
          <a:xfrm>
            <a:off x="4099559" y="2065929"/>
            <a:ext cx="4648201" cy="2684336"/>
          </a:xfrm>
          <a:prstGeom prst="rect">
            <a:avLst/>
          </a:prstGeom>
        </p:spPr>
      </p:pic>
      <p:sp>
        <p:nvSpPr>
          <p:cNvPr id="4" name="ZoneTexte 3"/>
          <p:cNvSpPr txBox="1"/>
          <p:nvPr/>
        </p:nvSpPr>
        <p:spPr>
          <a:xfrm>
            <a:off x="4547923" y="738787"/>
            <a:ext cx="4519186" cy="646331"/>
          </a:xfrm>
          <a:prstGeom prst="rect">
            <a:avLst/>
          </a:prstGeom>
          <a:noFill/>
        </p:spPr>
        <p:txBody>
          <a:bodyPr wrap="none" rtlCol="0">
            <a:spAutoFit/>
          </a:bodyPr>
          <a:lstStyle/>
          <a:p>
            <a:r>
              <a:rPr lang="fr-FR" sz="1800" dirty="0" smtClean="0">
                <a:solidFill>
                  <a:srgbClr val="FF0000"/>
                </a:solidFill>
              </a:rPr>
              <a:t>Cameras </a:t>
            </a:r>
            <a:r>
              <a:rPr lang="fr-FR" sz="1800" dirty="0" err="1" smtClean="0">
                <a:solidFill>
                  <a:srgbClr val="FF0000"/>
                </a:solidFill>
              </a:rPr>
              <a:t>which</a:t>
            </a:r>
            <a:r>
              <a:rPr lang="fr-FR" sz="1800" dirty="0" smtClean="0">
                <a:solidFill>
                  <a:srgbClr val="FF0000"/>
                </a:solidFill>
              </a:rPr>
              <a:t> records the Dashboard</a:t>
            </a:r>
          </a:p>
          <a:p>
            <a:r>
              <a:rPr lang="fr-FR" sz="1800" dirty="0" smtClean="0">
                <a:solidFill>
                  <a:srgbClr val="FF0000"/>
                </a:solidFill>
              </a:rPr>
              <a:t>(tell-tales) </a:t>
            </a:r>
            <a:r>
              <a:rPr lang="fr-FR" sz="1800" dirty="0" err="1" smtClean="0">
                <a:solidFill>
                  <a:srgbClr val="FF0000"/>
                </a:solidFill>
              </a:rPr>
              <a:t>during</a:t>
            </a:r>
            <a:r>
              <a:rPr lang="fr-FR" sz="1800" dirty="0" smtClean="0">
                <a:solidFill>
                  <a:srgbClr val="FF0000"/>
                </a:solidFill>
              </a:rPr>
              <a:t> EMC tests</a:t>
            </a:r>
            <a:endParaRPr lang="en-US" sz="1800" dirty="0">
              <a:solidFill>
                <a:srgbClr val="FF0000"/>
              </a:solidFill>
            </a:endParaRPr>
          </a:p>
        </p:txBody>
      </p:sp>
      <p:cxnSp>
        <p:nvCxnSpPr>
          <p:cNvPr id="6" name="Connecteur droit avec flèche 5"/>
          <p:cNvCxnSpPr/>
          <p:nvPr/>
        </p:nvCxnSpPr>
        <p:spPr>
          <a:xfrm flipH="1">
            <a:off x="2673350" y="1453846"/>
            <a:ext cx="3263900" cy="425754"/>
          </a:xfrm>
          <a:prstGeom prst="straightConnector1">
            <a:avLst/>
          </a:prstGeom>
          <a:ln w="60325">
            <a:solidFill>
              <a:schemeClr val="accent2"/>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flipH="1">
            <a:off x="5676900" y="1453846"/>
            <a:ext cx="260350" cy="1035354"/>
          </a:xfrm>
          <a:prstGeom prst="straightConnector1">
            <a:avLst/>
          </a:prstGeom>
          <a:ln w="60325">
            <a:solidFill>
              <a:schemeClr val="accent2"/>
            </a:solidFill>
            <a:tailEnd type="triangle" w="med"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42096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2"/>
          <p:cNvSpPr>
            <a:spLocks noChangeArrowheads="1"/>
          </p:cNvSpPr>
          <p:nvPr/>
        </p:nvSpPr>
        <p:spPr bwMode="auto">
          <a:xfrm>
            <a:off x="188068" y="226934"/>
            <a:ext cx="8719711" cy="512206"/>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p>
            <a:pPr defTabSz="535781"/>
            <a:r>
              <a:rPr lang="fr-FR" sz="2400" dirty="0" err="1" smtClean="0">
                <a:solidFill>
                  <a:srgbClr val="FFC000"/>
                </a:solidFill>
                <a:latin typeface="Arial Narrow" pitchFamily="34" charset="0"/>
              </a:rPr>
              <a:t>Pre</a:t>
            </a:r>
            <a:r>
              <a:rPr lang="fr-FR" sz="2400" dirty="0" smtClean="0">
                <a:solidFill>
                  <a:srgbClr val="FFC000"/>
                </a:solidFill>
                <a:latin typeface="Arial Narrow" pitchFamily="34" charset="0"/>
              </a:rPr>
              <a:t>-crash </a:t>
            </a:r>
            <a:r>
              <a:rPr lang="fr-FR" sz="2400" dirty="0" err="1" smtClean="0">
                <a:solidFill>
                  <a:srgbClr val="FFC000"/>
                </a:solidFill>
                <a:latin typeface="Arial Narrow" pitchFamily="34" charset="0"/>
              </a:rPr>
              <a:t>procedure</a:t>
            </a:r>
            <a:endParaRPr lang="fr-FR" sz="2400" dirty="0">
              <a:solidFill>
                <a:srgbClr val="FFC000"/>
              </a:solidFill>
              <a:latin typeface="Arial Narrow" pitchFamily="34" charset="0"/>
            </a:endParaRP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993" y="771360"/>
            <a:ext cx="7012406" cy="3944478"/>
          </a:xfrm>
          <a:prstGeom prst="rect">
            <a:avLst/>
          </a:prstGeom>
        </p:spPr>
      </p:pic>
      <p:sp>
        <p:nvSpPr>
          <p:cNvPr id="4" name="ZoneTexte 3"/>
          <p:cNvSpPr txBox="1"/>
          <p:nvPr/>
        </p:nvSpPr>
        <p:spPr>
          <a:xfrm>
            <a:off x="4921353" y="739140"/>
            <a:ext cx="2416046" cy="646331"/>
          </a:xfrm>
          <a:prstGeom prst="rect">
            <a:avLst/>
          </a:prstGeom>
          <a:solidFill>
            <a:schemeClr val="bg1"/>
          </a:solidFill>
        </p:spPr>
        <p:txBody>
          <a:bodyPr wrap="none" rtlCol="0">
            <a:spAutoFit/>
          </a:bodyPr>
          <a:lstStyle/>
          <a:p>
            <a:r>
              <a:rPr lang="fr-FR" sz="1800" dirty="0" smtClean="0">
                <a:solidFill>
                  <a:srgbClr val="FF0000"/>
                </a:solidFill>
              </a:rPr>
              <a:t>Camera </a:t>
            </a:r>
            <a:r>
              <a:rPr lang="fr-FR" sz="1800" dirty="0" err="1" smtClean="0">
                <a:solidFill>
                  <a:srgbClr val="FF0000"/>
                </a:solidFill>
              </a:rPr>
              <a:t>used</a:t>
            </a:r>
            <a:r>
              <a:rPr lang="fr-FR" sz="1800" dirty="0" smtClean="0">
                <a:solidFill>
                  <a:srgbClr val="FF0000"/>
                </a:solidFill>
              </a:rPr>
              <a:t> </a:t>
            </a:r>
            <a:r>
              <a:rPr lang="fr-FR" sz="1800" dirty="0" err="1" smtClean="0">
                <a:solidFill>
                  <a:srgbClr val="FF0000"/>
                </a:solidFill>
              </a:rPr>
              <a:t>during</a:t>
            </a:r>
            <a:endParaRPr lang="fr-FR" sz="1800" dirty="0" smtClean="0">
              <a:solidFill>
                <a:srgbClr val="FF0000"/>
              </a:solidFill>
            </a:endParaRPr>
          </a:p>
          <a:p>
            <a:r>
              <a:rPr lang="fr-FR" sz="1800" dirty="0" smtClean="0">
                <a:solidFill>
                  <a:srgbClr val="FF0000"/>
                </a:solidFill>
              </a:rPr>
              <a:t>crash test</a:t>
            </a:r>
            <a:endParaRPr lang="en-US" sz="1800" dirty="0">
              <a:solidFill>
                <a:srgbClr val="FF0000"/>
              </a:solidFill>
            </a:endParaRPr>
          </a:p>
        </p:txBody>
      </p:sp>
      <p:cxnSp>
        <p:nvCxnSpPr>
          <p:cNvPr id="6" name="Connecteur droit avec flèche 5"/>
          <p:cNvCxnSpPr/>
          <p:nvPr/>
        </p:nvCxnSpPr>
        <p:spPr>
          <a:xfrm flipH="1">
            <a:off x="4235235" y="1385471"/>
            <a:ext cx="1364181" cy="929891"/>
          </a:xfrm>
          <a:prstGeom prst="straightConnector1">
            <a:avLst/>
          </a:prstGeom>
          <a:ln w="60325">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8" name="Bouton d’action : Suivant 7">
            <a:hlinkClick r:id="rId3" action="ppaction://hlinkfile" highlightClick="1"/>
          </p:cNvPr>
          <p:cNvSpPr/>
          <p:nvPr/>
        </p:nvSpPr>
        <p:spPr>
          <a:xfrm>
            <a:off x="7606587" y="3678148"/>
            <a:ext cx="1037690" cy="863030"/>
          </a:xfrm>
          <a:prstGeom prst="actionButtonForwardNext">
            <a:avLst/>
          </a:prstGeom>
          <a:solidFill>
            <a:schemeClr val="accent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24358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2"/>
          <p:cNvSpPr>
            <a:spLocks noChangeArrowheads="1"/>
          </p:cNvSpPr>
          <p:nvPr/>
        </p:nvSpPr>
        <p:spPr bwMode="auto">
          <a:xfrm>
            <a:off x="188068" y="226934"/>
            <a:ext cx="8719711" cy="512206"/>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p>
            <a:pPr defTabSz="535781"/>
            <a:r>
              <a:rPr lang="fr-FR" sz="2400" dirty="0" err="1" smtClean="0">
                <a:solidFill>
                  <a:srgbClr val="FFC000"/>
                </a:solidFill>
                <a:latin typeface="Arial Narrow" pitchFamily="34" charset="0"/>
              </a:rPr>
              <a:t>Pre</a:t>
            </a:r>
            <a:r>
              <a:rPr lang="fr-FR" sz="2400" dirty="0" smtClean="0">
                <a:solidFill>
                  <a:srgbClr val="FFC000"/>
                </a:solidFill>
                <a:latin typeface="Arial Narrow" pitchFamily="34" charset="0"/>
              </a:rPr>
              <a:t>-crash </a:t>
            </a:r>
            <a:r>
              <a:rPr lang="fr-FR" sz="2400" dirty="0" err="1" smtClean="0">
                <a:solidFill>
                  <a:srgbClr val="FFC000"/>
                </a:solidFill>
                <a:latin typeface="Arial Narrow" pitchFamily="34" charset="0"/>
              </a:rPr>
              <a:t>procedure</a:t>
            </a:r>
            <a:endParaRPr lang="fr-FR" sz="2400" dirty="0">
              <a:solidFill>
                <a:srgbClr val="FFC000"/>
              </a:solidFill>
              <a:latin typeface="Arial Narrow" pitchFamily="34" charset="0"/>
            </a:endParaRPr>
          </a:p>
        </p:txBody>
      </p:sp>
      <p:sp>
        <p:nvSpPr>
          <p:cNvPr id="18" name="ZoneTexte 17"/>
          <p:cNvSpPr txBox="1"/>
          <p:nvPr/>
        </p:nvSpPr>
        <p:spPr>
          <a:xfrm>
            <a:off x="268413" y="662063"/>
            <a:ext cx="8639365" cy="3639503"/>
          </a:xfrm>
          <a:prstGeom prst="rect">
            <a:avLst/>
          </a:prstGeom>
          <a:noFill/>
        </p:spPr>
        <p:txBody>
          <a:bodyPr wrap="square" lIns="0" tIns="0" rIns="0" bIns="0" rtlCol="0" anchor="t" anchorCtr="0">
            <a:noAutofit/>
          </a:bodyPr>
          <a:lstStyle/>
          <a:p>
            <a:pPr lvl="0">
              <a:buClr>
                <a:srgbClr val="FFC000"/>
              </a:buClr>
            </a:pPr>
            <a:r>
              <a:rPr lang="en-US" sz="1600" dirty="0">
                <a:solidFill>
                  <a:schemeClr val="tx1"/>
                </a:solidFill>
              </a:rPr>
              <a:t>These operations are to be done </a:t>
            </a:r>
            <a:r>
              <a:rPr lang="en-US" sz="1600" u="sng" dirty="0">
                <a:solidFill>
                  <a:schemeClr val="tx1"/>
                </a:solidFill>
              </a:rPr>
              <a:t>before</a:t>
            </a:r>
            <a:r>
              <a:rPr lang="en-US" sz="1600" dirty="0">
                <a:solidFill>
                  <a:schemeClr val="tx1"/>
                </a:solidFill>
              </a:rPr>
              <a:t> the R94 (frontal) and/or </a:t>
            </a:r>
            <a:r>
              <a:rPr lang="en-US" sz="1600" dirty="0" smtClean="0">
                <a:solidFill>
                  <a:schemeClr val="tx1"/>
                </a:solidFill>
              </a:rPr>
              <a:t>the R95 </a:t>
            </a:r>
            <a:r>
              <a:rPr lang="en-US" sz="1600" dirty="0">
                <a:solidFill>
                  <a:schemeClr val="tx1"/>
                </a:solidFill>
              </a:rPr>
              <a:t>(Lateral) crash tests </a:t>
            </a:r>
            <a:r>
              <a:rPr lang="en-US" sz="1600" dirty="0" smtClean="0">
                <a:solidFill>
                  <a:schemeClr val="tx1"/>
                </a:solidFill>
              </a:rPr>
              <a:t>:</a:t>
            </a:r>
          </a:p>
          <a:p>
            <a:pPr lvl="0">
              <a:buClr>
                <a:srgbClr val="FFC000"/>
              </a:buClr>
            </a:pPr>
            <a:endParaRPr lang="en-GB" sz="1600" b="0" dirty="0">
              <a:solidFill>
                <a:schemeClr val="tx1"/>
              </a:solidFill>
            </a:endParaRPr>
          </a:p>
          <a:p>
            <a:pPr lvl="0">
              <a:buClr>
                <a:srgbClr val="FFC000"/>
              </a:buClr>
            </a:pPr>
            <a:r>
              <a:rPr lang="en-GB" sz="1600" b="0" dirty="0" smtClean="0">
                <a:solidFill>
                  <a:schemeClr val="tx1"/>
                </a:solidFill>
              </a:rPr>
              <a:t>1- </a:t>
            </a:r>
            <a:r>
              <a:rPr lang="en-US" sz="1600" b="0" dirty="0" smtClean="0">
                <a:solidFill>
                  <a:schemeClr val="tx1"/>
                </a:solidFill>
              </a:rPr>
              <a:t>Functional </a:t>
            </a:r>
            <a:r>
              <a:rPr lang="en-US" sz="1600" b="0" dirty="0">
                <a:solidFill>
                  <a:schemeClr val="tx1"/>
                </a:solidFill>
              </a:rPr>
              <a:t>check </a:t>
            </a:r>
            <a:r>
              <a:rPr lang="en-US" sz="1600" b="0" dirty="0" smtClean="0">
                <a:solidFill>
                  <a:schemeClr val="tx1"/>
                </a:solidFill>
              </a:rPr>
              <a:t>by test </a:t>
            </a:r>
            <a:r>
              <a:rPr lang="en-US" sz="1600" b="0" dirty="0">
                <a:solidFill>
                  <a:schemeClr val="tx1"/>
                </a:solidFill>
              </a:rPr>
              <a:t>methods 1 to </a:t>
            </a:r>
            <a:r>
              <a:rPr lang="en-US" sz="1600" b="0" dirty="0" smtClean="0">
                <a:solidFill>
                  <a:schemeClr val="tx1"/>
                </a:solidFill>
              </a:rPr>
              <a:t>4 following a manual call :</a:t>
            </a:r>
          </a:p>
          <a:p>
            <a:pPr marL="895350" lvl="0">
              <a:buClr>
                <a:srgbClr val="FFC000"/>
              </a:buClr>
            </a:pPr>
            <a:r>
              <a:rPr lang="fr-FR" sz="1600" b="0" dirty="0">
                <a:solidFill>
                  <a:schemeClr val="tx1"/>
                </a:solidFill>
              </a:rPr>
              <a:t>	</a:t>
            </a:r>
            <a:r>
              <a:rPr lang="fr-FR" sz="1600" b="0" dirty="0" smtClean="0">
                <a:solidFill>
                  <a:schemeClr val="tx1"/>
                </a:solidFill>
              </a:rPr>
              <a:t>- </a:t>
            </a:r>
            <a:r>
              <a:rPr lang="fr-FR" sz="1600" b="0" dirty="0" err="1" smtClean="0">
                <a:solidFill>
                  <a:schemeClr val="tx1"/>
                </a:solidFill>
              </a:rPr>
              <a:t>Conformity</a:t>
            </a:r>
            <a:r>
              <a:rPr lang="fr-FR" sz="1600" b="0" dirty="0" smtClean="0">
                <a:solidFill>
                  <a:schemeClr val="tx1"/>
                </a:solidFill>
              </a:rPr>
              <a:t> of the content of the MSD (location, time </a:t>
            </a:r>
            <a:r>
              <a:rPr lang="fr-FR" sz="1600" b="0" dirty="0" err="1" smtClean="0">
                <a:solidFill>
                  <a:schemeClr val="tx1"/>
                </a:solidFill>
              </a:rPr>
              <a:t>stamp</a:t>
            </a:r>
            <a:r>
              <a:rPr lang="fr-FR" sz="1600" b="0" dirty="0" smtClean="0">
                <a:solidFill>
                  <a:schemeClr val="tx1"/>
                </a:solidFill>
              </a:rPr>
              <a:t>, </a:t>
            </a:r>
            <a:r>
              <a:rPr lang="fr-FR" sz="1600" b="0" dirty="0" err="1" smtClean="0">
                <a:solidFill>
                  <a:schemeClr val="tx1"/>
                </a:solidFill>
              </a:rPr>
              <a:t>vehicle</a:t>
            </a:r>
            <a:r>
              <a:rPr lang="fr-FR" sz="1600" b="0" dirty="0" smtClean="0">
                <a:solidFill>
                  <a:schemeClr val="tx1"/>
                </a:solidFill>
              </a:rPr>
              <a:t> identification)</a:t>
            </a:r>
          </a:p>
          <a:p>
            <a:pPr marL="895350" lvl="0">
              <a:buClr>
                <a:srgbClr val="FFC000"/>
              </a:buClr>
            </a:pPr>
            <a:endParaRPr lang="fr-FR" sz="1600" b="0" dirty="0" smtClean="0">
              <a:solidFill>
                <a:schemeClr val="tx1"/>
              </a:solidFill>
            </a:endParaRPr>
          </a:p>
          <a:p>
            <a:pPr lvl="0">
              <a:buClr>
                <a:srgbClr val="FFC000"/>
              </a:buClr>
            </a:pPr>
            <a:r>
              <a:rPr lang="fr-FR" sz="1600" b="0" dirty="0" smtClean="0">
                <a:solidFill>
                  <a:schemeClr val="tx1"/>
                </a:solidFill>
              </a:rPr>
              <a:t>	- </a:t>
            </a:r>
            <a:r>
              <a:rPr lang="en-US" sz="1600" b="0" dirty="0">
                <a:solidFill>
                  <a:schemeClr val="tx1"/>
                </a:solidFill>
              </a:rPr>
              <a:t>Hands-free voice communication </a:t>
            </a:r>
            <a:r>
              <a:rPr lang="en-US" sz="1600" b="0" dirty="0" smtClean="0">
                <a:solidFill>
                  <a:schemeClr val="tx1"/>
                </a:solidFill>
              </a:rPr>
              <a:t>assessment.</a:t>
            </a:r>
          </a:p>
          <a:p>
            <a:pPr marL="895350" lvl="0">
              <a:buClr>
                <a:srgbClr val="FFC000"/>
              </a:buClr>
            </a:pPr>
            <a:r>
              <a:rPr lang="en-US" sz="1600" b="0" dirty="0" smtClean="0">
                <a:solidFill>
                  <a:srgbClr val="FF0000"/>
                </a:solidFill>
              </a:rPr>
              <a:t>For this specific procedure, t</a:t>
            </a:r>
            <a:r>
              <a:rPr lang="fr-FR" sz="1600" b="0" dirty="0" err="1" smtClean="0">
                <a:solidFill>
                  <a:srgbClr val="FF0000"/>
                </a:solidFill>
              </a:rPr>
              <a:t>he</a:t>
            </a:r>
            <a:r>
              <a:rPr lang="fr-FR" sz="1600" b="0" dirty="0" smtClean="0">
                <a:solidFill>
                  <a:srgbClr val="FF0000"/>
                </a:solidFill>
              </a:rPr>
              <a:t> </a:t>
            </a:r>
            <a:r>
              <a:rPr lang="fr-FR" sz="1600" b="0" dirty="0" err="1">
                <a:solidFill>
                  <a:srgbClr val="FF0000"/>
                </a:solidFill>
              </a:rPr>
              <a:t>possibility</a:t>
            </a:r>
            <a:r>
              <a:rPr lang="fr-FR" sz="1600" b="0" dirty="0">
                <a:solidFill>
                  <a:srgbClr val="FF0000"/>
                </a:solidFill>
              </a:rPr>
              <a:t> to use the subjective </a:t>
            </a:r>
            <a:r>
              <a:rPr lang="fr-FR" sz="1600" b="0" dirty="0" err="1">
                <a:solidFill>
                  <a:srgbClr val="FF0000"/>
                </a:solidFill>
              </a:rPr>
              <a:t>voice</a:t>
            </a:r>
            <a:r>
              <a:rPr lang="fr-FR" sz="1600" b="0" dirty="0">
                <a:solidFill>
                  <a:srgbClr val="FF0000"/>
                </a:solidFill>
              </a:rPr>
              <a:t> </a:t>
            </a:r>
            <a:r>
              <a:rPr lang="fr-FR" sz="1600" b="0" dirty="0" err="1">
                <a:solidFill>
                  <a:srgbClr val="FF0000"/>
                </a:solidFill>
              </a:rPr>
              <a:t>intelligibility</a:t>
            </a:r>
            <a:r>
              <a:rPr lang="fr-FR" sz="1600" b="0" dirty="0">
                <a:solidFill>
                  <a:srgbClr val="FF0000"/>
                </a:solidFill>
              </a:rPr>
              <a:t> test </a:t>
            </a:r>
            <a:r>
              <a:rPr lang="fr-FR" sz="1600" b="0" dirty="0" err="1">
                <a:solidFill>
                  <a:srgbClr val="FF0000"/>
                </a:solidFill>
              </a:rPr>
              <a:t>method</a:t>
            </a:r>
            <a:r>
              <a:rPr lang="fr-FR" sz="1600" b="0" dirty="0">
                <a:solidFill>
                  <a:srgbClr val="FF0000"/>
                </a:solidFill>
              </a:rPr>
              <a:t> </a:t>
            </a:r>
            <a:r>
              <a:rPr lang="fr-FR" sz="1600" b="0" dirty="0" err="1" smtClean="0">
                <a:solidFill>
                  <a:srgbClr val="FF0000"/>
                </a:solidFill>
              </a:rPr>
              <a:t>should</a:t>
            </a:r>
            <a:r>
              <a:rPr lang="fr-FR" sz="1600" b="0" dirty="0" smtClean="0">
                <a:solidFill>
                  <a:srgbClr val="FF0000"/>
                </a:solidFill>
              </a:rPr>
              <a:t> </a:t>
            </a:r>
            <a:r>
              <a:rPr lang="fr-FR" sz="1600" b="0" dirty="0" err="1">
                <a:solidFill>
                  <a:srgbClr val="FF0000"/>
                </a:solidFill>
              </a:rPr>
              <a:t>be</a:t>
            </a:r>
            <a:r>
              <a:rPr lang="fr-FR" sz="1600" b="0" dirty="0">
                <a:solidFill>
                  <a:srgbClr val="FF0000"/>
                </a:solidFill>
              </a:rPr>
              <a:t> </a:t>
            </a:r>
            <a:r>
              <a:rPr lang="fr-FR" sz="1600" b="0" dirty="0" err="1" smtClean="0">
                <a:solidFill>
                  <a:srgbClr val="FF0000"/>
                </a:solidFill>
              </a:rPr>
              <a:t>allowed</a:t>
            </a:r>
            <a:r>
              <a:rPr lang="fr-FR" sz="1600" b="0" dirty="0" smtClean="0">
                <a:solidFill>
                  <a:srgbClr val="FF0000"/>
                </a:solidFill>
              </a:rPr>
              <a:t>, as in </a:t>
            </a:r>
            <a:r>
              <a:rPr lang="fr-FR" sz="1600" b="0" dirty="0" err="1" smtClean="0">
                <a:solidFill>
                  <a:srgbClr val="FF0000"/>
                </a:solidFill>
              </a:rPr>
              <a:t>European</a:t>
            </a:r>
            <a:r>
              <a:rPr lang="fr-FR" sz="1600" b="0" dirty="0" smtClean="0">
                <a:solidFill>
                  <a:srgbClr val="FF0000"/>
                </a:solidFill>
              </a:rPr>
              <a:t> </a:t>
            </a:r>
            <a:r>
              <a:rPr lang="fr-FR" sz="1600" b="0" dirty="0" err="1" smtClean="0">
                <a:solidFill>
                  <a:srgbClr val="FF0000"/>
                </a:solidFill>
              </a:rPr>
              <a:t>eCall</a:t>
            </a:r>
            <a:r>
              <a:rPr lang="fr-FR" sz="1600" b="0" dirty="0">
                <a:solidFill>
                  <a:srgbClr val="FF0000"/>
                </a:solidFill>
              </a:rPr>
              <a:t> </a:t>
            </a:r>
            <a:r>
              <a:rPr lang="en-US" sz="1600" b="0" dirty="0">
                <a:solidFill>
                  <a:srgbClr val="FF0000"/>
                </a:solidFill>
              </a:rPr>
              <a:t>with the </a:t>
            </a:r>
            <a:r>
              <a:rPr lang="en-US" sz="1600" b="0" dirty="0" smtClean="0">
                <a:solidFill>
                  <a:srgbClr val="FF0000"/>
                </a:solidFill>
              </a:rPr>
              <a:t>rated performance </a:t>
            </a:r>
            <a:r>
              <a:rPr lang="en-US" sz="1600" b="0" dirty="0">
                <a:solidFill>
                  <a:srgbClr val="FF0000"/>
                </a:solidFill>
              </a:rPr>
              <a:t>at least “3” </a:t>
            </a:r>
            <a:r>
              <a:rPr lang="en-US" sz="1600" b="0" i="1" dirty="0">
                <a:solidFill>
                  <a:srgbClr val="FF0000"/>
                </a:solidFill>
              </a:rPr>
              <a:t>(appendix 3 </a:t>
            </a:r>
            <a:r>
              <a:rPr lang="en-US" sz="1600" b="0" i="1" dirty="0" smtClean="0">
                <a:solidFill>
                  <a:srgbClr val="FF0000"/>
                </a:solidFill>
              </a:rPr>
              <a:t>to </a:t>
            </a:r>
            <a:r>
              <a:rPr lang="en-US" sz="1600" b="0" i="1" dirty="0">
                <a:solidFill>
                  <a:srgbClr val="FF0000"/>
                </a:solidFill>
              </a:rPr>
              <a:t>Annex 9), </a:t>
            </a:r>
            <a:r>
              <a:rPr lang="en-US" sz="1600" b="0" i="1" dirty="0" smtClean="0">
                <a:solidFill>
                  <a:srgbClr val="FF0000"/>
                </a:solidFill>
              </a:rPr>
              <a:t>the </a:t>
            </a:r>
            <a:r>
              <a:rPr lang="en-US" sz="1600" b="0" i="1" dirty="0">
                <a:solidFill>
                  <a:srgbClr val="FF0000"/>
                </a:solidFill>
              </a:rPr>
              <a:t>objective test </a:t>
            </a:r>
            <a:r>
              <a:rPr lang="en-US" sz="1600" b="0" i="1" dirty="0" smtClean="0">
                <a:solidFill>
                  <a:srgbClr val="FF0000"/>
                </a:solidFill>
              </a:rPr>
              <a:t>could also be chosen at </a:t>
            </a:r>
            <a:r>
              <a:rPr lang="en-US" sz="1600" b="0" i="1" dirty="0">
                <a:solidFill>
                  <a:srgbClr val="FF0000"/>
                </a:solidFill>
              </a:rPr>
              <a:t>the demand of applicant</a:t>
            </a:r>
            <a:r>
              <a:rPr lang="en-US" sz="1600" b="0" i="1" dirty="0" smtClean="0">
                <a:solidFill>
                  <a:srgbClr val="FF0000"/>
                </a:solidFill>
              </a:rPr>
              <a:t>.</a:t>
            </a:r>
          </a:p>
          <a:p>
            <a:pPr lvl="0">
              <a:buClr>
                <a:srgbClr val="FFC000"/>
              </a:buClr>
            </a:pPr>
            <a:endParaRPr lang="fr-FR" sz="1600" b="0" i="1" dirty="0">
              <a:solidFill>
                <a:schemeClr val="tx1"/>
              </a:solidFill>
            </a:endParaRPr>
          </a:p>
          <a:p>
            <a:pPr lvl="0">
              <a:buClr>
                <a:srgbClr val="FFC000"/>
              </a:buClr>
            </a:pPr>
            <a:r>
              <a:rPr lang="fr-FR" sz="1600" b="0" i="1" dirty="0" smtClean="0">
                <a:solidFill>
                  <a:schemeClr val="tx1"/>
                </a:solidFill>
              </a:rPr>
              <a:t>2- </a:t>
            </a:r>
            <a:r>
              <a:rPr lang="en-US" sz="1600" b="0" i="1" dirty="0" smtClean="0">
                <a:solidFill>
                  <a:schemeClr val="tx1"/>
                </a:solidFill>
              </a:rPr>
              <a:t>Installation </a:t>
            </a:r>
            <a:r>
              <a:rPr lang="en-US" sz="1600" b="0" i="1" dirty="0">
                <a:solidFill>
                  <a:schemeClr val="tx1"/>
                </a:solidFill>
              </a:rPr>
              <a:t>in the vehicle of the </a:t>
            </a:r>
            <a:r>
              <a:rPr lang="en-US" sz="1600" b="0" i="1" dirty="0" smtClean="0">
                <a:solidFill>
                  <a:schemeClr val="tx1"/>
                </a:solidFill>
              </a:rPr>
              <a:t>video </a:t>
            </a:r>
            <a:r>
              <a:rPr lang="fr-FR" sz="1600" b="0" i="1" dirty="0" smtClean="0">
                <a:solidFill>
                  <a:schemeClr val="tx1"/>
                </a:solidFill>
              </a:rPr>
              <a:t>camera </a:t>
            </a:r>
            <a:r>
              <a:rPr lang="fr-FR" sz="1600" b="0" i="1" dirty="0" err="1" smtClean="0">
                <a:solidFill>
                  <a:schemeClr val="tx1"/>
                </a:solidFill>
              </a:rPr>
              <a:t>needed</a:t>
            </a:r>
            <a:r>
              <a:rPr lang="fr-FR" sz="1600" b="0" i="1" dirty="0" smtClean="0">
                <a:solidFill>
                  <a:schemeClr val="tx1"/>
                </a:solidFill>
              </a:rPr>
              <a:t> to check all HMI </a:t>
            </a:r>
            <a:r>
              <a:rPr lang="fr-FR" sz="1600" b="0" i="1" dirty="0" err="1" smtClean="0">
                <a:solidFill>
                  <a:schemeClr val="tx1"/>
                </a:solidFill>
              </a:rPr>
              <a:t>involved</a:t>
            </a:r>
            <a:r>
              <a:rPr lang="fr-FR" sz="1600" b="0" i="1" dirty="0" smtClean="0">
                <a:solidFill>
                  <a:schemeClr val="tx1"/>
                </a:solidFill>
              </a:rPr>
              <a:t> </a:t>
            </a:r>
            <a:r>
              <a:rPr lang="fr-FR" sz="1600" b="0" i="1" dirty="0" err="1" smtClean="0">
                <a:solidFill>
                  <a:schemeClr val="tx1"/>
                </a:solidFill>
              </a:rPr>
              <a:t>during</a:t>
            </a:r>
            <a:r>
              <a:rPr lang="fr-FR" sz="1600" b="0" i="1" dirty="0" smtClean="0">
                <a:solidFill>
                  <a:schemeClr val="tx1"/>
                </a:solidFill>
              </a:rPr>
              <a:t> an emergency call, or a recorder for all HMI </a:t>
            </a:r>
            <a:r>
              <a:rPr lang="fr-FR" sz="1600" b="0" i="1" dirty="0" err="1" smtClean="0">
                <a:solidFill>
                  <a:schemeClr val="tx1"/>
                </a:solidFill>
              </a:rPr>
              <a:t>signals</a:t>
            </a:r>
            <a:r>
              <a:rPr lang="fr-FR" sz="1600" b="0" i="1" dirty="0" smtClean="0">
                <a:solidFill>
                  <a:schemeClr val="tx1"/>
                </a:solidFill>
              </a:rPr>
              <a:t>.</a:t>
            </a:r>
            <a:endParaRPr lang="en-US" sz="1600" b="0" i="1" dirty="0">
              <a:solidFill>
                <a:schemeClr val="tx1"/>
              </a:solidFill>
            </a:endParaRPr>
          </a:p>
        </p:txBody>
      </p:sp>
    </p:spTree>
    <p:extLst>
      <p:ext uri="{BB962C8B-B14F-4D97-AF65-F5344CB8AC3E}">
        <p14:creationId xmlns:p14="http://schemas.microsoft.com/office/powerpoint/2010/main" val="2430466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ZoneTexte 17"/>
          <p:cNvSpPr txBox="1"/>
          <p:nvPr/>
        </p:nvSpPr>
        <p:spPr>
          <a:xfrm>
            <a:off x="389064" y="820813"/>
            <a:ext cx="8219224" cy="3639503"/>
          </a:xfrm>
          <a:prstGeom prst="rect">
            <a:avLst/>
          </a:prstGeom>
          <a:noFill/>
        </p:spPr>
        <p:txBody>
          <a:bodyPr wrap="square" lIns="0" tIns="0" rIns="0" bIns="0" rtlCol="0" anchor="t" anchorCtr="0">
            <a:noAutofit/>
          </a:bodyPr>
          <a:lstStyle/>
          <a:p>
            <a:pPr lvl="0">
              <a:buClr>
                <a:srgbClr val="FFC000"/>
              </a:buClr>
            </a:pPr>
            <a:r>
              <a:rPr lang="en-US" sz="1600" dirty="0" smtClean="0">
                <a:solidFill>
                  <a:schemeClr val="tx1"/>
                </a:solidFill>
              </a:rPr>
              <a:t>After the R94 or R95 crash, the technical service will check the recording of the video camera or the recorded HMI signals, to verify if the HMI sequence defined by the manufacturer is conform.</a:t>
            </a:r>
          </a:p>
          <a:p>
            <a:pPr lvl="0">
              <a:buClr>
                <a:srgbClr val="FFC000"/>
              </a:buClr>
            </a:pPr>
            <a:endParaRPr lang="fr-FR" sz="1600" dirty="0">
              <a:solidFill>
                <a:schemeClr val="tx1"/>
              </a:solidFill>
            </a:endParaRPr>
          </a:p>
          <a:p>
            <a:pPr lvl="0">
              <a:buClr>
                <a:srgbClr val="FFC000"/>
              </a:buClr>
            </a:pPr>
            <a:r>
              <a:rPr lang="fr-FR" sz="1600" dirty="0" smtClean="0">
                <a:solidFill>
                  <a:schemeClr val="tx1"/>
                </a:solidFill>
              </a:rPr>
              <a:t>[</a:t>
            </a:r>
            <a:r>
              <a:rPr lang="fr-FR" sz="1600" dirty="0" err="1" smtClean="0">
                <a:solidFill>
                  <a:schemeClr val="tx1"/>
                </a:solidFill>
              </a:rPr>
              <a:t>optional</a:t>
            </a:r>
            <a:r>
              <a:rPr lang="fr-FR" sz="1600" dirty="0" smtClean="0">
                <a:solidFill>
                  <a:schemeClr val="tx1"/>
                </a:solidFill>
              </a:rPr>
              <a:t>] </a:t>
            </a:r>
          </a:p>
          <a:p>
            <a:pPr lvl="0">
              <a:buClr>
                <a:srgbClr val="FFC000"/>
              </a:buClr>
            </a:pPr>
            <a:r>
              <a:rPr lang="fr-FR" sz="1600" dirty="0" smtClean="0">
                <a:solidFill>
                  <a:schemeClr val="tx1"/>
                </a:solidFill>
              </a:rPr>
              <a:t>A </a:t>
            </a:r>
            <a:r>
              <a:rPr lang="fr-FR" sz="1600" dirty="0" err="1" smtClean="0">
                <a:solidFill>
                  <a:schemeClr val="tx1"/>
                </a:solidFill>
              </a:rPr>
              <a:t>visual</a:t>
            </a:r>
            <a:r>
              <a:rPr lang="fr-FR" sz="1600" dirty="0" smtClean="0">
                <a:solidFill>
                  <a:schemeClr val="tx1"/>
                </a:solidFill>
              </a:rPr>
              <a:t> check </a:t>
            </a:r>
            <a:r>
              <a:rPr lang="fr-FR" sz="1600" dirty="0" err="1" smtClean="0">
                <a:solidFill>
                  <a:schemeClr val="tx1"/>
                </a:solidFill>
              </a:rPr>
              <a:t>could</a:t>
            </a:r>
            <a:r>
              <a:rPr lang="fr-FR" sz="1600" dirty="0" smtClean="0">
                <a:solidFill>
                  <a:schemeClr val="tx1"/>
                </a:solidFill>
              </a:rPr>
              <a:t> </a:t>
            </a:r>
            <a:r>
              <a:rPr lang="fr-FR" sz="1600" dirty="0" err="1" smtClean="0">
                <a:solidFill>
                  <a:schemeClr val="tx1"/>
                </a:solidFill>
              </a:rPr>
              <a:t>be</a:t>
            </a:r>
            <a:r>
              <a:rPr lang="fr-FR" sz="1600" dirty="0" smtClean="0">
                <a:solidFill>
                  <a:schemeClr val="tx1"/>
                </a:solidFill>
              </a:rPr>
              <a:t> </a:t>
            </a:r>
            <a:r>
              <a:rPr lang="fr-FR" sz="1600" dirty="0" err="1" smtClean="0">
                <a:solidFill>
                  <a:schemeClr val="tx1"/>
                </a:solidFill>
              </a:rPr>
              <a:t>done</a:t>
            </a:r>
            <a:r>
              <a:rPr lang="fr-FR" sz="1600" dirty="0" smtClean="0">
                <a:solidFill>
                  <a:schemeClr val="tx1"/>
                </a:solidFill>
              </a:rPr>
              <a:t> to </a:t>
            </a:r>
            <a:r>
              <a:rPr lang="fr-FR" sz="1600" dirty="0" err="1" smtClean="0">
                <a:solidFill>
                  <a:schemeClr val="tx1"/>
                </a:solidFill>
              </a:rPr>
              <a:t>verify</a:t>
            </a:r>
            <a:r>
              <a:rPr lang="fr-FR" sz="1600" dirty="0" smtClean="0">
                <a:solidFill>
                  <a:schemeClr val="tx1"/>
                </a:solidFill>
              </a:rPr>
              <a:t> the damage on the audio parts (</a:t>
            </a:r>
            <a:r>
              <a:rPr lang="fr-FR" sz="1600" dirty="0" err="1" smtClean="0">
                <a:solidFill>
                  <a:schemeClr val="tx1"/>
                </a:solidFill>
              </a:rPr>
              <a:t>loud</a:t>
            </a:r>
            <a:r>
              <a:rPr lang="fr-FR" sz="1600" dirty="0" smtClean="0">
                <a:solidFill>
                  <a:schemeClr val="tx1"/>
                </a:solidFill>
              </a:rPr>
              <a:t>-speaker and the microphone).</a:t>
            </a:r>
            <a:endParaRPr lang="en-US" sz="1600" dirty="0" smtClean="0">
              <a:solidFill>
                <a:schemeClr val="tx1"/>
              </a:solidFill>
            </a:endParaRPr>
          </a:p>
          <a:p>
            <a:pPr lvl="0">
              <a:buClr>
                <a:srgbClr val="FFC000"/>
              </a:buClr>
            </a:pPr>
            <a:endParaRPr lang="fr-FR" sz="1600" b="0" i="1" dirty="0">
              <a:solidFill>
                <a:schemeClr val="tx1"/>
              </a:solidFill>
            </a:endParaRPr>
          </a:p>
          <a:p>
            <a:pPr lvl="0">
              <a:buClr>
                <a:srgbClr val="FFC000"/>
              </a:buClr>
            </a:pPr>
            <a:endParaRPr lang="en-US" sz="1600" b="0" i="1" dirty="0">
              <a:solidFill>
                <a:schemeClr val="tx1"/>
              </a:solidFill>
            </a:endParaRPr>
          </a:p>
        </p:txBody>
      </p:sp>
      <p:sp>
        <p:nvSpPr>
          <p:cNvPr id="4" name="AutoShape 2"/>
          <p:cNvSpPr>
            <a:spLocks noChangeArrowheads="1"/>
          </p:cNvSpPr>
          <p:nvPr/>
        </p:nvSpPr>
        <p:spPr bwMode="auto">
          <a:xfrm>
            <a:off x="188068" y="234554"/>
            <a:ext cx="8719711" cy="512206"/>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p>
            <a:pPr defTabSz="535781"/>
            <a:r>
              <a:rPr lang="fr-FR" sz="2400" dirty="0" smtClean="0">
                <a:solidFill>
                  <a:srgbClr val="FFC000"/>
                </a:solidFill>
                <a:latin typeface="Arial Narrow" pitchFamily="34" charset="0"/>
              </a:rPr>
              <a:t>Post-crash </a:t>
            </a:r>
            <a:r>
              <a:rPr lang="fr-FR" sz="2400" dirty="0" err="1" smtClean="0">
                <a:solidFill>
                  <a:srgbClr val="FFC000"/>
                </a:solidFill>
                <a:latin typeface="Arial Narrow" pitchFamily="34" charset="0"/>
              </a:rPr>
              <a:t>procedure</a:t>
            </a:r>
            <a:r>
              <a:rPr lang="fr-FR" sz="2400" dirty="0" smtClean="0">
                <a:solidFill>
                  <a:srgbClr val="FFC000"/>
                </a:solidFill>
                <a:latin typeface="Arial Narrow" pitchFamily="34" charset="0"/>
              </a:rPr>
              <a:t> : HMI check</a:t>
            </a:r>
            <a:endParaRPr lang="fr-FR" sz="2400" dirty="0">
              <a:solidFill>
                <a:srgbClr val="FFC000"/>
              </a:solidFill>
              <a:latin typeface="Arial Narrow" pitchFamily="34" charset="0"/>
            </a:endParaRPr>
          </a:p>
        </p:txBody>
      </p:sp>
    </p:spTree>
    <p:extLst>
      <p:ext uri="{BB962C8B-B14F-4D97-AF65-F5344CB8AC3E}">
        <p14:creationId xmlns:p14="http://schemas.microsoft.com/office/powerpoint/2010/main" val="37671558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2"/>
          <p:cNvSpPr>
            <a:spLocks noChangeArrowheads="1"/>
          </p:cNvSpPr>
          <p:nvPr/>
        </p:nvSpPr>
        <p:spPr bwMode="auto">
          <a:xfrm>
            <a:off x="188068" y="234554"/>
            <a:ext cx="8719711" cy="512206"/>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p>
            <a:pPr defTabSz="535781"/>
            <a:r>
              <a:rPr lang="fr-FR" sz="2400" dirty="0" smtClean="0">
                <a:solidFill>
                  <a:srgbClr val="FFC000"/>
                </a:solidFill>
                <a:latin typeface="Arial Narrow" pitchFamily="34" charset="0"/>
              </a:rPr>
              <a:t>Post-crash </a:t>
            </a:r>
            <a:r>
              <a:rPr lang="fr-FR" sz="2400" dirty="0" err="1" smtClean="0">
                <a:solidFill>
                  <a:srgbClr val="FFC000"/>
                </a:solidFill>
                <a:latin typeface="Arial Narrow" pitchFamily="34" charset="0"/>
              </a:rPr>
              <a:t>procedure</a:t>
            </a:r>
            <a:r>
              <a:rPr lang="fr-FR" sz="2400" dirty="0" smtClean="0">
                <a:solidFill>
                  <a:srgbClr val="FFC000"/>
                </a:solidFill>
                <a:latin typeface="Arial Narrow" pitchFamily="34" charset="0"/>
              </a:rPr>
              <a:t> : HMI check</a:t>
            </a:r>
            <a:endParaRPr lang="fr-FR" sz="2400" dirty="0">
              <a:solidFill>
                <a:srgbClr val="FFC000"/>
              </a:solidFill>
              <a:latin typeface="Arial Narrow" pitchFamily="34" charset="0"/>
            </a:endParaRPr>
          </a:p>
        </p:txBody>
      </p:sp>
      <p:sp>
        <p:nvSpPr>
          <p:cNvPr id="4" name="Explosion 2 3"/>
          <p:cNvSpPr/>
          <p:nvPr/>
        </p:nvSpPr>
        <p:spPr>
          <a:xfrm>
            <a:off x="1125429" y="1334554"/>
            <a:ext cx="1541818" cy="1822450"/>
          </a:xfrm>
          <a:prstGeom prst="irregularSeal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cxnSp>
        <p:nvCxnSpPr>
          <p:cNvPr id="5" name="Connecteur droit avec flèche 4"/>
          <p:cNvCxnSpPr/>
          <p:nvPr/>
        </p:nvCxnSpPr>
        <p:spPr>
          <a:xfrm flipV="1">
            <a:off x="188068" y="4539332"/>
            <a:ext cx="5134295" cy="31263"/>
          </a:xfrm>
          <a:prstGeom prst="straightConnector1">
            <a:avLst/>
          </a:prstGeom>
          <a:ln w="101600" cmpd="sng">
            <a:solidFill>
              <a:srgbClr val="0000FF"/>
            </a:solidFill>
            <a:headEnd type="none"/>
            <a:tailEnd type="triangle" w="sm" len="lg"/>
          </a:ln>
        </p:spPr>
        <p:style>
          <a:lnRef idx="1">
            <a:schemeClr val="accent1"/>
          </a:lnRef>
          <a:fillRef idx="0">
            <a:schemeClr val="accent1"/>
          </a:fillRef>
          <a:effectRef idx="0">
            <a:schemeClr val="accent1"/>
          </a:effectRef>
          <a:fontRef idx="minor">
            <a:schemeClr val="tx1"/>
          </a:fontRef>
        </p:style>
      </p:cxnSp>
      <p:sp>
        <p:nvSpPr>
          <p:cNvPr id="3" name="ZoneTexte 2"/>
          <p:cNvSpPr txBox="1"/>
          <p:nvPr/>
        </p:nvSpPr>
        <p:spPr>
          <a:xfrm>
            <a:off x="4987729" y="4583782"/>
            <a:ext cx="269626" cy="400110"/>
          </a:xfrm>
          <a:prstGeom prst="rect">
            <a:avLst/>
          </a:prstGeom>
          <a:noFill/>
        </p:spPr>
        <p:txBody>
          <a:bodyPr wrap="none" rtlCol="0">
            <a:spAutoFit/>
          </a:bodyPr>
          <a:lstStyle/>
          <a:p>
            <a:r>
              <a:rPr lang="fr-FR" sz="2000" dirty="0" smtClean="0">
                <a:solidFill>
                  <a:srgbClr val="0000FF"/>
                </a:solidFill>
              </a:rPr>
              <a:t>t</a:t>
            </a:r>
            <a:endParaRPr lang="en-US" sz="2000" dirty="0">
              <a:solidFill>
                <a:srgbClr val="0000FF"/>
              </a:solidFill>
            </a:endParaRPr>
          </a:p>
        </p:txBody>
      </p:sp>
      <p:sp>
        <p:nvSpPr>
          <p:cNvPr id="6" name="ZoneTexte 5"/>
          <p:cNvSpPr txBox="1"/>
          <p:nvPr/>
        </p:nvSpPr>
        <p:spPr>
          <a:xfrm>
            <a:off x="95992" y="736094"/>
            <a:ext cx="7249100" cy="338554"/>
          </a:xfrm>
          <a:prstGeom prst="rect">
            <a:avLst/>
          </a:prstGeom>
          <a:noFill/>
        </p:spPr>
        <p:txBody>
          <a:bodyPr wrap="none" rtlCol="0">
            <a:spAutoFit/>
          </a:bodyPr>
          <a:lstStyle/>
          <a:p>
            <a:r>
              <a:rPr lang="fr-FR" sz="1600" i="1" u="sng" dirty="0" err="1" smtClean="0">
                <a:solidFill>
                  <a:schemeClr val="tx1"/>
                </a:solidFill>
              </a:rPr>
              <a:t>Example</a:t>
            </a:r>
            <a:r>
              <a:rPr lang="fr-FR" sz="1600" i="1" dirty="0" smtClean="0">
                <a:solidFill>
                  <a:schemeClr val="tx1"/>
                </a:solidFill>
              </a:rPr>
              <a:t> of a </a:t>
            </a:r>
            <a:r>
              <a:rPr lang="fr-FR" sz="1600" i="1" dirty="0" err="1" smtClean="0">
                <a:solidFill>
                  <a:schemeClr val="tx1"/>
                </a:solidFill>
              </a:rPr>
              <a:t>sequence</a:t>
            </a:r>
            <a:r>
              <a:rPr lang="fr-FR" sz="1600" i="1" dirty="0" smtClean="0">
                <a:solidFill>
                  <a:schemeClr val="tx1"/>
                </a:solidFill>
              </a:rPr>
              <a:t> of HMI </a:t>
            </a:r>
            <a:r>
              <a:rPr lang="fr-FR" sz="1600" i="1" dirty="0" err="1" smtClean="0">
                <a:solidFill>
                  <a:schemeClr val="tx1"/>
                </a:solidFill>
              </a:rPr>
              <a:t>during</a:t>
            </a:r>
            <a:r>
              <a:rPr lang="fr-FR" sz="1600" i="1" dirty="0" smtClean="0">
                <a:solidFill>
                  <a:schemeClr val="tx1"/>
                </a:solidFill>
              </a:rPr>
              <a:t> a crash test, and possible </a:t>
            </a:r>
            <a:r>
              <a:rPr lang="fr-FR" sz="1600" i="1" dirty="0" err="1" smtClean="0">
                <a:solidFill>
                  <a:schemeClr val="tx1"/>
                </a:solidFill>
              </a:rPr>
              <a:t>failures</a:t>
            </a:r>
            <a:r>
              <a:rPr lang="fr-FR" sz="1600" i="1" dirty="0" smtClean="0">
                <a:solidFill>
                  <a:schemeClr val="tx1"/>
                </a:solidFill>
              </a:rPr>
              <a:t>.</a:t>
            </a:r>
          </a:p>
        </p:txBody>
      </p:sp>
      <p:sp>
        <p:nvSpPr>
          <p:cNvPr id="7" name="Rectangle 6"/>
          <p:cNvSpPr/>
          <p:nvPr/>
        </p:nvSpPr>
        <p:spPr>
          <a:xfrm>
            <a:off x="226172" y="1334554"/>
            <a:ext cx="845820" cy="186690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Ellipse 7"/>
          <p:cNvSpPr/>
          <p:nvPr/>
        </p:nvSpPr>
        <p:spPr>
          <a:xfrm>
            <a:off x="404634" y="1423454"/>
            <a:ext cx="488897" cy="4648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Ellipse 10"/>
          <p:cNvSpPr/>
          <p:nvPr/>
        </p:nvSpPr>
        <p:spPr>
          <a:xfrm>
            <a:off x="404634" y="2299684"/>
            <a:ext cx="488897" cy="464820"/>
          </a:xfrm>
          <a:prstGeom prst="ellipse">
            <a:avLst/>
          </a:prstGeom>
          <a:solidFill>
            <a:srgbClr val="0099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ZoneTexte 9"/>
          <p:cNvSpPr txBox="1"/>
          <p:nvPr/>
        </p:nvSpPr>
        <p:spPr>
          <a:xfrm>
            <a:off x="340119" y="1864074"/>
            <a:ext cx="617926" cy="276999"/>
          </a:xfrm>
          <a:prstGeom prst="rect">
            <a:avLst/>
          </a:prstGeom>
          <a:noFill/>
        </p:spPr>
        <p:txBody>
          <a:bodyPr wrap="none" rtlCol="0">
            <a:spAutoFit/>
          </a:bodyPr>
          <a:lstStyle/>
          <a:p>
            <a:r>
              <a:rPr lang="fr-FR" dirty="0" smtClean="0">
                <a:solidFill>
                  <a:schemeClr val="tx1"/>
                </a:solidFill>
              </a:rPr>
              <a:t>AUTO</a:t>
            </a:r>
            <a:endParaRPr lang="en-US" dirty="0">
              <a:solidFill>
                <a:schemeClr val="tx1"/>
              </a:solidFill>
            </a:endParaRPr>
          </a:p>
        </p:txBody>
      </p:sp>
      <p:pic>
        <p:nvPicPr>
          <p:cNvPr id="1026" name="Imag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940" y="2783415"/>
            <a:ext cx="448284" cy="388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p:nvSpPr>
        <p:spPr>
          <a:xfrm>
            <a:off x="2753893" y="1334554"/>
            <a:ext cx="845820" cy="186690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Ellipse 14"/>
          <p:cNvSpPr/>
          <p:nvPr/>
        </p:nvSpPr>
        <p:spPr>
          <a:xfrm>
            <a:off x="2932355" y="1423454"/>
            <a:ext cx="488897" cy="464820"/>
          </a:xfrm>
          <a:prstGeom prst="ellipse">
            <a:avLst/>
          </a:prstGeom>
          <a:solidFill>
            <a:srgbClr val="0099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Ellipse 15"/>
          <p:cNvSpPr/>
          <p:nvPr/>
        </p:nvSpPr>
        <p:spPr>
          <a:xfrm>
            <a:off x="2932355" y="2299684"/>
            <a:ext cx="488897" cy="464820"/>
          </a:xfrm>
          <a:prstGeom prst="ellipse">
            <a:avLst/>
          </a:prstGeom>
          <a:solidFill>
            <a:srgbClr val="0099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p>
        </p:txBody>
      </p:sp>
      <p:sp>
        <p:nvSpPr>
          <p:cNvPr id="17" name="ZoneTexte 16"/>
          <p:cNvSpPr txBox="1"/>
          <p:nvPr/>
        </p:nvSpPr>
        <p:spPr>
          <a:xfrm>
            <a:off x="2867840" y="1864074"/>
            <a:ext cx="617926" cy="276999"/>
          </a:xfrm>
          <a:prstGeom prst="rect">
            <a:avLst/>
          </a:prstGeom>
          <a:noFill/>
        </p:spPr>
        <p:txBody>
          <a:bodyPr wrap="none" rtlCol="0">
            <a:spAutoFit/>
          </a:bodyPr>
          <a:lstStyle/>
          <a:p>
            <a:r>
              <a:rPr lang="fr-FR" dirty="0" smtClean="0">
                <a:solidFill>
                  <a:schemeClr val="tx1"/>
                </a:solidFill>
              </a:rPr>
              <a:t>AUTO</a:t>
            </a:r>
            <a:endParaRPr lang="en-US" dirty="0">
              <a:solidFill>
                <a:schemeClr val="tx1"/>
              </a:solidFill>
            </a:endParaRPr>
          </a:p>
        </p:txBody>
      </p:sp>
      <p:pic>
        <p:nvPicPr>
          <p:cNvPr id="19" name="Imag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2661" y="2783415"/>
            <a:ext cx="448284" cy="388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p:nvPr/>
        </p:nvSpPr>
        <p:spPr>
          <a:xfrm>
            <a:off x="4221021" y="1334554"/>
            <a:ext cx="845820" cy="186690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Ellipse 20"/>
          <p:cNvSpPr/>
          <p:nvPr/>
        </p:nvSpPr>
        <p:spPr>
          <a:xfrm>
            <a:off x="4399483" y="1423454"/>
            <a:ext cx="488897" cy="464820"/>
          </a:xfrm>
          <a:prstGeom prst="ellipse">
            <a:avLst/>
          </a:prstGeom>
          <a:solidFill>
            <a:srgbClr val="0099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Ellipse 21"/>
          <p:cNvSpPr/>
          <p:nvPr/>
        </p:nvSpPr>
        <p:spPr>
          <a:xfrm>
            <a:off x="4399483" y="2299684"/>
            <a:ext cx="488897" cy="464820"/>
          </a:xfrm>
          <a:prstGeom prst="ellipse">
            <a:avLst/>
          </a:prstGeom>
          <a:solidFill>
            <a:srgbClr val="0099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ZoneTexte 22"/>
          <p:cNvSpPr txBox="1"/>
          <p:nvPr/>
        </p:nvSpPr>
        <p:spPr>
          <a:xfrm>
            <a:off x="4334968" y="1864074"/>
            <a:ext cx="617926" cy="276999"/>
          </a:xfrm>
          <a:prstGeom prst="rect">
            <a:avLst/>
          </a:prstGeom>
          <a:noFill/>
        </p:spPr>
        <p:txBody>
          <a:bodyPr wrap="none" rtlCol="0">
            <a:spAutoFit/>
          </a:bodyPr>
          <a:lstStyle/>
          <a:p>
            <a:r>
              <a:rPr lang="fr-FR" dirty="0" smtClean="0">
                <a:solidFill>
                  <a:schemeClr val="tx1"/>
                </a:solidFill>
              </a:rPr>
              <a:t>AUTO</a:t>
            </a:r>
            <a:endParaRPr lang="en-US" dirty="0">
              <a:solidFill>
                <a:schemeClr val="tx1"/>
              </a:solidFill>
            </a:endParaRPr>
          </a:p>
        </p:txBody>
      </p:sp>
      <p:pic>
        <p:nvPicPr>
          <p:cNvPr id="24" name="Imag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789" y="2783415"/>
            <a:ext cx="448284" cy="388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24"/>
          <p:cNvSpPr/>
          <p:nvPr/>
        </p:nvSpPr>
        <p:spPr>
          <a:xfrm>
            <a:off x="8101785" y="1366234"/>
            <a:ext cx="845820" cy="186690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Ellipse 25"/>
          <p:cNvSpPr/>
          <p:nvPr/>
        </p:nvSpPr>
        <p:spPr>
          <a:xfrm>
            <a:off x="8280247" y="1455134"/>
            <a:ext cx="488897" cy="4648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Ellipse 26"/>
          <p:cNvSpPr/>
          <p:nvPr/>
        </p:nvSpPr>
        <p:spPr>
          <a:xfrm>
            <a:off x="8280247" y="2331364"/>
            <a:ext cx="488897" cy="46482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ZoneTexte 27"/>
          <p:cNvSpPr txBox="1"/>
          <p:nvPr/>
        </p:nvSpPr>
        <p:spPr>
          <a:xfrm>
            <a:off x="8215732" y="1895754"/>
            <a:ext cx="617926" cy="276999"/>
          </a:xfrm>
          <a:prstGeom prst="rect">
            <a:avLst/>
          </a:prstGeom>
          <a:noFill/>
        </p:spPr>
        <p:txBody>
          <a:bodyPr wrap="none" rtlCol="0">
            <a:spAutoFit/>
          </a:bodyPr>
          <a:lstStyle/>
          <a:p>
            <a:r>
              <a:rPr lang="fr-FR" dirty="0" smtClean="0">
                <a:solidFill>
                  <a:schemeClr val="tx1"/>
                </a:solidFill>
              </a:rPr>
              <a:t>AUTO</a:t>
            </a:r>
            <a:endParaRPr lang="en-US" dirty="0">
              <a:solidFill>
                <a:schemeClr val="tx1"/>
              </a:solidFill>
            </a:endParaRPr>
          </a:p>
        </p:txBody>
      </p:sp>
      <p:pic>
        <p:nvPicPr>
          <p:cNvPr id="29" name="Imag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0553" y="2815095"/>
            <a:ext cx="448284" cy="388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Rectangle 29"/>
          <p:cNvSpPr/>
          <p:nvPr/>
        </p:nvSpPr>
        <p:spPr>
          <a:xfrm>
            <a:off x="6922183" y="1334554"/>
            <a:ext cx="845820" cy="186690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Ellipse 30"/>
          <p:cNvSpPr/>
          <p:nvPr/>
        </p:nvSpPr>
        <p:spPr>
          <a:xfrm>
            <a:off x="7100645" y="1423454"/>
            <a:ext cx="488897" cy="4648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Ellipse 31"/>
          <p:cNvSpPr/>
          <p:nvPr/>
        </p:nvSpPr>
        <p:spPr>
          <a:xfrm>
            <a:off x="7100645" y="2299684"/>
            <a:ext cx="488897" cy="464820"/>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ZoneTexte 32"/>
          <p:cNvSpPr txBox="1"/>
          <p:nvPr/>
        </p:nvSpPr>
        <p:spPr>
          <a:xfrm>
            <a:off x="7036130" y="1864074"/>
            <a:ext cx="617926" cy="276999"/>
          </a:xfrm>
          <a:prstGeom prst="rect">
            <a:avLst/>
          </a:prstGeom>
          <a:noFill/>
        </p:spPr>
        <p:txBody>
          <a:bodyPr wrap="none" rtlCol="0">
            <a:spAutoFit/>
          </a:bodyPr>
          <a:lstStyle/>
          <a:p>
            <a:r>
              <a:rPr lang="fr-FR" dirty="0" smtClean="0">
                <a:solidFill>
                  <a:schemeClr val="tx1"/>
                </a:solidFill>
              </a:rPr>
              <a:t>AUTO</a:t>
            </a:r>
            <a:endParaRPr lang="en-US" dirty="0">
              <a:solidFill>
                <a:schemeClr val="tx1"/>
              </a:solidFill>
            </a:endParaRPr>
          </a:p>
        </p:txBody>
      </p:sp>
      <p:pic>
        <p:nvPicPr>
          <p:cNvPr id="34" name="Imag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0951" y="2783415"/>
            <a:ext cx="448284" cy="388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ZoneTexte 11"/>
          <p:cNvSpPr txBox="1"/>
          <p:nvPr/>
        </p:nvSpPr>
        <p:spPr>
          <a:xfrm>
            <a:off x="74244" y="3339003"/>
            <a:ext cx="1149674" cy="830997"/>
          </a:xfrm>
          <a:prstGeom prst="rect">
            <a:avLst/>
          </a:prstGeom>
          <a:noFill/>
        </p:spPr>
        <p:txBody>
          <a:bodyPr wrap="none" rtlCol="0">
            <a:spAutoFit/>
          </a:bodyPr>
          <a:lstStyle/>
          <a:p>
            <a:pPr algn="ctr"/>
            <a:r>
              <a:rPr lang="fr-FR" dirty="0" err="1" smtClean="0">
                <a:solidFill>
                  <a:schemeClr val="tx1"/>
                </a:solidFill>
              </a:rPr>
              <a:t>eCall</a:t>
            </a:r>
            <a:endParaRPr lang="fr-FR" dirty="0">
              <a:solidFill>
                <a:schemeClr val="tx1"/>
              </a:solidFill>
            </a:endParaRPr>
          </a:p>
          <a:p>
            <a:pPr algn="ctr"/>
            <a:r>
              <a:rPr lang="fr-FR" dirty="0" err="1" smtClean="0">
                <a:solidFill>
                  <a:schemeClr val="tx1"/>
                </a:solidFill>
              </a:rPr>
              <a:t>operational</a:t>
            </a:r>
            <a:endParaRPr lang="fr-FR" dirty="0" smtClean="0">
              <a:solidFill>
                <a:schemeClr val="tx1"/>
              </a:solidFill>
            </a:endParaRPr>
          </a:p>
          <a:p>
            <a:pPr algn="ctr"/>
            <a:r>
              <a:rPr lang="fr-FR" dirty="0">
                <a:solidFill>
                  <a:schemeClr val="tx1"/>
                </a:solidFill>
              </a:rPr>
              <a:t>+</a:t>
            </a:r>
            <a:endParaRPr lang="fr-FR" dirty="0" smtClean="0">
              <a:solidFill>
                <a:schemeClr val="tx1"/>
              </a:solidFill>
            </a:endParaRPr>
          </a:p>
          <a:p>
            <a:pPr algn="ctr"/>
            <a:r>
              <a:rPr lang="fr-FR" dirty="0" smtClean="0">
                <a:solidFill>
                  <a:schemeClr val="tx1"/>
                </a:solidFill>
              </a:rPr>
              <a:t>Networks OK</a:t>
            </a:r>
            <a:endParaRPr lang="en-US" dirty="0">
              <a:solidFill>
                <a:schemeClr val="tx1"/>
              </a:solidFill>
            </a:endParaRPr>
          </a:p>
        </p:txBody>
      </p:sp>
      <p:sp>
        <p:nvSpPr>
          <p:cNvPr id="40" name="ZoneTexte 39"/>
          <p:cNvSpPr txBox="1"/>
          <p:nvPr/>
        </p:nvSpPr>
        <p:spPr>
          <a:xfrm>
            <a:off x="1439589" y="3339003"/>
            <a:ext cx="706796" cy="461665"/>
          </a:xfrm>
          <a:prstGeom prst="rect">
            <a:avLst/>
          </a:prstGeom>
          <a:noFill/>
        </p:spPr>
        <p:txBody>
          <a:bodyPr wrap="none" rtlCol="0">
            <a:spAutoFit/>
          </a:bodyPr>
          <a:lstStyle/>
          <a:p>
            <a:pPr algn="ctr"/>
            <a:r>
              <a:rPr lang="fr-FR" dirty="0" smtClean="0">
                <a:solidFill>
                  <a:schemeClr val="tx1"/>
                </a:solidFill>
              </a:rPr>
              <a:t>Trigger</a:t>
            </a:r>
          </a:p>
          <a:p>
            <a:pPr algn="ctr"/>
            <a:r>
              <a:rPr lang="fr-FR" dirty="0" err="1" smtClean="0">
                <a:solidFill>
                  <a:schemeClr val="tx1"/>
                </a:solidFill>
              </a:rPr>
              <a:t>event</a:t>
            </a:r>
            <a:endParaRPr lang="fr-FR" dirty="0" smtClean="0">
              <a:solidFill>
                <a:schemeClr val="tx1"/>
              </a:solidFill>
            </a:endParaRPr>
          </a:p>
        </p:txBody>
      </p:sp>
      <p:sp>
        <p:nvSpPr>
          <p:cNvPr id="42" name="ZoneTexte 41"/>
          <p:cNvSpPr txBox="1"/>
          <p:nvPr/>
        </p:nvSpPr>
        <p:spPr>
          <a:xfrm>
            <a:off x="2547570" y="3339003"/>
            <a:ext cx="1301538" cy="1200329"/>
          </a:xfrm>
          <a:prstGeom prst="rect">
            <a:avLst/>
          </a:prstGeom>
          <a:noFill/>
        </p:spPr>
        <p:txBody>
          <a:bodyPr wrap="square" rtlCol="0">
            <a:spAutoFit/>
          </a:bodyPr>
          <a:lstStyle/>
          <a:p>
            <a:pPr algn="ctr"/>
            <a:r>
              <a:rPr lang="fr-FR" dirty="0" err="1" smtClean="0">
                <a:solidFill>
                  <a:schemeClr val="tx1"/>
                </a:solidFill>
              </a:rPr>
              <a:t>Automatic</a:t>
            </a:r>
            <a:endParaRPr lang="fr-FR" dirty="0" smtClean="0">
              <a:solidFill>
                <a:schemeClr val="tx1"/>
              </a:solidFill>
            </a:endParaRPr>
          </a:p>
          <a:p>
            <a:pPr algn="ctr"/>
            <a:r>
              <a:rPr lang="fr-FR" dirty="0" err="1" smtClean="0">
                <a:solidFill>
                  <a:schemeClr val="tx1"/>
                </a:solidFill>
              </a:rPr>
              <a:t>eCall</a:t>
            </a:r>
            <a:r>
              <a:rPr lang="fr-FR" dirty="0" smtClean="0">
                <a:solidFill>
                  <a:schemeClr val="tx1"/>
                </a:solidFill>
              </a:rPr>
              <a:t> </a:t>
            </a:r>
            <a:r>
              <a:rPr lang="fr-FR" dirty="0" err="1" smtClean="0">
                <a:solidFill>
                  <a:schemeClr val="tx1"/>
                </a:solidFill>
              </a:rPr>
              <a:t>detected</a:t>
            </a:r>
            <a:endParaRPr lang="fr-FR" dirty="0" smtClean="0">
              <a:solidFill>
                <a:schemeClr val="tx1"/>
              </a:solidFill>
            </a:endParaRPr>
          </a:p>
          <a:p>
            <a:pPr algn="ctr"/>
            <a:endParaRPr lang="fr-FR" dirty="0">
              <a:solidFill>
                <a:schemeClr val="tx1"/>
              </a:solidFill>
            </a:endParaRPr>
          </a:p>
          <a:p>
            <a:pPr algn="ctr"/>
            <a:r>
              <a:rPr lang="fr-FR" dirty="0" err="1" smtClean="0">
                <a:solidFill>
                  <a:schemeClr val="tx1"/>
                </a:solidFill>
              </a:rPr>
              <a:t>Establishing</a:t>
            </a:r>
            <a:endParaRPr lang="fr-FR" dirty="0" smtClean="0">
              <a:solidFill>
                <a:schemeClr val="tx1"/>
              </a:solidFill>
            </a:endParaRPr>
          </a:p>
          <a:p>
            <a:pPr algn="ctr"/>
            <a:r>
              <a:rPr lang="fr-FR" dirty="0" err="1">
                <a:solidFill>
                  <a:schemeClr val="tx1"/>
                </a:solidFill>
              </a:rPr>
              <a:t>c</a:t>
            </a:r>
            <a:r>
              <a:rPr lang="fr-FR" dirty="0" err="1" smtClean="0">
                <a:solidFill>
                  <a:schemeClr val="tx1"/>
                </a:solidFill>
              </a:rPr>
              <a:t>onnection</a:t>
            </a:r>
            <a:endParaRPr lang="fr-FR" dirty="0" smtClean="0">
              <a:solidFill>
                <a:schemeClr val="tx1"/>
              </a:solidFill>
            </a:endParaRPr>
          </a:p>
          <a:p>
            <a:pPr algn="ctr"/>
            <a:r>
              <a:rPr lang="fr-FR" dirty="0" err="1" smtClean="0">
                <a:solidFill>
                  <a:schemeClr val="tx1"/>
                </a:solidFill>
              </a:rPr>
              <a:t>with</a:t>
            </a:r>
            <a:r>
              <a:rPr lang="fr-FR" dirty="0" smtClean="0">
                <a:solidFill>
                  <a:schemeClr val="tx1"/>
                </a:solidFill>
              </a:rPr>
              <a:t> PSAP</a:t>
            </a:r>
            <a:endParaRPr lang="en-US" dirty="0">
              <a:solidFill>
                <a:schemeClr val="tx1"/>
              </a:solidFill>
            </a:endParaRPr>
          </a:p>
        </p:txBody>
      </p:sp>
      <p:sp>
        <p:nvSpPr>
          <p:cNvPr id="43" name="ZoneTexte 42"/>
          <p:cNvSpPr txBox="1"/>
          <p:nvPr/>
        </p:nvSpPr>
        <p:spPr>
          <a:xfrm>
            <a:off x="2899463" y="2403119"/>
            <a:ext cx="554959" cy="261610"/>
          </a:xfrm>
          <a:prstGeom prst="rect">
            <a:avLst/>
          </a:prstGeom>
          <a:noFill/>
        </p:spPr>
        <p:txBody>
          <a:bodyPr wrap="none" rtlCol="0">
            <a:spAutoFit/>
          </a:bodyPr>
          <a:lstStyle/>
          <a:p>
            <a:pPr algn="ctr"/>
            <a:r>
              <a:rPr lang="fr-FR" sz="1100" dirty="0" smtClean="0">
                <a:solidFill>
                  <a:schemeClr val="bg1"/>
                </a:solidFill>
              </a:rPr>
              <a:t>FAST</a:t>
            </a:r>
            <a:endParaRPr lang="en-US" sz="1100" dirty="0">
              <a:solidFill>
                <a:schemeClr val="bg1"/>
              </a:solidFill>
            </a:endParaRPr>
          </a:p>
        </p:txBody>
      </p:sp>
      <p:sp>
        <p:nvSpPr>
          <p:cNvPr id="45" name="ZoneTexte 44"/>
          <p:cNvSpPr txBox="1"/>
          <p:nvPr/>
        </p:nvSpPr>
        <p:spPr>
          <a:xfrm>
            <a:off x="4337092" y="2415566"/>
            <a:ext cx="607859" cy="261610"/>
          </a:xfrm>
          <a:prstGeom prst="rect">
            <a:avLst/>
          </a:prstGeom>
          <a:noFill/>
        </p:spPr>
        <p:txBody>
          <a:bodyPr wrap="none" rtlCol="0">
            <a:spAutoFit/>
          </a:bodyPr>
          <a:lstStyle/>
          <a:p>
            <a:pPr algn="ctr"/>
            <a:r>
              <a:rPr lang="fr-FR" sz="1100" dirty="0" smtClean="0">
                <a:solidFill>
                  <a:schemeClr val="bg1"/>
                </a:solidFill>
              </a:rPr>
              <a:t>SLOW</a:t>
            </a:r>
            <a:endParaRPr lang="en-US" sz="1100" dirty="0">
              <a:solidFill>
                <a:schemeClr val="bg1"/>
              </a:solidFill>
            </a:endParaRPr>
          </a:p>
        </p:txBody>
      </p:sp>
      <p:sp>
        <p:nvSpPr>
          <p:cNvPr id="46" name="ZoneTexte 45"/>
          <p:cNvSpPr txBox="1"/>
          <p:nvPr/>
        </p:nvSpPr>
        <p:spPr>
          <a:xfrm>
            <a:off x="3959682" y="3339003"/>
            <a:ext cx="1362681" cy="1015663"/>
          </a:xfrm>
          <a:prstGeom prst="rect">
            <a:avLst/>
          </a:prstGeom>
          <a:noFill/>
        </p:spPr>
        <p:txBody>
          <a:bodyPr wrap="none" rtlCol="0">
            <a:spAutoFit/>
          </a:bodyPr>
          <a:lstStyle/>
          <a:p>
            <a:pPr algn="ctr"/>
            <a:r>
              <a:rPr lang="fr-FR" dirty="0" smtClean="0">
                <a:solidFill>
                  <a:schemeClr val="tx1"/>
                </a:solidFill>
              </a:rPr>
              <a:t>- </a:t>
            </a:r>
            <a:r>
              <a:rPr lang="fr-FR" dirty="0" err="1" smtClean="0">
                <a:solidFill>
                  <a:schemeClr val="tx1"/>
                </a:solidFill>
              </a:rPr>
              <a:t>Connected</a:t>
            </a:r>
            <a:r>
              <a:rPr lang="fr-FR" dirty="0" smtClean="0">
                <a:solidFill>
                  <a:schemeClr val="tx1"/>
                </a:solidFill>
              </a:rPr>
              <a:t> to</a:t>
            </a:r>
          </a:p>
          <a:p>
            <a:pPr algn="ctr"/>
            <a:r>
              <a:rPr lang="fr-FR" dirty="0" smtClean="0">
                <a:solidFill>
                  <a:schemeClr val="tx1"/>
                </a:solidFill>
              </a:rPr>
              <a:t>PSAP</a:t>
            </a:r>
          </a:p>
          <a:p>
            <a:pPr algn="ctr"/>
            <a:r>
              <a:rPr lang="fr-FR" dirty="0" smtClean="0">
                <a:solidFill>
                  <a:schemeClr val="tx1"/>
                </a:solidFill>
              </a:rPr>
              <a:t>- MSD </a:t>
            </a:r>
            <a:r>
              <a:rPr lang="fr-FR" dirty="0" err="1" smtClean="0">
                <a:solidFill>
                  <a:schemeClr val="tx1"/>
                </a:solidFill>
              </a:rPr>
              <a:t>sending</a:t>
            </a:r>
            <a:endParaRPr lang="fr-FR" dirty="0" smtClean="0">
              <a:solidFill>
                <a:schemeClr val="tx1"/>
              </a:solidFill>
            </a:endParaRPr>
          </a:p>
          <a:p>
            <a:pPr algn="ctr"/>
            <a:r>
              <a:rPr lang="fr-FR" dirty="0" smtClean="0">
                <a:solidFill>
                  <a:schemeClr val="tx1"/>
                </a:solidFill>
              </a:rPr>
              <a:t>- Voice </a:t>
            </a:r>
            <a:r>
              <a:rPr lang="fr-FR" dirty="0" err="1" smtClean="0">
                <a:solidFill>
                  <a:schemeClr val="tx1"/>
                </a:solidFill>
              </a:rPr>
              <a:t>request</a:t>
            </a:r>
            <a:r>
              <a:rPr lang="fr-FR" dirty="0" smtClean="0">
                <a:solidFill>
                  <a:schemeClr val="tx1"/>
                </a:solidFill>
              </a:rPr>
              <a:t> </a:t>
            </a:r>
          </a:p>
          <a:p>
            <a:pPr algn="ctr"/>
            <a:r>
              <a:rPr lang="fr-FR" dirty="0" smtClean="0">
                <a:solidFill>
                  <a:schemeClr val="tx1"/>
                </a:solidFill>
              </a:rPr>
              <a:t>and </a:t>
            </a:r>
            <a:r>
              <a:rPr lang="fr-FR" dirty="0" err="1" smtClean="0">
                <a:solidFill>
                  <a:schemeClr val="tx1"/>
                </a:solidFill>
              </a:rPr>
              <a:t>starts</a:t>
            </a:r>
            <a:r>
              <a:rPr lang="fr-FR" dirty="0" smtClean="0">
                <a:solidFill>
                  <a:schemeClr val="tx1"/>
                </a:solidFill>
              </a:rPr>
              <a:t> </a:t>
            </a:r>
            <a:r>
              <a:rPr lang="fr-FR" dirty="0" err="1" smtClean="0">
                <a:solidFill>
                  <a:schemeClr val="tx1"/>
                </a:solidFill>
              </a:rPr>
              <a:t>it</a:t>
            </a:r>
            <a:endParaRPr lang="fr-FR" dirty="0" smtClean="0">
              <a:solidFill>
                <a:schemeClr val="tx1"/>
              </a:solidFill>
            </a:endParaRPr>
          </a:p>
        </p:txBody>
      </p:sp>
      <p:sp>
        <p:nvSpPr>
          <p:cNvPr id="47" name="ZoneTexte 46"/>
          <p:cNvSpPr txBox="1"/>
          <p:nvPr/>
        </p:nvSpPr>
        <p:spPr>
          <a:xfrm>
            <a:off x="8259924" y="2446630"/>
            <a:ext cx="554960" cy="261610"/>
          </a:xfrm>
          <a:prstGeom prst="rect">
            <a:avLst/>
          </a:prstGeom>
          <a:noFill/>
        </p:spPr>
        <p:txBody>
          <a:bodyPr wrap="none" rtlCol="0">
            <a:spAutoFit/>
          </a:bodyPr>
          <a:lstStyle/>
          <a:p>
            <a:pPr algn="ctr"/>
            <a:r>
              <a:rPr lang="fr-FR" sz="1100" dirty="0" smtClean="0">
                <a:solidFill>
                  <a:schemeClr val="bg1"/>
                </a:solidFill>
              </a:rPr>
              <a:t>FAST</a:t>
            </a:r>
            <a:endParaRPr lang="en-US" sz="1100" dirty="0">
              <a:solidFill>
                <a:schemeClr val="bg1"/>
              </a:solidFill>
            </a:endParaRPr>
          </a:p>
        </p:txBody>
      </p:sp>
      <p:sp>
        <p:nvSpPr>
          <p:cNvPr id="48" name="ZoneTexte 47"/>
          <p:cNvSpPr txBox="1"/>
          <p:nvPr/>
        </p:nvSpPr>
        <p:spPr>
          <a:xfrm>
            <a:off x="1425144" y="1933507"/>
            <a:ext cx="891591" cy="830997"/>
          </a:xfrm>
          <a:prstGeom prst="rect">
            <a:avLst/>
          </a:prstGeom>
          <a:noFill/>
        </p:spPr>
        <p:txBody>
          <a:bodyPr wrap="none" rtlCol="0">
            <a:spAutoFit/>
          </a:bodyPr>
          <a:lstStyle/>
          <a:p>
            <a:pPr algn="ctr"/>
            <a:r>
              <a:rPr lang="fr-FR" dirty="0" err="1">
                <a:solidFill>
                  <a:schemeClr val="tx1"/>
                </a:solidFill>
              </a:rPr>
              <a:t>Crashtest</a:t>
            </a:r>
            <a:endParaRPr lang="fr-FR" dirty="0">
              <a:solidFill>
                <a:schemeClr val="tx1"/>
              </a:solidFill>
            </a:endParaRPr>
          </a:p>
          <a:p>
            <a:pPr algn="ctr"/>
            <a:r>
              <a:rPr lang="fr-FR" dirty="0">
                <a:solidFill>
                  <a:schemeClr val="tx1"/>
                </a:solidFill>
              </a:rPr>
              <a:t>R94</a:t>
            </a:r>
          </a:p>
          <a:p>
            <a:pPr algn="ctr"/>
            <a:r>
              <a:rPr lang="fr-FR" dirty="0">
                <a:solidFill>
                  <a:schemeClr val="tx1"/>
                </a:solidFill>
              </a:rPr>
              <a:t>or</a:t>
            </a:r>
          </a:p>
          <a:p>
            <a:pPr algn="ctr"/>
            <a:r>
              <a:rPr lang="fr-FR" dirty="0">
                <a:solidFill>
                  <a:schemeClr val="tx1"/>
                </a:solidFill>
              </a:rPr>
              <a:t>R95</a:t>
            </a:r>
            <a:endParaRPr lang="en-US" dirty="0">
              <a:solidFill>
                <a:schemeClr val="tx1"/>
              </a:solidFill>
            </a:endParaRPr>
          </a:p>
        </p:txBody>
      </p:sp>
      <p:sp>
        <p:nvSpPr>
          <p:cNvPr id="49" name="ZoneTexte 48"/>
          <p:cNvSpPr txBox="1"/>
          <p:nvPr/>
        </p:nvSpPr>
        <p:spPr>
          <a:xfrm>
            <a:off x="6718158" y="3339003"/>
            <a:ext cx="1253869" cy="461665"/>
          </a:xfrm>
          <a:prstGeom prst="rect">
            <a:avLst/>
          </a:prstGeom>
          <a:noFill/>
        </p:spPr>
        <p:txBody>
          <a:bodyPr wrap="none" rtlCol="0">
            <a:spAutoFit/>
          </a:bodyPr>
          <a:lstStyle/>
          <a:p>
            <a:pPr algn="ctr"/>
            <a:r>
              <a:rPr lang="fr-FR" dirty="0" smtClean="0">
                <a:solidFill>
                  <a:srgbClr val="FF0000"/>
                </a:solidFill>
              </a:rPr>
              <a:t>System </a:t>
            </a:r>
            <a:r>
              <a:rPr lang="fr-FR" dirty="0" err="1" smtClean="0">
                <a:solidFill>
                  <a:srgbClr val="FF0000"/>
                </a:solidFill>
              </a:rPr>
              <a:t>failure</a:t>
            </a:r>
            <a:endParaRPr lang="fr-FR" dirty="0" smtClean="0">
              <a:solidFill>
                <a:srgbClr val="FF0000"/>
              </a:solidFill>
            </a:endParaRPr>
          </a:p>
          <a:p>
            <a:pPr algn="ctr"/>
            <a:r>
              <a:rPr lang="fr-FR" dirty="0" smtClean="0">
                <a:solidFill>
                  <a:srgbClr val="FF0000"/>
                </a:solidFill>
              </a:rPr>
              <a:t>Partial </a:t>
            </a:r>
            <a:r>
              <a:rPr lang="fr-FR" dirty="0" err="1" smtClean="0">
                <a:solidFill>
                  <a:srgbClr val="FF0000"/>
                </a:solidFill>
              </a:rPr>
              <a:t>failure</a:t>
            </a:r>
            <a:endParaRPr lang="fr-FR" dirty="0" smtClean="0">
              <a:solidFill>
                <a:srgbClr val="FF0000"/>
              </a:solidFill>
            </a:endParaRPr>
          </a:p>
        </p:txBody>
      </p:sp>
      <p:sp>
        <p:nvSpPr>
          <p:cNvPr id="50" name="ZoneTexte 49"/>
          <p:cNvSpPr txBox="1"/>
          <p:nvPr/>
        </p:nvSpPr>
        <p:spPr>
          <a:xfrm>
            <a:off x="7917544" y="3339003"/>
            <a:ext cx="1221808" cy="646331"/>
          </a:xfrm>
          <a:prstGeom prst="rect">
            <a:avLst/>
          </a:prstGeom>
          <a:noFill/>
        </p:spPr>
        <p:txBody>
          <a:bodyPr wrap="none" rtlCol="0">
            <a:spAutoFit/>
          </a:bodyPr>
          <a:lstStyle/>
          <a:p>
            <a:pPr algn="ctr"/>
            <a:r>
              <a:rPr lang="fr-FR" dirty="0" smtClean="0">
                <a:solidFill>
                  <a:srgbClr val="FF0000"/>
                </a:solidFill>
              </a:rPr>
              <a:t>Impossible to </a:t>
            </a:r>
          </a:p>
          <a:p>
            <a:pPr algn="ctr"/>
            <a:r>
              <a:rPr lang="fr-FR" dirty="0" smtClean="0">
                <a:solidFill>
                  <a:srgbClr val="FF0000"/>
                </a:solidFill>
              </a:rPr>
              <a:t>Contact PSAP</a:t>
            </a:r>
          </a:p>
          <a:p>
            <a:pPr algn="ctr"/>
            <a:r>
              <a:rPr lang="fr-FR" dirty="0" err="1" smtClean="0">
                <a:solidFill>
                  <a:srgbClr val="FF0000"/>
                </a:solidFill>
              </a:rPr>
              <a:t>after</a:t>
            </a:r>
            <a:r>
              <a:rPr lang="fr-FR" dirty="0" smtClean="0">
                <a:solidFill>
                  <a:srgbClr val="FF0000"/>
                </a:solidFill>
              </a:rPr>
              <a:t> time-out</a:t>
            </a:r>
          </a:p>
        </p:txBody>
      </p:sp>
      <p:sp>
        <p:nvSpPr>
          <p:cNvPr id="44" name="Rectangle 43"/>
          <p:cNvSpPr/>
          <p:nvPr/>
        </p:nvSpPr>
        <p:spPr>
          <a:xfrm>
            <a:off x="5712949" y="1334554"/>
            <a:ext cx="845820" cy="1866900"/>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Ellipse 50"/>
          <p:cNvSpPr/>
          <p:nvPr/>
        </p:nvSpPr>
        <p:spPr>
          <a:xfrm>
            <a:off x="5891411" y="1423454"/>
            <a:ext cx="488897" cy="4648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Ellipse 51"/>
          <p:cNvSpPr/>
          <p:nvPr/>
        </p:nvSpPr>
        <p:spPr>
          <a:xfrm>
            <a:off x="5891411" y="2299684"/>
            <a:ext cx="488897" cy="46482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ZoneTexte 52"/>
          <p:cNvSpPr txBox="1"/>
          <p:nvPr/>
        </p:nvSpPr>
        <p:spPr>
          <a:xfrm>
            <a:off x="5826896" y="1864074"/>
            <a:ext cx="617926" cy="276999"/>
          </a:xfrm>
          <a:prstGeom prst="rect">
            <a:avLst/>
          </a:prstGeom>
          <a:noFill/>
        </p:spPr>
        <p:txBody>
          <a:bodyPr wrap="none" rtlCol="0">
            <a:spAutoFit/>
          </a:bodyPr>
          <a:lstStyle/>
          <a:p>
            <a:r>
              <a:rPr lang="fr-FR" dirty="0" smtClean="0">
                <a:solidFill>
                  <a:schemeClr val="tx1"/>
                </a:solidFill>
              </a:rPr>
              <a:t>AUTO</a:t>
            </a:r>
            <a:endParaRPr lang="en-US" dirty="0">
              <a:solidFill>
                <a:schemeClr val="tx1"/>
              </a:solidFill>
            </a:endParaRPr>
          </a:p>
        </p:txBody>
      </p:sp>
      <p:pic>
        <p:nvPicPr>
          <p:cNvPr id="54" name="Imag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1717" y="2783415"/>
            <a:ext cx="448284" cy="388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ZoneTexte 55"/>
          <p:cNvSpPr txBox="1"/>
          <p:nvPr/>
        </p:nvSpPr>
        <p:spPr>
          <a:xfrm>
            <a:off x="5582662" y="3339003"/>
            <a:ext cx="1106393" cy="276999"/>
          </a:xfrm>
          <a:prstGeom prst="rect">
            <a:avLst/>
          </a:prstGeom>
          <a:noFill/>
        </p:spPr>
        <p:txBody>
          <a:bodyPr wrap="none" rtlCol="0">
            <a:spAutoFit/>
          </a:bodyPr>
          <a:lstStyle/>
          <a:p>
            <a:r>
              <a:rPr lang="fr-FR" dirty="0" smtClean="0">
                <a:solidFill>
                  <a:srgbClr val="FF0000"/>
                </a:solidFill>
              </a:rPr>
              <a:t>No </a:t>
            </a:r>
            <a:r>
              <a:rPr lang="fr-FR" dirty="0" err="1">
                <a:solidFill>
                  <a:srgbClr val="FF0000"/>
                </a:solidFill>
              </a:rPr>
              <a:t>coverage</a:t>
            </a:r>
            <a:endParaRPr lang="fr-FR" dirty="0">
              <a:solidFill>
                <a:srgbClr val="FF0000"/>
              </a:solidFill>
            </a:endParaRPr>
          </a:p>
        </p:txBody>
      </p:sp>
      <p:sp>
        <p:nvSpPr>
          <p:cNvPr id="55" name="ZoneTexte 54"/>
          <p:cNvSpPr txBox="1"/>
          <p:nvPr/>
        </p:nvSpPr>
        <p:spPr>
          <a:xfrm>
            <a:off x="650751" y="4706893"/>
            <a:ext cx="4336978" cy="338554"/>
          </a:xfrm>
          <a:prstGeom prst="rect">
            <a:avLst/>
          </a:prstGeom>
          <a:solidFill>
            <a:schemeClr val="bg1"/>
          </a:solidFill>
        </p:spPr>
        <p:txBody>
          <a:bodyPr wrap="square" rtlCol="0">
            <a:spAutoFit/>
          </a:bodyPr>
          <a:lstStyle/>
          <a:p>
            <a:pPr algn="ctr"/>
            <a:r>
              <a:rPr lang="fr-FR" sz="1600" dirty="0" err="1" smtClean="0">
                <a:solidFill>
                  <a:srgbClr val="0000FF"/>
                </a:solidFill>
              </a:rPr>
              <a:t>Conform</a:t>
            </a:r>
            <a:r>
              <a:rPr lang="fr-FR" sz="1600" dirty="0" smtClean="0">
                <a:solidFill>
                  <a:srgbClr val="0000FF"/>
                </a:solidFill>
              </a:rPr>
              <a:t> </a:t>
            </a:r>
            <a:r>
              <a:rPr lang="fr-FR" sz="1600" dirty="0" err="1" smtClean="0">
                <a:solidFill>
                  <a:srgbClr val="0000FF"/>
                </a:solidFill>
              </a:rPr>
              <a:t>sequence</a:t>
            </a:r>
            <a:endParaRPr lang="en-US" sz="1600" dirty="0">
              <a:solidFill>
                <a:srgbClr val="0000FF"/>
              </a:solidFill>
            </a:endParaRPr>
          </a:p>
        </p:txBody>
      </p:sp>
      <p:cxnSp>
        <p:nvCxnSpPr>
          <p:cNvPr id="57" name="Connecteur droit avec flèche 56"/>
          <p:cNvCxnSpPr/>
          <p:nvPr/>
        </p:nvCxnSpPr>
        <p:spPr>
          <a:xfrm>
            <a:off x="5582662" y="4546284"/>
            <a:ext cx="3429307" cy="37498"/>
          </a:xfrm>
          <a:prstGeom prst="straightConnector1">
            <a:avLst/>
          </a:prstGeom>
          <a:ln w="101600" cmpd="sng">
            <a:solidFill>
              <a:srgbClr val="FF0000"/>
            </a:solidFill>
            <a:headEnd type="triangle" w="sm" len="lg"/>
            <a:tailEnd type="triangle" w="sm" len="lg"/>
          </a:ln>
        </p:spPr>
        <p:style>
          <a:lnRef idx="1">
            <a:schemeClr val="accent1"/>
          </a:lnRef>
          <a:fillRef idx="0">
            <a:schemeClr val="accent1"/>
          </a:fillRef>
          <a:effectRef idx="0">
            <a:schemeClr val="accent1"/>
          </a:effectRef>
          <a:fontRef idx="minor">
            <a:schemeClr val="tx1"/>
          </a:fontRef>
        </p:style>
      </p:cxnSp>
      <p:sp>
        <p:nvSpPr>
          <p:cNvPr id="58" name="ZoneTexte 57"/>
          <p:cNvSpPr txBox="1"/>
          <p:nvPr/>
        </p:nvSpPr>
        <p:spPr>
          <a:xfrm>
            <a:off x="5826896" y="4687674"/>
            <a:ext cx="2889898" cy="338554"/>
          </a:xfrm>
          <a:prstGeom prst="rect">
            <a:avLst/>
          </a:prstGeom>
          <a:solidFill>
            <a:schemeClr val="bg1"/>
          </a:solidFill>
        </p:spPr>
        <p:txBody>
          <a:bodyPr wrap="square" rtlCol="0">
            <a:spAutoFit/>
          </a:bodyPr>
          <a:lstStyle/>
          <a:p>
            <a:pPr algn="ctr"/>
            <a:r>
              <a:rPr lang="fr-FR" sz="1600" dirty="0" smtClean="0">
                <a:solidFill>
                  <a:srgbClr val="FF0000"/>
                </a:solidFill>
              </a:rPr>
              <a:t>Possible </a:t>
            </a:r>
            <a:r>
              <a:rPr lang="fr-FR" sz="1600" dirty="0" err="1" smtClean="0">
                <a:solidFill>
                  <a:srgbClr val="FF0000"/>
                </a:solidFill>
              </a:rPr>
              <a:t>failures</a:t>
            </a:r>
            <a:endParaRPr lang="en-US" sz="1600" dirty="0">
              <a:solidFill>
                <a:srgbClr val="FF0000"/>
              </a:solidFill>
            </a:endParaRPr>
          </a:p>
        </p:txBody>
      </p:sp>
      <p:sp>
        <p:nvSpPr>
          <p:cNvPr id="2" name="ZoneTexte 1"/>
          <p:cNvSpPr txBox="1"/>
          <p:nvPr/>
        </p:nvSpPr>
        <p:spPr>
          <a:xfrm>
            <a:off x="6578567" y="56882"/>
            <a:ext cx="2416046" cy="646331"/>
          </a:xfrm>
          <a:prstGeom prst="rect">
            <a:avLst/>
          </a:prstGeom>
          <a:solidFill>
            <a:schemeClr val="accent2"/>
          </a:solidFill>
        </p:spPr>
        <p:txBody>
          <a:bodyPr wrap="none" rtlCol="0">
            <a:spAutoFit/>
          </a:bodyPr>
          <a:lstStyle/>
          <a:p>
            <a:r>
              <a:rPr lang="fr-FR" sz="3600" dirty="0" smtClean="0">
                <a:solidFill>
                  <a:srgbClr val="FFFF00"/>
                </a:solidFill>
              </a:rPr>
              <a:t>EXAMPLE</a:t>
            </a:r>
            <a:endParaRPr lang="en-US" sz="3600" dirty="0">
              <a:solidFill>
                <a:srgbClr val="FFFF00"/>
              </a:solidFill>
            </a:endParaRPr>
          </a:p>
        </p:txBody>
      </p:sp>
    </p:spTree>
    <p:extLst>
      <p:ext uri="{BB962C8B-B14F-4D97-AF65-F5344CB8AC3E}">
        <p14:creationId xmlns:p14="http://schemas.microsoft.com/office/powerpoint/2010/main" val="27411473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nvGrpSpPr>
        <p:grpSpPr>
          <a:xfrm>
            <a:off x="458094" y="1257302"/>
            <a:ext cx="6459984" cy="1971675"/>
            <a:chOff x="357234" y="1257302"/>
            <a:chExt cx="6459984" cy="1971675"/>
          </a:xfrm>
        </p:grpSpPr>
        <p:sp>
          <p:nvSpPr>
            <p:cNvPr id="3" name="AutoShape 2"/>
            <p:cNvSpPr>
              <a:spLocks noChangeArrowheads="1"/>
            </p:cNvSpPr>
            <p:nvPr/>
          </p:nvSpPr>
          <p:spPr bwMode="auto">
            <a:xfrm>
              <a:off x="407249" y="2388396"/>
              <a:ext cx="6409969" cy="840581"/>
            </a:xfrm>
            <a:prstGeom prst="flowChartProcess">
              <a:avLst/>
            </a:prstGeom>
            <a:noFill/>
            <a:ln w="9525">
              <a:noFill/>
              <a:miter lim="800000"/>
              <a:headEnd/>
              <a:tailEnd/>
            </a:ln>
          </p:spPr>
          <p:txBody>
            <a:bodyPr wrap="none" lIns="27000" tIns="27000" rIns="27000" bIns="27000"/>
            <a:lstStyle/>
            <a:p>
              <a:r>
                <a:rPr lang="en-US" sz="3200" dirty="0">
                  <a:solidFill>
                    <a:schemeClr val="tx1"/>
                  </a:solidFill>
                </a:rPr>
                <a:t>Visual inspection of audio parts </a:t>
              </a:r>
            </a:p>
          </p:txBody>
        </p:sp>
        <p:sp>
          <p:nvSpPr>
            <p:cNvPr id="4" name="AutoShape 3"/>
            <p:cNvSpPr>
              <a:spLocks noChangeArrowheads="1"/>
            </p:cNvSpPr>
            <p:nvPr/>
          </p:nvSpPr>
          <p:spPr bwMode="auto">
            <a:xfrm>
              <a:off x="357234" y="1257302"/>
              <a:ext cx="1343200" cy="973931"/>
            </a:xfrm>
            <a:prstGeom prst="flowChartProcess">
              <a:avLst/>
            </a:prstGeom>
            <a:noFill/>
            <a:ln w="9525">
              <a:noFill/>
              <a:miter lim="800000"/>
              <a:headEnd/>
              <a:tailEnd/>
            </a:ln>
          </p:spPr>
          <p:txBody>
            <a:bodyPr wrap="none" lIns="27000" tIns="0" rIns="27000" bIns="0" anchor="ctr"/>
            <a:lstStyle/>
            <a:p>
              <a:pPr eaLnBrk="0" hangingPunct="0"/>
              <a:r>
                <a:rPr lang="en-GB" sz="12000" dirty="0" smtClean="0">
                  <a:solidFill>
                    <a:srgbClr val="FFCD00"/>
                  </a:solidFill>
                </a:rPr>
                <a:t>03</a:t>
              </a:r>
              <a:endParaRPr lang="en-GB" sz="12000" b="0" dirty="0">
                <a:solidFill>
                  <a:srgbClr val="FFCD00"/>
                </a:solidFill>
              </a:endParaRPr>
            </a:p>
          </p:txBody>
        </p:sp>
      </p:grpSp>
    </p:spTree>
    <p:extLst>
      <p:ext uri="{BB962C8B-B14F-4D97-AF65-F5344CB8AC3E}">
        <p14:creationId xmlns:p14="http://schemas.microsoft.com/office/powerpoint/2010/main" val="12850529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2"/>
          <p:cNvSpPr>
            <a:spLocks noChangeArrowheads="1"/>
          </p:cNvSpPr>
          <p:nvPr/>
        </p:nvSpPr>
        <p:spPr bwMode="auto">
          <a:xfrm>
            <a:off x="188068" y="226934"/>
            <a:ext cx="8719711" cy="512206"/>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p>
            <a:pPr defTabSz="535781"/>
            <a:r>
              <a:rPr lang="fr-FR" sz="2400" dirty="0" smtClean="0">
                <a:solidFill>
                  <a:srgbClr val="FFC000"/>
                </a:solidFill>
                <a:latin typeface="Arial Narrow" pitchFamily="34" charset="0"/>
              </a:rPr>
              <a:t>Post-crash </a:t>
            </a:r>
            <a:r>
              <a:rPr lang="fr-FR" sz="2400" dirty="0" err="1" smtClean="0">
                <a:solidFill>
                  <a:srgbClr val="FFC000"/>
                </a:solidFill>
                <a:latin typeface="Arial Narrow" pitchFamily="34" charset="0"/>
              </a:rPr>
              <a:t>procedure</a:t>
            </a:r>
            <a:r>
              <a:rPr lang="fr-FR" sz="2400" dirty="0" smtClean="0">
                <a:solidFill>
                  <a:srgbClr val="FFC000"/>
                </a:solidFill>
                <a:latin typeface="Arial Narrow" pitchFamily="34" charset="0"/>
              </a:rPr>
              <a:t> : Visual inspection of audio parts </a:t>
            </a:r>
            <a:endParaRPr lang="fr-FR" sz="2400" dirty="0">
              <a:solidFill>
                <a:srgbClr val="FFC000"/>
              </a:solidFill>
              <a:latin typeface="Arial Narrow" pitchFamily="34" charset="0"/>
            </a:endParaRPr>
          </a:p>
        </p:txBody>
      </p:sp>
      <p:sp>
        <p:nvSpPr>
          <p:cNvPr id="18" name="ZoneTexte 17"/>
          <p:cNvSpPr txBox="1"/>
          <p:nvPr/>
        </p:nvSpPr>
        <p:spPr>
          <a:xfrm>
            <a:off x="473155" y="904398"/>
            <a:ext cx="8047935" cy="3639503"/>
          </a:xfrm>
          <a:prstGeom prst="rect">
            <a:avLst/>
          </a:prstGeom>
          <a:noFill/>
        </p:spPr>
        <p:txBody>
          <a:bodyPr wrap="square" lIns="0" tIns="0" rIns="0" bIns="0" rtlCol="0" anchor="t" anchorCtr="0">
            <a:noAutofit/>
          </a:bodyPr>
          <a:lstStyle/>
          <a:p>
            <a:pPr lvl="0">
              <a:buClr>
                <a:srgbClr val="FFC000"/>
              </a:buClr>
            </a:pPr>
            <a:r>
              <a:rPr lang="fr-FR" sz="1600" dirty="0" smtClean="0">
                <a:solidFill>
                  <a:schemeClr val="tx1"/>
                </a:solidFill>
              </a:rPr>
              <a:t>STATEMENT :</a:t>
            </a:r>
          </a:p>
          <a:p>
            <a:pPr lvl="0">
              <a:buClr>
                <a:srgbClr val="FFC000"/>
              </a:buClr>
            </a:pPr>
            <a:r>
              <a:rPr lang="fr-FR" sz="1600" b="0" dirty="0" err="1" smtClean="0">
                <a:solidFill>
                  <a:schemeClr val="tx1"/>
                </a:solidFill>
              </a:rPr>
              <a:t>From</a:t>
            </a:r>
            <a:r>
              <a:rPr lang="fr-FR" sz="1600" b="0" dirty="0" smtClean="0">
                <a:solidFill>
                  <a:schemeClr val="tx1"/>
                </a:solidFill>
              </a:rPr>
              <a:t> point of </a:t>
            </a:r>
            <a:r>
              <a:rPr lang="fr-FR" sz="1600" b="0" dirty="0" err="1" smtClean="0">
                <a:solidFill>
                  <a:schemeClr val="tx1"/>
                </a:solidFill>
              </a:rPr>
              <a:t>view</a:t>
            </a:r>
            <a:r>
              <a:rPr lang="fr-FR" sz="1600" b="0" dirty="0" smtClean="0">
                <a:solidFill>
                  <a:schemeClr val="tx1"/>
                </a:solidFill>
              </a:rPr>
              <a:t> of </a:t>
            </a:r>
            <a:r>
              <a:rPr lang="fr-FR" sz="1600" b="0" dirty="0" err="1" smtClean="0">
                <a:solidFill>
                  <a:schemeClr val="tx1"/>
                </a:solidFill>
              </a:rPr>
              <a:t>functioning</a:t>
            </a:r>
            <a:r>
              <a:rPr lang="fr-FR" sz="1600" b="0" dirty="0" smtClean="0">
                <a:solidFill>
                  <a:schemeClr val="tx1"/>
                </a:solidFill>
              </a:rPr>
              <a:t> </a:t>
            </a:r>
            <a:r>
              <a:rPr lang="fr-FR" sz="1600" b="0" dirty="0" err="1" smtClean="0">
                <a:solidFill>
                  <a:schemeClr val="tx1"/>
                </a:solidFill>
              </a:rPr>
              <a:t>principle</a:t>
            </a:r>
            <a:r>
              <a:rPr lang="fr-FR" sz="1600" b="0" dirty="0" smtClean="0">
                <a:solidFill>
                  <a:schemeClr val="tx1"/>
                </a:solidFill>
              </a:rPr>
              <a:t>, a microphone and a </a:t>
            </a:r>
            <a:r>
              <a:rPr lang="fr-FR" sz="1600" b="0" dirty="0" err="1" smtClean="0">
                <a:solidFill>
                  <a:schemeClr val="tx1"/>
                </a:solidFill>
              </a:rPr>
              <a:t>loud</a:t>
            </a:r>
            <a:r>
              <a:rPr lang="fr-FR" sz="1600" b="0" dirty="0">
                <a:solidFill>
                  <a:schemeClr val="tx1"/>
                </a:solidFill>
              </a:rPr>
              <a:t>-</a:t>
            </a:r>
            <a:r>
              <a:rPr lang="fr-FR" sz="1600" b="0" dirty="0" smtClean="0">
                <a:solidFill>
                  <a:schemeClr val="tx1"/>
                </a:solidFill>
              </a:rPr>
              <a:t>speaker are </a:t>
            </a:r>
            <a:r>
              <a:rPr lang="fr-FR" sz="1600" b="0" dirty="0" err="1" smtClean="0">
                <a:solidFill>
                  <a:schemeClr val="tx1"/>
                </a:solidFill>
              </a:rPr>
              <a:t>based</a:t>
            </a:r>
            <a:r>
              <a:rPr lang="fr-FR" sz="1600" b="0" dirty="0" smtClean="0">
                <a:solidFill>
                  <a:schemeClr val="tx1"/>
                </a:solidFill>
              </a:rPr>
              <a:t> on the </a:t>
            </a:r>
            <a:r>
              <a:rPr lang="fr-FR" sz="1600" b="0" dirty="0" err="1" smtClean="0">
                <a:solidFill>
                  <a:schemeClr val="tx1"/>
                </a:solidFill>
              </a:rPr>
              <a:t>same</a:t>
            </a:r>
            <a:r>
              <a:rPr lang="fr-FR" sz="1600" b="0" dirty="0" smtClean="0">
                <a:solidFill>
                  <a:schemeClr val="tx1"/>
                </a:solidFill>
              </a:rPr>
              <a:t> </a:t>
            </a:r>
            <a:r>
              <a:rPr lang="fr-FR" sz="1600" b="0" dirty="0" err="1" smtClean="0">
                <a:solidFill>
                  <a:schemeClr val="tx1"/>
                </a:solidFill>
              </a:rPr>
              <a:t>electrical</a:t>
            </a:r>
            <a:r>
              <a:rPr lang="fr-FR" sz="1600" b="0" dirty="0" smtClean="0">
                <a:solidFill>
                  <a:schemeClr val="tx1"/>
                </a:solidFill>
              </a:rPr>
              <a:t>, </a:t>
            </a:r>
            <a:r>
              <a:rPr lang="fr-FR" sz="1600" b="0" dirty="0" err="1" smtClean="0">
                <a:solidFill>
                  <a:schemeClr val="tx1"/>
                </a:solidFill>
              </a:rPr>
              <a:t>mechanical</a:t>
            </a:r>
            <a:r>
              <a:rPr lang="fr-FR" sz="1600" b="0" dirty="0" smtClean="0">
                <a:solidFill>
                  <a:schemeClr val="tx1"/>
                </a:solidFill>
              </a:rPr>
              <a:t> and </a:t>
            </a:r>
            <a:r>
              <a:rPr lang="fr-FR" sz="1600" b="0" dirty="0" err="1" smtClean="0">
                <a:solidFill>
                  <a:schemeClr val="tx1"/>
                </a:solidFill>
              </a:rPr>
              <a:t>physical</a:t>
            </a:r>
            <a:r>
              <a:rPr lang="fr-FR" sz="1600" b="0" dirty="0" smtClean="0">
                <a:solidFill>
                  <a:schemeClr val="tx1"/>
                </a:solidFill>
              </a:rPr>
              <a:t> </a:t>
            </a:r>
            <a:r>
              <a:rPr lang="fr-FR" sz="1600" b="0" dirty="0" err="1" smtClean="0">
                <a:solidFill>
                  <a:schemeClr val="tx1"/>
                </a:solidFill>
              </a:rPr>
              <a:t>principles</a:t>
            </a:r>
            <a:r>
              <a:rPr lang="fr-FR" sz="1600" b="0" dirty="0" smtClean="0">
                <a:solidFill>
                  <a:schemeClr val="tx1"/>
                </a:solidFill>
              </a:rPr>
              <a:t>.</a:t>
            </a:r>
          </a:p>
          <a:p>
            <a:pPr lvl="0">
              <a:buClr>
                <a:srgbClr val="FFC000"/>
              </a:buClr>
            </a:pPr>
            <a:endParaRPr lang="fr-FR" sz="1600" b="0" dirty="0">
              <a:solidFill>
                <a:schemeClr val="tx1"/>
              </a:solidFill>
            </a:endParaRPr>
          </a:p>
          <a:p>
            <a:pPr lvl="0">
              <a:buClr>
                <a:srgbClr val="FFC000"/>
              </a:buClr>
            </a:pPr>
            <a:r>
              <a:rPr lang="fr-FR" sz="1600" dirty="0" smtClean="0">
                <a:solidFill>
                  <a:schemeClr val="tx1"/>
                </a:solidFill>
              </a:rPr>
              <a:t>EXPERIMENT :</a:t>
            </a:r>
          </a:p>
          <a:p>
            <a:pPr lvl="0">
              <a:buClr>
                <a:srgbClr val="FFC000"/>
              </a:buClr>
            </a:pPr>
            <a:r>
              <a:rPr lang="fr-FR" sz="1600" b="0" dirty="0" err="1" smtClean="0">
                <a:solidFill>
                  <a:schemeClr val="tx1"/>
                </a:solidFill>
              </a:rPr>
              <a:t>What</a:t>
            </a:r>
            <a:r>
              <a:rPr lang="fr-FR" sz="1600" b="0" dirty="0" smtClean="0">
                <a:solidFill>
                  <a:schemeClr val="tx1"/>
                </a:solidFill>
              </a:rPr>
              <a:t> </a:t>
            </a:r>
            <a:r>
              <a:rPr lang="fr-FR" sz="1600" b="0" dirty="0" err="1" smtClean="0">
                <a:solidFill>
                  <a:schemeClr val="tx1"/>
                </a:solidFill>
              </a:rPr>
              <a:t>is</a:t>
            </a:r>
            <a:r>
              <a:rPr lang="fr-FR" sz="1600" b="0" dirty="0" smtClean="0">
                <a:solidFill>
                  <a:schemeClr val="tx1"/>
                </a:solidFill>
              </a:rPr>
              <a:t> the </a:t>
            </a:r>
            <a:r>
              <a:rPr lang="fr-FR" sz="1600" b="0" dirty="0" err="1" smtClean="0">
                <a:solidFill>
                  <a:schemeClr val="tx1"/>
                </a:solidFill>
              </a:rPr>
              <a:t>behaviour</a:t>
            </a:r>
            <a:r>
              <a:rPr lang="fr-FR" sz="1600" b="0" dirty="0" smtClean="0">
                <a:solidFill>
                  <a:schemeClr val="tx1"/>
                </a:solidFill>
              </a:rPr>
              <a:t> of a </a:t>
            </a:r>
            <a:r>
              <a:rPr lang="fr-FR" sz="1600" b="0" dirty="0" err="1" smtClean="0">
                <a:solidFill>
                  <a:schemeClr val="tx1"/>
                </a:solidFill>
              </a:rPr>
              <a:t>loud</a:t>
            </a:r>
            <a:r>
              <a:rPr lang="fr-FR" sz="1600" b="0" dirty="0" smtClean="0">
                <a:solidFill>
                  <a:schemeClr val="tx1"/>
                </a:solidFill>
              </a:rPr>
              <a:t>-speaker in </a:t>
            </a:r>
            <a:r>
              <a:rPr lang="fr-FR" sz="1600" b="0" dirty="0" err="1" smtClean="0">
                <a:solidFill>
                  <a:schemeClr val="tx1"/>
                </a:solidFill>
              </a:rPr>
              <a:t>function</a:t>
            </a:r>
            <a:r>
              <a:rPr lang="fr-FR" sz="1600" b="0" dirty="0" smtClean="0">
                <a:solidFill>
                  <a:schemeClr val="tx1"/>
                </a:solidFill>
              </a:rPr>
              <a:t> of </a:t>
            </a:r>
            <a:r>
              <a:rPr lang="fr-FR" sz="1600" b="0" dirty="0" err="1" smtClean="0">
                <a:solidFill>
                  <a:schemeClr val="tx1"/>
                </a:solidFill>
              </a:rPr>
              <a:t>its</a:t>
            </a:r>
            <a:r>
              <a:rPr lang="fr-FR" sz="1600" b="0" dirty="0" smtClean="0">
                <a:solidFill>
                  <a:schemeClr val="tx1"/>
                </a:solidFill>
              </a:rPr>
              <a:t> </a:t>
            </a:r>
            <a:r>
              <a:rPr lang="fr-FR" sz="1600" b="0" dirty="0" err="1" smtClean="0">
                <a:solidFill>
                  <a:schemeClr val="tx1"/>
                </a:solidFill>
              </a:rPr>
              <a:t>mechanical</a:t>
            </a:r>
            <a:r>
              <a:rPr lang="fr-FR" sz="1600" b="0" dirty="0" smtClean="0">
                <a:solidFill>
                  <a:schemeClr val="tx1"/>
                </a:solidFill>
              </a:rPr>
              <a:t> damage ?</a:t>
            </a:r>
          </a:p>
          <a:p>
            <a:pPr lvl="0">
              <a:buClr>
                <a:srgbClr val="FFC000"/>
              </a:buClr>
            </a:pPr>
            <a:endParaRPr lang="fr-FR" sz="1600" b="0" dirty="0">
              <a:solidFill>
                <a:schemeClr val="tx1"/>
              </a:solidFill>
            </a:endParaRPr>
          </a:p>
          <a:p>
            <a:pPr lvl="0">
              <a:buClr>
                <a:srgbClr val="FFC000"/>
              </a:buClr>
            </a:pPr>
            <a:endParaRPr lang="fr-FR" sz="1600" b="0" dirty="0" smtClean="0">
              <a:solidFill>
                <a:schemeClr val="tx1"/>
              </a:solidFill>
            </a:endParaRPr>
          </a:p>
          <a:p>
            <a:pPr lvl="0">
              <a:buClr>
                <a:srgbClr val="FFC000"/>
              </a:buClr>
            </a:pPr>
            <a:endParaRPr lang="fr-FR" sz="1600" b="0" dirty="0" smtClean="0">
              <a:solidFill>
                <a:schemeClr val="tx1"/>
              </a:solidFill>
            </a:endParaRPr>
          </a:p>
          <a:p>
            <a:pPr marL="2063750" lvl="0">
              <a:buClr>
                <a:srgbClr val="FFC000"/>
              </a:buClr>
              <a:tabLst>
                <a:tab pos="1974850" algn="l"/>
              </a:tabLst>
            </a:pPr>
            <a:r>
              <a:rPr lang="fr-FR" sz="2400" dirty="0" err="1" smtClean="0">
                <a:solidFill>
                  <a:schemeClr val="tx1"/>
                </a:solidFill>
              </a:rPr>
              <a:t>Let’s</a:t>
            </a:r>
            <a:r>
              <a:rPr lang="fr-FR" sz="2400" dirty="0" smtClean="0">
                <a:solidFill>
                  <a:schemeClr val="tx1"/>
                </a:solidFill>
              </a:rPr>
              <a:t> </a:t>
            </a:r>
            <a:r>
              <a:rPr lang="fr-FR" sz="2400" dirty="0" err="1" smtClean="0">
                <a:solidFill>
                  <a:schemeClr val="tx1"/>
                </a:solidFill>
              </a:rPr>
              <a:t>listen</a:t>
            </a:r>
            <a:r>
              <a:rPr lang="fr-FR" sz="2400" dirty="0" smtClean="0">
                <a:solidFill>
                  <a:schemeClr val="tx1"/>
                </a:solidFill>
              </a:rPr>
              <a:t> and compare the </a:t>
            </a:r>
            <a:r>
              <a:rPr lang="fr-FR" sz="2400" dirty="0" err="1" smtClean="0">
                <a:solidFill>
                  <a:schemeClr val="tx1"/>
                </a:solidFill>
              </a:rPr>
              <a:t>effects</a:t>
            </a:r>
            <a:r>
              <a:rPr lang="fr-FR" sz="2400" dirty="0" smtClean="0">
                <a:solidFill>
                  <a:schemeClr val="tx1"/>
                </a:solidFill>
              </a:rPr>
              <a:t> of </a:t>
            </a:r>
            <a:r>
              <a:rPr lang="fr-FR" sz="2400" dirty="0" err="1" smtClean="0">
                <a:solidFill>
                  <a:schemeClr val="tx1"/>
                </a:solidFill>
              </a:rPr>
              <a:t>different</a:t>
            </a:r>
            <a:r>
              <a:rPr lang="fr-FR" sz="2400" dirty="0">
                <a:solidFill>
                  <a:schemeClr val="tx1"/>
                </a:solidFill>
              </a:rPr>
              <a:t> </a:t>
            </a:r>
            <a:r>
              <a:rPr lang="fr-FR" sz="2400" dirty="0" smtClean="0">
                <a:solidFill>
                  <a:schemeClr val="tx1"/>
                </a:solidFill>
              </a:rPr>
              <a:t>damages on a </a:t>
            </a:r>
            <a:r>
              <a:rPr lang="fr-FR" sz="2400" dirty="0" err="1" smtClean="0">
                <a:solidFill>
                  <a:schemeClr val="tx1"/>
                </a:solidFill>
              </a:rPr>
              <a:t>loud</a:t>
            </a:r>
            <a:r>
              <a:rPr lang="fr-FR" sz="2400" dirty="0" smtClean="0">
                <a:solidFill>
                  <a:schemeClr val="tx1"/>
                </a:solidFill>
              </a:rPr>
              <a:t>-speaker </a:t>
            </a:r>
            <a:endParaRPr lang="fr-FR" sz="2400" dirty="0">
              <a:solidFill>
                <a:schemeClr val="tx1"/>
              </a:solidFill>
            </a:endParaRPr>
          </a:p>
          <a:p>
            <a:pPr lvl="0">
              <a:buClr>
                <a:srgbClr val="FFC000"/>
              </a:buClr>
            </a:pPr>
            <a:endParaRPr lang="en-US" sz="1600" b="0" dirty="0">
              <a:solidFill>
                <a:schemeClr val="tx1"/>
              </a:solidFill>
            </a:endParaRPr>
          </a:p>
        </p:txBody>
      </p:sp>
      <p:pic>
        <p:nvPicPr>
          <p:cNvPr id="2" name="Image 1"/>
          <p:cNvPicPr>
            <a:picLocks noChangeAspect="1"/>
          </p:cNvPicPr>
          <p:nvPr/>
        </p:nvPicPr>
        <p:blipFill rotWithShape="1">
          <a:blip r:embed="rId2"/>
          <a:srcRect r="28126"/>
          <a:stretch/>
        </p:blipFill>
        <p:spPr>
          <a:xfrm>
            <a:off x="838361" y="2724150"/>
            <a:ext cx="1600039" cy="1433512"/>
          </a:xfrm>
          <a:prstGeom prst="rect">
            <a:avLst/>
          </a:prstGeom>
        </p:spPr>
      </p:pic>
    </p:spTree>
    <p:extLst>
      <p:ext uri="{BB962C8B-B14F-4D97-AF65-F5344CB8AC3E}">
        <p14:creationId xmlns:p14="http://schemas.microsoft.com/office/powerpoint/2010/main" val="2850902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
                                            <p:txEl>
                                              <p:pRg st="8" end="8"/>
                                            </p:txEl>
                                          </p:spTgt>
                                        </p:tgtEl>
                                        <p:attrNameLst>
                                          <p:attrName>style.visibility</p:attrName>
                                        </p:attrNameLst>
                                      </p:cBhvr>
                                      <p:to>
                                        <p:strVal val="visible"/>
                                      </p:to>
                                    </p:set>
                                    <p:anim calcmode="lin" valueType="num">
                                      <p:cBhvr additive="base">
                                        <p:cTn id="7" dur="500" fill="hold"/>
                                        <p:tgtEl>
                                          <p:spTgt spid="18">
                                            <p:txEl>
                                              <p:pRg st="8" end="8"/>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
                                            <p:txEl>
                                              <p:pRg st="8" end="8"/>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764" y="2183606"/>
            <a:ext cx="1076197" cy="1080000"/>
          </a:xfrm>
          <a:prstGeom prst="rect">
            <a:avLst/>
          </a:prstGeom>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9426" y="3413278"/>
            <a:ext cx="1053931" cy="1080000"/>
          </a:xfrm>
          <a:prstGeom prst="rect">
            <a:avLst/>
          </a:prstGeom>
        </p:spPr>
      </p:pic>
      <p:sp>
        <p:nvSpPr>
          <p:cNvPr id="9" name="AutoShape 2"/>
          <p:cNvSpPr>
            <a:spLocks noChangeArrowheads="1"/>
          </p:cNvSpPr>
          <p:nvPr/>
        </p:nvSpPr>
        <p:spPr bwMode="auto">
          <a:xfrm>
            <a:off x="188068" y="226934"/>
            <a:ext cx="8719711" cy="512206"/>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p>
            <a:pPr defTabSz="535781"/>
            <a:r>
              <a:rPr lang="fr-FR" sz="2400" dirty="0" smtClean="0">
                <a:solidFill>
                  <a:srgbClr val="FFC000"/>
                </a:solidFill>
                <a:latin typeface="Arial Narrow" pitchFamily="34" charset="0"/>
              </a:rPr>
              <a:t>Post-crash </a:t>
            </a:r>
            <a:r>
              <a:rPr lang="fr-FR" sz="2400" dirty="0" err="1" smtClean="0">
                <a:solidFill>
                  <a:srgbClr val="FFC000"/>
                </a:solidFill>
                <a:latin typeface="Arial Narrow" pitchFamily="34" charset="0"/>
              </a:rPr>
              <a:t>procedure</a:t>
            </a:r>
            <a:r>
              <a:rPr lang="fr-FR" sz="2400" dirty="0" smtClean="0">
                <a:solidFill>
                  <a:srgbClr val="FFC000"/>
                </a:solidFill>
                <a:latin typeface="Arial Narrow" pitchFamily="34" charset="0"/>
              </a:rPr>
              <a:t> : Visual inspection of audio parts </a:t>
            </a:r>
            <a:endParaRPr lang="fr-FR" sz="2400" dirty="0">
              <a:solidFill>
                <a:srgbClr val="FFC000"/>
              </a:solidFill>
              <a:latin typeface="Arial Narrow" pitchFamily="34" charset="0"/>
            </a:endParaRPr>
          </a:p>
        </p:txBody>
      </p:sp>
      <p:sp>
        <p:nvSpPr>
          <p:cNvPr id="10" name="ZoneTexte 9"/>
          <p:cNvSpPr txBox="1"/>
          <p:nvPr/>
        </p:nvSpPr>
        <p:spPr>
          <a:xfrm>
            <a:off x="1616961" y="1104355"/>
            <a:ext cx="1342034" cy="461665"/>
          </a:xfrm>
          <a:prstGeom prst="rect">
            <a:avLst/>
          </a:prstGeom>
          <a:noFill/>
        </p:spPr>
        <p:txBody>
          <a:bodyPr wrap="none" rtlCol="0">
            <a:spAutoFit/>
          </a:bodyPr>
          <a:lstStyle/>
          <a:p>
            <a:r>
              <a:rPr lang="fr-FR" dirty="0" err="1" smtClean="0">
                <a:solidFill>
                  <a:schemeClr val="tx1"/>
                </a:solidFill>
              </a:rPr>
              <a:t>Loud</a:t>
            </a:r>
            <a:r>
              <a:rPr lang="fr-FR" dirty="0" smtClean="0">
                <a:solidFill>
                  <a:schemeClr val="tx1"/>
                </a:solidFill>
              </a:rPr>
              <a:t> Speaker 1</a:t>
            </a:r>
          </a:p>
          <a:p>
            <a:r>
              <a:rPr lang="fr-FR" b="0" dirty="0" smtClean="0">
                <a:solidFill>
                  <a:schemeClr val="tx1"/>
                </a:solidFill>
              </a:rPr>
              <a:t>in good condition</a:t>
            </a:r>
            <a:endParaRPr lang="en-US" b="0" dirty="0">
              <a:solidFill>
                <a:schemeClr val="tx1"/>
              </a:solidFill>
            </a:endParaRPr>
          </a:p>
        </p:txBody>
      </p:sp>
      <p:sp>
        <p:nvSpPr>
          <p:cNvPr id="12" name="ZoneTexte 11"/>
          <p:cNvSpPr txBox="1"/>
          <p:nvPr/>
        </p:nvSpPr>
        <p:spPr>
          <a:xfrm>
            <a:off x="1616961" y="2404163"/>
            <a:ext cx="1550424" cy="646331"/>
          </a:xfrm>
          <a:prstGeom prst="rect">
            <a:avLst/>
          </a:prstGeom>
          <a:noFill/>
        </p:spPr>
        <p:txBody>
          <a:bodyPr wrap="none" rtlCol="0">
            <a:spAutoFit/>
          </a:bodyPr>
          <a:lstStyle/>
          <a:p>
            <a:r>
              <a:rPr lang="fr-FR" dirty="0" err="1" smtClean="0">
                <a:solidFill>
                  <a:schemeClr val="tx1"/>
                </a:solidFill>
              </a:rPr>
              <a:t>Loud</a:t>
            </a:r>
            <a:r>
              <a:rPr lang="fr-FR" dirty="0" smtClean="0">
                <a:solidFill>
                  <a:schemeClr val="tx1"/>
                </a:solidFill>
              </a:rPr>
              <a:t> Speaker 2</a:t>
            </a:r>
          </a:p>
          <a:p>
            <a:r>
              <a:rPr lang="fr-FR" b="0" dirty="0" err="1">
                <a:solidFill>
                  <a:schemeClr val="tx1"/>
                </a:solidFill>
              </a:rPr>
              <a:t>h</a:t>
            </a:r>
            <a:r>
              <a:rPr lang="fr-FR" b="0" dirty="0" err="1" smtClean="0">
                <a:solidFill>
                  <a:schemeClr val="tx1"/>
                </a:solidFill>
              </a:rPr>
              <a:t>alf</a:t>
            </a:r>
            <a:r>
              <a:rPr lang="fr-FR" b="0" dirty="0" smtClean="0">
                <a:solidFill>
                  <a:schemeClr val="tx1"/>
                </a:solidFill>
              </a:rPr>
              <a:t> of the </a:t>
            </a:r>
            <a:r>
              <a:rPr lang="fr-FR" b="0" dirty="0" err="1" smtClean="0">
                <a:solidFill>
                  <a:schemeClr val="tx1"/>
                </a:solidFill>
              </a:rPr>
              <a:t>membran</a:t>
            </a:r>
            <a:endParaRPr lang="fr-FR" b="0" dirty="0" smtClean="0">
              <a:solidFill>
                <a:schemeClr val="tx1"/>
              </a:solidFill>
            </a:endParaRPr>
          </a:p>
          <a:p>
            <a:r>
              <a:rPr lang="fr-FR" b="0" dirty="0" err="1" smtClean="0">
                <a:solidFill>
                  <a:schemeClr val="tx1"/>
                </a:solidFill>
              </a:rPr>
              <a:t>is</a:t>
            </a:r>
            <a:r>
              <a:rPr lang="fr-FR" b="0" dirty="0" smtClean="0">
                <a:solidFill>
                  <a:schemeClr val="tx1"/>
                </a:solidFill>
              </a:rPr>
              <a:t> </a:t>
            </a:r>
            <a:r>
              <a:rPr lang="fr-FR" b="0" dirty="0" err="1" smtClean="0">
                <a:solidFill>
                  <a:schemeClr val="tx1"/>
                </a:solidFill>
              </a:rPr>
              <a:t>cutted</a:t>
            </a:r>
            <a:endParaRPr lang="en-US" b="0" dirty="0">
              <a:solidFill>
                <a:schemeClr val="tx1"/>
              </a:solidFill>
            </a:endParaRPr>
          </a:p>
        </p:txBody>
      </p:sp>
      <p:sp>
        <p:nvSpPr>
          <p:cNvPr id="13" name="ZoneTexte 12"/>
          <p:cNvSpPr txBox="1"/>
          <p:nvPr/>
        </p:nvSpPr>
        <p:spPr>
          <a:xfrm>
            <a:off x="1616961" y="3550393"/>
            <a:ext cx="1805302" cy="646331"/>
          </a:xfrm>
          <a:prstGeom prst="rect">
            <a:avLst/>
          </a:prstGeom>
          <a:noFill/>
        </p:spPr>
        <p:txBody>
          <a:bodyPr wrap="none" rtlCol="0">
            <a:spAutoFit/>
          </a:bodyPr>
          <a:lstStyle/>
          <a:p>
            <a:r>
              <a:rPr lang="fr-FR" dirty="0" err="1" smtClean="0">
                <a:solidFill>
                  <a:schemeClr val="tx1"/>
                </a:solidFill>
              </a:rPr>
              <a:t>Loud</a:t>
            </a:r>
            <a:r>
              <a:rPr lang="fr-FR" dirty="0" smtClean="0">
                <a:solidFill>
                  <a:schemeClr val="tx1"/>
                </a:solidFill>
              </a:rPr>
              <a:t> Speaker 3</a:t>
            </a:r>
          </a:p>
          <a:p>
            <a:r>
              <a:rPr lang="fr-FR" b="0" dirty="0" err="1">
                <a:solidFill>
                  <a:schemeClr val="tx1"/>
                </a:solidFill>
              </a:rPr>
              <a:t>m</a:t>
            </a:r>
            <a:r>
              <a:rPr lang="fr-FR" b="0" dirty="0" err="1" smtClean="0">
                <a:solidFill>
                  <a:schemeClr val="tx1"/>
                </a:solidFill>
              </a:rPr>
              <a:t>embran</a:t>
            </a:r>
            <a:r>
              <a:rPr lang="fr-FR" b="0" dirty="0" smtClean="0">
                <a:solidFill>
                  <a:schemeClr val="tx1"/>
                </a:solidFill>
              </a:rPr>
              <a:t> and frame </a:t>
            </a:r>
          </a:p>
          <a:p>
            <a:r>
              <a:rPr lang="fr-FR" b="0" dirty="0" smtClean="0">
                <a:solidFill>
                  <a:schemeClr val="tx1"/>
                </a:solidFill>
              </a:rPr>
              <a:t>are </a:t>
            </a:r>
            <a:r>
              <a:rPr lang="fr-FR" b="0" dirty="0" err="1" smtClean="0">
                <a:solidFill>
                  <a:schemeClr val="tx1"/>
                </a:solidFill>
              </a:rPr>
              <a:t>cutted</a:t>
            </a:r>
            <a:r>
              <a:rPr lang="fr-FR" b="0" dirty="0" smtClean="0">
                <a:solidFill>
                  <a:schemeClr val="tx1"/>
                </a:solidFill>
              </a:rPr>
              <a:t> in 2 locations</a:t>
            </a:r>
            <a:endParaRPr lang="en-US" b="0" dirty="0">
              <a:solidFill>
                <a:schemeClr val="tx1"/>
              </a:solidFill>
            </a:endParaRPr>
          </a:p>
        </p:txBody>
      </p:sp>
      <p:sp>
        <p:nvSpPr>
          <p:cNvPr id="19" name="Arc 18"/>
          <p:cNvSpPr/>
          <p:nvPr/>
        </p:nvSpPr>
        <p:spPr>
          <a:xfrm rot="5400000">
            <a:off x="767381" y="2389936"/>
            <a:ext cx="660329" cy="713060"/>
          </a:xfrm>
          <a:prstGeom prst="arc">
            <a:avLst>
              <a:gd name="adj1" fmla="val 16200000"/>
              <a:gd name="adj2" fmla="val 5630236"/>
            </a:avLst>
          </a:prstGeom>
          <a:ln w="50800">
            <a:solidFill>
              <a:schemeClr val="accent2"/>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1" name="Image 10"/>
          <p:cNvPicPr>
            <a:picLocks noChangeAspect="1"/>
          </p:cNvPicPr>
          <p:nvPr/>
        </p:nvPicPr>
        <p:blipFill rotWithShape="1">
          <a:blip r:embed="rId4"/>
          <a:srcRect l="3701" t="26134" r="3232" b="28533"/>
          <a:stretch/>
        </p:blipFill>
        <p:spPr>
          <a:xfrm rot="1679449" flipH="1">
            <a:off x="163513" y="2309370"/>
            <a:ext cx="741213" cy="361049"/>
          </a:xfrm>
          <a:prstGeom prst="rect">
            <a:avLst/>
          </a:prstGeom>
        </p:spPr>
      </p:pic>
      <p:pic>
        <p:nvPicPr>
          <p:cNvPr id="20" name="Image 19"/>
          <p:cNvPicPr>
            <a:picLocks noChangeAspect="1"/>
          </p:cNvPicPr>
          <p:nvPr/>
        </p:nvPicPr>
        <p:blipFill rotWithShape="1">
          <a:blip r:embed="rId5"/>
          <a:srcRect l="3439" t="20221" r="2998" b="22637"/>
          <a:stretch/>
        </p:blipFill>
        <p:spPr>
          <a:xfrm rot="19394237">
            <a:off x="38142" y="3971596"/>
            <a:ext cx="737230" cy="450255"/>
          </a:xfrm>
          <a:prstGeom prst="rect">
            <a:avLst/>
          </a:prstGeom>
        </p:spPr>
      </p:pic>
      <p:sp>
        <p:nvSpPr>
          <p:cNvPr id="26" name="Rectangle à coins arrondis 25"/>
          <p:cNvSpPr/>
          <p:nvPr/>
        </p:nvSpPr>
        <p:spPr>
          <a:xfrm>
            <a:off x="3564931" y="726262"/>
            <a:ext cx="5038050" cy="4199908"/>
          </a:xfrm>
          <a:prstGeom prst="roundRect">
            <a:avLst>
              <a:gd name="adj" fmla="val 2715"/>
            </a:avLst>
          </a:prstGeom>
          <a:solidFill>
            <a:schemeClr val="bg1"/>
          </a:solid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e 31"/>
          <p:cNvGrpSpPr/>
          <p:nvPr/>
        </p:nvGrpSpPr>
        <p:grpSpPr>
          <a:xfrm>
            <a:off x="5945680" y="755778"/>
            <a:ext cx="689577" cy="965379"/>
            <a:chOff x="4547923" y="846020"/>
            <a:chExt cx="689577" cy="965379"/>
          </a:xfrm>
        </p:grpSpPr>
        <p:pic>
          <p:nvPicPr>
            <p:cNvPr id="27" name="Image 26"/>
            <p:cNvPicPr>
              <a:picLocks noChangeAspect="1"/>
            </p:cNvPicPr>
            <p:nvPr/>
          </p:nvPicPr>
          <p:blipFill rotWithShape="1">
            <a:blip r:embed="rId6"/>
            <a:srcRect l="10471" t="13744" r="58443" b="55553"/>
            <a:stretch/>
          </p:blipFill>
          <p:spPr>
            <a:xfrm>
              <a:off x="4547923" y="846020"/>
              <a:ext cx="689577" cy="720000"/>
            </a:xfrm>
            <a:prstGeom prst="rect">
              <a:avLst/>
            </a:prstGeom>
          </p:spPr>
        </p:pic>
        <p:sp>
          <p:nvSpPr>
            <p:cNvPr id="29" name="ZoneTexte 28"/>
            <p:cNvSpPr txBox="1"/>
            <p:nvPr/>
          </p:nvSpPr>
          <p:spPr>
            <a:xfrm>
              <a:off x="4629658" y="1534400"/>
              <a:ext cx="526106" cy="276999"/>
            </a:xfrm>
            <a:prstGeom prst="rect">
              <a:avLst/>
            </a:prstGeom>
            <a:noFill/>
          </p:spPr>
          <p:txBody>
            <a:bodyPr wrap="none" rtlCol="0">
              <a:spAutoFit/>
            </a:bodyPr>
            <a:lstStyle/>
            <a:p>
              <a:r>
                <a:rPr lang="fr-FR" dirty="0" smtClean="0">
                  <a:solidFill>
                    <a:schemeClr val="tx1"/>
                  </a:solidFill>
                </a:rPr>
                <a:t>Male</a:t>
              </a:r>
              <a:endParaRPr lang="en-US" dirty="0">
                <a:solidFill>
                  <a:schemeClr val="tx1"/>
                </a:solidFill>
              </a:endParaRPr>
            </a:p>
          </p:txBody>
        </p:sp>
      </p:grpSp>
      <p:grpSp>
        <p:nvGrpSpPr>
          <p:cNvPr id="31" name="Groupe 30"/>
          <p:cNvGrpSpPr/>
          <p:nvPr/>
        </p:nvGrpSpPr>
        <p:grpSpPr>
          <a:xfrm>
            <a:off x="7526828" y="755779"/>
            <a:ext cx="713657" cy="965378"/>
            <a:chOff x="7592062" y="846020"/>
            <a:chExt cx="713657" cy="965378"/>
          </a:xfrm>
        </p:grpSpPr>
        <p:pic>
          <p:nvPicPr>
            <p:cNvPr id="28" name="Image 27"/>
            <p:cNvPicPr>
              <a:picLocks noChangeAspect="1"/>
            </p:cNvPicPr>
            <p:nvPr/>
          </p:nvPicPr>
          <p:blipFill rotWithShape="1">
            <a:blip r:embed="rId7">
              <a:extLst>
                <a:ext uri="{28A0092B-C50C-407E-A947-70E740481C1C}">
                  <a14:useLocalDpi xmlns:a14="http://schemas.microsoft.com/office/drawing/2010/main" val="0"/>
                </a:ext>
              </a:extLst>
            </a:blip>
            <a:srcRect l="58724" t="50376" r="11599" b="20003"/>
            <a:stretch/>
          </p:blipFill>
          <p:spPr>
            <a:xfrm>
              <a:off x="7623375" y="846020"/>
              <a:ext cx="682344" cy="720000"/>
            </a:xfrm>
            <a:prstGeom prst="rect">
              <a:avLst/>
            </a:prstGeom>
          </p:spPr>
        </p:pic>
        <p:sp>
          <p:nvSpPr>
            <p:cNvPr id="30" name="ZoneTexte 29"/>
            <p:cNvSpPr txBox="1"/>
            <p:nvPr/>
          </p:nvSpPr>
          <p:spPr>
            <a:xfrm>
              <a:off x="7592062" y="1534399"/>
              <a:ext cx="713657" cy="276999"/>
            </a:xfrm>
            <a:prstGeom prst="rect">
              <a:avLst/>
            </a:prstGeom>
            <a:noFill/>
          </p:spPr>
          <p:txBody>
            <a:bodyPr wrap="none" rtlCol="0">
              <a:spAutoFit/>
            </a:bodyPr>
            <a:lstStyle/>
            <a:p>
              <a:r>
                <a:rPr lang="fr-FR" dirty="0" err="1" smtClean="0">
                  <a:solidFill>
                    <a:schemeClr val="tx1"/>
                  </a:solidFill>
                </a:rPr>
                <a:t>Female</a:t>
              </a:r>
              <a:endParaRPr lang="en-US" dirty="0">
                <a:solidFill>
                  <a:schemeClr val="tx1"/>
                </a:solidFill>
              </a:endParaRPr>
            </a:p>
          </p:txBody>
        </p:sp>
      </p:grpSp>
      <p:pic>
        <p:nvPicPr>
          <p:cNvPr id="33" name="Image 32">
            <a:hlinkClick r:id="rId8" action="ppaction://hlinkfile"/>
          </p:cNvPr>
          <p:cNvPicPr>
            <a:picLocks noChangeAspect="1"/>
          </p:cNvPicPr>
          <p:nvPr/>
        </p:nvPicPr>
        <p:blipFill rotWithShape="1">
          <a:blip r:embed="rId9"/>
          <a:srcRect l="1949" t="2230" r="2716" b="3759"/>
          <a:stretch/>
        </p:blipFill>
        <p:spPr>
          <a:xfrm>
            <a:off x="6076166" y="1873646"/>
            <a:ext cx="473075" cy="468000"/>
          </a:xfrm>
          <a:prstGeom prst="rect">
            <a:avLst/>
          </a:prstGeom>
        </p:spPr>
      </p:pic>
      <p:pic>
        <p:nvPicPr>
          <p:cNvPr id="34" name="Image 33">
            <a:hlinkClick r:id="rId10" action="ppaction://hlinkfile"/>
          </p:cNvPr>
          <p:cNvPicPr>
            <a:picLocks noChangeAspect="1"/>
          </p:cNvPicPr>
          <p:nvPr/>
        </p:nvPicPr>
        <p:blipFill rotWithShape="1">
          <a:blip r:embed="rId9"/>
          <a:srcRect l="1949" t="2230" r="2716" b="3759"/>
          <a:stretch/>
        </p:blipFill>
        <p:spPr>
          <a:xfrm>
            <a:off x="6076166" y="2466244"/>
            <a:ext cx="473075" cy="468000"/>
          </a:xfrm>
          <a:prstGeom prst="rect">
            <a:avLst/>
          </a:prstGeom>
        </p:spPr>
      </p:pic>
      <p:pic>
        <p:nvPicPr>
          <p:cNvPr id="35" name="Image 34">
            <a:hlinkClick r:id="rId11" action="ppaction://hlinkfile"/>
          </p:cNvPr>
          <p:cNvPicPr>
            <a:picLocks noChangeAspect="1"/>
          </p:cNvPicPr>
          <p:nvPr/>
        </p:nvPicPr>
        <p:blipFill rotWithShape="1">
          <a:blip r:embed="rId9"/>
          <a:srcRect l="1949" t="2230" r="2716" b="3759"/>
          <a:stretch/>
        </p:blipFill>
        <p:spPr>
          <a:xfrm>
            <a:off x="6076166" y="3058842"/>
            <a:ext cx="473075" cy="468000"/>
          </a:xfrm>
          <a:prstGeom prst="rect">
            <a:avLst/>
          </a:prstGeom>
        </p:spPr>
      </p:pic>
      <p:pic>
        <p:nvPicPr>
          <p:cNvPr id="36" name="Image 35">
            <a:hlinkClick r:id="rId12" action="ppaction://hlinkfile"/>
          </p:cNvPr>
          <p:cNvPicPr>
            <a:picLocks noChangeAspect="1"/>
          </p:cNvPicPr>
          <p:nvPr/>
        </p:nvPicPr>
        <p:blipFill rotWithShape="1">
          <a:blip r:embed="rId9"/>
          <a:srcRect l="1949" t="2230" r="2716" b="3759"/>
          <a:stretch/>
        </p:blipFill>
        <p:spPr>
          <a:xfrm>
            <a:off x="6076166" y="3651440"/>
            <a:ext cx="473075" cy="468000"/>
          </a:xfrm>
          <a:prstGeom prst="rect">
            <a:avLst/>
          </a:prstGeom>
        </p:spPr>
      </p:pic>
      <p:pic>
        <p:nvPicPr>
          <p:cNvPr id="37" name="Image 36">
            <a:hlinkClick r:id="rId13" action="ppaction://hlinkfile"/>
          </p:cNvPr>
          <p:cNvPicPr>
            <a:picLocks noChangeAspect="1"/>
          </p:cNvPicPr>
          <p:nvPr/>
        </p:nvPicPr>
        <p:blipFill rotWithShape="1">
          <a:blip r:embed="rId9"/>
          <a:srcRect l="1949" t="2230" r="2716" b="3759"/>
          <a:stretch/>
        </p:blipFill>
        <p:spPr>
          <a:xfrm>
            <a:off x="6076166" y="4244038"/>
            <a:ext cx="473075" cy="468000"/>
          </a:xfrm>
          <a:prstGeom prst="rect">
            <a:avLst/>
          </a:prstGeom>
        </p:spPr>
      </p:pic>
      <p:pic>
        <p:nvPicPr>
          <p:cNvPr id="38" name="Image 37">
            <a:hlinkClick r:id="rId14" action="ppaction://hlinkfile"/>
          </p:cNvPr>
          <p:cNvPicPr>
            <a:picLocks noChangeAspect="1"/>
          </p:cNvPicPr>
          <p:nvPr/>
        </p:nvPicPr>
        <p:blipFill rotWithShape="1">
          <a:blip r:embed="rId9"/>
          <a:srcRect l="1949" t="2230" r="2716" b="3759"/>
          <a:stretch/>
        </p:blipFill>
        <p:spPr>
          <a:xfrm>
            <a:off x="7661126" y="1888886"/>
            <a:ext cx="473075" cy="468000"/>
          </a:xfrm>
          <a:prstGeom prst="rect">
            <a:avLst/>
          </a:prstGeom>
        </p:spPr>
      </p:pic>
      <p:pic>
        <p:nvPicPr>
          <p:cNvPr id="39" name="Image 38">
            <a:hlinkClick r:id="rId15" action="ppaction://hlinkfile"/>
          </p:cNvPr>
          <p:cNvPicPr>
            <a:picLocks noChangeAspect="1"/>
          </p:cNvPicPr>
          <p:nvPr/>
        </p:nvPicPr>
        <p:blipFill rotWithShape="1">
          <a:blip r:embed="rId9"/>
          <a:srcRect l="1949" t="2230" r="2716" b="3759"/>
          <a:stretch/>
        </p:blipFill>
        <p:spPr>
          <a:xfrm>
            <a:off x="7661126" y="2481484"/>
            <a:ext cx="473075" cy="468000"/>
          </a:xfrm>
          <a:prstGeom prst="rect">
            <a:avLst/>
          </a:prstGeom>
        </p:spPr>
      </p:pic>
      <p:pic>
        <p:nvPicPr>
          <p:cNvPr id="40" name="Image 39">
            <a:hlinkClick r:id="rId16" action="ppaction://hlinkfile"/>
          </p:cNvPr>
          <p:cNvPicPr>
            <a:picLocks noChangeAspect="1"/>
          </p:cNvPicPr>
          <p:nvPr/>
        </p:nvPicPr>
        <p:blipFill rotWithShape="1">
          <a:blip r:embed="rId9"/>
          <a:srcRect l="1949" t="2230" r="2716" b="3759"/>
          <a:stretch/>
        </p:blipFill>
        <p:spPr>
          <a:xfrm>
            <a:off x="7661126" y="3074082"/>
            <a:ext cx="473075" cy="468000"/>
          </a:xfrm>
          <a:prstGeom prst="rect">
            <a:avLst/>
          </a:prstGeom>
        </p:spPr>
      </p:pic>
      <p:pic>
        <p:nvPicPr>
          <p:cNvPr id="41" name="Image 40">
            <a:hlinkClick r:id="rId17" action="ppaction://hlinkfile"/>
          </p:cNvPr>
          <p:cNvPicPr>
            <a:picLocks noChangeAspect="1"/>
          </p:cNvPicPr>
          <p:nvPr/>
        </p:nvPicPr>
        <p:blipFill rotWithShape="1">
          <a:blip r:embed="rId9"/>
          <a:srcRect l="1949" t="2230" r="2716" b="3759"/>
          <a:stretch/>
        </p:blipFill>
        <p:spPr>
          <a:xfrm>
            <a:off x="7661126" y="3666680"/>
            <a:ext cx="473075" cy="468000"/>
          </a:xfrm>
          <a:prstGeom prst="rect">
            <a:avLst/>
          </a:prstGeom>
        </p:spPr>
      </p:pic>
      <p:pic>
        <p:nvPicPr>
          <p:cNvPr id="42" name="Image 41">
            <a:hlinkClick r:id="rId18" action="ppaction://hlinkfile"/>
          </p:cNvPr>
          <p:cNvPicPr>
            <a:picLocks noChangeAspect="1"/>
          </p:cNvPicPr>
          <p:nvPr/>
        </p:nvPicPr>
        <p:blipFill rotWithShape="1">
          <a:blip r:embed="rId9"/>
          <a:srcRect l="1949" t="2230" r="2716" b="3759"/>
          <a:stretch/>
        </p:blipFill>
        <p:spPr>
          <a:xfrm>
            <a:off x="7661126" y="4259278"/>
            <a:ext cx="473075" cy="468000"/>
          </a:xfrm>
          <a:prstGeom prst="rect">
            <a:avLst/>
          </a:prstGeom>
        </p:spPr>
      </p:pic>
      <p:pic>
        <p:nvPicPr>
          <p:cNvPr id="44" name="Image 43"/>
          <p:cNvPicPr>
            <a:picLocks noChangeAspect="1"/>
          </p:cNvPicPr>
          <p:nvPr/>
        </p:nvPicPr>
        <p:blipFill>
          <a:blip r:embed="rId19"/>
          <a:stretch>
            <a:fillRect/>
          </a:stretch>
        </p:blipFill>
        <p:spPr>
          <a:xfrm>
            <a:off x="4279491" y="1893412"/>
            <a:ext cx="540000" cy="360000"/>
          </a:xfrm>
          <a:prstGeom prst="rect">
            <a:avLst/>
          </a:prstGeom>
          <a:ln>
            <a:solidFill>
              <a:schemeClr val="tx2"/>
            </a:solidFill>
          </a:ln>
        </p:spPr>
      </p:pic>
      <p:pic>
        <p:nvPicPr>
          <p:cNvPr id="45" name="Image 4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4279491" y="2508069"/>
            <a:ext cx="540000" cy="360000"/>
          </a:xfrm>
          <a:prstGeom prst="rect">
            <a:avLst/>
          </a:prstGeom>
          <a:ln>
            <a:solidFill>
              <a:schemeClr val="tx2"/>
            </a:solidFill>
          </a:ln>
        </p:spPr>
      </p:pic>
      <p:pic>
        <p:nvPicPr>
          <p:cNvPr id="46" name="Image 4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249491" y="3122726"/>
            <a:ext cx="600000" cy="360000"/>
          </a:xfrm>
          <a:prstGeom prst="rect">
            <a:avLst/>
          </a:prstGeom>
          <a:ln>
            <a:solidFill>
              <a:schemeClr val="tx2"/>
            </a:solidFill>
          </a:ln>
        </p:spPr>
      </p:pic>
      <p:pic>
        <p:nvPicPr>
          <p:cNvPr id="47" name="Image 46"/>
          <p:cNvPicPr>
            <a:picLocks noChangeAspect="1"/>
          </p:cNvPicPr>
          <p:nvPr/>
        </p:nvPicPr>
        <p:blipFill>
          <a:blip r:embed="rId22"/>
          <a:stretch>
            <a:fillRect/>
          </a:stretch>
        </p:blipFill>
        <p:spPr>
          <a:xfrm>
            <a:off x="4279736" y="3737383"/>
            <a:ext cx="539510" cy="360000"/>
          </a:xfrm>
          <a:prstGeom prst="rect">
            <a:avLst/>
          </a:prstGeom>
          <a:ln>
            <a:solidFill>
              <a:schemeClr val="tx2"/>
            </a:solidFill>
          </a:ln>
        </p:spPr>
      </p:pic>
      <p:pic>
        <p:nvPicPr>
          <p:cNvPr id="48" name="Image 47"/>
          <p:cNvPicPr>
            <a:picLocks noChangeAspect="1"/>
          </p:cNvPicPr>
          <p:nvPr/>
        </p:nvPicPr>
        <p:blipFill>
          <a:blip r:embed="rId23"/>
          <a:stretch>
            <a:fillRect/>
          </a:stretch>
        </p:blipFill>
        <p:spPr>
          <a:xfrm>
            <a:off x="4279828" y="4352038"/>
            <a:ext cx="539326" cy="360000"/>
          </a:xfrm>
          <a:prstGeom prst="rect">
            <a:avLst/>
          </a:prstGeom>
          <a:ln>
            <a:solidFill>
              <a:schemeClr val="tx2"/>
            </a:solidFill>
          </a:ln>
        </p:spPr>
      </p:pic>
      <p:sp>
        <p:nvSpPr>
          <p:cNvPr id="49" name="ZoneTexte 48"/>
          <p:cNvSpPr txBox="1"/>
          <p:nvPr/>
        </p:nvSpPr>
        <p:spPr>
          <a:xfrm>
            <a:off x="3665298" y="827349"/>
            <a:ext cx="1840568" cy="584775"/>
          </a:xfrm>
          <a:prstGeom prst="rect">
            <a:avLst/>
          </a:prstGeom>
          <a:noFill/>
        </p:spPr>
        <p:txBody>
          <a:bodyPr wrap="none" rtlCol="0">
            <a:spAutoFit/>
          </a:bodyPr>
          <a:lstStyle/>
          <a:p>
            <a:r>
              <a:rPr lang="fr-FR" sz="1600" dirty="0" smtClean="0">
                <a:solidFill>
                  <a:schemeClr val="tx1"/>
                </a:solidFill>
              </a:rPr>
              <a:t>Tests sentences </a:t>
            </a:r>
          </a:p>
          <a:p>
            <a:r>
              <a:rPr lang="fr-FR" sz="1600" dirty="0" err="1" smtClean="0">
                <a:solidFill>
                  <a:schemeClr val="tx1"/>
                </a:solidFill>
              </a:rPr>
              <a:t>from</a:t>
            </a:r>
            <a:r>
              <a:rPr lang="fr-FR" sz="1600" dirty="0" smtClean="0">
                <a:solidFill>
                  <a:schemeClr val="tx1"/>
                </a:solidFill>
              </a:rPr>
              <a:t> ITU </a:t>
            </a:r>
            <a:r>
              <a:rPr lang="fr-FR" sz="1600" dirty="0" err="1" smtClean="0">
                <a:solidFill>
                  <a:schemeClr val="tx1"/>
                </a:solidFill>
              </a:rPr>
              <a:t>website</a:t>
            </a:r>
            <a:endParaRPr lang="en-US" sz="1600" dirty="0">
              <a:solidFill>
                <a:schemeClr val="tx1"/>
              </a:solidFill>
            </a:endParaRPr>
          </a:p>
        </p:txBody>
      </p:sp>
      <p:pic>
        <p:nvPicPr>
          <p:cNvPr id="4" name="Image 3"/>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558895" y="810838"/>
            <a:ext cx="1050309" cy="1080000"/>
          </a:xfrm>
          <a:prstGeom prst="rect">
            <a:avLst/>
          </a:prstGeom>
        </p:spPr>
      </p:pic>
      <p:cxnSp>
        <p:nvCxnSpPr>
          <p:cNvPr id="6" name="Connecteur droit avec flèche 5"/>
          <p:cNvCxnSpPr/>
          <p:nvPr/>
        </p:nvCxnSpPr>
        <p:spPr>
          <a:xfrm flipH="1" flipV="1">
            <a:off x="1519200" y="4151438"/>
            <a:ext cx="210084" cy="259311"/>
          </a:xfrm>
          <a:prstGeom prst="straightConnector1">
            <a:avLst/>
          </a:prstGeom>
          <a:ln w="44450">
            <a:solidFill>
              <a:schemeClr val="accent2"/>
            </a:solidFill>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p:nvPr/>
        </p:nvCxnSpPr>
        <p:spPr>
          <a:xfrm>
            <a:off x="438972" y="3673202"/>
            <a:ext cx="235939" cy="227478"/>
          </a:xfrm>
          <a:prstGeom prst="straightConnector1">
            <a:avLst/>
          </a:prstGeom>
          <a:ln w="44450">
            <a:solidFill>
              <a:schemeClr val="accent2"/>
            </a:solidFill>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59252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2"/>
          <p:cNvSpPr>
            <a:spLocks noChangeArrowheads="1"/>
          </p:cNvSpPr>
          <p:nvPr/>
        </p:nvSpPr>
        <p:spPr bwMode="auto">
          <a:xfrm>
            <a:off x="188068" y="226934"/>
            <a:ext cx="8719711" cy="512206"/>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p>
            <a:pPr defTabSz="535781"/>
            <a:r>
              <a:rPr lang="fr-FR" sz="2400" dirty="0" smtClean="0">
                <a:solidFill>
                  <a:srgbClr val="FFC000"/>
                </a:solidFill>
                <a:latin typeface="Arial Narrow" pitchFamily="34" charset="0"/>
              </a:rPr>
              <a:t>Post-crash </a:t>
            </a:r>
            <a:r>
              <a:rPr lang="fr-FR" sz="2400" dirty="0" err="1" smtClean="0">
                <a:solidFill>
                  <a:srgbClr val="FFC000"/>
                </a:solidFill>
                <a:latin typeface="Arial Narrow" pitchFamily="34" charset="0"/>
              </a:rPr>
              <a:t>procedure</a:t>
            </a:r>
            <a:r>
              <a:rPr lang="fr-FR" sz="2400" dirty="0" smtClean="0">
                <a:solidFill>
                  <a:srgbClr val="FFC000"/>
                </a:solidFill>
                <a:latin typeface="Arial Narrow" pitchFamily="34" charset="0"/>
              </a:rPr>
              <a:t> : Visual inspection of audio parts </a:t>
            </a:r>
            <a:endParaRPr lang="fr-FR" sz="2400" dirty="0">
              <a:solidFill>
                <a:srgbClr val="FFC000"/>
              </a:solidFill>
              <a:latin typeface="Arial Narrow" pitchFamily="34" charset="0"/>
            </a:endParaRPr>
          </a:p>
        </p:txBody>
      </p:sp>
      <p:sp>
        <p:nvSpPr>
          <p:cNvPr id="5" name="ZoneTexte 4"/>
          <p:cNvSpPr txBox="1"/>
          <p:nvPr/>
        </p:nvSpPr>
        <p:spPr>
          <a:xfrm>
            <a:off x="188068" y="739140"/>
            <a:ext cx="8047935" cy="3639503"/>
          </a:xfrm>
          <a:prstGeom prst="rect">
            <a:avLst/>
          </a:prstGeom>
          <a:noFill/>
        </p:spPr>
        <p:txBody>
          <a:bodyPr wrap="square" lIns="0" tIns="0" rIns="0" bIns="0" rtlCol="0" anchor="t" anchorCtr="0">
            <a:noAutofit/>
          </a:bodyPr>
          <a:lstStyle/>
          <a:p>
            <a:pPr lvl="0">
              <a:buClr>
                <a:srgbClr val="FFC000"/>
              </a:buClr>
            </a:pPr>
            <a:endParaRPr lang="fr-FR" sz="1600" b="0" dirty="0">
              <a:solidFill>
                <a:schemeClr val="tx1"/>
              </a:solidFill>
            </a:endParaRPr>
          </a:p>
          <a:p>
            <a:pPr lvl="0">
              <a:buClr>
                <a:srgbClr val="FFC000"/>
              </a:buClr>
            </a:pPr>
            <a:endParaRPr lang="en-US" sz="1600" b="0" dirty="0">
              <a:solidFill>
                <a:schemeClr val="tx1"/>
              </a:solidFill>
            </a:endParaRPr>
          </a:p>
        </p:txBody>
      </p:sp>
      <p:sp>
        <p:nvSpPr>
          <p:cNvPr id="4" name="ZoneTexte 3"/>
          <p:cNvSpPr txBox="1"/>
          <p:nvPr/>
        </p:nvSpPr>
        <p:spPr>
          <a:xfrm>
            <a:off x="188068" y="739139"/>
            <a:ext cx="8047935" cy="3639503"/>
          </a:xfrm>
          <a:prstGeom prst="rect">
            <a:avLst/>
          </a:prstGeom>
          <a:noFill/>
        </p:spPr>
        <p:txBody>
          <a:bodyPr wrap="square" lIns="0" tIns="0" rIns="0" bIns="0" rtlCol="0" anchor="t" anchorCtr="0">
            <a:noAutofit/>
          </a:bodyPr>
          <a:lstStyle/>
          <a:p>
            <a:pPr lvl="0">
              <a:buClr>
                <a:srgbClr val="FFC000"/>
              </a:buClr>
            </a:pPr>
            <a:endParaRPr lang="fr-FR" sz="1600" dirty="0" smtClean="0">
              <a:solidFill>
                <a:schemeClr val="tx1"/>
              </a:solidFill>
            </a:endParaRPr>
          </a:p>
          <a:p>
            <a:pPr lvl="0">
              <a:buClr>
                <a:srgbClr val="FFC000"/>
              </a:buClr>
            </a:pPr>
            <a:r>
              <a:rPr lang="fr-FR" sz="1600" dirty="0" err="1" smtClean="0">
                <a:solidFill>
                  <a:schemeClr val="tx1"/>
                </a:solidFill>
              </a:rPr>
              <a:t>What</a:t>
            </a:r>
            <a:r>
              <a:rPr lang="fr-FR" sz="1600" dirty="0" smtClean="0">
                <a:solidFill>
                  <a:schemeClr val="tx1"/>
                </a:solidFill>
              </a:rPr>
              <a:t> </a:t>
            </a:r>
            <a:r>
              <a:rPr lang="fr-FR" sz="1600" dirty="0" err="1" smtClean="0">
                <a:solidFill>
                  <a:schemeClr val="tx1"/>
                </a:solidFill>
              </a:rPr>
              <a:t>is</a:t>
            </a:r>
            <a:r>
              <a:rPr lang="fr-FR" sz="1600" dirty="0" smtClean="0">
                <a:solidFill>
                  <a:schemeClr val="tx1"/>
                </a:solidFill>
              </a:rPr>
              <a:t> </a:t>
            </a:r>
            <a:r>
              <a:rPr lang="fr-FR" sz="1600" dirty="0" err="1" smtClean="0">
                <a:solidFill>
                  <a:schemeClr val="tx1"/>
                </a:solidFill>
              </a:rPr>
              <a:t>your</a:t>
            </a:r>
            <a:r>
              <a:rPr lang="fr-FR" sz="1600" dirty="0" smtClean="0">
                <a:solidFill>
                  <a:schemeClr val="tx1"/>
                </a:solidFill>
              </a:rPr>
              <a:t> opinion </a:t>
            </a:r>
            <a:r>
              <a:rPr lang="fr-FR" sz="1600" dirty="0" err="1" smtClean="0">
                <a:solidFill>
                  <a:schemeClr val="tx1"/>
                </a:solidFill>
              </a:rPr>
              <a:t>regarding</a:t>
            </a:r>
            <a:r>
              <a:rPr lang="fr-FR" sz="1600" dirty="0" smtClean="0">
                <a:solidFill>
                  <a:schemeClr val="tx1"/>
                </a:solidFill>
              </a:rPr>
              <a:t> the </a:t>
            </a:r>
            <a:r>
              <a:rPr lang="fr-FR" sz="1600" dirty="0" err="1" smtClean="0">
                <a:solidFill>
                  <a:schemeClr val="tx1"/>
                </a:solidFill>
              </a:rPr>
              <a:t>inteligibility</a:t>
            </a:r>
            <a:r>
              <a:rPr lang="fr-FR" sz="1600" dirty="0" smtClean="0">
                <a:solidFill>
                  <a:schemeClr val="tx1"/>
                </a:solidFill>
              </a:rPr>
              <a:t> of </a:t>
            </a:r>
            <a:r>
              <a:rPr lang="fr-FR" sz="1600" dirty="0" err="1" smtClean="0">
                <a:solidFill>
                  <a:schemeClr val="tx1"/>
                </a:solidFill>
              </a:rPr>
              <a:t>these</a:t>
            </a:r>
            <a:r>
              <a:rPr lang="fr-FR" sz="1600" dirty="0" smtClean="0">
                <a:solidFill>
                  <a:schemeClr val="tx1"/>
                </a:solidFill>
              </a:rPr>
              <a:t> </a:t>
            </a:r>
            <a:r>
              <a:rPr lang="fr-FR" sz="1600" dirty="0" err="1" smtClean="0">
                <a:solidFill>
                  <a:schemeClr val="tx1"/>
                </a:solidFill>
              </a:rPr>
              <a:t>differents</a:t>
            </a:r>
            <a:r>
              <a:rPr lang="fr-FR" sz="1600" dirty="0" smtClean="0">
                <a:solidFill>
                  <a:schemeClr val="tx1"/>
                </a:solidFill>
              </a:rPr>
              <a:t> sentences in </a:t>
            </a:r>
            <a:r>
              <a:rPr lang="fr-FR" sz="1600" dirty="0" err="1" smtClean="0">
                <a:solidFill>
                  <a:schemeClr val="tx1"/>
                </a:solidFill>
              </a:rPr>
              <a:t>several</a:t>
            </a:r>
            <a:r>
              <a:rPr lang="fr-FR" sz="1600" dirty="0" smtClean="0">
                <a:solidFill>
                  <a:schemeClr val="tx1"/>
                </a:solidFill>
              </a:rPr>
              <a:t> </a:t>
            </a:r>
            <a:r>
              <a:rPr lang="fr-FR" sz="1600" dirty="0" err="1" smtClean="0">
                <a:solidFill>
                  <a:schemeClr val="tx1"/>
                </a:solidFill>
              </a:rPr>
              <a:t>language</a:t>
            </a:r>
            <a:r>
              <a:rPr lang="fr-FR" sz="1600" dirty="0" smtClean="0">
                <a:solidFill>
                  <a:schemeClr val="tx1"/>
                </a:solidFill>
              </a:rPr>
              <a:t> ?</a:t>
            </a:r>
          </a:p>
          <a:p>
            <a:pPr lvl="0">
              <a:buClr>
                <a:srgbClr val="FFC000"/>
              </a:buClr>
            </a:pPr>
            <a:endParaRPr lang="fr-FR" sz="1600" dirty="0" smtClean="0">
              <a:solidFill>
                <a:schemeClr val="tx1"/>
              </a:solidFill>
            </a:endParaRPr>
          </a:p>
          <a:p>
            <a:pPr lvl="0">
              <a:buClr>
                <a:srgbClr val="FFC000"/>
              </a:buClr>
            </a:pPr>
            <a:endParaRPr lang="fr-FR" sz="1600" dirty="0">
              <a:solidFill>
                <a:schemeClr val="tx1"/>
              </a:solidFill>
            </a:endParaRPr>
          </a:p>
          <a:p>
            <a:pPr lvl="0">
              <a:buClr>
                <a:srgbClr val="FFC000"/>
              </a:buClr>
            </a:pPr>
            <a:r>
              <a:rPr lang="fr-FR" sz="1600" dirty="0" smtClean="0">
                <a:solidFill>
                  <a:schemeClr val="tx1"/>
                </a:solidFill>
              </a:rPr>
              <a:t>	</a:t>
            </a:r>
            <a:r>
              <a:rPr lang="fr-FR" sz="1600" b="0" dirty="0" smtClean="0">
                <a:solidFill>
                  <a:schemeClr val="tx1"/>
                </a:solidFill>
              </a:rPr>
              <a:t>- Have </a:t>
            </a:r>
            <a:r>
              <a:rPr lang="fr-FR" sz="1600" b="0" dirty="0" err="1" smtClean="0">
                <a:solidFill>
                  <a:schemeClr val="tx1"/>
                </a:solidFill>
              </a:rPr>
              <a:t>you</a:t>
            </a:r>
            <a:r>
              <a:rPr lang="fr-FR" sz="1600" b="0" dirty="0" smtClean="0">
                <a:solidFill>
                  <a:schemeClr val="tx1"/>
                </a:solidFill>
              </a:rPr>
              <a:t> </a:t>
            </a:r>
            <a:r>
              <a:rPr lang="fr-FR" sz="1600" b="0" dirty="0" err="1" smtClean="0">
                <a:solidFill>
                  <a:schemeClr val="tx1"/>
                </a:solidFill>
              </a:rPr>
              <a:t>had</a:t>
            </a:r>
            <a:r>
              <a:rPr lang="fr-FR" sz="1600" b="0" dirty="0" smtClean="0">
                <a:solidFill>
                  <a:schemeClr val="tx1"/>
                </a:solidFill>
              </a:rPr>
              <a:t> </a:t>
            </a:r>
            <a:r>
              <a:rPr lang="fr-FR" sz="1600" b="0" dirty="0" err="1" smtClean="0">
                <a:solidFill>
                  <a:schemeClr val="tx1"/>
                </a:solidFill>
              </a:rPr>
              <a:t>some</a:t>
            </a:r>
            <a:r>
              <a:rPr lang="fr-FR" sz="1600" b="0" dirty="0" smtClean="0">
                <a:solidFill>
                  <a:schemeClr val="tx1"/>
                </a:solidFill>
              </a:rPr>
              <a:t> trouble to </a:t>
            </a:r>
            <a:r>
              <a:rPr lang="fr-FR" sz="1600" b="0" dirty="0" err="1" smtClean="0">
                <a:solidFill>
                  <a:schemeClr val="tx1"/>
                </a:solidFill>
              </a:rPr>
              <a:t>understand</a:t>
            </a:r>
            <a:r>
              <a:rPr lang="fr-FR" sz="1600" b="0" dirty="0" smtClean="0">
                <a:solidFill>
                  <a:schemeClr val="tx1"/>
                </a:solidFill>
              </a:rPr>
              <a:t> the sentence in </a:t>
            </a:r>
            <a:r>
              <a:rPr lang="fr-FR" sz="1600" b="0" dirty="0" err="1" smtClean="0">
                <a:solidFill>
                  <a:schemeClr val="tx1"/>
                </a:solidFill>
              </a:rPr>
              <a:t>your</a:t>
            </a:r>
            <a:r>
              <a:rPr lang="fr-FR" sz="1600" b="0" dirty="0" smtClean="0">
                <a:solidFill>
                  <a:schemeClr val="tx1"/>
                </a:solidFill>
              </a:rPr>
              <a:t> native 	</a:t>
            </a:r>
            <a:r>
              <a:rPr lang="fr-FR" sz="1600" b="0" dirty="0" err="1" smtClean="0">
                <a:solidFill>
                  <a:schemeClr val="tx1"/>
                </a:solidFill>
              </a:rPr>
              <a:t>language</a:t>
            </a:r>
            <a:r>
              <a:rPr lang="fr-FR" sz="1600" b="0" dirty="0" smtClean="0">
                <a:solidFill>
                  <a:schemeClr val="tx1"/>
                </a:solidFill>
              </a:rPr>
              <a:t> ? For </a:t>
            </a:r>
            <a:r>
              <a:rPr lang="fr-FR" sz="1600" b="0" dirty="0" err="1" smtClean="0">
                <a:solidFill>
                  <a:schemeClr val="tx1"/>
                </a:solidFill>
              </a:rPr>
              <a:t>each</a:t>
            </a:r>
            <a:r>
              <a:rPr lang="fr-FR" sz="1600" b="0" dirty="0" smtClean="0">
                <a:solidFill>
                  <a:schemeClr val="tx1"/>
                </a:solidFill>
              </a:rPr>
              <a:t> </a:t>
            </a:r>
            <a:r>
              <a:rPr lang="fr-FR" sz="1600" b="0" dirty="0" err="1" smtClean="0">
                <a:solidFill>
                  <a:schemeClr val="tx1"/>
                </a:solidFill>
              </a:rPr>
              <a:t>damaged</a:t>
            </a:r>
            <a:r>
              <a:rPr lang="fr-FR" sz="1600" b="0" dirty="0" smtClean="0">
                <a:solidFill>
                  <a:schemeClr val="tx1"/>
                </a:solidFill>
              </a:rPr>
              <a:t> </a:t>
            </a:r>
            <a:r>
              <a:rPr lang="fr-FR" sz="1600" b="0" dirty="0" err="1" smtClean="0">
                <a:solidFill>
                  <a:schemeClr val="tx1"/>
                </a:solidFill>
              </a:rPr>
              <a:t>loud</a:t>
            </a:r>
            <a:r>
              <a:rPr lang="fr-FR" sz="1600" b="0" dirty="0" smtClean="0">
                <a:solidFill>
                  <a:schemeClr val="tx1"/>
                </a:solidFill>
              </a:rPr>
              <a:t>-speaker ?</a:t>
            </a:r>
          </a:p>
          <a:p>
            <a:pPr lvl="0">
              <a:buClr>
                <a:srgbClr val="FFC000"/>
              </a:buClr>
            </a:pPr>
            <a:endParaRPr lang="fr-FR" sz="1600" b="0" dirty="0" smtClean="0">
              <a:solidFill>
                <a:schemeClr val="tx1"/>
              </a:solidFill>
            </a:endParaRPr>
          </a:p>
          <a:p>
            <a:pPr lvl="0">
              <a:buClr>
                <a:srgbClr val="FFC000"/>
              </a:buClr>
            </a:pPr>
            <a:endParaRPr lang="fr-FR" sz="1600" b="0" dirty="0" smtClean="0">
              <a:solidFill>
                <a:schemeClr val="tx1"/>
              </a:solidFill>
            </a:endParaRPr>
          </a:p>
          <a:p>
            <a:pPr lvl="0">
              <a:buClr>
                <a:srgbClr val="FFC000"/>
              </a:buClr>
            </a:pPr>
            <a:r>
              <a:rPr lang="fr-FR" sz="1600" b="0" dirty="0">
                <a:solidFill>
                  <a:schemeClr val="tx1"/>
                </a:solidFill>
              </a:rPr>
              <a:t>	</a:t>
            </a:r>
            <a:r>
              <a:rPr lang="fr-FR" sz="1600" b="0" dirty="0" smtClean="0">
                <a:solidFill>
                  <a:schemeClr val="tx1"/>
                </a:solidFill>
              </a:rPr>
              <a:t>- </a:t>
            </a:r>
            <a:r>
              <a:rPr lang="fr-FR" sz="1600" b="0" dirty="0" err="1" smtClean="0">
                <a:solidFill>
                  <a:schemeClr val="tx1"/>
                </a:solidFill>
              </a:rPr>
              <a:t>Only</a:t>
            </a:r>
            <a:r>
              <a:rPr lang="fr-FR" sz="1600" b="0" dirty="0" smtClean="0">
                <a:solidFill>
                  <a:schemeClr val="tx1"/>
                </a:solidFill>
              </a:rPr>
              <a:t> a « </a:t>
            </a:r>
            <a:r>
              <a:rPr lang="fr-FR" sz="1600" b="0" dirty="0" err="1" smtClean="0">
                <a:solidFill>
                  <a:schemeClr val="tx1"/>
                </a:solidFill>
              </a:rPr>
              <a:t>severe</a:t>
            </a:r>
            <a:r>
              <a:rPr lang="fr-FR" sz="1600" b="0" dirty="0" smtClean="0">
                <a:solidFill>
                  <a:schemeClr val="tx1"/>
                </a:solidFill>
              </a:rPr>
              <a:t> </a:t>
            </a:r>
            <a:r>
              <a:rPr lang="fr-FR" sz="1600" b="0" dirty="0" err="1" smtClean="0">
                <a:solidFill>
                  <a:schemeClr val="tx1"/>
                </a:solidFill>
              </a:rPr>
              <a:t>mechanical</a:t>
            </a:r>
            <a:r>
              <a:rPr lang="fr-FR" sz="1600" b="0" dirty="0" smtClean="0">
                <a:solidFill>
                  <a:schemeClr val="tx1"/>
                </a:solidFill>
              </a:rPr>
              <a:t> damage » of the </a:t>
            </a:r>
            <a:r>
              <a:rPr lang="fr-FR" sz="1600" b="0" dirty="0" err="1" smtClean="0">
                <a:solidFill>
                  <a:schemeClr val="tx1"/>
                </a:solidFill>
              </a:rPr>
              <a:t>loud</a:t>
            </a:r>
            <a:r>
              <a:rPr lang="fr-FR" sz="1600" b="0" dirty="0" smtClean="0">
                <a:solidFill>
                  <a:schemeClr val="tx1"/>
                </a:solidFill>
              </a:rPr>
              <a:t> speaker or the microphone, 	or the </a:t>
            </a:r>
            <a:r>
              <a:rPr lang="fr-FR" sz="1600" b="0" dirty="0" err="1" smtClean="0">
                <a:solidFill>
                  <a:schemeClr val="tx1"/>
                </a:solidFill>
              </a:rPr>
              <a:t>impossibility</a:t>
            </a:r>
            <a:r>
              <a:rPr lang="fr-FR" sz="1600" b="0" dirty="0" smtClean="0">
                <a:solidFill>
                  <a:schemeClr val="tx1"/>
                </a:solidFill>
              </a:rPr>
              <a:t> to </a:t>
            </a:r>
            <a:r>
              <a:rPr lang="fr-FR" sz="1600" b="0" dirty="0" err="1" smtClean="0">
                <a:solidFill>
                  <a:schemeClr val="tx1"/>
                </a:solidFill>
              </a:rPr>
              <a:t>visually</a:t>
            </a:r>
            <a:r>
              <a:rPr lang="fr-FR" sz="1600" b="0" dirty="0" smtClean="0">
                <a:solidFill>
                  <a:schemeClr val="tx1"/>
                </a:solidFill>
              </a:rPr>
              <a:t> check </a:t>
            </a:r>
            <a:r>
              <a:rPr lang="fr-FR" sz="1600" b="0" dirty="0" err="1" smtClean="0">
                <a:solidFill>
                  <a:schemeClr val="tx1"/>
                </a:solidFill>
              </a:rPr>
              <a:t>these</a:t>
            </a:r>
            <a:r>
              <a:rPr lang="fr-FR" sz="1600" b="0" dirty="0" smtClean="0">
                <a:solidFill>
                  <a:schemeClr val="tx1"/>
                </a:solidFill>
              </a:rPr>
              <a:t> parts, </a:t>
            </a:r>
            <a:r>
              <a:rPr lang="fr-FR" sz="1600" b="0" dirty="0" err="1" smtClean="0">
                <a:solidFill>
                  <a:schemeClr val="tx1"/>
                </a:solidFill>
              </a:rPr>
              <a:t>could</a:t>
            </a:r>
            <a:r>
              <a:rPr lang="fr-FR" sz="1600" b="0" dirty="0" smtClean="0">
                <a:solidFill>
                  <a:schemeClr val="tx1"/>
                </a:solidFill>
              </a:rPr>
              <a:t> lead a </a:t>
            </a:r>
            <a:r>
              <a:rPr lang="fr-FR" sz="1600" b="0" dirty="0" err="1" smtClean="0">
                <a:solidFill>
                  <a:schemeClr val="tx1"/>
                </a:solidFill>
              </a:rPr>
              <a:t>complementary</a:t>
            </a:r>
            <a:r>
              <a:rPr lang="fr-FR" sz="1600" b="0" dirty="0" smtClean="0">
                <a:solidFill>
                  <a:schemeClr val="tx1"/>
                </a:solidFill>
              </a:rPr>
              <a:t> </a:t>
            </a:r>
          </a:p>
          <a:p>
            <a:pPr lvl="0">
              <a:buClr>
                <a:srgbClr val="FFC000"/>
              </a:buClr>
            </a:pPr>
            <a:r>
              <a:rPr lang="fr-FR" sz="1600" b="0" dirty="0">
                <a:solidFill>
                  <a:schemeClr val="tx1"/>
                </a:solidFill>
              </a:rPr>
              <a:t>	</a:t>
            </a:r>
            <a:r>
              <a:rPr lang="fr-FR" sz="1600" b="0" dirty="0" smtClean="0">
                <a:solidFill>
                  <a:schemeClr val="tx1"/>
                </a:solidFill>
              </a:rPr>
              <a:t>audio subjectif test, at the </a:t>
            </a:r>
            <a:r>
              <a:rPr lang="fr-FR" sz="1600" b="0" dirty="0" err="1" smtClean="0">
                <a:solidFill>
                  <a:schemeClr val="tx1"/>
                </a:solidFill>
              </a:rPr>
              <a:t>demand</a:t>
            </a:r>
            <a:r>
              <a:rPr lang="fr-FR" sz="1600" b="0" dirty="0" smtClean="0">
                <a:solidFill>
                  <a:schemeClr val="tx1"/>
                </a:solidFill>
              </a:rPr>
              <a:t> of </a:t>
            </a:r>
            <a:r>
              <a:rPr lang="fr-FR" sz="1600" b="0" dirty="0" err="1" smtClean="0">
                <a:solidFill>
                  <a:schemeClr val="tx1"/>
                </a:solidFill>
              </a:rPr>
              <a:t>technical</a:t>
            </a:r>
            <a:r>
              <a:rPr lang="fr-FR" sz="1600" b="0" dirty="0" smtClean="0">
                <a:solidFill>
                  <a:schemeClr val="tx1"/>
                </a:solidFill>
              </a:rPr>
              <a:t> service.</a:t>
            </a:r>
            <a:endParaRPr lang="en-US" sz="1600" b="0" dirty="0">
              <a:solidFill>
                <a:schemeClr val="tx1"/>
              </a:solidFill>
            </a:endParaRPr>
          </a:p>
        </p:txBody>
      </p:sp>
    </p:spTree>
    <p:extLst>
      <p:ext uri="{BB962C8B-B14F-4D97-AF65-F5344CB8AC3E}">
        <p14:creationId xmlns:p14="http://schemas.microsoft.com/office/powerpoint/2010/main" val="37980454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nvGrpSpPr>
        <p:grpSpPr>
          <a:xfrm>
            <a:off x="458094" y="1257302"/>
            <a:ext cx="6459984" cy="1971675"/>
            <a:chOff x="357234" y="1257302"/>
            <a:chExt cx="6459984" cy="1971675"/>
          </a:xfrm>
        </p:grpSpPr>
        <p:sp>
          <p:nvSpPr>
            <p:cNvPr id="3" name="AutoShape 2"/>
            <p:cNvSpPr>
              <a:spLocks noChangeArrowheads="1"/>
            </p:cNvSpPr>
            <p:nvPr/>
          </p:nvSpPr>
          <p:spPr bwMode="auto">
            <a:xfrm>
              <a:off x="407249" y="2388396"/>
              <a:ext cx="6409969" cy="840581"/>
            </a:xfrm>
            <a:prstGeom prst="flowChartProcess">
              <a:avLst/>
            </a:prstGeom>
            <a:noFill/>
            <a:ln w="9525">
              <a:noFill/>
              <a:miter lim="800000"/>
              <a:headEnd/>
              <a:tailEnd/>
            </a:ln>
          </p:spPr>
          <p:txBody>
            <a:bodyPr wrap="none" lIns="27000" tIns="27000" rIns="27000" bIns="27000"/>
            <a:lstStyle/>
            <a:p>
              <a:r>
                <a:rPr lang="en-US" sz="3200" dirty="0" smtClean="0">
                  <a:solidFill>
                    <a:schemeClr val="tx1"/>
                  </a:solidFill>
                </a:rPr>
                <a:t>Context</a:t>
              </a:r>
              <a:endParaRPr lang="en-US" sz="3200" dirty="0">
                <a:solidFill>
                  <a:schemeClr val="tx1"/>
                </a:solidFill>
              </a:endParaRPr>
            </a:p>
            <a:p>
              <a:pPr>
                <a:buClr>
                  <a:srgbClr val="F7B100"/>
                </a:buClr>
                <a:buFont typeface="Wingdings" pitchFamily="2" charset="2"/>
                <a:buNone/>
              </a:pPr>
              <a:endParaRPr lang="en-US" sz="3200" cap="all" dirty="0" smtClean="0">
                <a:solidFill>
                  <a:schemeClr val="tx1"/>
                </a:solidFill>
                <a:latin typeface="Arial Narrow" pitchFamily="34" charset="0"/>
              </a:endParaRPr>
            </a:p>
          </p:txBody>
        </p:sp>
        <p:sp>
          <p:nvSpPr>
            <p:cNvPr id="4" name="AutoShape 3"/>
            <p:cNvSpPr>
              <a:spLocks noChangeArrowheads="1"/>
            </p:cNvSpPr>
            <p:nvPr/>
          </p:nvSpPr>
          <p:spPr bwMode="auto">
            <a:xfrm>
              <a:off x="357234" y="1257302"/>
              <a:ext cx="1343200" cy="973931"/>
            </a:xfrm>
            <a:prstGeom prst="flowChartProcess">
              <a:avLst/>
            </a:prstGeom>
            <a:noFill/>
            <a:ln w="9525">
              <a:noFill/>
              <a:miter lim="800000"/>
              <a:headEnd/>
              <a:tailEnd/>
            </a:ln>
          </p:spPr>
          <p:txBody>
            <a:bodyPr wrap="none" lIns="27000" tIns="0" rIns="27000" bIns="0" anchor="ctr"/>
            <a:lstStyle/>
            <a:p>
              <a:pPr eaLnBrk="0" hangingPunct="0"/>
              <a:r>
                <a:rPr lang="en-GB" sz="12000" dirty="0" smtClean="0">
                  <a:solidFill>
                    <a:srgbClr val="FFCD00"/>
                  </a:solidFill>
                </a:rPr>
                <a:t>01</a:t>
              </a:r>
              <a:endParaRPr lang="en-GB" sz="12000" b="0" dirty="0">
                <a:solidFill>
                  <a:srgbClr val="FFCD00"/>
                </a:solidFill>
              </a:endParaRPr>
            </a:p>
          </p:txBody>
        </p:sp>
      </p:grpSp>
    </p:spTree>
    <p:extLst>
      <p:ext uri="{BB962C8B-B14F-4D97-AF65-F5344CB8AC3E}">
        <p14:creationId xmlns:p14="http://schemas.microsoft.com/office/powerpoint/2010/main" val="6099434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2"/>
          <p:cNvSpPr>
            <a:spLocks noChangeArrowheads="1"/>
          </p:cNvSpPr>
          <p:nvPr/>
        </p:nvSpPr>
        <p:spPr bwMode="auto">
          <a:xfrm>
            <a:off x="188068" y="226934"/>
            <a:ext cx="8719711" cy="512206"/>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p>
            <a:pPr defTabSz="535781"/>
            <a:r>
              <a:rPr lang="fr-FR" sz="2400" dirty="0" err="1" smtClean="0">
                <a:solidFill>
                  <a:srgbClr val="FFC000"/>
                </a:solidFill>
                <a:latin typeface="Arial Narrow" pitchFamily="34" charset="0"/>
              </a:rPr>
              <a:t>Context</a:t>
            </a:r>
            <a:endParaRPr lang="en-US" sz="2400" dirty="0">
              <a:solidFill>
                <a:srgbClr val="FFC000"/>
              </a:solidFill>
              <a:latin typeface="Arial Narrow" pitchFamily="34" charset="0"/>
            </a:endParaRPr>
          </a:p>
        </p:txBody>
      </p:sp>
      <p:sp>
        <p:nvSpPr>
          <p:cNvPr id="18" name="ZoneTexte 17"/>
          <p:cNvSpPr txBox="1"/>
          <p:nvPr/>
        </p:nvSpPr>
        <p:spPr>
          <a:xfrm>
            <a:off x="368516" y="707798"/>
            <a:ext cx="8219224" cy="3946395"/>
          </a:xfrm>
          <a:prstGeom prst="rect">
            <a:avLst/>
          </a:prstGeom>
          <a:noFill/>
        </p:spPr>
        <p:txBody>
          <a:bodyPr wrap="square" lIns="0" tIns="0" rIns="0" bIns="0" rtlCol="0" anchor="t" anchorCtr="0">
            <a:noAutofit/>
          </a:bodyPr>
          <a:lstStyle/>
          <a:p>
            <a:pPr marL="285750" indent="-285750">
              <a:buClr>
                <a:srgbClr val="FFC000"/>
              </a:buClr>
              <a:buFont typeface="Wingdings" panose="05000000000000000000" pitchFamily="2" charset="2"/>
              <a:buChar char="§"/>
            </a:pPr>
            <a:r>
              <a:rPr lang="en-US" sz="1600" dirty="0" smtClean="0">
                <a:solidFill>
                  <a:schemeClr val="tx1"/>
                </a:solidFill>
              </a:rPr>
              <a:t>Homologation time to be consider for one new function</a:t>
            </a:r>
          </a:p>
          <a:p>
            <a:pPr marL="628650" lvl="1" indent="-285750">
              <a:buClr>
                <a:srgbClr val="FFC000"/>
              </a:buClr>
              <a:buFont typeface="Wingdings" panose="05000000000000000000" pitchFamily="2" charset="2"/>
              <a:buChar char="§"/>
            </a:pPr>
            <a:r>
              <a:rPr lang="fr-FR" sz="1600" b="0" dirty="0" smtClean="0">
                <a:solidFill>
                  <a:schemeClr val="tx1"/>
                </a:solidFill>
              </a:rPr>
              <a:t>Part I – AECD (~4 </a:t>
            </a:r>
            <a:r>
              <a:rPr lang="fr-FR" sz="1600" b="0" dirty="0" err="1" smtClean="0">
                <a:solidFill>
                  <a:schemeClr val="tx1"/>
                </a:solidFill>
              </a:rPr>
              <a:t>weeks</a:t>
            </a:r>
            <a:r>
              <a:rPr lang="fr-FR" sz="1600" b="0" dirty="0" smtClean="0">
                <a:solidFill>
                  <a:schemeClr val="tx1"/>
                </a:solidFill>
              </a:rPr>
              <a:t>)</a:t>
            </a:r>
          </a:p>
          <a:p>
            <a:pPr marL="628650" lvl="1" indent="-285750">
              <a:buClr>
                <a:srgbClr val="FFC000"/>
              </a:buClr>
              <a:buFont typeface="Wingdings" panose="05000000000000000000" pitchFamily="2" charset="2"/>
              <a:buChar char="§"/>
            </a:pPr>
            <a:r>
              <a:rPr lang="fr-FR" sz="1600" b="0" dirty="0" smtClean="0">
                <a:solidFill>
                  <a:schemeClr val="tx1"/>
                </a:solidFill>
              </a:rPr>
              <a:t>Part II – AECD installation (~2 </a:t>
            </a:r>
            <a:r>
              <a:rPr lang="fr-FR" sz="1600" b="0" dirty="0" err="1" smtClean="0">
                <a:solidFill>
                  <a:schemeClr val="tx1"/>
                </a:solidFill>
              </a:rPr>
              <a:t>days</a:t>
            </a:r>
            <a:r>
              <a:rPr lang="fr-FR" sz="1600" b="0" dirty="0" smtClean="0">
                <a:solidFill>
                  <a:schemeClr val="tx1"/>
                </a:solidFill>
              </a:rPr>
              <a:t> or more)</a:t>
            </a:r>
          </a:p>
          <a:p>
            <a:pPr lvl="1">
              <a:buClr>
                <a:srgbClr val="FFC000"/>
              </a:buClr>
            </a:pPr>
            <a:endParaRPr lang="en-US" sz="1600" b="0" dirty="0" smtClean="0">
              <a:solidFill>
                <a:schemeClr val="tx1"/>
              </a:solidFill>
              <a:sym typeface="Wingdings" panose="05000000000000000000" pitchFamily="2" charset="2"/>
            </a:endParaRPr>
          </a:p>
          <a:p>
            <a:pPr lvl="1">
              <a:buClr>
                <a:srgbClr val="FFC000"/>
              </a:buClr>
            </a:pPr>
            <a:r>
              <a:rPr lang="en-US" sz="1600" dirty="0" smtClean="0">
                <a:solidFill>
                  <a:srgbClr val="0000FF"/>
                </a:solidFill>
                <a:sym typeface="Wingdings" panose="05000000000000000000" pitchFamily="2" charset="2"/>
              </a:rPr>
              <a:t>	 </a:t>
            </a:r>
            <a:r>
              <a:rPr lang="en-US" sz="1600" dirty="0" smtClean="0">
                <a:solidFill>
                  <a:srgbClr val="0000FF"/>
                </a:solidFill>
              </a:rPr>
              <a:t>OEM </a:t>
            </a:r>
            <a:r>
              <a:rPr lang="en-US" sz="1600" dirty="0">
                <a:solidFill>
                  <a:srgbClr val="0000FF"/>
                </a:solidFill>
              </a:rPr>
              <a:t>aim to </a:t>
            </a:r>
            <a:r>
              <a:rPr lang="en-US" sz="1600" dirty="0" smtClean="0">
                <a:solidFill>
                  <a:srgbClr val="0000FF"/>
                </a:solidFill>
              </a:rPr>
              <a:t>build harmonized and optimized </a:t>
            </a:r>
            <a:r>
              <a:rPr lang="en-US" sz="1600" dirty="0">
                <a:solidFill>
                  <a:srgbClr val="0000FF"/>
                </a:solidFill>
              </a:rPr>
              <a:t>testing </a:t>
            </a:r>
            <a:r>
              <a:rPr lang="en-US" sz="1600" dirty="0" smtClean="0">
                <a:solidFill>
                  <a:srgbClr val="0000FF"/>
                </a:solidFill>
              </a:rPr>
              <a:t>plans</a:t>
            </a:r>
            <a:endParaRPr lang="en-US" sz="1600" dirty="0">
              <a:solidFill>
                <a:srgbClr val="0000FF"/>
              </a:solidFill>
            </a:endParaRPr>
          </a:p>
          <a:p>
            <a:pPr marL="285750" indent="-285750">
              <a:buClr>
                <a:srgbClr val="FFC000"/>
              </a:buClr>
              <a:buFont typeface="Wingdings" panose="05000000000000000000" pitchFamily="2" charset="2"/>
              <a:buChar char="§"/>
            </a:pPr>
            <a:endParaRPr lang="fr-FR" sz="1600" dirty="0">
              <a:solidFill>
                <a:schemeClr val="tx1"/>
              </a:solidFill>
            </a:endParaRPr>
          </a:p>
          <a:p>
            <a:pPr marL="285750" indent="-285750">
              <a:buClr>
                <a:srgbClr val="FFC000"/>
              </a:buClr>
              <a:buFont typeface="Wingdings" panose="05000000000000000000" pitchFamily="2" charset="2"/>
              <a:buChar char="§"/>
            </a:pPr>
            <a:r>
              <a:rPr lang="fr-FR" sz="1600" dirty="0" smtClean="0">
                <a:solidFill>
                  <a:schemeClr val="tx1"/>
                </a:solidFill>
              </a:rPr>
              <a:t>It </a:t>
            </a:r>
            <a:r>
              <a:rPr lang="fr-FR" sz="1600" dirty="0" err="1" smtClean="0">
                <a:solidFill>
                  <a:schemeClr val="tx1"/>
                </a:solidFill>
              </a:rPr>
              <a:t>exists</a:t>
            </a:r>
            <a:r>
              <a:rPr lang="fr-FR" sz="1600" dirty="0" smtClean="0">
                <a:solidFill>
                  <a:schemeClr val="tx1"/>
                </a:solidFill>
              </a:rPr>
              <a:t> </a:t>
            </a:r>
            <a:r>
              <a:rPr lang="fr-FR" sz="1600" dirty="0" err="1" smtClean="0">
                <a:solidFill>
                  <a:schemeClr val="tx1"/>
                </a:solidFill>
              </a:rPr>
              <a:t>currently</a:t>
            </a:r>
            <a:r>
              <a:rPr lang="fr-FR" sz="1600" dirty="0" smtClean="0">
                <a:solidFill>
                  <a:schemeClr val="tx1"/>
                </a:solidFill>
              </a:rPr>
              <a:t> 4 test </a:t>
            </a:r>
            <a:r>
              <a:rPr lang="fr-FR" sz="1600" dirty="0" err="1" smtClean="0">
                <a:solidFill>
                  <a:schemeClr val="tx1"/>
                </a:solidFill>
              </a:rPr>
              <a:t>methods</a:t>
            </a:r>
            <a:r>
              <a:rPr lang="fr-FR" sz="1600" dirty="0" smtClean="0">
                <a:solidFill>
                  <a:schemeClr val="tx1"/>
                </a:solidFill>
              </a:rPr>
              <a:t> </a:t>
            </a:r>
            <a:r>
              <a:rPr lang="en-US" sz="1600" b="0" dirty="0" smtClean="0">
                <a:solidFill>
                  <a:schemeClr val="tx1"/>
                </a:solidFill>
              </a:rPr>
              <a:t>using the over-the-air </a:t>
            </a:r>
            <a:r>
              <a:rPr lang="en-US" sz="1600" b="0" dirty="0">
                <a:solidFill>
                  <a:schemeClr val="tx1"/>
                </a:solidFill>
              </a:rPr>
              <a:t>transmission for </a:t>
            </a:r>
            <a:r>
              <a:rPr lang="en-US" sz="1600" b="0" dirty="0" smtClean="0">
                <a:solidFill>
                  <a:schemeClr val="tx1"/>
                </a:solidFill>
              </a:rPr>
              <a:t>the MSD </a:t>
            </a:r>
            <a:r>
              <a:rPr lang="en-US" sz="1600" b="0" dirty="0">
                <a:solidFill>
                  <a:schemeClr val="tx1"/>
                </a:solidFill>
              </a:rPr>
              <a:t>and voice call via a real or simulated PLMN and GNSS </a:t>
            </a:r>
            <a:r>
              <a:rPr lang="en-US" sz="1600" b="0" dirty="0" smtClean="0">
                <a:solidFill>
                  <a:schemeClr val="tx1"/>
                </a:solidFill>
              </a:rPr>
              <a:t>networks, or using the </a:t>
            </a:r>
            <a:r>
              <a:rPr lang="en-US" sz="1600" b="0" dirty="0">
                <a:solidFill>
                  <a:schemeClr val="tx1"/>
                </a:solidFill>
              </a:rPr>
              <a:t>wired </a:t>
            </a:r>
            <a:r>
              <a:rPr lang="en-US" sz="1600" b="0" dirty="0" smtClean="0">
                <a:solidFill>
                  <a:schemeClr val="tx1"/>
                </a:solidFill>
              </a:rPr>
              <a:t>method.</a:t>
            </a:r>
            <a:endParaRPr lang="fr-FR" sz="1600" dirty="0" smtClean="0">
              <a:solidFill>
                <a:schemeClr val="tx1"/>
              </a:solidFill>
            </a:endParaRPr>
          </a:p>
          <a:p>
            <a:pPr marL="285750" indent="-285750">
              <a:buClr>
                <a:srgbClr val="FFC000"/>
              </a:buClr>
              <a:buFont typeface="Wingdings" panose="05000000000000000000" pitchFamily="2" charset="2"/>
              <a:buChar char="§"/>
            </a:pPr>
            <a:endParaRPr lang="fr-FR" sz="1600" dirty="0">
              <a:solidFill>
                <a:schemeClr val="tx1"/>
              </a:solidFill>
            </a:endParaRPr>
          </a:p>
          <a:p>
            <a:pPr marL="285750" indent="-285750">
              <a:buClr>
                <a:srgbClr val="FFC000"/>
              </a:buClr>
              <a:buFont typeface="Wingdings" panose="05000000000000000000" pitchFamily="2" charset="2"/>
              <a:buChar char="§"/>
            </a:pPr>
            <a:r>
              <a:rPr lang="fr-FR" sz="1600" dirty="0" err="1" smtClean="0">
                <a:solidFill>
                  <a:schemeClr val="tx1"/>
                </a:solidFill>
              </a:rPr>
              <a:t>These</a:t>
            </a:r>
            <a:r>
              <a:rPr lang="fr-FR" sz="1600" dirty="0" smtClean="0">
                <a:solidFill>
                  <a:schemeClr val="tx1"/>
                </a:solidFill>
              </a:rPr>
              <a:t> test </a:t>
            </a:r>
            <a:r>
              <a:rPr lang="fr-FR" sz="1600" dirty="0" err="1" smtClean="0">
                <a:solidFill>
                  <a:schemeClr val="tx1"/>
                </a:solidFill>
              </a:rPr>
              <a:t>methods</a:t>
            </a:r>
            <a:r>
              <a:rPr lang="fr-FR" sz="1600" dirty="0" smtClean="0">
                <a:solidFill>
                  <a:schemeClr val="tx1"/>
                </a:solidFill>
              </a:rPr>
              <a:t> </a:t>
            </a:r>
            <a:r>
              <a:rPr lang="fr-FR" sz="1600" dirty="0" err="1" smtClean="0">
                <a:solidFill>
                  <a:schemeClr val="tx1"/>
                </a:solidFill>
              </a:rPr>
              <a:t>will</a:t>
            </a:r>
            <a:r>
              <a:rPr lang="fr-FR" sz="1600" dirty="0" smtClean="0">
                <a:solidFill>
                  <a:schemeClr val="tx1"/>
                </a:solidFill>
              </a:rPr>
              <a:t> </a:t>
            </a:r>
            <a:r>
              <a:rPr lang="fr-FR" sz="1600" dirty="0" err="1" smtClean="0">
                <a:solidFill>
                  <a:schemeClr val="tx1"/>
                </a:solidFill>
              </a:rPr>
              <a:t>interfere</a:t>
            </a:r>
            <a:r>
              <a:rPr lang="fr-FR" sz="1600" dirty="0" smtClean="0">
                <a:solidFill>
                  <a:schemeClr val="tx1"/>
                </a:solidFill>
              </a:rPr>
              <a:t> </a:t>
            </a:r>
            <a:r>
              <a:rPr lang="fr-FR" sz="1600" dirty="0" err="1" smtClean="0">
                <a:solidFill>
                  <a:schemeClr val="tx1"/>
                </a:solidFill>
              </a:rPr>
              <a:t>with</a:t>
            </a:r>
            <a:r>
              <a:rPr lang="fr-FR" sz="1600" dirty="0" smtClean="0">
                <a:solidFill>
                  <a:schemeClr val="tx1"/>
                </a:solidFill>
              </a:rPr>
              <a:t> R94/R95 homologation </a:t>
            </a:r>
            <a:r>
              <a:rPr lang="fr-FR" sz="1600" dirty="0" err="1" smtClean="0">
                <a:solidFill>
                  <a:schemeClr val="tx1"/>
                </a:solidFill>
              </a:rPr>
              <a:t>procedures</a:t>
            </a:r>
            <a:r>
              <a:rPr lang="fr-FR" sz="1600" dirty="0" smtClean="0">
                <a:solidFill>
                  <a:schemeClr val="tx1"/>
                </a:solidFill>
              </a:rPr>
              <a:t> </a:t>
            </a:r>
            <a:r>
              <a:rPr lang="fr-FR" sz="1600" dirty="0" err="1" smtClean="0">
                <a:solidFill>
                  <a:schemeClr val="tx1"/>
                </a:solidFill>
              </a:rPr>
              <a:t>because</a:t>
            </a:r>
            <a:r>
              <a:rPr lang="fr-FR" sz="1600" dirty="0" smtClean="0">
                <a:solidFill>
                  <a:schemeClr val="tx1"/>
                </a:solidFill>
              </a:rPr>
              <a:t> </a:t>
            </a:r>
            <a:r>
              <a:rPr lang="fr-FR" sz="1600" dirty="0" err="1" smtClean="0">
                <a:solidFill>
                  <a:schemeClr val="tx1"/>
                </a:solidFill>
              </a:rPr>
              <a:t>focused</a:t>
            </a:r>
            <a:r>
              <a:rPr lang="fr-FR" sz="1600" dirty="0" smtClean="0">
                <a:solidFill>
                  <a:schemeClr val="tx1"/>
                </a:solidFill>
              </a:rPr>
              <a:t> </a:t>
            </a:r>
            <a:r>
              <a:rPr lang="fr-FR" sz="1600" dirty="0" err="1" smtClean="0">
                <a:solidFill>
                  <a:schemeClr val="tx1"/>
                </a:solidFill>
              </a:rPr>
              <a:t>after</a:t>
            </a:r>
            <a:r>
              <a:rPr lang="fr-FR" sz="1600" dirty="0" smtClean="0">
                <a:solidFill>
                  <a:schemeClr val="tx1"/>
                </a:solidFill>
              </a:rPr>
              <a:t> </a:t>
            </a:r>
            <a:r>
              <a:rPr lang="fr-FR" sz="1600" dirty="0" err="1" smtClean="0">
                <a:solidFill>
                  <a:schemeClr val="tx1"/>
                </a:solidFill>
              </a:rPr>
              <a:t>each</a:t>
            </a:r>
            <a:r>
              <a:rPr lang="fr-FR" sz="1600" dirty="0" smtClean="0">
                <a:solidFill>
                  <a:schemeClr val="tx1"/>
                </a:solidFill>
              </a:rPr>
              <a:t> crash test</a:t>
            </a:r>
          </a:p>
          <a:p>
            <a:pPr marL="628650" lvl="1" indent="-285750">
              <a:buClr>
                <a:srgbClr val="FFC000"/>
              </a:buClr>
              <a:buFont typeface="Wingdings" panose="05000000000000000000" pitchFamily="2" charset="2"/>
              <a:buChar char="§"/>
            </a:pPr>
            <a:endParaRPr lang="fr-FR" sz="1600" dirty="0">
              <a:solidFill>
                <a:schemeClr val="tx1"/>
              </a:solidFill>
            </a:endParaRPr>
          </a:p>
          <a:p>
            <a:pPr marL="285750" indent="-285750">
              <a:buClr>
                <a:srgbClr val="FFC000"/>
              </a:buClr>
              <a:buFont typeface="Wingdings" panose="05000000000000000000" pitchFamily="2" charset="2"/>
              <a:buChar char="§"/>
            </a:pPr>
            <a:r>
              <a:rPr lang="fr-FR" sz="1600" dirty="0" smtClean="0">
                <a:solidFill>
                  <a:schemeClr val="tx1"/>
                </a:solidFill>
              </a:rPr>
              <a:t>It </a:t>
            </a:r>
            <a:r>
              <a:rPr lang="fr-FR" sz="1600" dirty="0" err="1" smtClean="0">
                <a:solidFill>
                  <a:schemeClr val="tx1"/>
                </a:solidFill>
              </a:rPr>
              <a:t>exists</a:t>
            </a:r>
            <a:r>
              <a:rPr lang="fr-FR" sz="1600" dirty="0" smtClean="0">
                <a:solidFill>
                  <a:schemeClr val="tx1"/>
                </a:solidFill>
              </a:rPr>
              <a:t> </a:t>
            </a:r>
            <a:r>
              <a:rPr lang="fr-FR" sz="1600" dirty="0" err="1" smtClean="0">
                <a:solidFill>
                  <a:schemeClr val="tx1"/>
                </a:solidFill>
              </a:rPr>
              <a:t>other</a:t>
            </a:r>
            <a:r>
              <a:rPr lang="fr-FR" sz="1600" dirty="0" smtClean="0">
                <a:solidFill>
                  <a:schemeClr val="tx1"/>
                </a:solidFill>
              </a:rPr>
              <a:t> </a:t>
            </a:r>
            <a:r>
              <a:rPr lang="fr-FR" sz="1600" dirty="0" err="1" smtClean="0">
                <a:solidFill>
                  <a:schemeClr val="tx1"/>
                </a:solidFill>
              </a:rPr>
              <a:t>approval</a:t>
            </a:r>
            <a:r>
              <a:rPr lang="fr-FR" sz="1600" dirty="0" smtClean="0">
                <a:solidFill>
                  <a:schemeClr val="tx1"/>
                </a:solidFill>
              </a:rPr>
              <a:t> </a:t>
            </a:r>
            <a:r>
              <a:rPr lang="fr-FR" sz="1600" dirty="0" err="1" smtClean="0">
                <a:solidFill>
                  <a:schemeClr val="tx1"/>
                </a:solidFill>
              </a:rPr>
              <a:t>protocols</a:t>
            </a:r>
            <a:r>
              <a:rPr lang="fr-FR" sz="1600" dirty="0" smtClean="0">
                <a:solidFill>
                  <a:schemeClr val="tx1"/>
                </a:solidFill>
              </a:rPr>
              <a:t> </a:t>
            </a:r>
            <a:r>
              <a:rPr lang="fr-FR" sz="1600" dirty="0" err="1" smtClean="0">
                <a:solidFill>
                  <a:schemeClr val="tx1"/>
                </a:solidFill>
              </a:rPr>
              <a:t>already</a:t>
            </a:r>
            <a:r>
              <a:rPr lang="fr-FR" sz="1600" dirty="0" smtClean="0">
                <a:solidFill>
                  <a:schemeClr val="tx1"/>
                </a:solidFill>
              </a:rPr>
              <a:t> </a:t>
            </a:r>
            <a:r>
              <a:rPr lang="fr-FR" sz="1600" dirty="0" err="1" smtClean="0">
                <a:solidFill>
                  <a:schemeClr val="tx1"/>
                </a:solidFill>
              </a:rPr>
              <a:t>used</a:t>
            </a:r>
            <a:r>
              <a:rPr lang="fr-FR" sz="1600" dirty="0" smtClean="0">
                <a:solidFill>
                  <a:schemeClr val="tx1"/>
                </a:solidFill>
              </a:rPr>
              <a:t> by </a:t>
            </a:r>
            <a:r>
              <a:rPr lang="fr-FR" sz="1600" dirty="0" err="1" smtClean="0">
                <a:solidFill>
                  <a:schemeClr val="tx1"/>
                </a:solidFill>
              </a:rPr>
              <a:t>technical</a:t>
            </a:r>
            <a:r>
              <a:rPr lang="fr-FR" sz="1600" dirty="0" smtClean="0">
                <a:solidFill>
                  <a:schemeClr val="tx1"/>
                </a:solidFill>
              </a:rPr>
              <a:t> services </a:t>
            </a:r>
            <a:r>
              <a:rPr lang="fr-FR" sz="1600" dirty="0" err="1" smtClean="0">
                <a:solidFill>
                  <a:schemeClr val="tx1"/>
                </a:solidFill>
              </a:rPr>
              <a:t>which</a:t>
            </a:r>
            <a:r>
              <a:rPr lang="fr-FR" sz="1600" dirty="0" smtClean="0">
                <a:solidFill>
                  <a:schemeClr val="tx1"/>
                </a:solidFill>
              </a:rPr>
              <a:t> uses </a:t>
            </a:r>
            <a:r>
              <a:rPr lang="fr-FR" sz="1600" dirty="0" err="1" smtClean="0">
                <a:solidFill>
                  <a:schemeClr val="tx1"/>
                </a:solidFill>
              </a:rPr>
              <a:t>vehicle</a:t>
            </a:r>
            <a:r>
              <a:rPr lang="fr-FR" sz="1600" dirty="0" smtClean="0">
                <a:solidFill>
                  <a:schemeClr val="tx1"/>
                </a:solidFill>
              </a:rPr>
              <a:t> HMI </a:t>
            </a:r>
            <a:r>
              <a:rPr lang="fr-FR" sz="1600" b="0" dirty="0" smtClean="0">
                <a:solidFill>
                  <a:schemeClr val="tx1"/>
                </a:solidFill>
              </a:rPr>
              <a:t>(</a:t>
            </a:r>
            <a:r>
              <a:rPr lang="fr-FR" sz="1600" b="0" dirty="0" err="1" smtClean="0">
                <a:solidFill>
                  <a:schemeClr val="tx1"/>
                </a:solidFill>
              </a:rPr>
              <a:t>e.g</a:t>
            </a:r>
            <a:r>
              <a:rPr lang="fr-FR" sz="1600" b="0" dirty="0" smtClean="0">
                <a:solidFill>
                  <a:schemeClr val="tx1"/>
                </a:solidFill>
              </a:rPr>
              <a:t>. EMC)</a:t>
            </a:r>
          </a:p>
          <a:p>
            <a:pPr marL="285750" indent="-285750">
              <a:buClr>
                <a:srgbClr val="FFC000"/>
              </a:buClr>
              <a:buFont typeface="Wingdings" panose="05000000000000000000" pitchFamily="2" charset="2"/>
              <a:buChar char="§"/>
            </a:pPr>
            <a:endParaRPr lang="fr-FR" sz="1600" dirty="0" smtClean="0">
              <a:solidFill>
                <a:schemeClr val="tx1"/>
              </a:solidFill>
            </a:endParaRPr>
          </a:p>
          <a:p>
            <a:pPr marL="628650" lvl="1" indent="-285750">
              <a:buClr>
                <a:srgbClr val="FFC000"/>
              </a:buClr>
              <a:buFont typeface="Wingdings" panose="05000000000000000000" pitchFamily="2" charset="2"/>
              <a:buChar char="§"/>
            </a:pPr>
            <a:endParaRPr lang="fr-FR" sz="1600" dirty="0">
              <a:solidFill>
                <a:schemeClr val="tx1"/>
              </a:solidFill>
            </a:endParaRPr>
          </a:p>
        </p:txBody>
      </p:sp>
    </p:spTree>
    <p:extLst>
      <p:ext uri="{BB962C8B-B14F-4D97-AF65-F5344CB8AC3E}">
        <p14:creationId xmlns:p14="http://schemas.microsoft.com/office/powerpoint/2010/main" val="5414261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2"/>
          <p:cNvSpPr>
            <a:spLocks noChangeArrowheads="1"/>
          </p:cNvSpPr>
          <p:nvPr/>
        </p:nvSpPr>
        <p:spPr bwMode="auto">
          <a:xfrm>
            <a:off x="188068" y="226934"/>
            <a:ext cx="8719711" cy="512206"/>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p>
            <a:pPr defTabSz="535781"/>
            <a:r>
              <a:rPr lang="fr-FR" sz="2400" dirty="0" err="1" smtClean="0">
                <a:solidFill>
                  <a:srgbClr val="FFC000"/>
                </a:solidFill>
                <a:latin typeface="Arial Narrow" pitchFamily="34" charset="0"/>
              </a:rPr>
              <a:t>Constraints</a:t>
            </a:r>
            <a:endParaRPr lang="en-US" sz="2400" dirty="0">
              <a:solidFill>
                <a:srgbClr val="FFC000"/>
              </a:solidFill>
              <a:latin typeface="Arial Narrow" pitchFamily="34" charset="0"/>
            </a:endParaRPr>
          </a:p>
        </p:txBody>
      </p:sp>
      <p:sp>
        <p:nvSpPr>
          <p:cNvPr id="18" name="ZoneTexte 17"/>
          <p:cNvSpPr txBox="1"/>
          <p:nvPr/>
        </p:nvSpPr>
        <p:spPr>
          <a:xfrm>
            <a:off x="368516" y="707798"/>
            <a:ext cx="8219224" cy="3946395"/>
          </a:xfrm>
          <a:prstGeom prst="rect">
            <a:avLst/>
          </a:prstGeom>
          <a:noFill/>
        </p:spPr>
        <p:txBody>
          <a:bodyPr wrap="square" lIns="0" tIns="0" rIns="0" bIns="0" rtlCol="0" anchor="t" anchorCtr="0">
            <a:noAutofit/>
          </a:bodyPr>
          <a:lstStyle/>
          <a:p>
            <a:pPr marL="285750" indent="-285750">
              <a:buClr>
                <a:srgbClr val="FFC000"/>
              </a:buClr>
              <a:buFont typeface="Wingdings" panose="05000000000000000000" pitchFamily="2" charset="2"/>
              <a:buChar char="§"/>
            </a:pPr>
            <a:endParaRPr lang="en-GB" sz="1600" dirty="0" smtClean="0">
              <a:solidFill>
                <a:schemeClr val="tx1"/>
              </a:solidFill>
            </a:endParaRPr>
          </a:p>
          <a:p>
            <a:pPr marL="285750" indent="-285750">
              <a:buClr>
                <a:srgbClr val="FFC000"/>
              </a:buClr>
              <a:buFont typeface="Wingdings" panose="05000000000000000000" pitchFamily="2" charset="2"/>
              <a:buChar char="§"/>
            </a:pPr>
            <a:r>
              <a:rPr lang="en-GB" sz="1600" dirty="0" smtClean="0">
                <a:solidFill>
                  <a:schemeClr val="tx1"/>
                </a:solidFill>
              </a:rPr>
              <a:t>For methods 1 to 4, AECS post-crash approval is included within the R94/R95 protocol (after each crash test)</a:t>
            </a:r>
          </a:p>
          <a:p>
            <a:pPr marL="285750" indent="-285750">
              <a:buClr>
                <a:srgbClr val="FFC000"/>
              </a:buClr>
              <a:buFont typeface="Wingdings" panose="05000000000000000000" pitchFamily="2" charset="2"/>
              <a:buChar char="§"/>
            </a:pPr>
            <a:endParaRPr lang="en-GB" sz="1600" dirty="0">
              <a:solidFill>
                <a:schemeClr val="tx1"/>
              </a:solidFill>
            </a:endParaRPr>
          </a:p>
          <a:p>
            <a:pPr marL="285750" indent="-285750">
              <a:buClr>
                <a:srgbClr val="FFC000"/>
              </a:buClr>
              <a:buFont typeface="Wingdings" panose="05000000000000000000" pitchFamily="2" charset="2"/>
              <a:buChar char="§"/>
            </a:pPr>
            <a:r>
              <a:rPr lang="en-GB" sz="1600" dirty="0" smtClean="0">
                <a:solidFill>
                  <a:schemeClr val="tx1"/>
                </a:solidFill>
              </a:rPr>
              <a:t>Specificities of </a:t>
            </a:r>
            <a:r>
              <a:rPr lang="en-GB" sz="1600" dirty="0">
                <a:solidFill>
                  <a:schemeClr val="tx1"/>
                </a:solidFill>
              </a:rPr>
              <a:t>Electrical </a:t>
            </a:r>
            <a:r>
              <a:rPr lang="en-GB" sz="1600" dirty="0" smtClean="0">
                <a:solidFill>
                  <a:schemeClr val="tx1"/>
                </a:solidFill>
              </a:rPr>
              <a:t>Vehicle which increase </a:t>
            </a:r>
            <a:r>
              <a:rPr lang="en-GB" sz="1600" dirty="0">
                <a:solidFill>
                  <a:schemeClr val="tx1"/>
                </a:solidFill>
              </a:rPr>
              <a:t>the </a:t>
            </a:r>
            <a:r>
              <a:rPr lang="en-GB" sz="1600" dirty="0" smtClean="0">
                <a:solidFill>
                  <a:schemeClr val="tx1"/>
                </a:solidFill>
              </a:rPr>
              <a:t>verification time </a:t>
            </a:r>
            <a:r>
              <a:rPr lang="en-GB" sz="1600" dirty="0">
                <a:solidFill>
                  <a:schemeClr val="tx1"/>
                </a:solidFill>
              </a:rPr>
              <a:t>after </a:t>
            </a:r>
            <a:r>
              <a:rPr lang="en-GB" sz="1600" dirty="0" smtClean="0">
                <a:solidFill>
                  <a:schemeClr val="tx1"/>
                </a:solidFill>
              </a:rPr>
              <a:t>crash (~30 minutes)</a:t>
            </a:r>
            <a:endParaRPr lang="en-GB" sz="1600" dirty="0">
              <a:solidFill>
                <a:schemeClr val="tx1"/>
              </a:solidFill>
            </a:endParaRPr>
          </a:p>
          <a:p>
            <a:pPr marL="285750" indent="-285750">
              <a:buClr>
                <a:srgbClr val="FFC000"/>
              </a:buClr>
              <a:buFont typeface="Wingdings" panose="05000000000000000000" pitchFamily="2" charset="2"/>
              <a:buChar char="§"/>
            </a:pPr>
            <a:endParaRPr lang="en-GB" sz="1600" dirty="0" smtClean="0">
              <a:solidFill>
                <a:schemeClr val="tx1"/>
              </a:solidFill>
            </a:endParaRPr>
          </a:p>
          <a:p>
            <a:pPr marL="285750" indent="-285750">
              <a:spcBef>
                <a:spcPts val="600"/>
              </a:spcBef>
              <a:buClr>
                <a:srgbClr val="FFC000"/>
              </a:buClr>
              <a:buFont typeface="Wingdings" panose="05000000000000000000" pitchFamily="2" charset="2"/>
              <a:buChar char="§"/>
            </a:pPr>
            <a:r>
              <a:rPr lang="en-GB" sz="1600" dirty="0" smtClean="0">
                <a:solidFill>
                  <a:schemeClr val="tx1"/>
                </a:solidFill>
              </a:rPr>
              <a:t>Need a network coverage within crash facilities or a specific location to conduct the post-crash tests after the moving of the crashed car</a:t>
            </a:r>
          </a:p>
          <a:p>
            <a:pPr marL="285750" indent="-285750">
              <a:spcBef>
                <a:spcPts val="600"/>
              </a:spcBef>
              <a:buClr>
                <a:srgbClr val="FFC000"/>
              </a:buClr>
              <a:buFont typeface="Wingdings" panose="05000000000000000000" pitchFamily="2" charset="2"/>
              <a:buChar char="§"/>
            </a:pPr>
            <a:endParaRPr lang="en-GB" sz="1600" dirty="0" smtClean="0">
              <a:solidFill>
                <a:schemeClr val="tx1"/>
              </a:solidFill>
            </a:endParaRPr>
          </a:p>
          <a:p>
            <a:pPr marL="285750" indent="-285750">
              <a:spcBef>
                <a:spcPts val="600"/>
              </a:spcBef>
              <a:buClr>
                <a:srgbClr val="FFC000"/>
              </a:buClr>
              <a:buFont typeface="Wingdings" panose="05000000000000000000" pitchFamily="2" charset="2"/>
              <a:buChar char="§"/>
            </a:pPr>
            <a:endParaRPr lang="en-GB" sz="1600" dirty="0" smtClean="0">
              <a:solidFill>
                <a:schemeClr val="tx1"/>
              </a:solidFill>
            </a:endParaRPr>
          </a:p>
          <a:p>
            <a:pPr>
              <a:buClr>
                <a:srgbClr val="FFC000"/>
              </a:buClr>
            </a:pPr>
            <a:r>
              <a:rPr lang="en-GB" sz="1600" dirty="0" smtClean="0">
                <a:solidFill>
                  <a:srgbClr val="FF0000"/>
                </a:solidFill>
              </a:rPr>
              <a:t>Take into account the AECD </a:t>
            </a:r>
            <a:r>
              <a:rPr lang="en-GB" sz="1600" dirty="0">
                <a:solidFill>
                  <a:srgbClr val="FF0000"/>
                </a:solidFill>
              </a:rPr>
              <a:t>power supply </a:t>
            </a:r>
            <a:r>
              <a:rPr lang="en-GB" sz="1600" dirty="0" smtClean="0">
                <a:solidFill>
                  <a:srgbClr val="FF0000"/>
                </a:solidFill>
              </a:rPr>
              <a:t>autonomy in the above cases (e.g. Back-up battery)</a:t>
            </a:r>
            <a:endParaRPr lang="en-GB" sz="1600" dirty="0">
              <a:solidFill>
                <a:srgbClr val="FF0000"/>
              </a:solidFill>
            </a:endParaRPr>
          </a:p>
          <a:p>
            <a:pPr marL="285750" indent="-285750">
              <a:lnSpc>
                <a:spcPct val="200000"/>
              </a:lnSpc>
              <a:buClr>
                <a:srgbClr val="FFC000"/>
              </a:buClr>
              <a:buFont typeface="Wingdings" panose="05000000000000000000" pitchFamily="2" charset="2"/>
              <a:buChar char="§"/>
            </a:pPr>
            <a:endParaRPr lang="en-GB" sz="1600" b="0" dirty="0">
              <a:solidFill>
                <a:schemeClr val="tx1"/>
              </a:solidFill>
            </a:endParaRPr>
          </a:p>
          <a:p>
            <a:pPr marL="285750" indent="-285750">
              <a:lnSpc>
                <a:spcPct val="200000"/>
              </a:lnSpc>
              <a:buClr>
                <a:srgbClr val="FFC000"/>
              </a:buClr>
              <a:buFont typeface="Wingdings" panose="05000000000000000000" pitchFamily="2" charset="2"/>
              <a:buChar char="§"/>
            </a:pPr>
            <a:endParaRPr lang="fr-FR" sz="1600" b="0" dirty="0" smtClean="0">
              <a:solidFill>
                <a:schemeClr val="tx1"/>
              </a:solidFill>
            </a:endParaRPr>
          </a:p>
        </p:txBody>
      </p:sp>
    </p:spTree>
    <p:extLst>
      <p:ext uri="{BB962C8B-B14F-4D97-AF65-F5344CB8AC3E}">
        <p14:creationId xmlns:p14="http://schemas.microsoft.com/office/powerpoint/2010/main" val="29729013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1" name="Connecteur droit avec flèche 90"/>
          <p:cNvCxnSpPr/>
          <p:nvPr/>
        </p:nvCxnSpPr>
        <p:spPr>
          <a:xfrm>
            <a:off x="5527638" y="3714973"/>
            <a:ext cx="1148929" cy="5695"/>
          </a:xfrm>
          <a:prstGeom prst="straightConnector1">
            <a:avLst/>
          </a:prstGeom>
          <a:ln w="38100" cmpd="sng">
            <a:solidFill>
              <a:schemeClr val="tx2"/>
            </a:solidFill>
            <a:prstDash val="solid"/>
            <a:headEnd type="none"/>
            <a:tailEnd type="triangle" w="med" len="lg"/>
          </a:ln>
        </p:spPr>
        <p:style>
          <a:lnRef idx="1">
            <a:schemeClr val="accent1"/>
          </a:lnRef>
          <a:fillRef idx="0">
            <a:schemeClr val="accent1"/>
          </a:fillRef>
          <a:effectRef idx="0">
            <a:schemeClr val="accent1"/>
          </a:effectRef>
          <a:fontRef idx="minor">
            <a:schemeClr val="tx1"/>
          </a:fontRef>
        </p:style>
      </p:cxnSp>
      <p:cxnSp>
        <p:nvCxnSpPr>
          <p:cNvPr id="43" name="Connecteur en angle 42"/>
          <p:cNvCxnSpPr>
            <a:endCxn id="28" idx="3"/>
          </p:cNvCxnSpPr>
          <p:nvPr/>
        </p:nvCxnSpPr>
        <p:spPr>
          <a:xfrm rot="16200000" flipH="1">
            <a:off x="975602" y="3315991"/>
            <a:ext cx="1276278" cy="458670"/>
          </a:xfrm>
          <a:prstGeom prst="bentConnector2">
            <a:avLst/>
          </a:prstGeom>
          <a:ln w="47625">
            <a:solidFill>
              <a:schemeClr val="tx2"/>
            </a:solidFill>
            <a:tailEnd type="triangle" w="med" len="lg"/>
          </a:ln>
        </p:spPr>
        <p:style>
          <a:lnRef idx="1">
            <a:schemeClr val="accent1"/>
          </a:lnRef>
          <a:fillRef idx="0">
            <a:schemeClr val="accent1"/>
          </a:fillRef>
          <a:effectRef idx="0">
            <a:schemeClr val="accent1"/>
          </a:effectRef>
          <a:fontRef idx="minor">
            <a:schemeClr val="tx1"/>
          </a:fontRef>
        </p:style>
      </p:cxnSp>
      <p:sp>
        <p:nvSpPr>
          <p:cNvPr id="9" name="AutoShape 2"/>
          <p:cNvSpPr>
            <a:spLocks noChangeArrowheads="1"/>
          </p:cNvSpPr>
          <p:nvPr/>
        </p:nvSpPr>
        <p:spPr bwMode="auto">
          <a:xfrm>
            <a:off x="188068" y="188834"/>
            <a:ext cx="8719711" cy="512206"/>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p>
            <a:pPr defTabSz="535781"/>
            <a:r>
              <a:rPr lang="en-US" sz="2400" dirty="0" smtClean="0">
                <a:solidFill>
                  <a:srgbClr val="FFC000"/>
                </a:solidFill>
                <a:latin typeface="Arial Narrow" pitchFamily="34" charset="0"/>
              </a:rPr>
              <a:t>AECD/AECS </a:t>
            </a:r>
            <a:r>
              <a:rPr lang="en-US" sz="2400" dirty="0">
                <a:solidFill>
                  <a:srgbClr val="FFC000"/>
                </a:solidFill>
                <a:latin typeface="Arial Narrow" pitchFamily="34" charset="0"/>
              </a:rPr>
              <a:t>test </a:t>
            </a:r>
            <a:r>
              <a:rPr lang="en-US" sz="2400" dirty="0" smtClean="0">
                <a:solidFill>
                  <a:srgbClr val="FFC000"/>
                </a:solidFill>
                <a:latin typeface="Arial Narrow" pitchFamily="34" charset="0"/>
              </a:rPr>
              <a:t>phases for test methods 1 to 4</a:t>
            </a:r>
            <a:endParaRPr lang="fr-FR" sz="2400" dirty="0">
              <a:solidFill>
                <a:srgbClr val="FFC000"/>
              </a:solidFill>
              <a:latin typeface="Arial Narrow" pitchFamily="34" charset="0"/>
            </a:endParaRPr>
          </a:p>
        </p:txBody>
      </p:sp>
      <p:sp>
        <p:nvSpPr>
          <p:cNvPr id="2" name="Rectangle à coins arrondis 1"/>
          <p:cNvSpPr/>
          <p:nvPr/>
        </p:nvSpPr>
        <p:spPr>
          <a:xfrm>
            <a:off x="602589" y="1064385"/>
            <a:ext cx="914400" cy="387350"/>
          </a:xfrm>
          <a:prstGeom prst="roundRect">
            <a:avLst/>
          </a:prstGeom>
          <a:gradFill flip="none" rotWithShape="1">
            <a:gsLst>
              <a:gs pos="100000">
                <a:srgbClr val="66CCFF"/>
              </a:gs>
              <a:gs pos="0">
                <a:srgbClr val="0070C0"/>
              </a:gs>
            </a:gsLst>
            <a:lin ang="5400000" scaled="1"/>
            <a:tileRect/>
          </a:gradFill>
          <a:ln w="635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0" dirty="0" smtClean="0">
                <a:solidFill>
                  <a:schemeClr val="tx1"/>
                </a:solidFill>
              </a:rPr>
              <a:t>EMC R10</a:t>
            </a:r>
            <a:endParaRPr lang="en-US" b="0" dirty="0">
              <a:solidFill>
                <a:schemeClr val="tx1"/>
              </a:solidFill>
            </a:endParaRPr>
          </a:p>
        </p:txBody>
      </p:sp>
      <p:sp>
        <p:nvSpPr>
          <p:cNvPr id="5" name="Rectangle à coins arrondis 4"/>
          <p:cNvSpPr/>
          <p:nvPr/>
        </p:nvSpPr>
        <p:spPr>
          <a:xfrm>
            <a:off x="2887045" y="1064385"/>
            <a:ext cx="1276350" cy="387350"/>
          </a:xfrm>
          <a:prstGeom prst="roundRect">
            <a:avLst/>
          </a:prstGeom>
          <a:gradFill flip="none" rotWithShape="1">
            <a:gsLst>
              <a:gs pos="100000">
                <a:srgbClr val="66CCFF"/>
              </a:gs>
              <a:gs pos="0">
                <a:srgbClr val="0070C0"/>
              </a:gs>
            </a:gsLst>
            <a:lin ang="5400000" scaled="1"/>
            <a:tileRect/>
          </a:gradFill>
          <a:ln w="635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0" dirty="0" smtClean="0">
                <a:solidFill>
                  <a:schemeClr val="tx1"/>
                </a:solidFill>
              </a:rPr>
              <a:t>Mobile network </a:t>
            </a:r>
            <a:r>
              <a:rPr lang="fr-FR" b="0" dirty="0" err="1" smtClean="0">
                <a:solidFill>
                  <a:schemeClr val="tx1"/>
                </a:solidFill>
              </a:rPr>
              <a:t>access</a:t>
            </a:r>
            <a:r>
              <a:rPr lang="fr-FR" b="0" dirty="0" smtClean="0">
                <a:solidFill>
                  <a:schemeClr val="tx1"/>
                </a:solidFill>
              </a:rPr>
              <a:t> check</a:t>
            </a:r>
            <a:endParaRPr lang="en-US" b="0" dirty="0">
              <a:solidFill>
                <a:schemeClr val="tx1"/>
              </a:solidFill>
            </a:endParaRPr>
          </a:p>
        </p:txBody>
      </p:sp>
      <p:sp>
        <p:nvSpPr>
          <p:cNvPr id="6" name="Rectangle à coins arrondis 5"/>
          <p:cNvSpPr/>
          <p:nvPr/>
        </p:nvSpPr>
        <p:spPr>
          <a:xfrm>
            <a:off x="4264157" y="1064385"/>
            <a:ext cx="914400" cy="387350"/>
          </a:xfrm>
          <a:prstGeom prst="roundRect">
            <a:avLst/>
          </a:prstGeom>
          <a:gradFill flip="none" rotWithShape="1">
            <a:gsLst>
              <a:gs pos="100000">
                <a:srgbClr val="66CCFF"/>
              </a:gs>
              <a:gs pos="0">
                <a:srgbClr val="0070C0"/>
              </a:gs>
            </a:gsLst>
            <a:lin ang="5400000" scaled="1"/>
            <a:tileRect/>
          </a:gradFill>
          <a:ln w="635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0" dirty="0" smtClean="0">
                <a:solidFill>
                  <a:schemeClr val="tx1"/>
                </a:solidFill>
              </a:rPr>
              <a:t>HMI check</a:t>
            </a:r>
            <a:endParaRPr lang="en-US" b="0" dirty="0">
              <a:solidFill>
                <a:schemeClr val="tx1"/>
              </a:solidFill>
            </a:endParaRPr>
          </a:p>
        </p:txBody>
      </p:sp>
      <p:sp>
        <p:nvSpPr>
          <p:cNvPr id="7" name="Rectangle à coins arrondis 6"/>
          <p:cNvSpPr/>
          <p:nvPr/>
        </p:nvSpPr>
        <p:spPr>
          <a:xfrm>
            <a:off x="5279319" y="1064385"/>
            <a:ext cx="1212850" cy="387350"/>
          </a:xfrm>
          <a:prstGeom prst="roundRect">
            <a:avLst/>
          </a:prstGeom>
          <a:gradFill flip="none" rotWithShape="1">
            <a:gsLst>
              <a:gs pos="100000">
                <a:srgbClr val="66CCFF"/>
              </a:gs>
              <a:gs pos="0">
                <a:srgbClr val="0070C0"/>
              </a:gs>
            </a:gsLst>
            <a:lin ang="5400000" scaled="1"/>
            <a:tileRect/>
          </a:gradFill>
          <a:ln w="635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0" dirty="0" smtClean="0">
                <a:solidFill>
                  <a:schemeClr val="tx1"/>
                </a:solidFill>
              </a:rPr>
              <a:t>Power </a:t>
            </a:r>
            <a:r>
              <a:rPr lang="fr-FR" b="0" dirty="0" err="1" smtClean="0">
                <a:solidFill>
                  <a:schemeClr val="tx1"/>
                </a:solidFill>
              </a:rPr>
              <a:t>Supply</a:t>
            </a:r>
            <a:r>
              <a:rPr lang="fr-FR" b="0" dirty="0" smtClean="0">
                <a:solidFill>
                  <a:schemeClr val="tx1"/>
                </a:solidFill>
              </a:rPr>
              <a:t> check</a:t>
            </a:r>
            <a:endParaRPr lang="en-US" b="0" dirty="0">
              <a:solidFill>
                <a:schemeClr val="tx1"/>
              </a:solidFill>
            </a:endParaRPr>
          </a:p>
        </p:txBody>
      </p:sp>
      <p:sp>
        <p:nvSpPr>
          <p:cNvPr id="8" name="Rectangle à coins arrondis 7"/>
          <p:cNvSpPr/>
          <p:nvPr/>
        </p:nvSpPr>
        <p:spPr>
          <a:xfrm>
            <a:off x="1617751" y="1064385"/>
            <a:ext cx="1168532" cy="387350"/>
          </a:xfrm>
          <a:prstGeom prst="roundRect">
            <a:avLst/>
          </a:prstGeom>
          <a:gradFill flip="none" rotWithShape="1">
            <a:gsLst>
              <a:gs pos="100000">
                <a:srgbClr val="66CCFF"/>
              </a:gs>
              <a:gs pos="0">
                <a:srgbClr val="0070C0"/>
              </a:gs>
            </a:gsLst>
            <a:lin ang="5400000" scaled="1"/>
            <a:tileRect/>
          </a:gradFill>
          <a:ln w="635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0" dirty="0" smtClean="0">
                <a:solidFill>
                  <a:schemeClr val="tx1"/>
                </a:solidFill>
              </a:rPr>
              <a:t>GNSS check</a:t>
            </a:r>
            <a:endParaRPr lang="en-US" b="0" dirty="0">
              <a:solidFill>
                <a:schemeClr val="tx1"/>
              </a:solidFill>
            </a:endParaRPr>
          </a:p>
        </p:txBody>
      </p:sp>
      <p:sp>
        <p:nvSpPr>
          <p:cNvPr id="10" name="Rectangle à coins arrondis 9"/>
          <p:cNvSpPr/>
          <p:nvPr/>
        </p:nvSpPr>
        <p:spPr>
          <a:xfrm>
            <a:off x="6592931" y="1064385"/>
            <a:ext cx="914400" cy="387350"/>
          </a:xfrm>
          <a:prstGeom prst="roundRect">
            <a:avLst/>
          </a:prstGeom>
          <a:gradFill flip="none" rotWithShape="1">
            <a:gsLst>
              <a:gs pos="100000">
                <a:srgbClr val="66CCFF"/>
              </a:gs>
              <a:gs pos="0">
                <a:srgbClr val="0070C0"/>
              </a:gs>
            </a:gsLst>
            <a:lin ang="5400000" scaled="1"/>
            <a:tileRect/>
          </a:gradFill>
          <a:ln w="635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0" dirty="0" err="1" smtClean="0">
                <a:solidFill>
                  <a:schemeClr val="tx1"/>
                </a:solidFill>
              </a:rPr>
              <a:t>Sled</a:t>
            </a:r>
            <a:r>
              <a:rPr lang="fr-FR" b="0" dirty="0" smtClean="0">
                <a:solidFill>
                  <a:schemeClr val="tx1"/>
                </a:solidFill>
              </a:rPr>
              <a:t> test</a:t>
            </a:r>
            <a:endParaRPr lang="en-US" b="0" dirty="0">
              <a:solidFill>
                <a:schemeClr val="tx1"/>
              </a:solidFill>
            </a:endParaRPr>
          </a:p>
        </p:txBody>
      </p:sp>
      <p:sp>
        <p:nvSpPr>
          <p:cNvPr id="3" name="Explosion 2 2"/>
          <p:cNvSpPr/>
          <p:nvPr/>
        </p:nvSpPr>
        <p:spPr>
          <a:xfrm>
            <a:off x="3769509" y="1934371"/>
            <a:ext cx="2264777" cy="1092181"/>
          </a:xfrm>
          <a:prstGeom prst="irregularSeal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b="0" dirty="0" smtClean="0">
                <a:solidFill>
                  <a:schemeClr val="tx1"/>
                </a:solidFill>
              </a:rPr>
              <a:t>Crash-tests</a:t>
            </a:r>
          </a:p>
          <a:p>
            <a:pPr algn="ctr"/>
            <a:r>
              <a:rPr lang="fr-FR" b="0" dirty="0" smtClean="0">
                <a:solidFill>
                  <a:schemeClr val="tx1"/>
                </a:solidFill>
              </a:rPr>
              <a:t>R94 / R95</a:t>
            </a:r>
            <a:endParaRPr lang="en-US" b="0" dirty="0">
              <a:solidFill>
                <a:schemeClr val="tx1"/>
              </a:solidFill>
            </a:endParaRPr>
          </a:p>
        </p:txBody>
      </p:sp>
      <p:sp>
        <p:nvSpPr>
          <p:cNvPr id="20" name="Rectangle à coins arrondis 19"/>
          <p:cNvSpPr/>
          <p:nvPr/>
        </p:nvSpPr>
        <p:spPr>
          <a:xfrm>
            <a:off x="6809492" y="2105420"/>
            <a:ext cx="1395677" cy="72947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b="0" dirty="0">
                <a:solidFill>
                  <a:schemeClr val="tx1"/>
                </a:solidFill>
              </a:rPr>
              <a:t>Objective Audio test (</a:t>
            </a:r>
            <a:r>
              <a:rPr lang="fr-FR" b="0" dirty="0" err="1">
                <a:solidFill>
                  <a:schemeClr val="tx1"/>
                </a:solidFill>
              </a:rPr>
              <a:t>optional</a:t>
            </a:r>
            <a:r>
              <a:rPr lang="fr-FR" b="0" dirty="0">
                <a:solidFill>
                  <a:schemeClr val="tx1"/>
                </a:solidFill>
              </a:rPr>
              <a:t>)</a:t>
            </a:r>
            <a:endParaRPr lang="en-US" b="0" dirty="0">
              <a:solidFill>
                <a:schemeClr val="tx1"/>
              </a:solidFill>
            </a:endParaRPr>
          </a:p>
        </p:txBody>
      </p:sp>
      <p:sp>
        <p:nvSpPr>
          <p:cNvPr id="4" name="ZoneTexte 3"/>
          <p:cNvSpPr txBox="1"/>
          <p:nvPr/>
        </p:nvSpPr>
        <p:spPr>
          <a:xfrm rot="16200000">
            <a:off x="-59408" y="996450"/>
            <a:ext cx="759631" cy="523220"/>
          </a:xfrm>
          <a:prstGeom prst="rect">
            <a:avLst/>
          </a:prstGeom>
          <a:noFill/>
        </p:spPr>
        <p:txBody>
          <a:bodyPr wrap="none" rtlCol="0">
            <a:spAutoFit/>
          </a:bodyPr>
          <a:lstStyle/>
          <a:p>
            <a:pPr algn="ctr"/>
            <a:r>
              <a:rPr lang="fr-FR" sz="1400" dirty="0" smtClean="0">
                <a:solidFill>
                  <a:srgbClr val="0000FF"/>
                </a:solidFill>
              </a:rPr>
              <a:t>PART I</a:t>
            </a:r>
          </a:p>
          <a:p>
            <a:pPr algn="ctr"/>
            <a:r>
              <a:rPr lang="fr-FR" sz="1400" dirty="0" smtClean="0">
                <a:solidFill>
                  <a:srgbClr val="0000FF"/>
                </a:solidFill>
              </a:rPr>
              <a:t>AECD</a:t>
            </a:r>
            <a:endParaRPr lang="en-US" sz="1400" dirty="0">
              <a:solidFill>
                <a:srgbClr val="0000FF"/>
              </a:solidFill>
            </a:endParaRPr>
          </a:p>
        </p:txBody>
      </p:sp>
      <p:sp>
        <p:nvSpPr>
          <p:cNvPr id="21" name="ZoneTexte 20"/>
          <p:cNvSpPr txBox="1"/>
          <p:nvPr/>
        </p:nvSpPr>
        <p:spPr>
          <a:xfrm rot="16200000">
            <a:off x="-84255" y="3924316"/>
            <a:ext cx="809324" cy="523220"/>
          </a:xfrm>
          <a:prstGeom prst="rect">
            <a:avLst/>
          </a:prstGeom>
          <a:noFill/>
        </p:spPr>
        <p:txBody>
          <a:bodyPr wrap="none" rtlCol="0">
            <a:spAutoFit/>
          </a:bodyPr>
          <a:lstStyle/>
          <a:p>
            <a:pPr algn="ctr"/>
            <a:r>
              <a:rPr lang="fr-FR" sz="1400" dirty="0" smtClean="0">
                <a:solidFill>
                  <a:srgbClr val="009900"/>
                </a:solidFill>
              </a:rPr>
              <a:t>PART II</a:t>
            </a:r>
          </a:p>
          <a:p>
            <a:pPr algn="ctr"/>
            <a:r>
              <a:rPr lang="fr-FR" sz="1400" dirty="0" smtClean="0">
                <a:solidFill>
                  <a:srgbClr val="009900"/>
                </a:solidFill>
              </a:rPr>
              <a:t>AECS</a:t>
            </a:r>
            <a:endParaRPr lang="en-US" sz="1400" dirty="0">
              <a:solidFill>
                <a:srgbClr val="009900"/>
              </a:solidFill>
            </a:endParaRPr>
          </a:p>
        </p:txBody>
      </p:sp>
      <p:sp>
        <p:nvSpPr>
          <p:cNvPr id="22" name="ZoneTexte 21"/>
          <p:cNvSpPr txBox="1"/>
          <p:nvPr/>
        </p:nvSpPr>
        <p:spPr>
          <a:xfrm rot="16200000">
            <a:off x="-102144" y="2177771"/>
            <a:ext cx="845103" cy="584775"/>
          </a:xfrm>
          <a:prstGeom prst="rect">
            <a:avLst/>
          </a:prstGeom>
          <a:noFill/>
        </p:spPr>
        <p:txBody>
          <a:bodyPr wrap="none" rtlCol="0">
            <a:spAutoFit/>
          </a:bodyPr>
          <a:lstStyle/>
          <a:p>
            <a:pPr algn="ctr"/>
            <a:r>
              <a:rPr lang="fr-FR" sz="1600" dirty="0" smtClean="0">
                <a:solidFill>
                  <a:srgbClr val="FFC000"/>
                </a:solidFill>
              </a:rPr>
              <a:t>R94/95</a:t>
            </a:r>
          </a:p>
          <a:p>
            <a:pPr algn="ctr"/>
            <a:r>
              <a:rPr lang="fr-FR" sz="1600" dirty="0" smtClean="0">
                <a:solidFill>
                  <a:srgbClr val="FFC000"/>
                </a:solidFill>
              </a:rPr>
              <a:t>tests</a:t>
            </a:r>
            <a:endParaRPr lang="en-US" sz="1600" dirty="0">
              <a:solidFill>
                <a:srgbClr val="FFC000"/>
              </a:solidFill>
            </a:endParaRPr>
          </a:p>
        </p:txBody>
      </p:sp>
      <p:cxnSp>
        <p:nvCxnSpPr>
          <p:cNvPr id="26" name="Connecteur droit avec flèche 25"/>
          <p:cNvCxnSpPr/>
          <p:nvPr/>
        </p:nvCxnSpPr>
        <p:spPr>
          <a:xfrm flipV="1">
            <a:off x="978794" y="913379"/>
            <a:ext cx="6726824" cy="5205"/>
          </a:xfrm>
          <a:prstGeom prst="straightConnector1">
            <a:avLst/>
          </a:prstGeom>
          <a:ln w="50800" cmpd="sng">
            <a:solidFill>
              <a:schemeClr val="tx2"/>
            </a:solidFill>
            <a:headEnd type="none"/>
            <a:tailEnd type="triangle" w="med" len="lg"/>
          </a:ln>
        </p:spPr>
        <p:style>
          <a:lnRef idx="1">
            <a:schemeClr val="accent1"/>
          </a:lnRef>
          <a:fillRef idx="0">
            <a:schemeClr val="accent1"/>
          </a:fillRef>
          <a:effectRef idx="0">
            <a:schemeClr val="accent1"/>
          </a:effectRef>
          <a:fontRef idx="minor">
            <a:schemeClr val="tx1"/>
          </a:fontRef>
        </p:style>
      </p:cxnSp>
      <p:cxnSp>
        <p:nvCxnSpPr>
          <p:cNvPr id="32" name="Connecteur droit avec flèche 31"/>
          <p:cNvCxnSpPr>
            <a:stCxn id="28" idx="1"/>
            <a:endCxn id="14" idx="1"/>
          </p:cNvCxnSpPr>
          <p:nvPr/>
        </p:nvCxnSpPr>
        <p:spPr>
          <a:xfrm flipV="1">
            <a:off x="2303824" y="3696560"/>
            <a:ext cx="781589" cy="486905"/>
          </a:xfrm>
          <a:prstGeom prst="straightConnector1">
            <a:avLst/>
          </a:prstGeom>
          <a:ln w="38100" cmpd="sng">
            <a:solidFill>
              <a:schemeClr val="tx2"/>
            </a:solidFill>
            <a:prstDash val="solid"/>
            <a:headEnd type="none"/>
            <a:tailEnd type="triangle" w="med" len="lg"/>
          </a:ln>
        </p:spPr>
        <p:style>
          <a:lnRef idx="1">
            <a:schemeClr val="accent1"/>
          </a:lnRef>
          <a:fillRef idx="0">
            <a:schemeClr val="accent1"/>
          </a:fillRef>
          <a:effectRef idx="0">
            <a:schemeClr val="accent1"/>
          </a:effectRef>
          <a:fontRef idx="minor">
            <a:schemeClr val="tx1"/>
          </a:fontRef>
        </p:style>
      </p:cxnSp>
      <p:sp useBgFill="1">
        <p:nvSpPr>
          <p:cNvPr id="28" name="Organigramme : Données stockées 27"/>
          <p:cNvSpPr/>
          <p:nvPr/>
        </p:nvSpPr>
        <p:spPr>
          <a:xfrm rot="10800000">
            <a:off x="1750926" y="3982407"/>
            <a:ext cx="552898" cy="402116"/>
          </a:xfrm>
          <a:prstGeom prst="flowChartOnlineStorage">
            <a:avLst/>
          </a:prstGeom>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fr-FR" dirty="0" smtClean="0">
                <a:solidFill>
                  <a:schemeClr val="tx2"/>
                </a:solidFill>
              </a:rPr>
              <a:t>OR</a:t>
            </a:r>
            <a:endParaRPr lang="en-US" dirty="0">
              <a:solidFill>
                <a:schemeClr val="tx2"/>
              </a:solidFill>
            </a:endParaRPr>
          </a:p>
        </p:txBody>
      </p:sp>
      <p:sp>
        <p:nvSpPr>
          <p:cNvPr id="14" name="Rectangle à coins arrondis 13"/>
          <p:cNvSpPr/>
          <p:nvPr/>
        </p:nvSpPr>
        <p:spPr>
          <a:xfrm>
            <a:off x="3085413" y="3465708"/>
            <a:ext cx="1669299" cy="461704"/>
          </a:xfrm>
          <a:prstGeom prst="roundRect">
            <a:avLst/>
          </a:prstGeom>
          <a:gradFill>
            <a:gsLst>
              <a:gs pos="100000">
                <a:srgbClr val="92D050"/>
              </a:gs>
              <a:gs pos="0">
                <a:srgbClr val="009900"/>
              </a:gs>
            </a:gsLst>
            <a:lin ang="5400000" scaled="1"/>
          </a:gradFill>
          <a:ln w="635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0" dirty="0" err="1" smtClean="0">
                <a:solidFill>
                  <a:schemeClr val="tx1"/>
                </a:solidFill>
              </a:rPr>
              <a:t>Functional</a:t>
            </a:r>
            <a:r>
              <a:rPr lang="fr-FR" b="0" dirty="0" smtClean="0">
                <a:solidFill>
                  <a:schemeClr val="tx1"/>
                </a:solidFill>
              </a:rPr>
              <a:t> check</a:t>
            </a:r>
          </a:p>
          <a:p>
            <a:pPr algn="ctr"/>
            <a:r>
              <a:rPr lang="fr-FR" b="0" dirty="0" smtClean="0">
                <a:solidFill>
                  <a:schemeClr val="tx1"/>
                </a:solidFill>
              </a:rPr>
              <a:t>Test </a:t>
            </a:r>
            <a:r>
              <a:rPr lang="fr-FR" b="0" dirty="0" err="1" smtClean="0">
                <a:solidFill>
                  <a:schemeClr val="tx1"/>
                </a:solidFill>
              </a:rPr>
              <a:t>methods</a:t>
            </a:r>
            <a:r>
              <a:rPr lang="fr-FR" b="0" dirty="0" smtClean="0">
                <a:solidFill>
                  <a:schemeClr val="tx1"/>
                </a:solidFill>
              </a:rPr>
              <a:t> 1 to 4</a:t>
            </a:r>
            <a:endParaRPr lang="en-US" b="0" dirty="0">
              <a:solidFill>
                <a:schemeClr val="tx1"/>
              </a:solidFill>
            </a:endParaRPr>
          </a:p>
        </p:txBody>
      </p:sp>
      <p:sp>
        <p:nvSpPr>
          <p:cNvPr id="47" name="ZoneTexte 46"/>
          <p:cNvSpPr txBox="1"/>
          <p:nvPr/>
        </p:nvSpPr>
        <p:spPr>
          <a:xfrm>
            <a:off x="3884706" y="638765"/>
            <a:ext cx="2589170" cy="276999"/>
          </a:xfrm>
          <a:prstGeom prst="rect">
            <a:avLst/>
          </a:prstGeom>
          <a:noFill/>
        </p:spPr>
        <p:txBody>
          <a:bodyPr wrap="none" rtlCol="0">
            <a:spAutoFit/>
          </a:bodyPr>
          <a:lstStyle>
            <a:defPPr>
              <a:defRPr lang="fr-FR"/>
            </a:defPPr>
            <a:lvl1pPr>
              <a:defRPr b="0" i="1">
                <a:solidFill>
                  <a:schemeClr val="bg1">
                    <a:lumMod val="50000"/>
                  </a:schemeClr>
                </a:solidFill>
              </a:defRPr>
            </a:lvl1pPr>
          </a:lstStyle>
          <a:p>
            <a:r>
              <a:rPr lang="fr-FR" dirty="0" smtClean="0"/>
              <a:t>&gt;3 </a:t>
            </a:r>
            <a:r>
              <a:rPr lang="fr-FR" dirty="0" err="1"/>
              <a:t>weeks</a:t>
            </a:r>
            <a:r>
              <a:rPr lang="fr-FR" dirty="0"/>
              <a:t> </a:t>
            </a:r>
            <a:r>
              <a:rPr lang="fr-FR" dirty="0" smtClean="0"/>
              <a:t>for the first </a:t>
            </a:r>
            <a:r>
              <a:rPr lang="fr-FR" dirty="0" err="1" smtClean="0"/>
              <a:t>approval</a:t>
            </a:r>
            <a:r>
              <a:rPr lang="fr-FR" dirty="0" smtClean="0"/>
              <a:t> (</a:t>
            </a:r>
            <a:r>
              <a:rPr lang="fr-FR" dirty="0" err="1" smtClean="0"/>
              <a:t>tbc</a:t>
            </a:r>
            <a:r>
              <a:rPr lang="fr-FR" dirty="0"/>
              <a:t>)</a:t>
            </a:r>
            <a:endParaRPr lang="en-US" dirty="0"/>
          </a:p>
        </p:txBody>
      </p:sp>
      <p:sp>
        <p:nvSpPr>
          <p:cNvPr id="54" name="ZoneTexte 53"/>
          <p:cNvSpPr txBox="1"/>
          <p:nvPr/>
        </p:nvSpPr>
        <p:spPr>
          <a:xfrm>
            <a:off x="6648984" y="3488607"/>
            <a:ext cx="2449517" cy="461665"/>
          </a:xfrm>
          <a:prstGeom prst="rect">
            <a:avLst/>
          </a:prstGeom>
          <a:noFill/>
        </p:spPr>
        <p:txBody>
          <a:bodyPr wrap="none" rtlCol="0">
            <a:spAutoFit/>
          </a:bodyPr>
          <a:lstStyle/>
          <a:p>
            <a:r>
              <a:rPr lang="fr-FR" dirty="0" smtClean="0">
                <a:solidFill>
                  <a:schemeClr val="tx1"/>
                </a:solidFill>
              </a:rPr>
              <a:t>Test </a:t>
            </a:r>
            <a:r>
              <a:rPr lang="fr-FR" dirty="0" err="1" smtClean="0">
                <a:solidFill>
                  <a:schemeClr val="tx1"/>
                </a:solidFill>
              </a:rPr>
              <a:t>methods</a:t>
            </a:r>
            <a:r>
              <a:rPr lang="fr-FR" dirty="0" smtClean="0">
                <a:solidFill>
                  <a:schemeClr val="tx1"/>
                </a:solidFill>
              </a:rPr>
              <a:t> 1, 2 and 3 : 1 </a:t>
            </a:r>
            <a:r>
              <a:rPr lang="fr-FR" dirty="0" err="1" smtClean="0">
                <a:solidFill>
                  <a:schemeClr val="tx1"/>
                </a:solidFill>
              </a:rPr>
              <a:t>day</a:t>
            </a:r>
            <a:endParaRPr lang="fr-FR" dirty="0" smtClean="0">
              <a:solidFill>
                <a:schemeClr val="tx1"/>
              </a:solidFill>
            </a:endParaRPr>
          </a:p>
          <a:p>
            <a:r>
              <a:rPr lang="fr-FR" dirty="0" smtClean="0">
                <a:solidFill>
                  <a:schemeClr val="tx1"/>
                </a:solidFill>
              </a:rPr>
              <a:t>Test </a:t>
            </a:r>
            <a:r>
              <a:rPr lang="fr-FR" dirty="0" err="1" smtClean="0">
                <a:solidFill>
                  <a:schemeClr val="tx1"/>
                </a:solidFill>
              </a:rPr>
              <a:t>method</a:t>
            </a:r>
            <a:r>
              <a:rPr lang="fr-FR" dirty="0" smtClean="0">
                <a:solidFill>
                  <a:schemeClr val="tx1"/>
                </a:solidFill>
              </a:rPr>
              <a:t> 4 : &gt; 1 </a:t>
            </a:r>
            <a:r>
              <a:rPr lang="fr-FR" dirty="0" err="1" smtClean="0">
                <a:solidFill>
                  <a:schemeClr val="tx1"/>
                </a:solidFill>
              </a:rPr>
              <a:t>day</a:t>
            </a:r>
            <a:endParaRPr lang="en-US" dirty="0">
              <a:solidFill>
                <a:schemeClr val="tx1"/>
              </a:solidFill>
            </a:endParaRPr>
          </a:p>
        </p:txBody>
      </p:sp>
      <p:sp>
        <p:nvSpPr>
          <p:cNvPr id="17" name="Rectangle à coins arrondis 16"/>
          <p:cNvSpPr/>
          <p:nvPr/>
        </p:nvSpPr>
        <p:spPr>
          <a:xfrm>
            <a:off x="4798996" y="3211800"/>
            <a:ext cx="728642" cy="357868"/>
          </a:xfrm>
          <a:prstGeom prst="roundRect">
            <a:avLst/>
          </a:prstGeom>
          <a:gradFill>
            <a:gsLst>
              <a:gs pos="100000">
                <a:srgbClr val="92D050"/>
              </a:gs>
              <a:gs pos="0">
                <a:srgbClr val="009900"/>
              </a:gs>
            </a:gsLst>
            <a:lin ang="5400000" scaled="1"/>
          </a:gradFill>
          <a:ln w="635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1000" b="0" dirty="0" smtClean="0">
                <a:solidFill>
                  <a:schemeClr val="tx1"/>
                </a:solidFill>
              </a:rPr>
              <a:t>MSD content</a:t>
            </a:r>
            <a:endParaRPr lang="en-US" sz="1000" b="0" dirty="0">
              <a:solidFill>
                <a:schemeClr val="tx1"/>
              </a:solidFill>
            </a:endParaRPr>
          </a:p>
        </p:txBody>
      </p:sp>
      <p:sp>
        <p:nvSpPr>
          <p:cNvPr id="15" name="Rectangle à coins arrondis 14"/>
          <p:cNvSpPr/>
          <p:nvPr/>
        </p:nvSpPr>
        <p:spPr>
          <a:xfrm>
            <a:off x="4982551" y="3545505"/>
            <a:ext cx="827080" cy="338988"/>
          </a:xfrm>
          <a:prstGeom prst="roundRect">
            <a:avLst/>
          </a:prstGeom>
          <a:gradFill>
            <a:gsLst>
              <a:gs pos="100000">
                <a:srgbClr val="92D050"/>
              </a:gs>
              <a:gs pos="0">
                <a:srgbClr val="009900"/>
              </a:gs>
            </a:gsLst>
            <a:lin ang="5400000" scaled="1"/>
          </a:gradFill>
          <a:ln w="635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1000" b="0" dirty="0" smtClean="0">
                <a:solidFill>
                  <a:schemeClr val="tx1"/>
                </a:solidFill>
              </a:rPr>
              <a:t>Subjective Audio test</a:t>
            </a:r>
            <a:endParaRPr lang="en-US" sz="1000" b="0" dirty="0">
              <a:solidFill>
                <a:schemeClr val="tx1"/>
              </a:solidFill>
            </a:endParaRPr>
          </a:p>
        </p:txBody>
      </p:sp>
      <p:sp>
        <p:nvSpPr>
          <p:cNvPr id="36" name="Rectangle à coins arrondis 35"/>
          <p:cNvSpPr/>
          <p:nvPr/>
        </p:nvSpPr>
        <p:spPr>
          <a:xfrm>
            <a:off x="5209857" y="3868861"/>
            <a:ext cx="976701" cy="335434"/>
          </a:xfrm>
          <a:prstGeom prst="roundRect">
            <a:avLst/>
          </a:prstGeom>
          <a:gradFill>
            <a:gsLst>
              <a:gs pos="100000">
                <a:srgbClr val="92D050"/>
              </a:gs>
              <a:gs pos="0">
                <a:srgbClr val="009900"/>
              </a:gs>
            </a:gsLst>
            <a:lin ang="5400000" scaled="1"/>
          </a:gradFill>
          <a:ln w="635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sz="1000" b="0" dirty="0" smtClean="0">
                <a:solidFill>
                  <a:schemeClr val="tx1"/>
                </a:solidFill>
              </a:rPr>
              <a:t>HMI – </a:t>
            </a:r>
            <a:r>
              <a:rPr lang="fr-FR" sz="1000" b="0" dirty="0" err="1" smtClean="0">
                <a:solidFill>
                  <a:schemeClr val="tx1"/>
                </a:solidFill>
              </a:rPr>
              <a:t>status</a:t>
            </a:r>
            <a:r>
              <a:rPr lang="fr-FR" sz="1000" b="0" dirty="0" smtClean="0">
                <a:solidFill>
                  <a:schemeClr val="tx1"/>
                </a:solidFill>
              </a:rPr>
              <a:t> indication</a:t>
            </a:r>
            <a:endParaRPr lang="en-US" sz="1000" b="0" dirty="0">
              <a:solidFill>
                <a:schemeClr val="tx1"/>
              </a:solidFill>
            </a:endParaRPr>
          </a:p>
        </p:txBody>
      </p:sp>
      <p:cxnSp>
        <p:nvCxnSpPr>
          <p:cNvPr id="88" name="Connecteur en angle 87"/>
          <p:cNvCxnSpPr/>
          <p:nvPr/>
        </p:nvCxnSpPr>
        <p:spPr>
          <a:xfrm rot="10800000">
            <a:off x="1262006" y="1827346"/>
            <a:ext cx="6443612" cy="2476"/>
          </a:xfrm>
          <a:prstGeom prst="bentConnector3">
            <a:avLst>
              <a:gd name="adj1" fmla="val 50000"/>
            </a:avLst>
          </a:prstGeom>
          <a:ln w="50800" cmpd="sng">
            <a:solidFill>
              <a:schemeClr val="tx2"/>
            </a:solidFill>
            <a:tailEnd type="triangle" w="med" len="lg"/>
          </a:ln>
        </p:spPr>
        <p:style>
          <a:lnRef idx="1">
            <a:schemeClr val="accent1"/>
          </a:lnRef>
          <a:fillRef idx="0">
            <a:schemeClr val="accent1"/>
          </a:fillRef>
          <a:effectRef idx="0">
            <a:schemeClr val="accent1"/>
          </a:effectRef>
          <a:fontRef idx="minor">
            <a:schemeClr val="tx1"/>
          </a:fontRef>
        </p:style>
      </p:cxnSp>
      <p:sp>
        <p:nvSpPr>
          <p:cNvPr id="41" name="Rectangle à coins arrondis 40"/>
          <p:cNvSpPr/>
          <p:nvPr/>
        </p:nvSpPr>
        <p:spPr>
          <a:xfrm>
            <a:off x="1059789" y="2196969"/>
            <a:ext cx="2474321" cy="713465"/>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b="0" dirty="0">
                <a:solidFill>
                  <a:schemeClr val="tx1"/>
                </a:solidFill>
              </a:rPr>
              <a:t>R94 and/or R95 </a:t>
            </a:r>
            <a:r>
              <a:rPr lang="fr-FR" b="0" dirty="0" err="1" smtClean="0">
                <a:solidFill>
                  <a:schemeClr val="tx1"/>
                </a:solidFill>
              </a:rPr>
              <a:t>operations</a:t>
            </a:r>
            <a:r>
              <a:rPr lang="fr-FR" b="0" dirty="0" smtClean="0">
                <a:solidFill>
                  <a:schemeClr val="tx1"/>
                </a:solidFill>
              </a:rPr>
              <a:t> </a:t>
            </a:r>
            <a:r>
              <a:rPr lang="fr-FR" b="0" dirty="0">
                <a:solidFill>
                  <a:schemeClr val="tx1"/>
                </a:solidFill>
              </a:rPr>
              <a:t>+ (</a:t>
            </a:r>
            <a:r>
              <a:rPr lang="fr-FR" b="0" dirty="0" err="1">
                <a:solidFill>
                  <a:schemeClr val="tx1"/>
                </a:solidFill>
              </a:rPr>
              <a:t>optional</a:t>
            </a:r>
            <a:r>
              <a:rPr lang="fr-FR" b="0" dirty="0">
                <a:solidFill>
                  <a:schemeClr val="tx1"/>
                </a:solidFill>
              </a:rPr>
              <a:t>) Electric </a:t>
            </a:r>
            <a:r>
              <a:rPr lang="fr-FR" b="0" dirty="0" err="1">
                <a:solidFill>
                  <a:schemeClr val="tx1"/>
                </a:solidFill>
              </a:rPr>
              <a:t>Vehicle</a:t>
            </a:r>
            <a:endParaRPr lang="fr-FR" b="0" dirty="0">
              <a:solidFill>
                <a:schemeClr val="tx1"/>
              </a:solidFill>
            </a:endParaRPr>
          </a:p>
          <a:p>
            <a:pPr algn="ctr"/>
            <a:r>
              <a:rPr lang="fr-FR" b="0" dirty="0" err="1">
                <a:solidFill>
                  <a:schemeClr val="tx1"/>
                </a:solidFill>
              </a:rPr>
              <a:t>Safety</a:t>
            </a:r>
            <a:r>
              <a:rPr lang="fr-FR" b="0" dirty="0">
                <a:solidFill>
                  <a:schemeClr val="tx1"/>
                </a:solidFill>
              </a:rPr>
              <a:t> </a:t>
            </a:r>
            <a:r>
              <a:rPr lang="fr-FR" b="0" dirty="0" err="1" smtClean="0">
                <a:solidFill>
                  <a:schemeClr val="tx1"/>
                </a:solidFill>
              </a:rPr>
              <a:t>measures</a:t>
            </a:r>
            <a:endParaRPr lang="en-US" b="0" dirty="0">
              <a:solidFill>
                <a:schemeClr val="tx1"/>
              </a:solidFill>
            </a:endParaRPr>
          </a:p>
        </p:txBody>
      </p:sp>
      <p:cxnSp>
        <p:nvCxnSpPr>
          <p:cNvPr id="23" name="Connecteur droit 22"/>
          <p:cNvCxnSpPr/>
          <p:nvPr/>
        </p:nvCxnSpPr>
        <p:spPr>
          <a:xfrm>
            <a:off x="7705618" y="913379"/>
            <a:ext cx="0" cy="913966"/>
          </a:xfrm>
          <a:prstGeom prst="line">
            <a:avLst/>
          </a:prstGeom>
          <a:ln w="50800" cmpd="sng">
            <a:solidFill>
              <a:schemeClr val="tx2"/>
            </a:solidFill>
            <a:tailEnd type="none" w="med" len="lg"/>
          </a:ln>
        </p:spPr>
        <p:style>
          <a:lnRef idx="1">
            <a:schemeClr val="accent1"/>
          </a:lnRef>
          <a:fillRef idx="0">
            <a:schemeClr val="accent1"/>
          </a:fillRef>
          <a:effectRef idx="0">
            <a:schemeClr val="accent1"/>
          </a:effectRef>
          <a:fontRef idx="minor">
            <a:schemeClr val="tx1"/>
          </a:fontRef>
        </p:style>
      </p:cxnSp>
      <p:sp>
        <p:nvSpPr>
          <p:cNvPr id="29" name="ZoneTexte 28"/>
          <p:cNvSpPr txBox="1"/>
          <p:nvPr/>
        </p:nvSpPr>
        <p:spPr>
          <a:xfrm>
            <a:off x="2019462" y="1522498"/>
            <a:ext cx="3373039" cy="276999"/>
          </a:xfrm>
          <a:prstGeom prst="rect">
            <a:avLst/>
          </a:prstGeom>
          <a:noFill/>
        </p:spPr>
        <p:txBody>
          <a:bodyPr wrap="none" rtlCol="0">
            <a:spAutoFit/>
          </a:bodyPr>
          <a:lstStyle/>
          <a:p>
            <a:r>
              <a:rPr lang="fr-FR" b="0" i="1" dirty="0">
                <a:solidFill>
                  <a:schemeClr val="bg1">
                    <a:lumMod val="50000"/>
                  </a:schemeClr>
                </a:solidFill>
              </a:rPr>
              <a:t>1</a:t>
            </a:r>
            <a:r>
              <a:rPr lang="fr-FR" b="0" i="1" dirty="0" smtClean="0">
                <a:solidFill>
                  <a:schemeClr val="bg1">
                    <a:lumMod val="50000"/>
                  </a:schemeClr>
                </a:solidFill>
              </a:rPr>
              <a:t> </a:t>
            </a:r>
            <a:r>
              <a:rPr lang="fr-FR" b="0" i="1" dirty="0" err="1" smtClean="0">
                <a:solidFill>
                  <a:schemeClr val="bg1">
                    <a:lumMod val="50000"/>
                  </a:schemeClr>
                </a:solidFill>
              </a:rPr>
              <a:t>additional</a:t>
            </a:r>
            <a:r>
              <a:rPr lang="fr-FR" b="0" i="1" dirty="0" smtClean="0">
                <a:solidFill>
                  <a:schemeClr val="bg1">
                    <a:lumMod val="50000"/>
                  </a:schemeClr>
                </a:solidFill>
              </a:rPr>
              <a:t> </a:t>
            </a:r>
            <a:r>
              <a:rPr lang="fr-FR" b="0" i="1" dirty="0" err="1" smtClean="0">
                <a:solidFill>
                  <a:schemeClr val="bg1">
                    <a:lumMod val="50000"/>
                  </a:schemeClr>
                </a:solidFill>
              </a:rPr>
              <a:t>day</a:t>
            </a:r>
            <a:r>
              <a:rPr lang="fr-FR" b="0" i="1" dirty="0" smtClean="0">
                <a:solidFill>
                  <a:schemeClr val="bg1">
                    <a:lumMod val="50000"/>
                  </a:schemeClr>
                </a:solidFill>
              </a:rPr>
              <a:t> </a:t>
            </a:r>
            <a:r>
              <a:rPr lang="fr-FR" b="0" i="1" dirty="0" err="1" smtClean="0">
                <a:solidFill>
                  <a:schemeClr val="bg1">
                    <a:lumMod val="50000"/>
                  </a:schemeClr>
                </a:solidFill>
              </a:rPr>
              <a:t>without</a:t>
            </a:r>
            <a:r>
              <a:rPr lang="fr-FR" b="0" i="1" dirty="0" smtClean="0">
                <a:solidFill>
                  <a:schemeClr val="bg1">
                    <a:lumMod val="50000"/>
                  </a:schemeClr>
                </a:solidFill>
              </a:rPr>
              <a:t> crash </a:t>
            </a:r>
            <a:r>
              <a:rPr lang="fr-FR" b="0" i="1" dirty="0" err="1" smtClean="0">
                <a:solidFill>
                  <a:schemeClr val="bg1">
                    <a:lumMod val="50000"/>
                  </a:schemeClr>
                </a:solidFill>
              </a:rPr>
              <a:t>preparation</a:t>
            </a:r>
            <a:r>
              <a:rPr lang="fr-FR" b="0" i="1" dirty="0" smtClean="0">
                <a:solidFill>
                  <a:schemeClr val="bg1">
                    <a:lumMod val="50000"/>
                  </a:schemeClr>
                </a:solidFill>
              </a:rPr>
              <a:t> (</a:t>
            </a:r>
            <a:r>
              <a:rPr lang="fr-FR" b="0" i="1" dirty="0" err="1" smtClean="0">
                <a:solidFill>
                  <a:schemeClr val="bg1">
                    <a:lumMod val="50000"/>
                  </a:schemeClr>
                </a:solidFill>
              </a:rPr>
              <a:t>tbc</a:t>
            </a:r>
            <a:r>
              <a:rPr lang="fr-FR" b="0" i="1" dirty="0" smtClean="0">
                <a:solidFill>
                  <a:schemeClr val="bg1">
                    <a:lumMod val="50000"/>
                  </a:schemeClr>
                </a:solidFill>
              </a:rPr>
              <a:t>)</a:t>
            </a:r>
            <a:endParaRPr lang="en-US" b="0" i="1" dirty="0">
              <a:solidFill>
                <a:schemeClr val="bg1">
                  <a:lumMod val="50000"/>
                </a:schemeClr>
              </a:solidFill>
            </a:endParaRPr>
          </a:p>
        </p:txBody>
      </p:sp>
      <p:sp>
        <p:nvSpPr>
          <p:cNvPr id="30" name="ZoneTexte 29"/>
          <p:cNvSpPr txBox="1"/>
          <p:nvPr/>
        </p:nvSpPr>
        <p:spPr>
          <a:xfrm>
            <a:off x="7051916" y="1842480"/>
            <a:ext cx="910827" cy="276999"/>
          </a:xfrm>
          <a:prstGeom prst="rect">
            <a:avLst/>
          </a:prstGeom>
          <a:noFill/>
        </p:spPr>
        <p:txBody>
          <a:bodyPr wrap="none" rtlCol="0">
            <a:spAutoFit/>
          </a:bodyPr>
          <a:lstStyle/>
          <a:p>
            <a:r>
              <a:rPr lang="fr-FR" b="0" i="1" dirty="0">
                <a:solidFill>
                  <a:schemeClr val="bg1">
                    <a:lumMod val="50000"/>
                  </a:schemeClr>
                </a:solidFill>
              </a:rPr>
              <a:t>1</a:t>
            </a:r>
            <a:r>
              <a:rPr lang="fr-FR" b="0" i="1" dirty="0" smtClean="0">
                <a:solidFill>
                  <a:schemeClr val="bg1">
                    <a:lumMod val="50000"/>
                  </a:schemeClr>
                </a:solidFill>
              </a:rPr>
              <a:t> </a:t>
            </a:r>
            <a:r>
              <a:rPr lang="fr-FR" b="0" i="1" dirty="0" err="1" smtClean="0">
                <a:solidFill>
                  <a:schemeClr val="bg1">
                    <a:lumMod val="50000"/>
                  </a:schemeClr>
                </a:solidFill>
              </a:rPr>
              <a:t>day</a:t>
            </a:r>
            <a:r>
              <a:rPr lang="fr-FR" b="0" i="1" dirty="0" smtClean="0">
                <a:solidFill>
                  <a:schemeClr val="bg1">
                    <a:lumMod val="50000"/>
                  </a:schemeClr>
                </a:solidFill>
              </a:rPr>
              <a:t> (</a:t>
            </a:r>
            <a:r>
              <a:rPr lang="fr-FR" b="0" i="1" dirty="0" err="1" smtClean="0">
                <a:solidFill>
                  <a:schemeClr val="bg1">
                    <a:lumMod val="50000"/>
                  </a:schemeClr>
                </a:solidFill>
              </a:rPr>
              <a:t>tbc</a:t>
            </a:r>
            <a:r>
              <a:rPr lang="fr-FR" b="0" i="1" dirty="0" smtClean="0">
                <a:solidFill>
                  <a:schemeClr val="bg1">
                    <a:lumMod val="50000"/>
                  </a:schemeClr>
                </a:solidFill>
              </a:rPr>
              <a:t>)</a:t>
            </a:r>
            <a:endParaRPr lang="en-US" b="0" i="1" dirty="0">
              <a:solidFill>
                <a:schemeClr val="bg1">
                  <a:lumMod val="50000"/>
                </a:schemeClr>
              </a:solidFill>
            </a:endParaRPr>
          </a:p>
        </p:txBody>
      </p:sp>
    </p:spTree>
    <p:extLst>
      <p:ext uri="{BB962C8B-B14F-4D97-AF65-F5344CB8AC3E}">
        <p14:creationId xmlns:p14="http://schemas.microsoft.com/office/powerpoint/2010/main" val="11484082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0" name="Connecteur droit avec flèche 49"/>
          <p:cNvCxnSpPr/>
          <p:nvPr/>
        </p:nvCxnSpPr>
        <p:spPr>
          <a:xfrm>
            <a:off x="5060215" y="4625408"/>
            <a:ext cx="1627966" cy="37164"/>
          </a:xfrm>
          <a:prstGeom prst="straightConnector1">
            <a:avLst/>
          </a:prstGeom>
          <a:ln w="38100" cmpd="sng">
            <a:solidFill>
              <a:schemeClr val="tx2"/>
            </a:solidFill>
            <a:headEnd type="none"/>
            <a:tailEnd type="triangle" w="med" len="lg"/>
          </a:ln>
        </p:spPr>
        <p:style>
          <a:lnRef idx="1">
            <a:schemeClr val="accent1"/>
          </a:lnRef>
          <a:fillRef idx="0">
            <a:schemeClr val="accent1"/>
          </a:fillRef>
          <a:effectRef idx="0">
            <a:schemeClr val="accent1"/>
          </a:effectRef>
          <a:fontRef idx="minor">
            <a:schemeClr val="tx1"/>
          </a:fontRef>
        </p:style>
      </p:cxnSp>
      <p:cxnSp>
        <p:nvCxnSpPr>
          <p:cNvPr id="43" name="Connecteur en angle 42"/>
          <p:cNvCxnSpPr>
            <a:endCxn id="28" idx="3"/>
          </p:cNvCxnSpPr>
          <p:nvPr/>
        </p:nvCxnSpPr>
        <p:spPr>
          <a:xfrm rot="16200000" flipH="1">
            <a:off x="975602" y="3315991"/>
            <a:ext cx="1276278" cy="458670"/>
          </a:xfrm>
          <a:prstGeom prst="bentConnector2">
            <a:avLst/>
          </a:prstGeom>
          <a:ln w="47625">
            <a:solidFill>
              <a:schemeClr val="tx2"/>
            </a:solidFill>
            <a:tailEnd type="triangle" w="med" len="lg"/>
          </a:ln>
        </p:spPr>
        <p:style>
          <a:lnRef idx="1">
            <a:schemeClr val="accent1"/>
          </a:lnRef>
          <a:fillRef idx="0">
            <a:schemeClr val="accent1"/>
          </a:fillRef>
          <a:effectRef idx="0">
            <a:schemeClr val="accent1"/>
          </a:effectRef>
          <a:fontRef idx="minor">
            <a:schemeClr val="tx1"/>
          </a:fontRef>
        </p:style>
      </p:cxnSp>
      <p:sp>
        <p:nvSpPr>
          <p:cNvPr id="9" name="AutoShape 2"/>
          <p:cNvSpPr>
            <a:spLocks noChangeArrowheads="1"/>
          </p:cNvSpPr>
          <p:nvPr/>
        </p:nvSpPr>
        <p:spPr bwMode="auto">
          <a:xfrm>
            <a:off x="188068" y="188834"/>
            <a:ext cx="8719711" cy="512206"/>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p>
            <a:pPr defTabSz="535781"/>
            <a:r>
              <a:rPr lang="en-US" sz="2400" dirty="0" smtClean="0">
                <a:solidFill>
                  <a:srgbClr val="FFC000"/>
                </a:solidFill>
                <a:latin typeface="Arial Narrow" pitchFamily="34" charset="0"/>
              </a:rPr>
              <a:t>AECD/AECS </a:t>
            </a:r>
            <a:r>
              <a:rPr lang="en-US" sz="2400" dirty="0">
                <a:solidFill>
                  <a:srgbClr val="FFC000"/>
                </a:solidFill>
                <a:latin typeface="Arial Narrow" pitchFamily="34" charset="0"/>
              </a:rPr>
              <a:t>test </a:t>
            </a:r>
            <a:r>
              <a:rPr lang="en-US" sz="2400" dirty="0" smtClean="0">
                <a:solidFill>
                  <a:srgbClr val="FFC000"/>
                </a:solidFill>
                <a:latin typeface="Arial Narrow" pitchFamily="34" charset="0"/>
              </a:rPr>
              <a:t>phases for test method 5 : HMI check</a:t>
            </a:r>
            <a:endParaRPr lang="fr-FR" sz="2400" dirty="0">
              <a:solidFill>
                <a:srgbClr val="FFC000"/>
              </a:solidFill>
              <a:latin typeface="Arial Narrow" pitchFamily="34" charset="0"/>
            </a:endParaRPr>
          </a:p>
        </p:txBody>
      </p:sp>
      <p:sp>
        <p:nvSpPr>
          <p:cNvPr id="2" name="Rectangle à coins arrondis 1"/>
          <p:cNvSpPr/>
          <p:nvPr/>
        </p:nvSpPr>
        <p:spPr>
          <a:xfrm>
            <a:off x="602589" y="1064385"/>
            <a:ext cx="914400" cy="387350"/>
          </a:xfrm>
          <a:prstGeom prst="roundRect">
            <a:avLst/>
          </a:prstGeom>
          <a:gradFill flip="none" rotWithShape="1">
            <a:gsLst>
              <a:gs pos="100000">
                <a:srgbClr val="66CCFF"/>
              </a:gs>
              <a:gs pos="0">
                <a:srgbClr val="0070C0"/>
              </a:gs>
            </a:gsLst>
            <a:lin ang="5400000" scaled="1"/>
            <a:tileRect/>
          </a:gradFill>
          <a:ln w="635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0" dirty="0" smtClean="0">
                <a:solidFill>
                  <a:schemeClr val="tx1"/>
                </a:solidFill>
              </a:rPr>
              <a:t>EMC R10</a:t>
            </a:r>
            <a:endParaRPr lang="en-US" b="0" dirty="0">
              <a:solidFill>
                <a:schemeClr val="tx1"/>
              </a:solidFill>
            </a:endParaRPr>
          </a:p>
        </p:txBody>
      </p:sp>
      <p:sp>
        <p:nvSpPr>
          <p:cNvPr id="5" name="Rectangle à coins arrondis 4"/>
          <p:cNvSpPr/>
          <p:nvPr/>
        </p:nvSpPr>
        <p:spPr>
          <a:xfrm>
            <a:off x="2887045" y="1064385"/>
            <a:ext cx="1276350" cy="387350"/>
          </a:xfrm>
          <a:prstGeom prst="roundRect">
            <a:avLst/>
          </a:prstGeom>
          <a:gradFill flip="none" rotWithShape="1">
            <a:gsLst>
              <a:gs pos="100000">
                <a:srgbClr val="66CCFF"/>
              </a:gs>
              <a:gs pos="0">
                <a:srgbClr val="0070C0"/>
              </a:gs>
            </a:gsLst>
            <a:lin ang="5400000" scaled="1"/>
            <a:tileRect/>
          </a:gradFill>
          <a:ln w="635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0" dirty="0" smtClean="0">
                <a:solidFill>
                  <a:schemeClr val="tx1"/>
                </a:solidFill>
              </a:rPr>
              <a:t>Mobile network </a:t>
            </a:r>
            <a:r>
              <a:rPr lang="fr-FR" b="0" dirty="0" err="1" smtClean="0">
                <a:solidFill>
                  <a:schemeClr val="tx1"/>
                </a:solidFill>
              </a:rPr>
              <a:t>access</a:t>
            </a:r>
            <a:r>
              <a:rPr lang="fr-FR" b="0" dirty="0" smtClean="0">
                <a:solidFill>
                  <a:schemeClr val="tx1"/>
                </a:solidFill>
              </a:rPr>
              <a:t> check</a:t>
            </a:r>
            <a:endParaRPr lang="en-US" b="0" dirty="0">
              <a:solidFill>
                <a:schemeClr val="tx1"/>
              </a:solidFill>
            </a:endParaRPr>
          </a:p>
        </p:txBody>
      </p:sp>
      <p:sp>
        <p:nvSpPr>
          <p:cNvPr id="6" name="Rectangle à coins arrondis 5"/>
          <p:cNvSpPr/>
          <p:nvPr/>
        </p:nvSpPr>
        <p:spPr>
          <a:xfrm>
            <a:off x="4264157" y="1064385"/>
            <a:ext cx="914400" cy="387350"/>
          </a:xfrm>
          <a:prstGeom prst="roundRect">
            <a:avLst/>
          </a:prstGeom>
          <a:gradFill flip="none" rotWithShape="1">
            <a:gsLst>
              <a:gs pos="100000">
                <a:srgbClr val="66CCFF"/>
              </a:gs>
              <a:gs pos="0">
                <a:srgbClr val="0070C0"/>
              </a:gs>
            </a:gsLst>
            <a:lin ang="5400000" scaled="1"/>
            <a:tileRect/>
          </a:gradFill>
          <a:ln w="635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0" dirty="0" smtClean="0">
                <a:solidFill>
                  <a:schemeClr val="tx1"/>
                </a:solidFill>
              </a:rPr>
              <a:t>HMI check</a:t>
            </a:r>
            <a:endParaRPr lang="en-US" b="0" dirty="0">
              <a:solidFill>
                <a:schemeClr val="tx1"/>
              </a:solidFill>
            </a:endParaRPr>
          </a:p>
        </p:txBody>
      </p:sp>
      <p:sp>
        <p:nvSpPr>
          <p:cNvPr id="7" name="Rectangle à coins arrondis 6"/>
          <p:cNvSpPr/>
          <p:nvPr/>
        </p:nvSpPr>
        <p:spPr>
          <a:xfrm>
            <a:off x="5279319" y="1064385"/>
            <a:ext cx="1212850" cy="387350"/>
          </a:xfrm>
          <a:prstGeom prst="roundRect">
            <a:avLst/>
          </a:prstGeom>
          <a:gradFill flip="none" rotWithShape="1">
            <a:gsLst>
              <a:gs pos="100000">
                <a:srgbClr val="66CCFF"/>
              </a:gs>
              <a:gs pos="0">
                <a:srgbClr val="0070C0"/>
              </a:gs>
            </a:gsLst>
            <a:lin ang="5400000" scaled="1"/>
            <a:tileRect/>
          </a:gradFill>
          <a:ln w="635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0" dirty="0" smtClean="0">
                <a:solidFill>
                  <a:schemeClr val="tx1"/>
                </a:solidFill>
              </a:rPr>
              <a:t>Power </a:t>
            </a:r>
            <a:r>
              <a:rPr lang="fr-FR" b="0" dirty="0" err="1" smtClean="0">
                <a:solidFill>
                  <a:schemeClr val="tx1"/>
                </a:solidFill>
              </a:rPr>
              <a:t>Supply</a:t>
            </a:r>
            <a:r>
              <a:rPr lang="fr-FR" b="0" dirty="0" smtClean="0">
                <a:solidFill>
                  <a:schemeClr val="tx1"/>
                </a:solidFill>
              </a:rPr>
              <a:t> check</a:t>
            </a:r>
            <a:endParaRPr lang="en-US" b="0" dirty="0">
              <a:solidFill>
                <a:schemeClr val="tx1"/>
              </a:solidFill>
            </a:endParaRPr>
          </a:p>
        </p:txBody>
      </p:sp>
      <p:sp>
        <p:nvSpPr>
          <p:cNvPr id="8" name="Rectangle à coins arrondis 7"/>
          <p:cNvSpPr/>
          <p:nvPr/>
        </p:nvSpPr>
        <p:spPr>
          <a:xfrm>
            <a:off x="1617751" y="1064385"/>
            <a:ext cx="1168532" cy="387350"/>
          </a:xfrm>
          <a:prstGeom prst="roundRect">
            <a:avLst/>
          </a:prstGeom>
          <a:gradFill flip="none" rotWithShape="1">
            <a:gsLst>
              <a:gs pos="100000">
                <a:srgbClr val="66CCFF"/>
              </a:gs>
              <a:gs pos="0">
                <a:srgbClr val="0070C0"/>
              </a:gs>
            </a:gsLst>
            <a:lin ang="5400000" scaled="1"/>
            <a:tileRect/>
          </a:gradFill>
          <a:ln w="635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0" dirty="0" smtClean="0">
                <a:solidFill>
                  <a:schemeClr val="tx1"/>
                </a:solidFill>
              </a:rPr>
              <a:t>GNSS check</a:t>
            </a:r>
            <a:endParaRPr lang="en-US" b="0" dirty="0">
              <a:solidFill>
                <a:schemeClr val="tx1"/>
              </a:solidFill>
            </a:endParaRPr>
          </a:p>
        </p:txBody>
      </p:sp>
      <p:sp>
        <p:nvSpPr>
          <p:cNvPr id="10" name="Rectangle à coins arrondis 9"/>
          <p:cNvSpPr/>
          <p:nvPr/>
        </p:nvSpPr>
        <p:spPr>
          <a:xfrm>
            <a:off x="6592931" y="1064385"/>
            <a:ext cx="914400" cy="387350"/>
          </a:xfrm>
          <a:prstGeom prst="roundRect">
            <a:avLst/>
          </a:prstGeom>
          <a:gradFill flip="none" rotWithShape="1">
            <a:gsLst>
              <a:gs pos="100000">
                <a:srgbClr val="66CCFF"/>
              </a:gs>
              <a:gs pos="0">
                <a:srgbClr val="0070C0"/>
              </a:gs>
            </a:gsLst>
            <a:lin ang="5400000" scaled="1"/>
            <a:tileRect/>
          </a:gradFill>
          <a:ln w="635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b="0" dirty="0" err="1" smtClean="0">
                <a:solidFill>
                  <a:schemeClr val="tx1"/>
                </a:solidFill>
              </a:rPr>
              <a:t>Sled</a:t>
            </a:r>
            <a:r>
              <a:rPr lang="fr-FR" b="0" dirty="0" smtClean="0">
                <a:solidFill>
                  <a:schemeClr val="tx1"/>
                </a:solidFill>
              </a:rPr>
              <a:t> test</a:t>
            </a:r>
            <a:endParaRPr lang="en-US" b="0" dirty="0">
              <a:solidFill>
                <a:schemeClr val="tx1"/>
              </a:solidFill>
            </a:endParaRPr>
          </a:p>
        </p:txBody>
      </p:sp>
      <p:sp>
        <p:nvSpPr>
          <p:cNvPr id="3" name="Explosion 2 2"/>
          <p:cNvSpPr/>
          <p:nvPr/>
        </p:nvSpPr>
        <p:spPr>
          <a:xfrm>
            <a:off x="3769509" y="1934371"/>
            <a:ext cx="2264777" cy="1092181"/>
          </a:xfrm>
          <a:prstGeom prst="irregularSeal2">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b="0" dirty="0" smtClean="0">
                <a:solidFill>
                  <a:schemeClr val="tx1"/>
                </a:solidFill>
              </a:rPr>
              <a:t>Crash-tests</a:t>
            </a:r>
          </a:p>
          <a:p>
            <a:pPr algn="ctr"/>
            <a:r>
              <a:rPr lang="fr-FR" b="0" dirty="0" smtClean="0">
                <a:solidFill>
                  <a:schemeClr val="tx1"/>
                </a:solidFill>
              </a:rPr>
              <a:t>R94 / R95</a:t>
            </a:r>
            <a:endParaRPr lang="en-US" b="0" dirty="0">
              <a:solidFill>
                <a:schemeClr val="tx1"/>
              </a:solidFill>
            </a:endParaRPr>
          </a:p>
        </p:txBody>
      </p:sp>
      <p:sp>
        <p:nvSpPr>
          <p:cNvPr id="16" name="Rectangle à coins arrondis 15"/>
          <p:cNvSpPr/>
          <p:nvPr/>
        </p:nvSpPr>
        <p:spPr>
          <a:xfrm>
            <a:off x="3080840" y="3908264"/>
            <a:ext cx="1270180" cy="1170879"/>
          </a:xfrm>
          <a:prstGeom prst="roundRect">
            <a:avLst/>
          </a:prstGeom>
          <a:gradFill flip="none" rotWithShape="1">
            <a:gsLst>
              <a:gs pos="0">
                <a:schemeClr val="accent2">
                  <a:lumMod val="60000"/>
                  <a:lumOff val="40000"/>
                </a:schemeClr>
              </a:gs>
              <a:gs pos="100000">
                <a:schemeClr val="accent2">
                  <a:lumMod val="20000"/>
                  <a:lumOff val="80000"/>
                </a:schemeClr>
              </a:gs>
            </a:gsLst>
            <a:lin ang="5400000" scaled="1"/>
            <a:tileRect/>
          </a:gradFill>
          <a:ln>
            <a:solidFill>
              <a:srgbClr val="FF5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0" dirty="0">
                <a:solidFill>
                  <a:schemeClr val="tx1"/>
                </a:solidFill>
              </a:rPr>
              <a:t>HMI check</a:t>
            </a:r>
          </a:p>
          <a:p>
            <a:pPr algn="ctr"/>
            <a:r>
              <a:rPr lang="fr-FR" b="0" dirty="0">
                <a:solidFill>
                  <a:schemeClr val="tx1"/>
                </a:solidFill>
              </a:rPr>
              <a:t>Test </a:t>
            </a:r>
            <a:r>
              <a:rPr lang="fr-FR" b="0" dirty="0" err="1">
                <a:solidFill>
                  <a:schemeClr val="tx1"/>
                </a:solidFill>
              </a:rPr>
              <a:t>method</a:t>
            </a:r>
            <a:r>
              <a:rPr lang="fr-FR" b="0" dirty="0">
                <a:solidFill>
                  <a:schemeClr val="tx1"/>
                </a:solidFill>
              </a:rPr>
              <a:t> 5</a:t>
            </a:r>
            <a:endParaRPr lang="en-US" b="0" dirty="0">
              <a:solidFill>
                <a:schemeClr val="tx1"/>
              </a:solidFill>
            </a:endParaRPr>
          </a:p>
        </p:txBody>
      </p:sp>
      <p:sp>
        <p:nvSpPr>
          <p:cNvPr id="4" name="ZoneTexte 3"/>
          <p:cNvSpPr txBox="1"/>
          <p:nvPr/>
        </p:nvSpPr>
        <p:spPr>
          <a:xfrm rot="16200000">
            <a:off x="-59408" y="996450"/>
            <a:ext cx="759631" cy="523220"/>
          </a:xfrm>
          <a:prstGeom prst="rect">
            <a:avLst/>
          </a:prstGeom>
          <a:noFill/>
        </p:spPr>
        <p:txBody>
          <a:bodyPr wrap="none" rtlCol="0">
            <a:spAutoFit/>
          </a:bodyPr>
          <a:lstStyle/>
          <a:p>
            <a:pPr algn="ctr"/>
            <a:r>
              <a:rPr lang="fr-FR" sz="1400" dirty="0" smtClean="0">
                <a:solidFill>
                  <a:srgbClr val="0000FF"/>
                </a:solidFill>
              </a:rPr>
              <a:t>PART I</a:t>
            </a:r>
          </a:p>
          <a:p>
            <a:pPr algn="ctr"/>
            <a:r>
              <a:rPr lang="fr-FR" sz="1400" dirty="0" smtClean="0">
                <a:solidFill>
                  <a:srgbClr val="0000FF"/>
                </a:solidFill>
              </a:rPr>
              <a:t>AECD</a:t>
            </a:r>
            <a:endParaRPr lang="en-US" sz="1400" dirty="0">
              <a:solidFill>
                <a:srgbClr val="0000FF"/>
              </a:solidFill>
            </a:endParaRPr>
          </a:p>
        </p:txBody>
      </p:sp>
      <p:sp>
        <p:nvSpPr>
          <p:cNvPr id="21" name="ZoneTexte 20"/>
          <p:cNvSpPr txBox="1"/>
          <p:nvPr/>
        </p:nvSpPr>
        <p:spPr>
          <a:xfrm rot="16200000">
            <a:off x="-84255" y="3924316"/>
            <a:ext cx="809324" cy="523220"/>
          </a:xfrm>
          <a:prstGeom prst="rect">
            <a:avLst/>
          </a:prstGeom>
          <a:noFill/>
        </p:spPr>
        <p:txBody>
          <a:bodyPr wrap="none" rtlCol="0">
            <a:spAutoFit/>
          </a:bodyPr>
          <a:lstStyle/>
          <a:p>
            <a:pPr algn="ctr"/>
            <a:r>
              <a:rPr lang="fr-FR" sz="1400" dirty="0" smtClean="0">
                <a:solidFill>
                  <a:srgbClr val="009900"/>
                </a:solidFill>
              </a:rPr>
              <a:t>PART II</a:t>
            </a:r>
          </a:p>
          <a:p>
            <a:pPr algn="ctr"/>
            <a:r>
              <a:rPr lang="fr-FR" sz="1400" dirty="0" smtClean="0">
                <a:solidFill>
                  <a:srgbClr val="009900"/>
                </a:solidFill>
              </a:rPr>
              <a:t>AECS</a:t>
            </a:r>
            <a:endParaRPr lang="en-US" sz="1400" dirty="0">
              <a:solidFill>
                <a:srgbClr val="009900"/>
              </a:solidFill>
            </a:endParaRPr>
          </a:p>
        </p:txBody>
      </p:sp>
      <p:sp>
        <p:nvSpPr>
          <p:cNvPr id="22" name="ZoneTexte 21"/>
          <p:cNvSpPr txBox="1"/>
          <p:nvPr/>
        </p:nvSpPr>
        <p:spPr>
          <a:xfrm rot="16200000">
            <a:off x="-102144" y="2177771"/>
            <a:ext cx="845103" cy="584775"/>
          </a:xfrm>
          <a:prstGeom prst="rect">
            <a:avLst/>
          </a:prstGeom>
          <a:noFill/>
        </p:spPr>
        <p:txBody>
          <a:bodyPr wrap="none" rtlCol="0">
            <a:spAutoFit/>
          </a:bodyPr>
          <a:lstStyle/>
          <a:p>
            <a:pPr algn="ctr"/>
            <a:r>
              <a:rPr lang="fr-FR" sz="1600" dirty="0" smtClean="0">
                <a:solidFill>
                  <a:srgbClr val="FFC000"/>
                </a:solidFill>
              </a:rPr>
              <a:t>R94/95</a:t>
            </a:r>
          </a:p>
          <a:p>
            <a:pPr algn="ctr"/>
            <a:r>
              <a:rPr lang="fr-FR" sz="1600" dirty="0" smtClean="0">
                <a:solidFill>
                  <a:srgbClr val="FFC000"/>
                </a:solidFill>
              </a:rPr>
              <a:t>tests</a:t>
            </a:r>
            <a:endParaRPr lang="en-US" sz="1600" dirty="0">
              <a:solidFill>
                <a:srgbClr val="FFC000"/>
              </a:solidFill>
            </a:endParaRPr>
          </a:p>
        </p:txBody>
      </p:sp>
      <p:cxnSp>
        <p:nvCxnSpPr>
          <p:cNvPr id="26" name="Connecteur droit avec flèche 25"/>
          <p:cNvCxnSpPr/>
          <p:nvPr/>
        </p:nvCxnSpPr>
        <p:spPr>
          <a:xfrm>
            <a:off x="978794" y="918584"/>
            <a:ext cx="7327137" cy="10727"/>
          </a:xfrm>
          <a:prstGeom prst="straightConnector1">
            <a:avLst/>
          </a:prstGeom>
          <a:ln w="50800" cmpd="sng">
            <a:solidFill>
              <a:schemeClr val="tx2"/>
            </a:solidFill>
            <a:headEnd type="none"/>
            <a:tailEnd type="triangle" w="med" len="lg"/>
          </a:ln>
        </p:spPr>
        <p:style>
          <a:lnRef idx="1">
            <a:schemeClr val="accent1"/>
          </a:lnRef>
          <a:fillRef idx="0">
            <a:schemeClr val="accent1"/>
          </a:fillRef>
          <a:effectRef idx="0">
            <a:schemeClr val="accent1"/>
          </a:effectRef>
          <a:fontRef idx="minor">
            <a:schemeClr val="tx1"/>
          </a:fontRef>
        </p:style>
      </p:cxnSp>
      <p:sp useBgFill="1">
        <p:nvSpPr>
          <p:cNvPr id="28" name="Organigramme : Données stockées 27"/>
          <p:cNvSpPr/>
          <p:nvPr/>
        </p:nvSpPr>
        <p:spPr>
          <a:xfrm rot="10800000">
            <a:off x="1750926" y="3982407"/>
            <a:ext cx="552898" cy="402116"/>
          </a:xfrm>
          <a:prstGeom prst="flowChartOnlineStorage">
            <a:avLst/>
          </a:prstGeom>
          <a:ln w="190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fr-FR" dirty="0" smtClean="0">
                <a:solidFill>
                  <a:schemeClr val="tx2"/>
                </a:solidFill>
              </a:rPr>
              <a:t>OR</a:t>
            </a:r>
            <a:endParaRPr lang="en-US" dirty="0">
              <a:solidFill>
                <a:schemeClr val="tx2"/>
              </a:solidFill>
            </a:endParaRPr>
          </a:p>
        </p:txBody>
      </p:sp>
      <p:cxnSp>
        <p:nvCxnSpPr>
          <p:cNvPr id="46" name="Connecteur droit avec flèche 45"/>
          <p:cNvCxnSpPr>
            <a:stCxn id="28" idx="1"/>
            <a:endCxn id="16" idx="1"/>
          </p:cNvCxnSpPr>
          <p:nvPr/>
        </p:nvCxnSpPr>
        <p:spPr>
          <a:xfrm>
            <a:off x="2303824" y="4183465"/>
            <a:ext cx="777016" cy="310239"/>
          </a:xfrm>
          <a:prstGeom prst="straightConnector1">
            <a:avLst/>
          </a:prstGeom>
          <a:ln w="38100" cmpd="sng">
            <a:solidFill>
              <a:schemeClr val="tx2"/>
            </a:solidFill>
            <a:headEnd type="none"/>
            <a:tailEnd type="triangle" w="med" len="lg"/>
          </a:ln>
        </p:spPr>
        <p:style>
          <a:lnRef idx="1">
            <a:schemeClr val="accent1"/>
          </a:lnRef>
          <a:fillRef idx="0">
            <a:schemeClr val="accent1"/>
          </a:fillRef>
          <a:effectRef idx="0">
            <a:schemeClr val="accent1"/>
          </a:effectRef>
          <a:fontRef idx="minor">
            <a:schemeClr val="tx1"/>
          </a:fontRef>
        </p:style>
      </p:cxnSp>
      <p:sp>
        <p:nvSpPr>
          <p:cNvPr id="33" name="Rectangle à coins arrondis 32"/>
          <p:cNvSpPr/>
          <p:nvPr/>
        </p:nvSpPr>
        <p:spPr>
          <a:xfrm>
            <a:off x="6592931" y="1995883"/>
            <a:ext cx="1403163" cy="911302"/>
          </a:xfrm>
          <a:prstGeom prst="roundRect">
            <a:avLst/>
          </a:prstGeom>
          <a:gradFill flip="none" rotWithShape="1">
            <a:gsLst>
              <a:gs pos="0">
                <a:schemeClr val="accent2">
                  <a:lumMod val="60000"/>
                  <a:lumOff val="40000"/>
                </a:schemeClr>
              </a:gs>
              <a:gs pos="100000">
                <a:schemeClr val="accent2">
                  <a:lumMod val="20000"/>
                  <a:lumOff val="80000"/>
                </a:schemeClr>
              </a:gs>
            </a:gsLst>
            <a:lin ang="5400000" scaled="1"/>
            <a:tileRect/>
          </a:gradFill>
          <a:ln>
            <a:solidFill>
              <a:srgbClr val="FF5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b="0" dirty="0" err="1" smtClean="0">
                <a:solidFill>
                  <a:schemeClr val="tx1"/>
                </a:solidFill>
              </a:rPr>
              <a:t>eCall</a:t>
            </a:r>
            <a:r>
              <a:rPr lang="fr-FR" b="0" dirty="0" smtClean="0">
                <a:solidFill>
                  <a:schemeClr val="tx1"/>
                </a:solidFill>
              </a:rPr>
              <a:t> </a:t>
            </a:r>
            <a:r>
              <a:rPr lang="fr-FR" b="0" dirty="0" err="1" smtClean="0">
                <a:solidFill>
                  <a:schemeClr val="tx1"/>
                </a:solidFill>
              </a:rPr>
              <a:t>pre</a:t>
            </a:r>
            <a:r>
              <a:rPr lang="fr-FR" b="0" dirty="0" smtClean="0">
                <a:solidFill>
                  <a:schemeClr val="tx1"/>
                </a:solidFill>
              </a:rPr>
              <a:t>-crash </a:t>
            </a:r>
            <a:r>
              <a:rPr lang="fr-FR" b="0" dirty="0" err="1" smtClean="0">
                <a:solidFill>
                  <a:schemeClr val="tx1"/>
                </a:solidFill>
              </a:rPr>
              <a:t>operations</a:t>
            </a:r>
            <a:r>
              <a:rPr lang="fr-FR" b="0" dirty="0" smtClean="0">
                <a:solidFill>
                  <a:schemeClr val="tx1"/>
                </a:solidFill>
              </a:rPr>
              <a:t> </a:t>
            </a:r>
            <a:r>
              <a:rPr lang="fr-FR" b="0" dirty="0" err="1" smtClean="0">
                <a:solidFill>
                  <a:schemeClr val="tx1"/>
                </a:solidFill>
              </a:rPr>
              <a:t>only</a:t>
            </a:r>
            <a:r>
              <a:rPr lang="fr-FR" b="0" dirty="0" smtClean="0">
                <a:solidFill>
                  <a:schemeClr val="tx1"/>
                </a:solidFill>
              </a:rPr>
              <a:t> for Method 5</a:t>
            </a:r>
            <a:endParaRPr lang="en-US" b="0" dirty="0">
              <a:solidFill>
                <a:schemeClr val="tx1"/>
              </a:solidFill>
            </a:endParaRPr>
          </a:p>
        </p:txBody>
      </p:sp>
      <p:sp>
        <p:nvSpPr>
          <p:cNvPr id="44" name="Rectangle à coins arrondis 43"/>
          <p:cNvSpPr/>
          <p:nvPr/>
        </p:nvSpPr>
        <p:spPr>
          <a:xfrm>
            <a:off x="7919187" y="2489035"/>
            <a:ext cx="1064604" cy="449994"/>
          </a:xfrm>
          <a:prstGeom prst="roundRect">
            <a:avLst/>
          </a:prstGeom>
          <a:gradFill flip="none" rotWithShape="1">
            <a:gsLst>
              <a:gs pos="0">
                <a:schemeClr val="accent2">
                  <a:lumMod val="60000"/>
                  <a:lumOff val="40000"/>
                </a:schemeClr>
              </a:gs>
              <a:gs pos="100000">
                <a:schemeClr val="accent2">
                  <a:lumMod val="20000"/>
                  <a:lumOff val="80000"/>
                </a:schemeClr>
              </a:gs>
            </a:gsLst>
            <a:lin ang="5400000" scaled="1"/>
            <a:tileRect/>
          </a:gradFill>
          <a:ln>
            <a:solidFill>
              <a:srgbClr val="FF5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0" dirty="0" smtClean="0">
                <a:solidFill>
                  <a:schemeClr val="tx1"/>
                </a:solidFill>
              </a:rPr>
              <a:t>Audio test</a:t>
            </a:r>
            <a:endParaRPr lang="fr-FR" sz="1000" b="0" dirty="0" smtClean="0">
              <a:solidFill>
                <a:schemeClr val="tx1"/>
              </a:solidFill>
            </a:endParaRPr>
          </a:p>
        </p:txBody>
      </p:sp>
      <p:sp>
        <p:nvSpPr>
          <p:cNvPr id="45" name="Rectangle à coins arrondis 44"/>
          <p:cNvSpPr/>
          <p:nvPr/>
        </p:nvSpPr>
        <p:spPr>
          <a:xfrm>
            <a:off x="7945832" y="2098192"/>
            <a:ext cx="695247" cy="390842"/>
          </a:xfrm>
          <a:prstGeom prst="roundRect">
            <a:avLst/>
          </a:prstGeom>
          <a:gradFill flip="none" rotWithShape="1">
            <a:gsLst>
              <a:gs pos="0">
                <a:schemeClr val="accent2">
                  <a:lumMod val="60000"/>
                  <a:lumOff val="40000"/>
                </a:schemeClr>
              </a:gs>
              <a:gs pos="100000">
                <a:schemeClr val="accent2">
                  <a:lumMod val="20000"/>
                  <a:lumOff val="80000"/>
                </a:schemeClr>
              </a:gs>
            </a:gsLst>
            <a:lin ang="5400000" scaled="1"/>
            <a:tileRect/>
          </a:gradFill>
          <a:ln>
            <a:solidFill>
              <a:srgbClr val="FF5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0" dirty="0">
                <a:solidFill>
                  <a:schemeClr val="tx1"/>
                </a:solidFill>
              </a:rPr>
              <a:t>MSD content</a:t>
            </a:r>
            <a:endParaRPr lang="en-US" sz="1000" b="0" dirty="0">
              <a:solidFill>
                <a:schemeClr val="tx1"/>
              </a:solidFill>
            </a:endParaRPr>
          </a:p>
        </p:txBody>
      </p:sp>
      <p:sp>
        <p:nvSpPr>
          <p:cNvPr id="52" name="ZoneTexte 51"/>
          <p:cNvSpPr txBox="1"/>
          <p:nvPr/>
        </p:nvSpPr>
        <p:spPr>
          <a:xfrm>
            <a:off x="6648984" y="4494417"/>
            <a:ext cx="835485" cy="307777"/>
          </a:xfrm>
          <a:prstGeom prst="rect">
            <a:avLst/>
          </a:prstGeom>
          <a:noFill/>
        </p:spPr>
        <p:txBody>
          <a:bodyPr wrap="none" rtlCol="0">
            <a:spAutoFit/>
          </a:bodyPr>
          <a:lstStyle/>
          <a:p>
            <a:r>
              <a:rPr lang="fr-FR" sz="1400" dirty="0" smtClean="0">
                <a:solidFill>
                  <a:schemeClr val="tx1"/>
                </a:solidFill>
              </a:rPr>
              <a:t>&lt;1 </a:t>
            </a:r>
            <a:r>
              <a:rPr lang="fr-FR" sz="1400" dirty="0" err="1" smtClean="0">
                <a:solidFill>
                  <a:schemeClr val="tx1"/>
                </a:solidFill>
              </a:rPr>
              <a:t>hour</a:t>
            </a:r>
            <a:endParaRPr lang="en-US" sz="1400" dirty="0">
              <a:solidFill>
                <a:schemeClr val="tx1"/>
              </a:solidFill>
            </a:endParaRPr>
          </a:p>
        </p:txBody>
      </p:sp>
      <p:sp>
        <p:nvSpPr>
          <p:cNvPr id="56" name="ZoneTexte 55"/>
          <p:cNvSpPr txBox="1"/>
          <p:nvPr/>
        </p:nvSpPr>
        <p:spPr>
          <a:xfrm>
            <a:off x="7471117" y="3009494"/>
            <a:ext cx="577402" cy="276999"/>
          </a:xfrm>
          <a:prstGeom prst="rect">
            <a:avLst/>
          </a:prstGeom>
          <a:noFill/>
        </p:spPr>
        <p:txBody>
          <a:bodyPr wrap="none" rtlCol="0">
            <a:spAutoFit/>
          </a:bodyPr>
          <a:lstStyle/>
          <a:p>
            <a:r>
              <a:rPr lang="fr-FR" dirty="0" smtClean="0">
                <a:solidFill>
                  <a:schemeClr val="tx1"/>
                </a:solidFill>
              </a:rPr>
              <a:t>1 </a:t>
            </a:r>
            <a:r>
              <a:rPr lang="fr-FR" dirty="0" err="1" smtClean="0">
                <a:solidFill>
                  <a:schemeClr val="tx1"/>
                </a:solidFill>
              </a:rPr>
              <a:t>day</a:t>
            </a:r>
            <a:endParaRPr lang="en-US" dirty="0">
              <a:solidFill>
                <a:schemeClr val="tx1"/>
              </a:solidFill>
            </a:endParaRPr>
          </a:p>
        </p:txBody>
      </p:sp>
      <p:cxnSp>
        <p:nvCxnSpPr>
          <p:cNvPr id="88" name="Connecteur en angle 87"/>
          <p:cNvCxnSpPr/>
          <p:nvPr/>
        </p:nvCxnSpPr>
        <p:spPr>
          <a:xfrm rot="10800000" flipV="1">
            <a:off x="1384406" y="1863808"/>
            <a:ext cx="4796584" cy="334242"/>
          </a:xfrm>
          <a:prstGeom prst="bentConnector2">
            <a:avLst/>
          </a:prstGeom>
          <a:ln w="50800" cmpd="sng">
            <a:solidFill>
              <a:schemeClr val="tx2"/>
            </a:solidFill>
            <a:tailEnd type="triangle" w="med" len="lg"/>
          </a:ln>
        </p:spPr>
        <p:style>
          <a:lnRef idx="1">
            <a:schemeClr val="accent1"/>
          </a:lnRef>
          <a:fillRef idx="0">
            <a:schemeClr val="accent1"/>
          </a:fillRef>
          <a:effectRef idx="0">
            <a:schemeClr val="accent1"/>
          </a:effectRef>
          <a:fontRef idx="minor">
            <a:schemeClr val="tx1"/>
          </a:fontRef>
        </p:style>
      </p:cxnSp>
      <p:sp>
        <p:nvSpPr>
          <p:cNvPr id="39" name="Rectangle à coins arrondis 38"/>
          <p:cNvSpPr/>
          <p:nvPr/>
        </p:nvSpPr>
        <p:spPr>
          <a:xfrm>
            <a:off x="4163395" y="3987166"/>
            <a:ext cx="1304025" cy="357868"/>
          </a:xfrm>
          <a:prstGeom prst="roundRect">
            <a:avLst/>
          </a:prstGeom>
          <a:gradFill flip="none" rotWithShape="1">
            <a:gsLst>
              <a:gs pos="0">
                <a:schemeClr val="accent2">
                  <a:lumMod val="60000"/>
                  <a:lumOff val="40000"/>
                </a:schemeClr>
              </a:gs>
              <a:gs pos="100000">
                <a:schemeClr val="accent2">
                  <a:lumMod val="20000"/>
                  <a:lumOff val="80000"/>
                </a:schemeClr>
              </a:gs>
            </a:gsLst>
            <a:lin ang="5400000" scaled="1"/>
            <a:tileRect/>
          </a:gradFill>
          <a:ln>
            <a:solidFill>
              <a:srgbClr val="FF5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0" dirty="0">
                <a:solidFill>
                  <a:schemeClr val="tx1"/>
                </a:solidFill>
              </a:rPr>
              <a:t>HMI by </a:t>
            </a:r>
            <a:r>
              <a:rPr lang="fr-FR" sz="1000" b="0" dirty="0" smtClean="0">
                <a:solidFill>
                  <a:schemeClr val="tx1"/>
                </a:solidFill>
              </a:rPr>
              <a:t>camera or </a:t>
            </a:r>
            <a:r>
              <a:rPr lang="fr-FR" sz="1000" b="0" dirty="0" err="1" smtClean="0">
                <a:solidFill>
                  <a:schemeClr val="tx1"/>
                </a:solidFill>
              </a:rPr>
              <a:t>recording</a:t>
            </a:r>
            <a:r>
              <a:rPr lang="fr-FR" sz="1000" b="0" dirty="0" smtClean="0">
                <a:solidFill>
                  <a:schemeClr val="tx1"/>
                </a:solidFill>
              </a:rPr>
              <a:t> </a:t>
            </a:r>
            <a:r>
              <a:rPr lang="fr-FR" sz="1000" b="0" dirty="0" err="1" smtClean="0">
                <a:solidFill>
                  <a:schemeClr val="tx1"/>
                </a:solidFill>
              </a:rPr>
              <a:t>signals</a:t>
            </a:r>
            <a:endParaRPr lang="en-US" sz="1000" b="0" dirty="0">
              <a:solidFill>
                <a:schemeClr val="tx1"/>
              </a:solidFill>
            </a:endParaRPr>
          </a:p>
        </p:txBody>
      </p:sp>
      <p:sp>
        <p:nvSpPr>
          <p:cNvPr id="40" name="Rectangle à coins arrondis 39"/>
          <p:cNvSpPr/>
          <p:nvPr/>
        </p:nvSpPr>
        <p:spPr>
          <a:xfrm>
            <a:off x="4263927" y="4345034"/>
            <a:ext cx="1540945" cy="689303"/>
          </a:xfrm>
          <a:prstGeom prst="roundRect">
            <a:avLst/>
          </a:prstGeom>
          <a:gradFill flip="none" rotWithShape="1">
            <a:gsLst>
              <a:gs pos="0">
                <a:schemeClr val="accent2">
                  <a:lumMod val="60000"/>
                  <a:lumOff val="40000"/>
                </a:schemeClr>
              </a:gs>
              <a:gs pos="100000">
                <a:schemeClr val="accent2">
                  <a:lumMod val="20000"/>
                  <a:lumOff val="80000"/>
                </a:schemeClr>
              </a:gs>
            </a:gsLst>
            <a:lin ang="5400000" scaled="1"/>
            <a:tileRect/>
          </a:gradFill>
          <a:ln>
            <a:solidFill>
              <a:srgbClr val="FF5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b="0" dirty="0" smtClean="0">
                <a:solidFill>
                  <a:schemeClr val="tx1"/>
                </a:solidFill>
              </a:rPr>
              <a:t>OPTIONAL </a:t>
            </a:r>
          </a:p>
          <a:p>
            <a:pPr algn="ctr"/>
            <a:r>
              <a:rPr lang="fr-FR" sz="1000" b="0" dirty="0" smtClean="0">
                <a:solidFill>
                  <a:schemeClr val="tx1"/>
                </a:solidFill>
              </a:rPr>
              <a:t>Visual </a:t>
            </a:r>
            <a:r>
              <a:rPr lang="fr-FR" sz="1000" b="0" dirty="0">
                <a:solidFill>
                  <a:schemeClr val="tx1"/>
                </a:solidFill>
              </a:rPr>
              <a:t>check of </a:t>
            </a:r>
            <a:r>
              <a:rPr lang="fr-FR" sz="1000" b="0" dirty="0" smtClean="0">
                <a:solidFill>
                  <a:schemeClr val="tx1"/>
                </a:solidFill>
              </a:rPr>
              <a:t>the audio parts</a:t>
            </a:r>
          </a:p>
          <a:p>
            <a:pPr algn="ctr"/>
            <a:r>
              <a:rPr lang="fr-FR" sz="1000" b="0" dirty="0" smtClean="0">
                <a:solidFill>
                  <a:schemeClr val="tx1"/>
                </a:solidFill>
              </a:rPr>
              <a:t>(speaker</a:t>
            </a:r>
            <a:r>
              <a:rPr lang="fr-FR" sz="1000" b="0" dirty="0">
                <a:solidFill>
                  <a:schemeClr val="tx1"/>
                </a:solidFill>
              </a:rPr>
              <a:t>, </a:t>
            </a:r>
            <a:r>
              <a:rPr lang="fr-FR" sz="1000" b="0" dirty="0" err="1" smtClean="0">
                <a:solidFill>
                  <a:schemeClr val="tx1"/>
                </a:solidFill>
              </a:rPr>
              <a:t>mic</a:t>
            </a:r>
            <a:r>
              <a:rPr lang="fr-FR" sz="1000" b="0" dirty="0" smtClean="0">
                <a:solidFill>
                  <a:schemeClr val="tx1"/>
                </a:solidFill>
              </a:rPr>
              <a:t>)</a:t>
            </a:r>
            <a:endParaRPr lang="en-US" sz="1000" b="0" dirty="0">
              <a:solidFill>
                <a:schemeClr val="tx1"/>
              </a:solidFill>
            </a:endParaRPr>
          </a:p>
        </p:txBody>
      </p:sp>
      <p:sp>
        <p:nvSpPr>
          <p:cNvPr id="41" name="Rectangle à coins arrondis 40"/>
          <p:cNvSpPr/>
          <p:nvPr/>
        </p:nvSpPr>
        <p:spPr>
          <a:xfrm>
            <a:off x="1059789" y="2196969"/>
            <a:ext cx="2474321" cy="742059"/>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b="0" dirty="0">
                <a:solidFill>
                  <a:schemeClr val="tx1"/>
                </a:solidFill>
              </a:rPr>
              <a:t>R94 and/or R95 </a:t>
            </a:r>
            <a:r>
              <a:rPr lang="fr-FR" b="0" dirty="0" err="1" smtClean="0">
                <a:solidFill>
                  <a:schemeClr val="tx1"/>
                </a:solidFill>
              </a:rPr>
              <a:t>operations</a:t>
            </a:r>
            <a:r>
              <a:rPr lang="fr-FR" b="0" dirty="0" smtClean="0">
                <a:solidFill>
                  <a:schemeClr val="tx1"/>
                </a:solidFill>
              </a:rPr>
              <a:t> </a:t>
            </a:r>
            <a:r>
              <a:rPr lang="fr-FR" b="0" dirty="0">
                <a:solidFill>
                  <a:schemeClr val="tx1"/>
                </a:solidFill>
              </a:rPr>
              <a:t>+ </a:t>
            </a:r>
            <a:r>
              <a:rPr lang="fr-FR" b="0" dirty="0" smtClean="0">
                <a:solidFill>
                  <a:schemeClr val="tx1"/>
                </a:solidFill>
              </a:rPr>
              <a:t>(</a:t>
            </a:r>
            <a:r>
              <a:rPr lang="fr-FR" b="0" dirty="0" err="1" smtClean="0">
                <a:solidFill>
                  <a:schemeClr val="tx1"/>
                </a:solidFill>
              </a:rPr>
              <a:t>optional</a:t>
            </a:r>
            <a:r>
              <a:rPr lang="fr-FR" b="0" dirty="0" smtClean="0">
                <a:solidFill>
                  <a:schemeClr val="tx1"/>
                </a:solidFill>
              </a:rPr>
              <a:t>) Electric </a:t>
            </a:r>
            <a:r>
              <a:rPr lang="fr-FR" b="0" dirty="0" err="1">
                <a:solidFill>
                  <a:schemeClr val="tx1"/>
                </a:solidFill>
              </a:rPr>
              <a:t>Vehicle</a:t>
            </a:r>
            <a:endParaRPr lang="fr-FR" b="0" dirty="0">
              <a:solidFill>
                <a:schemeClr val="tx1"/>
              </a:solidFill>
            </a:endParaRPr>
          </a:p>
          <a:p>
            <a:pPr algn="ctr"/>
            <a:r>
              <a:rPr lang="fr-FR" b="0" dirty="0" err="1">
                <a:solidFill>
                  <a:schemeClr val="tx1"/>
                </a:solidFill>
              </a:rPr>
              <a:t>Safety</a:t>
            </a:r>
            <a:r>
              <a:rPr lang="fr-FR" b="0" dirty="0">
                <a:solidFill>
                  <a:schemeClr val="tx1"/>
                </a:solidFill>
              </a:rPr>
              <a:t> </a:t>
            </a:r>
            <a:r>
              <a:rPr lang="fr-FR" b="0" dirty="0" err="1" smtClean="0">
                <a:solidFill>
                  <a:schemeClr val="tx1"/>
                </a:solidFill>
              </a:rPr>
              <a:t>measures</a:t>
            </a:r>
            <a:endParaRPr lang="en-US" b="0" dirty="0">
              <a:solidFill>
                <a:schemeClr val="tx1"/>
              </a:solidFill>
            </a:endParaRPr>
          </a:p>
        </p:txBody>
      </p:sp>
      <p:cxnSp>
        <p:nvCxnSpPr>
          <p:cNvPr id="35" name="Connecteur droit 34"/>
          <p:cNvCxnSpPr/>
          <p:nvPr/>
        </p:nvCxnSpPr>
        <p:spPr>
          <a:xfrm>
            <a:off x="8305931" y="915764"/>
            <a:ext cx="0" cy="913966"/>
          </a:xfrm>
          <a:prstGeom prst="line">
            <a:avLst/>
          </a:prstGeom>
          <a:ln w="50800" cmpd="sng">
            <a:solidFill>
              <a:schemeClr val="tx2"/>
            </a:solidFill>
            <a:tailEnd type="none" w="med" len="lg"/>
          </a:ln>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nvCxnSpPr>
        <p:spPr>
          <a:xfrm flipV="1">
            <a:off x="6034286" y="1847115"/>
            <a:ext cx="2271645" cy="7547"/>
          </a:xfrm>
          <a:prstGeom prst="line">
            <a:avLst/>
          </a:prstGeom>
          <a:ln w="50800" cmpd="sng">
            <a:solidFill>
              <a:schemeClr val="tx2"/>
            </a:solidFill>
            <a:tailEnd type="none" w="med" len="lg"/>
          </a:ln>
        </p:spPr>
        <p:style>
          <a:lnRef idx="1">
            <a:schemeClr val="accent1"/>
          </a:lnRef>
          <a:fillRef idx="0">
            <a:schemeClr val="accent1"/>
          </a:fillRef>
          <a:effectRef idx="0">
            <a:schemeClr val="accent1"/>
          </a:effectRef>
          <a:fontRef idx="minor">
            <a:schemeClr val="tx1"/>
          </a:fontRef>
        </p:style>
      </p:cxnSp>
      <p:sp>
        <p:nvSpPr>
          <p:cNvPr id="32" name="ZoneTexte 31"/>
          <p:cNvSpPr txBox="1"/>
          <p:nvPr/>
        </p:nvSpPr>
        <p:spPr>
          <a:xfrm>
            <a:off x="2019462" y="1522498"/>
            <a:ext cx="3373039" cy="276999"/>
          </a:xfrm>
          <a:prstGeom prst="rect">
            <a:avLst/>
          </a:prstGeom>
          <a:noFill/>
        </p:spPr>
        <p:txBody>
          <a:bodyPr wrap="none" rtlCol="0">
            <a:spAutoFit/>
          </a:bodyPr>
          <a:lstStyle/>
          <a:p>
            <a:r>
              <a:rPr lang="fr-FR" b="0" i="1" dirty="0">
                <a:solidFill>
                  <a:schemeClr val="bg1">
                    <a:lumMod val="50000"/>
                  </a:schemeClr>
                </a:solidFill>
              </a:rPr>
              <a:t>1</a:t>
            </a:r>
            <a:r>
              <a:rPr lang="fr-FR" b="0" i="1" dirty="0" smtClean="0">
                <a:solidFill>
                  <a:schemeClr val="bg1">
                    <a:lumMod val="50000"/>
                  </a:schemeClr>
                </a:solidFill>
              </a:rPr>
              <a:t> </a:t>
            </a:r>
            <a:r>
              <a:rPr lang="fr-FR" b="0" i="1" dirty="0" err="1" smtClean="0">
                <a:solidFill>
                  <a:schemeClr val="bg1">
                    <a:lumMod val="50000"/>
                  </a:schemeClr>
                </a:solidFill>
              </a:rPr>
              <a:t>additional</a:t>
            </a:r>
            <a:r>
              <a:rPr lang="fr-FR" b="0" i="1" dirty="0" smtClean="0">
                <a:solidFill>
                  <a:schemeClr val="bg1">
                    <a:lumMod val="50000"/>
                  </a:schemeClr>
                </a:solidFill>
              </a:rPr>
              <a:t> </a:t>
            </a:r>
            <a:r>
              <a:rPr lang="fr-FR" b="0" i="1" dirty="0" err="1" smtClean="0">
                <a:solidFill>
                  <a:schemeClr val="bg1">
                    <a:lumMod val="50000"/>
                  </a:schemeClr>
                </a:solidFill>
              </a:rPr>
              <a:t>day</a:t>
            </a:r>
            <a:r>
              <a:rPr lang="fr-FR" b="0" i="1" dirty="0" smtClean="0">
                <a:solidFill>
                  <a:schemeClr val="bg1">
                    <a:lumMod val="50000"/>
                  </a:schemeClr>
                </a:solidFill>
              </a:rPr>
              <a:t> </a:t>
            </a:r>
            <a:r>
              <a:rPr lang="fr-FR" b="0" i="1" dirty="0" err="1" smtClean="0">
                <a:solidFill>
                  <a:schemeClr val="bg1">
                    <a:lumMod val="50000"/>
                  </a:schemeClr>
                </a:solidFill>
              </a:rPr>
              <a:t>without</a:t>
            </a:r>
            <a:r>
              <a:rPr lang="fr-FR" b="0" i="1" dirty="0" smtClean="0">
                <a:solidFill>
                  <a:schemeClr val="bg1">
                    <a:lumMod val="50000"/>
                  </a:schemeClr>
                </a:solidFill>
              </a:rPr>
              <a:t> crash </a:t>
            </a:r>
            <a:r>
              <a:rPr lang="fr-FR" b="0" i="1" dirty="0" err="1" smtClean="0">
                <a:solidFill>
                  <a:schemeClr val="bg1">
                    <a:lumMod val="50000"/>
                  </a:schemeClr>
                </a:solidFill>
              </a:rPr>
              <a:t>preparation</a:t>
            </a:r>
            <a:r>
              <a:rPr lang="fr-FR" b="0" i="1" dirty="0" smtClean="0">
                <a:solidFill>
                  <a:schemeClr val="bg1">
                    <a:lumMod val="50000"/>
                  </a:schemeClr>
                </a:solidFill>
              </a:rPr>
              <a:t> (</a:t>
            </a:r>
            <a:r>
              <a:rPr lang="fr-FR" b="0" i="1" dirty="0" err="1" smtClean="0">
                <a:solidFill>
                  <a:schemeClr val="bg1">
                    <a:lumMod val="50000"/>
                  </a:schemeClr>
                </a:solidFill>
              </a:rPr>
              <a:t>tbc</a:t>
            </a:r>
            <a:r>
              <a:rPr lang="fr-FR" b="0" i="1" dirty="0" smtClean="0">
                <a:solidFill>
                  <a:schemeClr val="bg1">
                    <a:lumMod val="50000"/>
                  </a:schemeClr>
                </a:solidFill>
              </a:rPr>
              <a:t>)</a:t>
            </a:r>
            <a:endParaRPr lang="en-US" b="0" i="1" dirty="0">
              <a:solidFill>
                <a:schemeClr val="bg1">
                  <a:lumMod val="50000"/>
                </a:schemeClr>
              </a:solidFill>
            </a:endParaRPr>
          </a:p>
        </p:txBody>
      </p:sp>
      <p:sp>
        <p:nvSpPr>
          <p:cNvPr id="38" name="ZoneTexte 37"/>
          <p:cNvSpPr txBox="1"/>
          <p:nvPr/>
        </p:nvSpPr>
        <p:spPr>
          <a:xfrm>
            <a:off x="3884706" y="638765"/>
            <a:ext cx="2589170" cy="276999"/>
          </a:xfrm>
          <a:prstGeom prst="rect">
            <a:avLst/>
          </a:prstGeom>
          <a:noFill/>
        </p:spPr>
        <p:txBody>
          <a:bodyPr wrap="none" rtlCol="0">
            <a:spAutoFit/>
          </a:bodyPr>
          <a:lstStyle>
            <a:defPPr>
              <a:defRPr lang="fr-FR"/>
            </a:defPPr>
            <a:lvl1pPr>
              <a:defRPr b="0" i="1">
                <a:solidFill>
                  <a:schemeClr val="bg1">
                    <a:lumMod val="50000"/>
                  </a:schemeClr>
                </a:solidFill>
              </a:defRPr>
            </a:lvl1pPr>
          </a:lstStyle>
          <a:p>
            <a:r>
              <a:rPr lang="fr-FR" dirty="0" smtClean="0"/>
              <a:t>&gt;3 </a:t>
            </a:r>
            <a:r>
              <a:rPr lang="fr-FR" dirty="0" err="1"/>
              <a:t>weeks</a:t>
            </a:r>
            <a:r>
              <a:rPr lang="fr-FR" dirty="0"/>
              <a:t> </a:t>
            </a:r>
            <a:r>
              <a:rPr lang="fr-FR" dirty="0" smtClean="0"/>
              <a:t>for the first </a:t>
            </a:r>
            <a:r>
              <a:rPr lang="fr-FR" dirty="0" err="1" smtClean="0"/>
              <a:t>approval</a:t>
            </a:r>
            <a:r>
              <a:rPr lang="fr-FR" dirty="0" smtClean="0"/>
              <a:t> (</a:t>
            </a:r>
            <a:r>
              <a:rPr lang="fr-FR" dirty="0" err="1" smtClean="0"/>
              <a:t>tbc</a:t>
            </a:r>
            <a:r>
              <a:rPr lang="fr-FR" dirty="0"/>
              <a:t>)</a:t>
            </a:r>
            <a:endParaRPr lang="en-US" dirty="0"/>
          </a:p>
        </p:txBody>
      </p:sp>
    </p:spTree>
    <p:extLst>
      <p:ext uri="{BB962C8B-B14F-4D97-AF65-F5344CB8AC3E}">
        <p14:creationId xmlns:p14="http://schemas.microsoft.com/office/powerpoint/2010/main" val="35202633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2"/>
          <p:cNvSpPr>
            <a:spLocks noChangeArrowheads="1"/>
          </p:cNvSpPr>
          <p:nvPr/>
        </p:nvSpPr>
        <p:spPr bwMode="auto">
          <a:xfrm>
            <a:off x="188068" y="226934"/>
            <a:ext cx="8719711" cy="512206"/>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p>
            <a:pPr defTabSz="535781"/>
            <a:r>
              <a:rPr lang="fr-FR" sz="2400" dirty="0" err="1" smtClean="0">
                <a:solidFill>
                  <a:srgbClr val="FFC000"/>
                </a:solidFill>
                <a:latin typeface="Arial Narrow" pitchFamily="34" charset="0"/>
              </a:rPr>
              <a:t>Synthesis</a:t>
            </a:r>
            <a:endParaRPr lang="fr-FR" sz="2400" dirty="0">
              <a:solidFill>
                <a:srgbClr val="FFC000"/>
              </a:solidFill>
              <a:latin typeface="Arial Narrow" pitchFamily="34" charset="0"/>
            </a:endParaRPr>
          </a:p>
        </p:txBody>
      </p:sp>
      <p:sp>
        <p:nvSpPr>
          <p:cNvPr id="18" name="ZoneTexte 17"/>
          <p:cNvSpPr txBox="1"/>
          <p:nvPr/>
        </p:nvSpPr>
        <p:spPr>
          <a:xfrm>
            <a:off x="389064" y="820813"/>
            <a:ext cx="8219224" cy="3639503"/>
          </a:xfrm>
          <a:prstGeom prst="rect">
            <a:avLst/>
          </a:prstGeom>
          <a:noFill/>
        </p:spPr>
        <p:txBody>
          <a:bodyPr wrap="square" lIns="0" tIns="0" rIns="0" bIns="0" rtlCol="0" anchor="t" anchorCtr="0">
            <a:noAutofit/>
          </a:bodyPr>
          <a:lstStyle/>
          <a:p>
            <a:pPr marL="285750" lvl="0" indent="-285750">
              <a:buClr>
                <a:srgbClr val="FFC000"/>
              </a:buClr>
              <a:buFont typeface="Wingdings" panose="05000000000000000000" pitchFamily="2" charset="2"/>
              <a:buChar char="§"/>
            </a:pPr>
            <a:r>
              <a:rPr lang="en-GB" sz="1600" dirty="0" smtClean="0">
                <a:solidFill>
                  <a:schemeClr val="tx1"/>
                </a:solidFill>
              </a:rPr>
              <a:t>Benefits</a:t>
            </a:r>
          </a:p>
          <a:p>
            <a:pPr marL="628650" lvl="1" indent="-285750">
              <a:buClr>
                <a:srgbClr val="FFC000"/>
              </a:buClr>
              <a:buFont typeface="Wingdings" panose="05000000000000000000" pitchFamily="2" charset="2"/>
              <a:buChar char="§"/>
            </a:pPr>
            <a:r>
              <a:rPr lang="en-GB" sz="1600" b="0" dirty="0" smtClean="0">
                <a:solidFill>
                  <a:schemeClr val="tx1"/>
                </a:solidFill>
              </a:rPr>
              <a:t>The main operations are now </a:t>
            </a:r>
            <a:r>
              <a:rPr lang="en-GB" sz="1600" b="0" u="sng" dirty="0" smtClean="0">
                <a:solidFill>
                  <a:schemeClr val="tx1"/>
                </a:solidFill>
              </a:rPr>
              <a:t>pre-crash</a:t>
            </a:r>
            <a:r>
              <a:rPr lang="en-GB" sz="1600" b="0" dirty="0" smtClean="0">
                <a:solidFill>
                  <a:schemeClr val="tx1"/>
                </a:solidFill>
              </a:rPr>
              <a:t>, and can be done without time constrains just before the R94 or R95 homologation, and outside the crash area.</a:t>
            </a:r>
          </a:p>
          <a:p>
            <a:pPr marL="628650" lvl="1" indent="-285750">
              <a:buClr>
                <a:srgbClr val="FFC000"/>
              </a:buClr>
              <a:buFont typeface="Wingdings" panose="05000000000000000000" pitchFamily="2" charset="2"/>
              <a:buChar char="§"/>
            </a:pPr>
            <a:endParaRPr lang="en-GB" sz="1600" b="0" dirty="0" smtClean="0">
              <a:solidFill>
                <a:schemeClr val="tx1"/>
              </a:solidFill>
            </a:endParaRPr>
          </a:p>
          <a:p>
            <a:pPr marL="628650" lvl="1" indent="-285750">
              <a:buClr>
                <a:srgbClr val="FFC000"/>
              </a:buClr>
              <a:buFont typeface="Wingdings" panose="05000000000000000000" pitchFamily="2" charset="2"/>
              <a:buChar char="§"/>
            </a:pPr>
            <a:r>
              <a:rPr lang="en-GB" sz="1600" b="0" dirty="0" smtClean="0">
                <a:solidFill>
                  <a:schemeClr val="tx1"/>
                </a:solidFill>
              </a:rPr>
              <a:t>Very fast post-crash check through video camera, or electrical signals recording, by checking a HMI’s sequence.</a:t>
            </a:r>
            <a:endParaRPr lang="en-GB" sz="1600" b="0" dirty="0">
              <a:solidFill>
                <a:schemeClr val="tx1"/>
              </a:solidFill>
            </a:endParaRPr>
          </a:p>
          <a:p>
            <a:pPr marL="285750" lvl="0" indent="-285750">
              <a:buClr>
                <a:srgbClr val="FFC000"/>
              </a:buClr>
              <a:buFont typeface="Wingdings" panose="05000000000000000000" pitchFamily="2" charset="2"/>
              <a:buChar char="§"/>
            </a:pPr>
            <a:endParaRPr lang="en-GB" sz="1600" b="0" dirty="0" smtClean="0">
              <a:solidFill>
                <a:schemeClr val="tx1"/>
              </a:solidFill>
            </a:endParaRPr>
          </a:p>
          <a:p>
            <a:pPr marL="285750" lvl="0" indent="-285750">
              <a:buClr>
                <a:srgbClr val="FFC000"/>
              </a:buClr>
              <a:buFont typeface="Wingdings" panose="05000000000000000000" pitchFamily="2" charset="2"/>
              <a:buChar char="§"/>
            </a:pPr>
            <a:endParaRPr lang="en-GB" sz="1600" b="0" dirty="0" smtClean="0">
              <a:solidFill>
                <a:schemeClr val="tx1"/>
              </a:solidFill>
            </a:endParaRPr>
          </a:p>
          <a:p>
            <a:pPr marL="285750" lvl="0" indent="-285750">
              <a:buClr>
                <a:srgbClr val="FFC000"/>
              </a:buClr>
              <a:buFont typeface="Wingdings" panose="05000000000000000000" pitchFamily="2" charset="2"/>
              <a:buChar char="§"/>
            </a:pPr>
            <a:r>
              <a:rPr lang="en-GB" sz="1600" dirty="0" smtClean="0">
                <a:solidFill>
                  <a:schemeClr val="tx1"/>
                </a:solidFill>
              </a:rPr>
              <a:t>Drawback</a:t>
            </a:r>
          </a:p>
          <a:p>
            <a:pPr marL="628650" lvl="1" indent="-285750">
              <a:buClr>
                <a:srgbClr val="FFC000"/>
              </a:buClr>
              <a:buFont typeface="Wingdings" panose="05000000000000000000" pitchFamily="2" charset="2"/>
              <a:buChar char="§"/>
            </a:pPr>
            <a:r>
              <a:rPr lang="fr-FR" sz="1600" b="0" dirty="0" err="1" smtClean="0">
                <a:solidFill>
                  <a:schemeClr val="tx1"/>
                </a:solidFill>
              </a:rPr>
              <a:t>Need</a:t>
            </a:r>
            <a:r>
              <a:rPr lang="fr-FR" sz="1600" b="0" dirty="0" smtClean="0">
                <a:solidFill>
                  <a:schemeClr val="tx1"/>
                </a:solidFill>
              </a:rPr>
              <a:t> to have an </a:t>
            </a:r>
            <a:r>
              <a:rPr lang="fr-FR" sz="1600" b="0" dirty="0" err="1" smtClean="0">
                <a:solidFill>
                  <a:schemeClr val="tx1"/>
                </a:solidFill>
              </a:rPr>
              <a:t>extended</a:t>
            </a:r>
            <a:r>
              <a:rPr lang="fr-FR" sz="1600" b="0" dirty="0" smtClean="0">
                <a:solidFill>
                  <a:schemeClr val="tx1"/>
                </a:solidFill>
              </a:rPr>
              <a:t> self-test </a:t>
            </a:r>
            <a:r>
              <a:rPr lang="fr-FR" sz="1600" b="0" dirty="0" err="1" smtClean="0">
                <a:solidFill>
                  <a:schemeClr val="tx1"/>
                </a:solidFill>
              </a:rPr>
              <a:t>strategy</a:t>
            </a:r>
            <a:r>
              <a:rPr lang="fr-FR" sz="1600" b="0" dirty="0" smtClean="0">
                <a:solidFill>
                  <a:schemeClr val="tx1"/>
                </a:solidFill>
              </a:rPr>
              <a:t> </a:t>
            </a:r>
            <a:r>
              <a:rPr lang="fr-FR" sz="1600" b="0" dirty="0" err="1" smtClean="0">
                <a:solidFill>
                  <a:schemeClr val="tx1"/>
                </a:solidFill>
              </a:rPr>
              <a:t>within</a:t>
            </a:r>
            <a:r>
              <a:rPr lang="fr-FR" sz="1600" b="0" dirty="0" smtClean="0">
                <a:solidFill>
                  <a:schemeClr val="tx1"/>
                </a:solidFill>
              </a:rPr>
              <a:t> AECD/AECS</a:t>
            </a:r>
          </a:p>
        </p:txBody>
      </p:sp>
    </p:spTree>
    <p:extLst>
      <p:ext uri="{BB962C8B-B14F-4D97-AF65-F5344CB8AC3E}">
        <p14:creationId xmlns:p14="http://schemas.microsoft.com/office/powerpoint/2010/main" val="9111724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nvGrpSpPr>
        <p:grpSpPr>
          <a:xfrm>
            <a:off x="458094" y="1257302"/>
            <a:ext cx="6459984" cy="1971675"/>
            <a:chOff x="357234" y="1257302"/>
            <a:chExt cx="6459984" cy="1971675"/>
          </a:xfrm>
        </p:grpSpPr>
        <p:sp>
          <p:nvSpPr>
            <p:cNvPr id="3" name="AutoShape 2"/>
            <p:cNvSpPr>
              <a:spLocks noChangeArrowheads="1"/>
            </p:cNvSpPr>
            <p:nvPr/>
          </p:nvSpPr>
          <p:spPr bwMode="auto">
            <a:xfrm>
              <a:off x="407249" y="2388396"/>
              <a:ext cx="6409969" cy="840581"/>
            </a:xfrm>
            <a:prstGeom prst="flowChartProcess">
              <a:avLst/>
            </a:prstGeom>
            <a:noFill/>
            <a:ln w="9525">
              <a:noFill/>
              <a:miter lim="800000"/>
              <a:headEnd/>
              <a:tailEnd/>
            </a:ln>
          </p:spPr>
          <p:txBody>
            <a:bodyPr wrap="none" lIns="27000" tIns="27000" rIns="27000" bIns="27000"/>
            <a:lstStyle/>
            <a:p>
              <a:r>
                <a:rPr lang="en-US" sz="3200" dirty="0" smtClean="0">
                  <a:solidFill>
                    <a:schemeClr val="tx1"/>
                  </a:solidFill>
                </a:rPr>
                <a:t>HMI check procedure proposal</a:t>
              </a:r>
              <a:endParaRPr lang="en-US" sz="3200" dirty="0">
                <a:solidFill>
                  <a:schemeClr val="tx1"/>
                </a:solidFill>
              </a:endParaRPr>
            </a:p>
          </p:txBody>
        </p:sp>
        <p:sp>
          <p:nvSpPr>
            <p:cNvPr id="4" name="AutoShape 3"/>
            <p:cNvSpPr>
              <a:spLocks noChangeArrowheads="1"/>
            </p:cNvSpPr>
            <p:nvPr/>
          </p:nvSpPr>
          <p:spPr bwMode="auto">
            <a:xfrm>
              <a:off x="357234" y="1257302"/>
              <a:ext cx="1343200" cy="973931"/>
            </a:xfrm>
            <a:prstGeom prst="flowChartProcess">
              <a:avLst/>
            </a:prstGeom>
            <a:noFill/>
            <a:ln w="9525">
              <a:noFill/>
              <a:miter lim="800000"/>
              <a:headEnd/>
              <a:tailEnd/>
            </a:ln>
          </p:spPr>
          <p:txBody>
            <a:bodyPr wrap="none" lIns="27000" tIns="0" rIns="27000" bIns="0" anchor="ctr"/>
            <a:lstStyle/>
            <a:p>
              <a:pPr eaLnBrk="0" hangingPunct="0"/>
              <a:r>
                <a:rPr lang="en-GB" sz="12000" dirty="0" smtClean="0">
                  <a:solidFill>
                    <a:srgbClr val="FFCD00"/>
                  </a:solidFill>
                </a:rPr>
                <a:t>02</a:t>
              </a:r>
              <a:endParaRPr lang="en-GB" sz="12000" b="0" dirty="0">
                <a:solidFill>
                  <a:srgbClr val="FFCD00"/>
                </a:solidFill>
              </a:endParaRPr>
            </a:p>
          </p:txBody>
        </p:sp>
      </p:grpSp>
    </p:spTree>
    <p:extLst>
      <p:ext uri="{BB962C8B-B14F-4D97-AF65-F5344CB8AC3E}">
        <p14:creationId xmlns:p14="http://schemas.microsoft.com/office/powerpoint/2010/main" val="5211948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2"/>
          <p:cNvSpPr>
            <a:spLocks noChangeArrowheads="1"/>
          </p:cNvSpPr>
          <p:nvPr/>
        </p:nvSpPr>
        <p:spPr bwMode="auto">
          <a:xfrm>
            <a:off x="188068" y="226934"/>
            <a:ext cx="8719711" cy="512206"/>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p>
            <a:pPr defTabSz="535781"/>
            <a:r>
              <a:rPr lang="fr-FR" sz="2400" dirty="0" err="1" smtClean="0">
                <a:solidFill>
                  <a:srgbClr val="FFC000"/>
                </a:solidFill>
                <a:latin typeface="Arial Narrow" pitchFamily="34" charset="0"/>
              </a:rPr>
              <a:t>Requirements</a:t>
            </a:r>
            <a:endParaRPr lang="fr-FR" sz="2400" dirty="0">
              <a:solidFill>
                <a:srgbClr val="FFC000"/>
              </a:solidFill>
              <a:latin typeface="Arial Narrow" pitchFamily="34" charset="0"/>
            </a:endParaRPr>
          </a:p>
        </p:txBody>
      </p:sp>
      <p:sp>
        <p:nvSpPr>
          <p:cNvPr id="18" name="ZoneTexte 17"/>
          <p:cNvSpPr txBox="1"/>
          <p:nvPr/>
        </p:nvSpPr>
        <p:spPr>
          <a:xfrm>
            <a:off x="279399" y="820813"/>
            <a:ext cx="8628379" cy="3639503"/>
          </a:xfrm>
          <a:prstGeom prst="rect">
            <a:avLst/>
          </a:prstGeom>
          <a:noFill/>
        </p:spPr>
        <p:txBody>
          <a:bodyPr wrap="square" lIns="0" tIns="0" rIns="0" bIns="0" rtlCol="0" anchor="t" anchorCtr="0">
            <a:noAutofit/>
          </a:bodyPr>
          <a:lstStyle/>
          <a:p>
            <a:pPr lvl="0">
              <a:buClr>
                <a:srgbClr val="FFC000"/>
              </a:buClr>
            </a:pPr>
            <a:r>
              <a:rPr lang="en-US" sz="1600" dirty="0" smtClean="0">
                <a:solidFill>
                  <a:schemeClr val="tx1"/>
                </a:solidFill>
              </a:rPr>
              <a:t>HMI check / Test </a:t>
            </a:r>
            <a:r>
              <a:rPr lang="en-US" sz="1600" dirty="0">
                <a:solidFill>
                  <a:schemeClr val="tx1"/>
                </a:solidFill>
              </a:rPr>
              <a:t>method </a:t>
            </a:r>
            <a:r>
              <a:rPr lang="en-US" sz="1600" dirty="0" smtClean="0">
                <a:solidFill>
                  <a:schemeClr val="tx1"/>
                </a:solidFill>
              </a:rPr>
              <a:t>5 </a:t>
            </a:r>
            <a:r>
              <a:rPr lang="en-US" sz="1600" dirty="0">
                <a:solidFill>
                  <a:schemeClr val="tx1"/>
                </a:solidFill>
              </a:rPr>
              <a:t>can </a:t>
            </a:r>
            <a:r>
              <a:rPr lang="en-US" sz="1600" dirty="0" smtClean="0">
                <a:solidFill>
                  <a:schemeClr val="tx1"/>
                </a:solidFill>
              </a:rPr>
              <a:t>be </a:t>
            </a:r>
            <a:r>
              <a:rPr lang="en-US" sz="1600" u="sng" dirty="0">
                <a:solidFill>
                  <a:schemeClr val="tx1"/>
                </a:solidFill>
              </a:rPr>
              <a:t>only</a:t>
            </a:r>
            <a:r>
              <a:rPr lang="en-US" sz="1600" dirty="0">
                <a:solidFill>
                  <a:schemeClr val="tx1"/>
                </a:solidFill>
              </a:rPr>
              <a:t> used if the in-vehicle </a:t>
            </a:r>
            <a:r>
              <a:rPr lang="en-US" sz="1600" dirty="0" smtClean="0">
                <a:solidFill>
                  <a:schemeClr val="tx1"/>
                </a:solidFill>
              </a:rPr>
              <a:t>AECD/AECS </a:t>
            </a:r>
            <a:r>
              <a:rPr lang="en-US" sz="1600" dirty="0">
                <a:solidFill>
                  <a:schemeClr val="tx1"/>
                </a:solidFill>
              </a:rPr>
              <a:t>is </a:t>
            </a:r>
            <a:r>
              <a:rPr lang="en-US" sz="1600" dirty="0" smtClean="0">
                <a:solidFill>
                  <a:schemeClr val="tx1"/>
                </a:solidFill>
              </a:rPr>
              <a:t>capable :</a:t>
            </a:r>
          </a:p>
          <a:p>
            <a:pPr lvl="0">
              <a:buClr>
                <a:srgbClr val="FFC000"/>
              </a:buClr>
            </a:pPr>
            <a:endParaRPr lang="en-US" sz="1600" b="0" dirty="0">
              <a:solidFill>
                <a:schemeClr val="tx1"/>
              </a:solidFill>
            </a:endParaRPr>
          </a:p>
          <a:p>
            <a:pPr lvl="0">
              <a:buClr>
                <a:srgbClr val="FFC000"/>
              </a:buClr>
            </a:pPr>
            <a:r>
              <a:rPr lang="en-US" sz="1600" dirty="0" smtClean="0">
                <a:solidFill>
                  <a:schemeClr val="tx1"/>
                </a:solidFill>
              </a:rPr>
              <a:t>1-</a:t>
            </a:r>
            <a:r>
              <a:rPr lang="en-US" sz="1600" b="0" dirty="0" smtClean="0">
                <a:solidFill>
                  <a:schemeClr val="tx1"/>
                </a:solidFill>
              </a:rPr>
              <a:t> </a:t>
            </a:r>
            <a:r>
              <a:rPr lang="en-US" sz="1600" b="0" dirty="0">
                <a:solidFill>
                  <a:schemeClr val="tx1"/>
                </a:solidFill>
              </a:rPr>
              <a:t>to </a:t>
            </a:r>
            <a:r>
              <a:rPr lang="en-US" sz="1600" b="0" dirty="0" smtClean="0">
                <a:solidFill>
                  <a:schemeClr val="tx1"/>
                </a:solidFill>
              </a:rPr>
              <a:t>check and diagnose </a:t>
            </a:r>
            <a:r>
              <a:rPr lang="en-US" sz="1600" b="0" dirty="0">
                <a:solidFill>
                  <a:schemeClr val="tx1"/>
                </a:solidFill>
              </a:rPr>
              <a:t>the </a:t>
            </a:r>
            <a:r>
              <a:rPr lang="en-US" sz="1600" b="0" dirty="0" smtClean="0">
                <a:solidFill>
                  <a:schemeClr val="tx1"/>
                </a:solidFill>
              </a:rPr>
              <a:t>electrical connections between all of the following devices :</a:t>
            </a:r>
          </a:p>
          <a:p>
            <a:pPr lvl="0">
              <a:buClr>
                <a:srgbClr val="FFC000"/>
              </a:buClr>
            </a:pPr>
            <a:r>
              <a:rPr lang="en-US" sz="1600" b="0" dirty="0">
                <a:solidFill>
                  <a:schemeClr val="tx1"/>
                </a:solidFill>
              </a:rPr>
              <a:t>	</a:t>
            </a:r>
            <a:r>
              <a:rPr lang="en-US" sz="1600" b="0" dirty="0" smtClean="0">
                <a:solidFill>
                  <a:schemeClr val="tx1"/>
                </a:solidFill>
              </a:rPr>
              <a:t>- AECD control module</a:t>
            </a:r>
          </a:p>
          <a:p>
            <a:pPr lvl="0">
              <a:buClr>
                <a:srgbClr val="FFC000"/>
              </a:buClr>
            </a:pPr>
            <a:r>
              <a:rPr lang="en-US" sz="1600" b="0" dirty="0">
                <a:solidFill>
                  <a:schemeClr val="tx1"/>
                </a:solidFill>
              </a:rPr>
              <a:t>	</a:t>
            </a:r>
            <a:r>
              <a:rPr lang="en-US" sz="1600" b="0" dirty="0" smtClean="0">
                <a:solidFill>
                  <a:schemeClr val="tx1"/>
                </a:solidFill>
              </a:rPr>
              <a:t>- PLMN communication module + antenna</a:t>
            </a:r>
          </a:p>
          <a:p>
            <a:pPr lvl="0">
              <a:buClr>
                <a:srgbClr val="FFC000"/>
              </a:buClr>
            </a:pPr>
            <a:r>
              <a:rPr lang="en-US" sz="1600" b="0" dirty="0">
                <a:solidFill>
                  <a:schemeClr val="tx1"/>
                </a:solidFill>
              </a:rPr>
              <a:t>	</a:t>
            </a:r>
            <a:r>
              <a:rPr lang="en-US" sz="1600" b="0" dirty="0" smtClean="0">
                <a:solidFill>
                  <a:schemeClr val="tx1"/>
                </a:solidFill>
              </a:rPr>
              <a:t>- GNSS receiver + antenna</a:t>
            </a:r>
          </a:p>
          <a:p>
            <a:pPr lvl="0">
              <a:buClr>
                <a:srgbClr val="FFC000"/>
              </a:buClr>
            </a:pPr>
            <a:r>
              <a:rPr lang="en-US" sz="1600" b="0" dirty="0">
                <a:solidFill>
                  <a:schemeClr val="tx1"/>
                </a:solidFill>
              </a:rPr>
              <a:t>	</a:t>
            </a:r>
            <a:r>
              <a:rPr lang="en-US" sz="1600" b="0" dirty="0" smtClean="0">
                <a:solidFill>
                  <a:schemeClr val="tx1"/>
                </a:solidFill>
              </a:rPr>
              <a:t>- Power source (from vehicle or back-up source)</a:t>
            </a:r>
          </a:p>
          <a:p>
            <a:pPr lvl="0">
              <a:buClr>
                <a:srgbClr val="FFC000"/>
              </a:buClr>
            </a:pPr>
            <a:r>
              <a:rPr lang="en-US" sz="1600" b="0" dirty="0">
                <a:solidFill>
                  <a:schemeClr val="tx1"/>
                </a:solidFill>
              </a:rPr>
              <a:t>	</a:t>
            </a:r>
            <a:r>
              <a:rPr lang="en-US" sz="1600" b="0" dirty="0" smtClean="0">
                <a:solidFill>
                  <a:schemeClr val="tx1"/>
                </a:solidFill>
              </a:rPr>
              <a:t>- Warning/Information device (HMI)</a:t>
            </a:r>
          </a:p>
          <a:p>
            <a:pPr lvl="0">
              <a:buClr>
                <a:srgbClr val="FFC000"/>
              </a:buClr>
            </a:pPr>
            <a:r>
              <a:rPr lang="en-US" sz="1600" b="0" dirty="0">
                <a:solidFill>
                  <a:schemeClr val="tx1"/>
                </a:solidFill>
              </a:rPr>
              <a:t>	</a:t>
            </a:r>
            <a:r>
              <a:rPr lang="en-US" sz="1600" b="0" dirty="0" smtClean="0">
                <a:solidFill>
                  <a:schemeClr val="tx1"/>
                </a:solidFill>
              </a:rPr>
              <a:t>- Hand free audio equipment (microphone, speaker)</a:t>
            </a:r>
          </a:p>
          <a:p>
            <a:pPr lvl="0">
              <a:buClr>
                <a:srgbClr val="FFC000"/>
              </a:buClr>
            </a:pPr>
            <a:endParaRPr lang="en-US" sz="1600" b="0" dirty="0" smtClean="0">
              <a:solidFill>
                <a:schemeClr val="tx1"/>
              </a:solidFill>
            </a:endParaRPr>
          </a:p>
          <a:p>
            <a:pPr lvl="0">
              <a:buClr>
                <a:srgbClr val="FFC000"/>
              </a:buClr>
            </a:pPr>
            <a:r>
              <a:rPr lang="en-US" sz="1600" dirty="0" smtClean="0">
                <a:solidFill>
                  <a:schemeClr val="tx1"/>
                </a:solidFill>
              </a:rPr>
              <a:t>2-</a:t>
            </a:r>
            <a:r>
              <a:rPr lang="en-US" sz="1600" b="0" dirty="0" smtClean="0">
                <a:solidFill>
                  <a:schemeClr val="tx1"/>
                </a:solidFill>
              </a:rPr>
              <a:t> </a:t>
            </a:r>
            <a:r>
              <a:rPr lang="en-US" sz="1600" b="0" dirty="0">
                <a:solidFill>
                  <a:schemeClr val="tx1"/>
                </a:solidFill>
              </a:rPr>
              <a:t>to discriminate a network failure </a:t>
            </a:r>
            <a:r>
              <a:rPr lang="en-US" sz="1600" b="0" dirty="0" smtClean="0">
                <a:solidFill>
                  <a:schemeClr val="tx1"/>
                </a:solidFill>
              </a:rPr>
              <a:t>from </a:t>
            </a:r>
            <a:r>
              <a:rPr lang="en-US" sz="1600" b="0" dirty="0">
                <a:solidFill>
                  <a:schemeClr val="tx1"/>
                </a:solidFill>
              </a:rPr>
              <a:t>an internal failure of the AECD Unit, </a:t>
            </a:r>
          </a:p>
          <a:p>
            <a:pPr lvl="0">
              <a:buClr>
                <a:srgbClr val="FFC000"/>
              </a:buClr>
            </a:pPr>
            <a:r>
              <a:rPr lang="en-US" sz="1600" b="0" dirty="0">
                <a:solidFill>
                  <a:schemeClr val="tx1"/>
                </a:solidFill>
              </a:rPr>
              <a:t>the communication with GNSS and mobile networks and PSAP is deemed to be compliant if </a:t>
            </a:r>
            <a:r>
              <a:rPr lang="en-US" sz="1600" b="0" dirty="0" smtClean="0">
                <a:solidFill>
                  <a:schemeClr val="tx1"/>
                </a:solidFill>
              </a:rPr>
              <a:t>no internal </a:t>
            </a:r>
            <a:r>
              <a:rPr lang="en-US" sz="1600" b="0" dirty="0">
                <a:solidFill>
                  <a:schemeClr val="tx1"/>
                </a:solidFill>
              </a:rPr>
              <a:t>failure warning is indicated by the </a:t>
            </a:r>
            <a:r>
              <a:rPr lang="en-US" sz="1600" b="0" dirty="0" smtClean="0">
                <a:solidFill>
                  <a:schemeClr val="tx1"/>
                </a:solidFill>
              </a:rPr>
              <a:t>vehicle HMI</a:t>
            </a:r>
            <a:r>
              <a:rPr lang="en-US" sz="1600" b="0" dirty="0">
                <a:solidFill>
                  <a:schemeClr val="tx1"/>
                </a:solidFill>
              </a:rPr>
              <a:t>.</a:t>
            </a:r>
          </a:p>
          <a:p>
            <a:pPr lvl="0">
              <a:buClr>
                <a:srgbClr val="FFC000"/>
              </a:buClr>
            </a:pPr>
            <a:endParaRPr lang="en-US" sz="1600" b="0" dirty="0">
              <a:solidFill>
                <a:schemeClr val="tx1"/>
              </a:solidFill>
            </a:endParaRPr>
          </a:p>
        </p:txBody>
      </p:sp>
    </p:spTree>
    <p:extLst>
      <p:ext uri="{BB962C8B-B14F-4D97-AF65-F5344CB8AC3E}">
        <p14:creationId xmlns:p14="http://schemas.microsoft.com/office/powerpoint/2010/main" val="569847754"/>
      </p:ext>
    </p:extLst>
  </p:cSld>
  <p:clrMapOvr>
    <a:masterClrMapping/>
  </p:clrMapOvr>
  <p:timing>
    <p:tnLst>
      <p:par>
        <p:cTn id="1" dur="indefinite" restart="never" nodeType="tmRoot"/>
      </p:par>
    </p:tnLst>
  </p:timing>
</p:sld>
</file>

<file path=ppt/theme/theme1.xml><?xml version="1.0" encoding="utf-8"?>
<a:theme xmlns:a="http://schemas.openxmlformats.org/drawingml/2006/main" name="G_GROUPE RENAULT_PowerPoint template_16x9_v2">
  <a:themeElements>
    <a:clrScheme name="Groupe Renault">
      <a:dk1>
        <a:srgbClr val="000000"/>
      </a:dk1>
      <a:lt1>
        <a:srgbClr val="FFFFFF"/>
      </a:lt1>
      <a:dk2>
        <a:srgbClr val="000000"/>
      </a:dk2>
      <a:lt2>
        <a:srgbClr val="FFFFFF"/>
      </a:lt2>
      <a:accent1>
        <a:srgbClr val="FFCC33"/>
      </a:accent1>
      <a:accent2>
        <a:srgbClr val="C80E0E"/>
      </a:accent2>
      <a:accent3>
        <a:srgbClr val="9BC814"/>
      </a:accent3>
      <a:accent4>
        <a:srgbClr val="878785"/>
      </a:accent4>
      <a:accent5>
        <a:srgbClr val="97999B"/>
      </a:accent5>
      <a:accent6>
        <a:srgbClr val="CFC9C4"/>
      </a:accent6>
      <a:hlink>
        <a:srgbClr val="000000"/>
      </a:hlink>
      <a:folHlink>
        <a:srgbClr val="97999B"/>
      </a:folHlink>
    </a:clrScheme>
    <a:fontScheme name="RENAULT">
      <a:majorFont>
        <a:latin typeface="Arial Narrow"/>
        <a:ea typeface="MS PGothic"/>
        <a:cs typeface=""/>
      </a:majorFont>
      <a:minorFont>
        <a:latin typeface="Arial"/>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_SIGN-FRANCAIS_Garde 1">
        <a:dk1>
          <a:srgbClr val="000000"/>
        </a:dk1>
        <a:lt1>
          <a:srgbClr val="FFFFFF"/>
        </a:lt1>
        <a:dk2>
          <a:srgbClr val="000000"/>
        </a:dk2>
        <a:lt2>
          <a:srgbClr val="8A8E91"/>
        </a:lt2>
        <a:accent1>
          <a:srgbClr val="F7B100"/>
        </a:accent1>
        <a:accent2>
          <a:srgbClr val="CCCCCC"/>
        </a:accent2>
        <a:accent3>
          <a:srgbClr val="FFFFFF"/>
        </a:accent3>
        <a:accent4>
          <a:srgbClr val="000000"/>
        </a:accent4>
        <a:accent5>
          <a:srgbClr val="FAD5AA"/>
        </a:accent5>
        <a:accent6>
          <a:srgbClr val="B9B9B9"/>
        </a:accent6>
        <a:hlink>
          <a:srgbClr val="9BC814"/>
        </a:hlink>
        <a:folHlink>
          <a:srgbClr val="C80E0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G_GROUPE RENAULT_PPT template_V1" id="{EC4812B9-E22D-4A5C-AAF7-852E5F6B9CC7}" vid="{5FD50497-A1E9-4DDE-B8C6-8A074B1B1A56}"/>
    </a:ext>
  </a:extLst>
</a:theme>
</file>

<file path=ppt/theme/theme2.xml><?xml version="1.0" encoding="utf-8"?>
<a:theme xmlns:a="http://schemas.openxmlformats.org/drawingml/2006/main" name="END">
  <a:themeElements>
    <a:clrScheme name="Groupe Renault">
      <a:dk1>
        <a:srgbClr val="000000"/>
      </a:dk1>
      <a:lt1>
        <a:srgbClr val="FFFFFF"/>
      </a:lt1>
      <a:dk2>
        <a:srgbClr val="000000"/>
      </a:dk2>
      <a:lt2>
        <a:srgbClr val="FFFFFF"/>
      </a:lt2>
      <a:accent1>
        <a:srgbClr val="FFCC33"/>
      </a:accent1>
      <a:accent2>
        <a:srgbClr val="C80E0E"/>
      </a:accent2>
      <a:accent3>
        <a:srgbClr val="9BC814"/>
      </a:accent3>
      <a:accent4>
        <a:srgbClr val="878785"/>
      </a:accent4>
      <a:accent5>
        <a:srgbClr val="97999B"/>
      </a:accent5>
      <a:accent6>
        <a:srgbClr val="CFC9C4"/>
      </a:accent6>
      <a:hlink>
        <a:srgbClr val="000000"/>
      </a:hlink>
      <a:folHlink>
        <a:srgbClr val="97999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_GROUPE RENAULT_PPT template_V1" id="{EC4812B9-E22D-4A5C-AAF7-852E5F6B9CC7}" vid="{B3D0E180-1F0D-43F7-8E7A-206DC286D189}"/>
    </a:ext>
  </a:extLst>
</a:theme>
</file>

<file path=ppt/theme/theme3.xml><?xml version="1.0" encoding="utf-8"?>
<a:theme xmlns:a="http://schemas.openxmlformats.org/drawingml/2006/main" name="Thème Office">
  <a:themeElements>
    <a:clrScheme name="RENAULT CORPORATE">
      <a:dk1>
        <a:srgbClr val="000000"/>
      </a:dk1>
      <a:lt1>
        <a:srgbClr val="FFFFFF"/>
      </a:lt1>
      <a:dk2>
        <a:srgbClr val="000000"/>
      </a:dk2>
      <a:lt2>
        <a:srgbClr val="FFFFFF"/>
      </a:lt2>
      <a:accent1>
        <a:srgbClr val="F7B100"/>
      </a:accent1>
      <a:accent2>
        <a:srgbClr val="C80E0E"/>
      </a:accent2>
      <a:accent3>
        <a:srgbClr val="9BC814"/>
      </a:accent3>
      <a:accent4>
        <a:srgbClr val="767A7D"/>
      </a:accent4>
      <a:accent5>
        <a:srgbClr val="CCCCCC"/>
      </a:accent5>
      <a:accent6>
        <a:srgbClr val="EBEBEB"/>
      </a:accent6>
      <a:hlink>
        <a:srgbClr val="000000"/>
      </a:hlink>
      <a:folHlink>
        <a:srgbClr val="7F7F7F"/>
      </a:folHlink>
    </a:clrScheme>
    <a:fontScheme name="RENAULT">
      <a:majorFont>
        <a:latin typeface="Arial Narrow"/>
        <a:ea typeface="MS PGothic"/>
        <a:cs typeface=""/>
      </a:majorFont>
      <a:minorFont>
        <a:latin typeface="Arial"/>
        <a:ea typeface="MS PGothic"/>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Groupe Renault">
      <a:dk1>
        <a:srgbClr val="000000"/>
      </a:dk1>
      <a:lt1>
        <a:srgbClr val="FFFFFF"/>
      </a:lt1>
      <a:dk2>
        <a:srgbClr val="000000"/>
      </a:dk2>
      <a:lt2>
        <a:srgbClr val="FFFFFF"/>
      </a:lt2>
      <a:accent1>
        <a:srgbClr val="FFCC33"/>
      </a:accent1>
      <a:accent2>
        <a:srgbClr val="C80E0E"/>
      </a:accent2>
      <a:accent3>
        <a:srgbClr val="9BC814"/>
      </a:accent3>
      <a:accent4>
        <a:srgbClr val="878785"/>
      </a:accent4>
      <a:accent5>
        <a:srgbClr val="97999B"/>
      </a:accent5>
      <a:accent6>
        <a:srgbClr val="CFC9C4"/>
      </a:accent6>
      <a:hlink>
        <a:srgbClr val="000000"/>
      </a:hlink>
      <a:folHlink>
        <a:srgbClr val="97999B"/>
      </a:folHlink>
    </a:clrScheme>
    <a:fontScheme name="RENAULT">
      <a:majorFont>
        <a:latin typeface="Arial Narrow"/>
        <a:ea typeface="MS PGothic"/>
        <a:cs typeface=""/>
      </a:majorFont>
      <a:minorFont>
        <a:latin typeface="Arial"/>
        <a:ea typeface="MS PGothic"/>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3f3ffb80-b649-469d-bee1-9787924d73a3"/>
    <TaxKeywordTaxHTField xmlns="3f3ffb80-b649-469d-bee1-9787924d73a3">
      <Terms xmlns="http://schemas.microsoft.com/office/infopath/2007/PartnerControls"/>
    </TaxKeywordTaxHTField>
    <NGTagNote xmlns="1a0fffdb-da07-4417-8f1d-d5b143cf445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5B93B860B222F48B35EC1BC630CBE5A" ma:contentTypeVersion="6" ma:contentTypeDescription="Crée un document." ma:contentTypeScope="" ma:versionID="ec1bfe47701ebb92c3a38bfe3f8785c6">
  <xsd:schema xmlns:xsd="http://www.w3.org/2001/XMLSchema" xmlns:xs="http://www.w3.org/2001/XMLSchema" xmlns:p="http://schemas.microsoft.com/office/2006/metadata/properties" xmlns:ns1="http://schemas.microsoft.com/sharepoint/v3" xmlns:ns2="3f3ffb80-b649-469d-bee1-9787924d73a3" xmlns:ns3="1a0fffdb-da07-4417-8f1d-d5b143cf445e" targetNamespace="http://schemas.microsoft.com/office/2006/metadata/properties" ma:root="true" ma:fieldsID="114a438ec0cd4c301babb6ae12fb2ab3" ns1:_="" ns2:_="" ns3:_="">
    <xsd:import namespace="http://schemas.microsoft.com/sharepoint/v3"/>
    <xsd:import namespace="3f3ffb80-b649-469d-bee1-9787924d73a3"/>
    <xsd:import namespace="1a0fffdb-da07-4417-8f1d-d5b143cf445e"/>
    <xsd:element name="properties">
      <xsd:complexType>
        <xsd:sequence>
          <xsd:element name="documentManagement">
            <xsd:complexType>
              <xsd:all>
                <xsd:element ref="ns2:TaxKeywordTaxHTField" minOccurs="0"/>
                <xsd:element ref="ns2:TaxCatchAll" minOccurs="0"/>
                <xsd:element ref="ns3:NGTagNote" minOccurs="0"/>
                <xsd:element ref="ns1:AverageRating" minOccurs="0"/>
                <xsd:element ref="ns1:Rating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2" nillable="true" ma:displayName="Évaluation (0-5)" ma:decimals="2" ma:description="Valeur moyenne de toutes les évaluations envoyées" ma:internalName="AverageRating" ma:readOnly="true">
      <xsd:simpleType>
        <xsd:restriction base="dms:Number"/>
      </xsd:simpleType>
    </xsd:element>
    <xsd:element name="RatingCount" ma:index="13" nillable="true" ma:displayName="Nombre d’évaluations" ma:decimals="0" ma:description="Nombre d’évaluations envoyées"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3f3ffb80-b649-469d-bee1-9787924d73a3"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Mots clés d’entreprise" ma:fieldId="{23f27201-bee3-471e-b2e7-b64fd8b7ca38}" ma:taxonomyMulti="true" ma:sspId="2217d52f-74e4-4921-b42f-e1ddc93e3680" ma:termSetId="00000000-0000-0000-0000-000000000000" ma:anchorId="00000000-0000-0000-0000-000000000000" ma:open="true" ma:isKeyword="true">
      <xsd:complexType>
        <xsd:sequence>
          <xsd:element ref="pc:Terms" minOccurs="0" maxOccurs="1"/>
        </xsd:sequence>
      </xsd:complexType>
    </xsd:element>
    <xsd:element name="TaxCatchAll" ma:index="10" nillable="true" ma:displayName="Taxonomy Catch All Column" ma:hidden="true" ma:list="{4f25b9bc-fd70-4699-b4a3-c7d7f1498595}" ma:internalName="TaxCatchAll" ma:showField="CatchAllData" ma:web="3f3ffb80-b649-469d-bee1-9787924d73a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1a0fffdb-da07-4417-8f1d-d5b143cf445e" elementFormDefault="qualified">
    <xsd:import namespace="http://schemas.microsoft.com/office/2006/documentManagement/types"/>
    <xsd:import namespace="http://schemas.microsoft.com/office/infopath/2007/PartnerControls"/>
    <xsd:element name="NGTagNote" ma:index="11" nillable="true" ma:displayName="Tags" ma:decimals="2" ma:internalName="_x0024_Resources_x003a_NewsGatorWSS_x002c_Fields_TagNotesName_x003b_">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7D6B8E8-93D9-4ACC-BD81-DED295CD83A5}">
  <ds:schemaRefs>
    <ds:schemaRef ds:uri="http://purl.org/dc/terms/"/>
    <ds:schemaRef ds:uri="http://schemas.microsoft.com/sharepoint/v3"/>
    <ds:schemaRef ds:uri="3f3ffb80-b649-469d-bee1-9787924d73a3"/>
    <ds:schemaRef ds:uri="http://schemas.microsoft.com/office/2006/metadata/properties"/>
    <ds:schemaRef ds:uri="http://schemas.microsoft.com/office/2006/documentManagement/types"/>
    <ds:schemaRef ds:uri="http://purl.org/dc/dcmitype/"/>
    <ds:schemaRef ds:uri="http://schemas.microsoft.com/office/infopath/2007/PartnerControls"/>
    <ds:schemaRef ds:uri="http://purl.org/dc/elements/1.1/"/>
    <ds:schemaRef ds:uri="http://schemas.openxmlformats.org/package/2006/metadata/core-properties"/>
    <ds:schemaRef ds:uri="1a0fffdb-da07-4417-8f1d-d5b143cf445e"/>
    <ds:schemaRef ds:uri="http://www.w3.org/XML/1998/namespace"/>
  </ds:schemaRefs>
</ds:datastoreItem>
</file>

<file path=customXml/itemProps2.xml><?xml version="1.0" encoding="utf-8"?>
<ds:datastoreItem xmlns:ds="http://schemas.openxmlformats.org/officeDocument/2006/customXml" ds:itemID="{09520654-3AD4-4AA6-B1FF-0185D9C4B421}">
  <ds:schemaRefs>
    <ds:schemaRef ds:uri="http://schemas.microsoft.com/sharepoint/v3/contenttype/forms"/>
  </ds:schemaRefs>
</ds:datastoreItem>
</file>

<file path=customXml/itemProps3.xml><?xml version="1.0" encoding="utf-8"?>
<ds:datastoreItem xmlns:ds="http://schemas.openxmlformats.org/officeDocument/2006/customXml" ds:itemID="{BF863383-3109-4AE0-9176-36067DB5A9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3f3ffb80-b649-469d-bee1-9787924d73a3"/>
    <ds:schemaRef ds:uri="1a0fffdb-da07-4417-8f1d-d5b143cf445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G_GROUPE RENAULT_PowerPoint template_16x9_v2</Template>
  <TotalTime>2121</TotalTime>
  <Words>761</Words>
  <Application>Microsoft Office PowerPoint</Application>
  <PresentationFormat>Affichage à l'écran (16:9)</PresentationFormat>
  <Paragraphs>207</Paragraphs>
  <Slides>18</Slides>
  <Notes>0</Notes>
  <HiddenSlides>0</HiddenSlides>
  <MMClips>0</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18</vt:i4>
      </vt:variant>
    </vt:vector>
  </HeadingPairs>
  <TitlesOfParts>
    <vt:vector size="26" baseType="lpstr">
      <vt:lpstr>ＭＳ Ｐゴシック</vt:lpstr>
      <vt:lpstr>ＭＳ Ｐゴシック</vt:lpstr>
      <vt:lpstr>Arial</vt:lpstr>
      <vt:lpstr>Arial Narrow</vt:lpstr>
      <vt:lpstr>Calibri</vt:lpstr>
      <vt:lpstr>Wingdings</vt:lpstr>
      <vt:lpstr>G_GROUPE RENAULT_PowerPoint template_16x9_v2</vt:lpstr>
      <vt:lpstr>END</vt:lpstr>
      <vt:lpstr>Aecs regulation  Post-crash check with HMI method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ALLIANCE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SUBTITLE</dc:title>
  <dc:creator>FAVREAU Philippe</dc:creator>
  <cp:lastModifiedBy>FAVREAU Philippe</cp:lastModifiedBy>
  <cp:revision>241</cp:revision>
  <cp:lastPrinted>2016-01-28T13:48:16Z</cp:lastPrinted>
  <dcterms:created xsi:type="dcterms:W3CDTF">2015-05-06T06:52:27Z</dcterms:created>
  <dcterms:modified xsi:type="dcterms:W3CDTF">2016-02-10T13:11:35Z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0x01010095B93B860B222F48B35EC1BC630CBE5A</vt:lpwstr>
  </property>
  <property fmtid="{D5CDD505-2E9C-101B-9397-08002B2CF9AE}" pid="3" name="TaxKeyword">
    <vt:lpwstr/>
  </property>
</Properties>
</file>