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4451" r:id="rId3"/>
  </p:sldMasterIdLst>
  <p:notesMasterIdLst>
    <p:notesMasterId r:id="rId11"/>
  </p:notesMasterIdLst>
  <p:sldIdLst>
    <p:sldId id="273" r:id="rId4"/>
    <p:sldId id="325" r:id="rId5"/>
    <p:sldId id="330" r:id="rId6"/>
    <p:sldId id="347" r:id="rId7"/>
    <p:sldId id="331" r:id="rId8"/>
    <p:sldId id="351" r:id="rId9"/>
    <p:sldId id="30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64"/>
    <a:srgbClr val="680000"/>
    <a:srgbClr val="FFFF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80" d="100"/>
          <a:sy n="80" d="100"/>
        </p:scale>
        <p:origin x="-1878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F4C9B19-A958-4E7B-BAA5-E17E3C742AA7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9D584E3-29D7-4CEB-9D6C-97AB2AA7F54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6627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ADB6925-550B-474C-BB5B-C8E7D3293560}" type="slidenum">
              <a:rPr lang="ja-JP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Page 10</a:t>
            </a:r>
            <a:r>
              <a:rPr lang="en-US" baseline="0" dirty="0" smtClean="0"/>
              <a:t> of GTR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D584E3-29D7-4CEB-9D6C-97AB2AA7F54F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1044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4DF5E32-349E-484F-92D4-6BF4DFC0C8CE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685800" y="2514600"/>
            <a:ext cx="7772400" cy="76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latin typeface="Tahom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096000"/>
            <a:ext cx="1752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19400"/>
            <a:ext cx="6400800" cy="685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8A7EE-5593-4D54-AE57-F255507E1883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0399B-88CE-4FD8-B898-4CC4934C8EE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442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38950-33AF-44DC-A06B-389D139F1037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8E8CA-69FD-4922-9FF9-1C7617E2655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3191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76200"/>
            <a:ext cx="20764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76200"/>
            <a:ext cx="60769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5139E-DF6C-4312-9066-776916CCCDB6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EED73-FB15-4273-9218-3CB25873752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937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685800" y="2514600"/>
            <a:ext cx="7772400" cy="76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latin typeface="Tahom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096000"/>
            <a:ext cx="1752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19400"/>
            <a:ext cx="6400800" cy="685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50CE6-6FE3-4F14-9F1C-3C921990273E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ED80D-F879-44A5-9DBE-7FFC3F09CD9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454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D16EE-964C-4929-8574-AEC266290C2A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7C28B-D714-43D0-AEF6-6A6111B0775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408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AD323-8C82-4DE7-93C9-CD8602801B8E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023A6-7107-429D-A0F9-17026AFC190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16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82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8382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B2062-CC42-4F3A-8331-3071E8B2A6D8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1EBB9-5930-4F00-9961-521C419A625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14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791A8-5553-460C-AFEF-2F772EBB5B71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9C67B-1540-4CF5-9027-D438DD10C32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8776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810BA-0EFA-4D13-9C5D-A90795926993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52A59-E66D-4876-A7A5-72878764EE1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0859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7EBEF-DB4B-437E-94E3-02F7B0597DDC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72240-0A04-4580-BC2A-3AC959E79E7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996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16B9E-D3C2-4D61-B378-DD2C58E359E8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E0902-65C5-4BAC-A16B-0C1C90B2CE9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085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7F08A-37D4-48F6-BB92-E54DC1FB77D1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2BF16-CE46-4414-ADA0-70C1B437E1C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1976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450CD-C636-4711-B16D-38744490DCB1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724E4-4277-4D6E-B141-1EE63EE14F0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3351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5B389-6110-4648-8B1D-95241ADF416E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FEBA5-89A8-46CE-A911-E913DC5BC95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8923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76200"/>
            <a:ext cx="20764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76200"/>
            <a:ext cx="60769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3FE91-5D41-4363-882A-D35EA16F949B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B7E80-0F9F-4F44-958C-10180988EB7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088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98DC7-4870-476D-9571-C8B7C3AB103A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7336E-992B-4C4B-B62B-01115535C4C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62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FE48A-1E39-429F-8413-9012EA763E28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4B808-7B5C-4ABA-AC86-C596489C11B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981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B5760-0A59-43F8-949C-230776357F8B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D94EE-A6CE-4341-B266-40B18028F5E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054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071BF-A664-4BE0-AFDF-677EE89A54FB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A8F94-49A3-4FCF-9676-C8ADC72A65E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2025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B321C-4280-4A4F-9F47-11564965216E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893FA-E354-4361-9022-037073A3FFB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7009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DF652-03FF-47F9-BD5F-381FD8654DF2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284E5-E048-4F0B-88B7-BD110343F24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40578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7221-18BC-4641-9697-999C28985259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D6584-70F4-43B0-BB17-CD160B6C854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761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99306-5D64-4E5A-B05D-C731F3C46ACB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B97BF-B2F7-4806-9058-A13EA40EAD7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9818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4B769-777D-4D41-8417-83D475FCA6E9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E7D4B-4402-452B-B0BD-E695D168FE2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8933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8298-6BC2-4F9D-B098-589DA7378ACF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D0CAB-F466-465C-A5CD-522883EE45A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85377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98130-0CC5-4371-BE67-7F9A1D28C8A3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6EA26-2AF5-4180-92AA-BE249A5EBC9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836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EAE7C-D0CD-4195-9092-DF3B6CEE21D3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938A9-8ADE-49A1-BB8B-F48DED54235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409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82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8382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A89ED-BF46-4E8E-AC92-07C4C569548E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E65E0-0B85-4B8D-938F-F16B5B2C26D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479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297EA-0AFD-48D2-AC48-90F3AD9DAE21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07AD8-B732-4969-A4EA-870CB8C51A9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175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77CD5-4418-4D6D-AB29-14C7CCE57D61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03BDC-7E39-4A69-8D23-C70D5A5579C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08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101CA-B103-4FD1-A220-45599AD659E8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564CE-FB07-41D7-8C8B-43BCA7BAFDC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040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4FF30-F175-4CF7-B33A-53C5362C08E9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B5406-9A41-4F1E-B981-E7E09026094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014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0A4A5-A90D-4BF3-B50C-42BBAF6DD183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201D5-FC3A-4A1F-AD93-26AD4847170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200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8229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8200"/>
            <a:ext cx="82296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ahom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69812447-E643-4EC9-91ED-9379BEA410A3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62600" y="6613525"/>
            <a:ext cx="3505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ahom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ahom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D0F6C41-FE8D-4BE7-B89B-DFFB3039FD1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04800" y="609600"/>
            <a:ext cx="8382000" cy="76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latin typeface="Tahoma" pitchFamily="34" charset="0"/>
            </a:endParaRP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71438"/>
            <a:ext cx="1752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03" r:id="rId1"/>
    <p:sldLayoutId id="2147484976" r:id="rId2"/>
    <p:sldLayoutId id="2147484977" r:id="rId3"/>
    <p:sldLayoutId id="2147484978" r:id="rId4"/>
    <p:sldLayoutId id="2147484979" r:id="rId5"/>
    <p:sldLayoutId id="2147484980" r:id="rId6"/>
    <p:sldLayoutId id="2147484981" r:id="rId7"/>
    <p:sldLayoutId id="2147484982" r:id="rId8"/>
    <p:sldLayoutId id="2147484983" r:id="rId9"/>
    <p:sldLayoutId id="2147484984" r:id="rId10"/>
    <p:sldLayoutId id="214748498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ahoma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8229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8200"/>
            <a:ext cx="82296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ahom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CEA95AC5-8436-4C9C-8056-0654FD840FC6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62600" y="6613525"/>
            <a:ext cx="3505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ahom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ahom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C4F7377B-8916-44B8-AC1B-2C4702BAF20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04800" y="609600"/>
            <a:ext cx="8382000" cy="76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latin typeface="Tahoma" pitchFamily="34" charset="0"/>
            </a:endParaRPr>
          </a:p>
        </p:txBody>
      </p:sp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71438"/>
            <a:ext cx="1752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04" r:id="rId1"/>
    <p:sldLayoutId id="2147484986" r:id="rId2"/>
    <p:sldLayoutId id="2147484987" r:id="rId3"/>
    <p:sldLayoutId id="2147484988" r:id="rId4"/>
    <p:sldLayoutId id="2147484989" r:id="rId5"/>
    <p:sldLayoutId id="2147484990" r:id="rId6"/>
    <p:sldLayoutId id="2147484991" r:id="rId7"/>
    <p:sldLayoutId id="2147484992" r:id="rId8"/>
    <p:sldLayoutId id="2147484993" r:id="rId9"/>
    <p:sldLayoutId id="2147484994" r:id="rId10"/>
    <p:sldLayoutId id="21474849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ahoma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161C75A-9E96-44A9-A161-75AF99498215}" type="datetimeFigureOut">
              <a:rPr lang="en-US" altLang="en-US"/>
              <a:pPr>
                <a:defRPr/>
              </a:pPr>
              <a:t>1/11/2016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EE35DB1-C9C4-4526-93AE-8C4F9BFFF9E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05" r:id="rId1"/>
    <p:sldLayoutId id="2147484996" r:id="rId2"/>
    <p:sldLayoutId id="2147485006" r:id="rId3"/>
    <p:sldLayoutId id="2147484997" r:id="rId4"/>
    <p:sldLayoutId id="2147485007" r:id="rId5"/>
    <p:sldLayoutId id="2147484998" r:id="rId6"/>
    <p:sldLayoutId id="2147484999" r:id="rId7"/>
    <p:sldLayoutId id="2147485008" r:id="rId8"/>
    <p:sldLayoutId id="2147485000" r:id="rId9"/>
    <p:sldLayoutId id="2147485001" r:id="rId10"/>
    <p:sldLayoutId id="21474850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609600" y="2743200"/>
            <a:ext cx="891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latin typeface="Tahoma" pitchFamily="34" charset="0"/>
              </a:rPr>
              <a:t>WLTP </a:t>
            </a:r>
            <a:r>
              <a:rPr lang="en-GB" altLang="en-US" sz="2800" b="1" dirty="0" smtClean="0">
                <a:latin typeface="Tahoma" pitchFamily="34" charset="0"/>
              </a:rPr>
              <a:t>- GTR  No. 15</a:t>
            </a:r>
            <a:endParaRPr lang="en-US" altLang="en-US" sz="2800" b="1" dirty="0">
              <a:latin typeface="Tahoma" pitchFamily="34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2057400" y="5595938"/>
            <a:ext cx="4572000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altLang="ja-JP" sz="1800" b="1" dirty="0" smtClean="0">
                <a:latin typeface="Tahoma" pitchFamily="34" charset="0"/>
              </a:rPr>
              <a:t>WLTP IG Meetings</a:t>
            </a:r>
            <a:endParaRPr lang="en-US" altLang="ja-JP" sz="1800" b="1" dirty="0">
              <a:latin typeface="Tahoma" pitchFamily="34" charset="0"/>
            </a:endParaRPr>
          </a:p>
          <a:p>
            <a:pPr algn="ctr" eaLnBrk="1" hangingPunct="1"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altLang="ja-JP" sz="1800" b="1" dirty="0" smtClean="0">
                <a:latin typeface="Tahoma" pitchFamily="34" charset="0"/>
              </a:rPr>
              <a:t>11</a:t>
            </a:r>
            <a:r>
              <a:rPr lang="en-US" altLang="ja-JP" sz="1800" b="1" baseline="30000" dirty="0" smtClean="0">
                <a:latin typeface="Tahoma" pitchFamily="34" charset="0"/>
              </a:rPr>
              <a:t>th</a:t>
            </a:r>
            <a:r>
              <a:rPr lang="en-US" altLang="ja-JP" sz="1800" b="1" dirty="0" smtClean="0">
                <a:latin typeface="Tahoma" pitchFamily="34" charset="0"/>
              </a:rPr>
              <a:t> – 13</a:t>
            </a:r>
            <a:r>
              <a:rPr lang="en-US" altLang="ja-JP" sz="1800" b="1" baseline="30000" dirty="0" smtClean="0">
                <a:latin typeface="Tahoma" pitchFamily="34" charset="0"/>
              </a:rPr>
              <a:t>th</a:t>
            </a:r>
            <a:r>
              <a:rPr lang="en-US" altLang="ja-JP" sz="1800" b="1" dirty="0" smtClean="0">
                <a:latin typeface="Tahoma" pitchFamily="34" charset="0"/>
              </a:rPr>
              <a:t> Jan 2016</a:t>
            </a:r>
          </a:p>
          <a:p>
            <a:pPr algn="ctr" eaLnBrk="1" hangingPunct="1"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altLang="ja-JP" sz="1800" b="1" dirty="0" smtClean="0">
                <a:latin typeface="Tahoma" pitchFamily="34" charset="0"/>
              </a:rPr>
              <a:t>Geneva</a:t>
            </a:r>
            <a:endParaRPr lang="en-US" altLang="ja-JP" sz="1800" b="1" dirty="0">
              <a:latin typeface="Tahoma" pitchFamily="34" charset="0"/>
            </a:endParaRPr>
          </a:p>
        </p:txBody>
      </p:sp>
      <p:pic>
        <p:nvPicPr>
          <p:cNvPr id="10244" name="Picture 3" descr="C:\Documents and Settings\232980\Desktop\TRL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0" y="4876799"/>
            <a:ext cx="11811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4310743" y="3496501"/>
            <a:ext cx="4820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 dirty="0">
                <a:latin typeface="Tahoma" pitchFamily="34" charset="0"/>
              </a:rPr>
              <a:t>ECE-TRANS-WP29-GRPE-2016-03e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 dirty="0" smtClean="0">
                <a:latin typeface="Tahoma" pitchFamily="34" charset="0"/>
              </a:rPr>
              <a:t>Interpretation </a:t>
            </a:r>
            <a:r>
              <a:rPr lang="en-GB" altLang="en-US" sz="1800" b="1" dirty="0">
                <a:latin typeface="Tahoma" pitchFamily="34" charset="0"/>
              </a:rPr>
              <a:t>I</a:t>
            </a:r>
            <a:r>
              <a:rPr lang="en-GB" altLang="en-US" sz="1800" b="1" dirty="0" smtClean="0">
                <a:latin typeface="Tahoma" pitchFamily="34" charset="0"/>
              </a:rPr>
              <a:t>ssues- Views from India</a:t>
            </a:r>
            <a:endParaRPr lang="en-US" altLang="en-US" sz="1800" b="1" dirty="0">
              <a:latin typeface="Tahoma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781800" y="1066800"/>
            <a:ext cx="160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WLTP-13-15e</a:t>
            </a:r>
            <a:endParaRPr lang="de-DE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228600" y="749300"/>
            <a:ext cx="8686800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US" altLang="en-US" sz="1800" dirty="0">
                <a:solidFill>
                  <a:srgbClr val="680000"/>
                </a:solidFill>
              </a:rPr>
              <a:t>GTR Text</a:t>
            </a: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endParaRPr lang="en-US" altLang="en-US" sz="1800" dirty="0">
              <a:solidFill>
                <a:srgbClr val="68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Tx/>
              <a:buNone/>
            </a:pPr>
            <a:r>
              <a:rPr lang="en-GB" altLang="en-US" sz="1800" dirty="0"/>
              <a:t>II.  Text of the global technical regulation</a:t>
            </a:r>
            <a:endParaRPr lang="en-US" altLang="en-US" sz="1800" dirty="0">
              <a:solidFill>
                <a:srgbClr val="68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US" altLang="en-US" sz="1800" dirty="0">
                <a:solidFill>
                  <a:srgbClr val="680000"/>
                </a:solidFill>
              </a:rPr>
              <a:t>Concern</a:t>
            </a:r>
          </a:p>
          <a:p>
            <a:pPr lvl="1" algn="just">
              <a:spcBef>
                <a:spcPct val="0"/>
              </a:spcBef>
              <a:buClrTx/>
              <a:buSzTx/>
              <a:buFont typeface="Courier New" pitchFamily="49" charset="0"/>
              <a:buChar char="o"/>
            </a:pPr>
            <a:r>
              <a:rPr lang="en-GB" altLang="en-US" sz="1600" dirty="0"/>
              <a:t> </a:t>
            </a:r>
            <a:r>
              <a:rPr lang="en-GB" altLang="en-US" sz="1600" dirty="0" smtClean="0"/>
              <a:t>Statement is open ended. Lacks clarity.</a:t>
            </a:r>
            <a:endParaRPr lang="en-US" altLang="en-US" sz="1600" dirty="0"/>
          </a:p>
          <a:p>
            <a:pPr lvl="1" algn="just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/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endParaRPr lang="en-US" altLang="en-US" sz="1800" dirty="0">
              <a:solidFill>
                <a:srgbClr val="68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US" altLang="en-US" sz="1800" dirty="0">
                <a:solidFill>
                  <a:srgbClr val="680000"/>
                </a:solidFill>
              </a:rPr>
              <a:t>Proposal</a:t>
            </a:r>
          </a:p>
          <a:p>
            <a:pPr lvl="1" algn="just">
              <a:spcBef>
                <a:spcPct val="0"/>
              </a:spcBef>
              <a:buClrTx/>
              <a:buSzTx/>
              <a:buFont typeface="Courier New" pitchFamily="49" charset="0"/>
              <a:buChar char="o"/>
            </a:pPr>
            <a:r>
              <a:rPr lang="en-GB" altLang="en-US" sz="1600" dirty="0"/>
              <a:t> “ Target road load” means the road load </a:t>
            </a:r>
            <a:r>
              <a:rPr lang="en-GB" altLang="en-US" sz="1600" dirty="0" smtClean="0"/>
              <a:t>to </a:t>
            </a:r>
            <a:r>
              <a:rPr lang="en-GB" altLang="en-US" sz="1600" dirty="0"/>
              <a:t>be </a:t>
            </a:r>
            <a:r>
              <a:rPr lang="en-GB" altLang="en-US" sz="1600" dirty="0" smtClean="0"/>
              <a:t>reproduced </a:t>
            </a:r>
            <a:r>
              <a:rPr lang="en-GB" altLang="en-US" sz="1600" dirty="0">
                <a:solidFill>
                  <a:srgbClr val="FF0000"/>
                </a:solidFill>
              </a:rPr>
              <a:t>on the chassis dynamometer</a:t>
            </a:r>
            <a:r>
              <a:rPr lang="en-GB" altLang="en-US" sz="1600" dirty="0"/>
              <a:t> </a:t>
            </a:r>
          </a:p>
          <a:p>
            <a:pPr lvl="1" algn="just">
              <a:spcBef>
                <a:spcPct val="0"/>
              </a:spcBef>
              <a:buClrTx/>
              <a:buSzTx/>
              <a:buFontTx/>
              <a:buNone/>
            </a:pPr>
            <a:endParaRPr lang="en-GB" altLang="en-US" sz="1400" i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400" i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US" altLang="en-US" sz="1800" dirty="0">
                <a:solidFill>
                  <a:srgbClr val="680000"/>
                </a:solidFill>
              </a:rPr>
              <a:t>Justification</a:t>
            </a:r>
          </a:p>
          <a:p>
            <a:pPr lvl="1" algn="just">
              <a:spcBef>
                <a:spcPct val="0"/>
              </a:spcBef>
              <a:buClrTx/>
              <a:buSzTx/>
              <a:buFont typeface="Courier New" pitchFamily="49" charset="0"/>
              <a:buChar char="o"/>
            </a:pPr>
            <a:r>
              <a:rPr lang="en-GB" altLang="en-US" sz="1600" dirty="0"/>
              <a:t> </a:t>
            </a:r>
            <a:r>
              <a:rPr lang="en-GB" altLang="en-US" sz="1600" dirty="0" smtClean="0"/>
              <a:t>For </a:t>
            </a:r>
            <a:r>
              <a:rPr lang="en-GB" altLang="en-US" sz="1600" dirty="0"/>
              <a:t>better understanding.</a:t>
            </a:r>
            <a:endParaRPr lang="en-US" altLang="en-US" sz="1600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0" y="-28575"/>
            <a:ext cx="9144000" cy="6381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2800" dirty="0" smtClean="0"/>
              <a:t>1. Target Road Load</a:t>
            </a:r>
            <a:endParaRPr lang="en-US" altLang="en-US" sz="2800" dirty="0" smtClean="0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4" t="31975" r="26924" b="62752"/>
          <a:stretch>
            <a:fillRect/>
          </a:stretch>
        </p:blipFill>
        <p:spPr bwMode="auto">
          <a:xfrm>
            <a:off x="301625" y="1828800"/>
            <a:ext cx="8650288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182563" y="685800"/>
            <a:ext cx="8305800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680000"/>
              </a:buClr>
              <a:buSzPct val="125000"/>
              <a:buFont typeface="Arial" charset="0"/>
              <a:buChar char="»"/>
              <a:defRPr/>
            </a:pPr>
            <a:r>
              <a:rPr lang="en-US" altLang="en-US" dirty="0" smtClean="0">
                <a:solidFill>
                  <a:srgbClr val="680000"/>
                </a:solidFill>
              </a:rPr>
              <a:t>GTR Text</a:t>
            </a:r>
          </a:p>
          <a:p>
            <a:pPr eaLnBrk="1" hangingPunct="1">
              <a:buClr>
                <a:srgbClr val="680000"/>
              </a:buClr>
              <a:buSzPct val="125000"/>
              <a:defRPr/>
            </a:pPr>
            <a:r>
              <a:rPr lang="en-US" altLang="en-US" dirty="0" smtClean="0">
                <a:solidFill>
                  <a:srgbClr val="680000"/>
                </a:solidFill>
              </a:rPr>
              <a:t>   </a:t>
            </a:r>
            <a:r>
              <a:rPr lang="en-GB" dirty="0" smtClean="0"/>
              <a:t>II.  </a:t>
            </a:r>
            <a:r>
              <a:rPr lang="en-GB" altLang="en-US" dirty="0" smtClean="0"/>
              <a:t>Text of the global technical regulation</a:t>
            </a:r>
          </a:p>
          <a:p>
            <a:pPr eaLnBrk="1" hangingPunct="1">
              <a:buClr>
                <a:srgbClr val="680000"/>
              </a:buClr>
              <a:buSzPct val="125000"/>
              <a:defRPr/>
            </a:pPr>
            <a:endParaRPr lang="en-GB" altLang="en-US" dirty="0">
              <a:solidFill>
                <a:srgbClr val="680000"/>
              </a:solidFill>
            </a:endParaRPr>
          </a:p>
          <a:p>
            <a:pPr eaLnBrk="1" hangingPunct="1">
              <a:buClr>
                <a:srgbClr val="680000"/>
              </a:buClr>
              <a:buSzPct val="125000"/>
              <a:defRPr/>
            </a:pPr>
            <a:endParaRPr lang="en-US" altLang="en-US" dirty="0" smtClean="0">
              <a:solidFill>
                <a:srgbClr val="680000"/>
              </a:solidFill>
            </a:endParaRPr>
          </a:p>
          <a:p>
            <a:pPr eaLnBrk="1" hangingPunct="1">
              <a:buClr>
                <a:srgbClr val="C0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/>
          </a:p>
          <a:p>
            <a:pPr eaLnBrk="1" hangingPunct="1">
              <a:buClr>
                <a:srgbClr val="C0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/>
          </a:p>
          <a:p>
            <a:pPr eaLnBrk="1" hangingPunct="1">
              <a:buClr>
                <a:srgbClr val="C0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/>
          </a:p>
          <a:p>
            <a:pPr eaLnBrk="1" hangingPunct="1">
              <a:buClr>
                <a:srgbClr val="C0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/>
          </a:p>
          <a:p>
            <a:pPr eaLnBrk="1" hangingPunct="1">
              <a:buClr>
                <a:srgbClr val="C0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/>
          </a:p>
          <a:p>
            <a:pPr eaLnBrk="1" hangingPunct="1">
              <a:buClr>
                <a:srgbClr val="C0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/>
          </a:p>
          <a:p>
            <a:pPr eaLnBrk="1" hangingPunct="1">
              <a:buClr>
                <a:srgbClr val="C0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/>
          </a:p>
          <a:p>
            <a:pPr eaLnBrk="1" hangingPunct="1">
              <a:buClr>
                <a:srgbClr val="68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>
              <a:solidFill>
                <a:srgbClr val="680000"/>
              </a:solidFill>
            </a:endParaRPr>
          </a:p>
          <a:p>
            <a:pPr eaLnBrk="1" hangingPunct="1">
              <a:buClr>
                <a:srgbClr val="68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>
              <a:solidFill>
                <a:srgbClr val="680000"/>
              </a:solidFill>
            </a:endParaRPr>
          </a:p>
          <a:p>
            <a:pPr eaLnBrk="1" hangingPunct="1">
              <a:buClr>
                <a:srgbClr val="680000"/>
              </a:buClr>
              <a:buSzPct val="125000"/>
              <a:buFont typeface="Arial" charset="0"/>
              <a:buChar char="»"/>
              <a:defRPr/>
            </a:pPr>
            <a:endParaRPr lang="en-US" altLang="en-US" dirty="0" smtClean="0">
              <a:solidFill>
                <a:srgbClr val="680000"/>
              </a:solidFill>
            </a:endParaRPr>
          </a:p>
          <a:p>
            <a:pPr eaLnBrk="1" hangingPunct="1">
              <a:buClr>
                <a:srgbClr val="680000"/>
              </a:buClr>
              <a:buSzPct val="125000"/>
              <a:buFont typeface="Arial" charset="0"/>
              <a:buChar char="»"/>
              <a:defRPr/>
            </a:pPr>
            <a:r>
              <a:rPr lang="en-GB" altLang="en-US" dirty="0" smtClean="0">
                <a:solidFill>
                  <a:srgbClr val="680000"/>
                </a:solidFill>
              </a:rPr>
              <a:t>  Proposal</a:t>
            </a:r>
          </a:p>
          <a:p>
            <a:pPr lvl="1" eaLnBrk="1" hangingPunct="1">
              <a:buSzPct val="100000"/>
              <a:buFont typeface="Courier New" pitchFamily="49" charset="0"/>
              <a:buChar char="o"/>
              <a:defRPr/>
            </a:pPr>
            <a:r>
              <a:rPr lang="en-GB" sz="1400" dirty="0" smtClean="0"/>
              <a:t>n</a:t>
            </a:r>
            <a:r>
              <a:rPr lang="en-US" sz="1400" dirty="0" smtClean="0"/>
              <a:t>/v ratios </a:t>
            </a:r>
            <a:r>
              <a:rPr lang="en-GB" sz="1400" dirty="0" smtClean="0"/>
              <a:t>(engine rotational speed divided by vehicle speed). same as used in 5.6.1 / 5.6.3</a:t>
            </a:r>
          </a:p>
          <a:p>
            <a:pPr lvl="1" eaLnBrk="1" hangingPunct="1">
              <a:buSzPct val="100000"/>
              <a:buFont typeface="Courier New" pitchFamily="49" charset="0"/>
              <a:buChar char="o"/>
              <a:defRPr/>
            </a:pPr>
            <a:endParaRPr lang="en-GB" altLang="en-US" sz="1400" dirty="0" smtClean="0"/>
          </a:p>
          <a:p>
            <a:pPr eaLnBrk="1" hangingPunct="1">
              <a:buClr>
                <a:srgbClr val="680000"/>
              </a:buClr>
              <a:buSzPct val="125000"/>
              <a:buFont typeface="Arial" charset="0"/>
              <a:buChar char="»"/>
              <a:defRPr/>
            </a:pPr>
            <a:r>
              <a:rPr lang="en-US" altLang="en-US" dirty="0" smtClean="0">
                <a:solidFill>
                  <a:srgbClr val="680000"/>
                </a:solidFill>
              </a:rPr>
              <a:t>Justification</a:t>
            </a:r>
          </a:p>
          <a:p>
            <a:pPr marL="0" indent="0" eaLnBrk="1" hangingPunct="1">
              <a:buClr>
                <a:srgbClr val="680000"/>
              </a:buClr>
              <a:buSzPct val="125000"/>
              <a:defRPr/>
            </a:pPr>
            <a:endParaRPr lang="en-US" altLang="en-US" dirty="0" smtClean="0">
              <a:solidFill>
                <a:srgbClr val="680000"/>
              </a:solidFill>
            </a:endParaRPr>
          </a:p>
          <a:p>
            <a:pPr lvl="1" algn="just">
              <a:buFont typeface="Courier New" pitchFamily="49" charset="0"/>
              <a:buChar char="o"/>
              <a:defRPr/>
            </a:pPr>
            <a:r>
              <a:rPr lang="en-GB" altLang="en-US" sz="1400" dirty="0" smtClean="0"/>
              <a:t>For better harmonisation in term definitions.</a:t>
            </a:r>
            <a:endParaRPr lang="en-GB" altLang="en-US" sz="1600" dirty="0" smtClean="0"/>
          </a:p>
        </p:txBody>
      </p:sp>
      <p:sp>
        <p:nvSpPr>
          <p:cNvPr id="6148" name="Title 3"/>
          <p:cNvSpPr>
            <a:spLocks noGrp="1"/>
          </p:cNvSpPr>
          <p:nvPr>
            <p:ph type="title"/>
          </p:nvPr>
        </p:nvSpPr>
        <p:spPr>
          <a:xfrm>
            <a:off x="0" y="-28575"/>
            <a:ext cx="9144000" cy="638175"/>
          </a:xfrm>
          <a:solidFill>
            <a:schemeClr val="accent3">
              <a:lumMod val="60000"/>
              <a:lumOff val="40000"/>
            </a:schemeClr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altLang="en-US" sz="2800" dirty="0" smtClean="0">
                <a:solidFill>
                  <a:schemeClr val="tx1"/>
                </a:solidFill>
              </a:rPr>
              <a:t>2. </a:t>
            </a:r>
            <a:r>
              <a:rPr lang="en-GB" sz="2800" dirty="0">
                <a:solidFill>
                  <a:schemeClr val="tx1"/>
                </a:solidFill>
              </a:rPr>
              <a:t>n</a:t>
            </a:r>
            <a:r>
              <a:rPr lang="en-US" sz="2800" dirty="0">
                <a:solidFill>
                  <a:schemeClr val="tx1"/>
                </a:solidFill>
              </a:rPr>
              <a:t>/v ratios 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91" y="1583555"/>
            <a:ext cx="6077743" cy="11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82" y="1278917"/>
            <a:ext cx="3895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28800" y="1621817"/>
            <a:ext cx="5029200" cy="2366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71" y="1877866"/>
            <a:ext cx="7558644" cy="238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19074" y="762000"/>
            <a:ext cx="8772525" cy="5601533"/>
          </a:xfrm>
          <a:prstGeom prst="rect">
            <a:avLst/>
          </a:prstGeom>
          <a:blipFill rotWithShape="1">
            <a:blip r:embed="rId2"/>
            <a:stretch>
              <a:fillRect l="-834" t="-141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0" y="-28575"/>
            <a:ext cx="9144000" cy="6381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2800" dirty="0" smtClean="0"/>
              <a:t>3. Vehicle speed</a:t>
            </a:r>
            <a:endParaRPr lang="en-US" altLang="en-US" sz="2800" dirty="0" smtClean="0"/>
          </a:p>
        </p:txBody>
      </p:sp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8" t="30695" r="30159" b="53439"/>
          <a:stretch>
            <a:fillRect/>
          </a:stretch>
        </p:blipFill>
        <p:spPr bwMode="auto">
          <a:xfrm>
            <a:off x="337107" y="1767444"/>
            <a:ext cx="8448675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05000" y="1981200"/>
            <a:ext cx="5334000" cy="2366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47800" y="3059875"/>
            <a:ext cx="2209800" cy="2366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0" y="-28575"/>
            <a:ext cx="9144000" cy="6381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2800" dirty="0" smtClean="0"/>
              <a:t>4. Test </a:t>
            </a:r>
            <a:r>
              <a:rPr lang="en-GB" altLang="en-US" sz="2800" smtClean="0"/>
              <a:t>Cycle Applicability</a:t>
            </a:r>
            <a:endParaRPr lang="en-US" altLang="en-US" sz="2800" dirty="0" smtClean="0"/>
          </a:p>
        </p:txBody>
      </p:sp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7" t="43317" r="30000" b="51183"/>
          <a:stretch>
            <a:fillRect/>
          </a:stretch>
        </p:blipFill>
        <p:spPr bwMode="auto">
          <a:xfrm>
            <a:off x="173037" y="1676400"/>
            <a:ext cx="8493125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76200" y="951510"/>
            <a:ext cx="86868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US" altLang="en-US" sz="1800" dirty="0">
                <a:solidFill>
                  <a:srgbClr val="680000"/>
                </a:solidFill>
              </a:rPr>
              <a:t>GTR Text</a:t>
            </a: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Tx/>
              <a:buNone/>
            </a:pPr>
            <a:r>
              <a:rPr lang="en-US" altLang="en-US" sz="1800" dirty="0" smtClean="0"/>
              <a:t>     Annex1</a:t>
            </a:r>
            <a:endParaRPr lang="en-US" altLang="en-US" sz="1800" dirty="0">
              <a:solidFill>
                <a:srgbClr val="68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US" altLang="en-US" sz="1800" dirty="0">
                <a:solidFill>
                  <a:srgbClr val="680000"/>
                </a:solidFill>
              </a:rPr>
              <a:t>Concern</a:t>
            </a:r>
          </a:p>
          <a:p>
            <a:pPr lvl="1" algn="just">
              <a:spcBef>
                <a:spcPct val="0"/>
              </a:spcBef>
              <a:buClrTx/>
              <a:buSzTx/>
              <a:buFont typeface="Courier New" pitchFamily="49" charset="0"/>
              <a:buChar char="o"/>
            </a:pPr>
            <a:r>
              <a:rPr lang="en-GB" altLang="en-US" sz="1600" dirty="0"/>
              <a:t>  </a:t>
            </a:r>
            <a:r>
              <a:rPr lang="en-GB" altLang="en-US" sz="1600" dirty="0" smtClean="0"/>
              <a:t>The part in the red box is misleading.</a:t>
            </a:r>
            <a:endParaRPr lang="en-US" altLang="en-US" sz="1600" dirty="0"/>
          </a:p>
          <a:p>
            <a:pPr lvl="1" algn="just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/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endParaRPr lang="en-US" altLang="en-US" sz="1800" dirty="0">
              <a:solidFill>
                <a:srgbClr val="68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US" altLang="en-US" sz="1800" dirty="0">
                <a:solidFill>
                  <a:srgbClr val="680000"/>
                </a:solidFill>
              </a:rPr>
              <a:t>Proposal</a:t>
            </a:r>
          </a:p>
          <a:p>
            <a:pPr lvl="1" algn="just">
              <a:spcBef>
                <a:spcPct val="0"/>
              </a:spcBef>
              <a:buClrTx/>
              <a:buSzTx/>
              <a:buFont typeface="Courier New" pitchFamily="49" charset="0"/>
              <a:buChar char="o"/>
            </a:pPr>
            <a:r>
              <a:rPr lang="en-GB" altLang="en-US" sz="1600" dirty="0"/>
              <a:t> </a:t>
            </a:r>
            <a:r>
              <a:rPr lang="en-GB" altLang="en-US" sz="1600" dirty="0" smtClean="0"/>
              <a:t>The Cycle to be driven depends on the </a:t>
            </a:r>
            <a:r>
              <a:rPr lang="en-GB" altLang="en-US" sz="1600" dirty="0" smtClean="0">
                <a:solidFill>
                  <a:srgbClr val="00B050"/>
                </a:solidFill>
              </a:rPr>
              <a:t>ratio of </a:t>
            </a:r>
            <a:r>
              <a:rPr lang="en-GB" altLang="en-US" sz="1600" dirty="0" smtClean="0"/>
              <a:t>test vehicle’s rated power to mass in running order, W/Kg, and its maximum velocity </a:t>
            </a:r>
            <a:r>
              <a:rPr lang="en-GB" altLang="en-US" sz="1600" dirty="0" err="1" smtClean="0"/>
              <a:t>V</a:t>
            </a:r>
            <a:r>
              <a:rPr lang="en-GB" altLang="en-US" sz="1600" baseline="-25000" dirty="0" err="1" smtClean="0"/>
              <a:t>max</a:t>
            </a:r>
            <a:r>
              <a:rPr lang="en-GB" altLang="en-US" sz="1600" dirty="0" smtClean="0"/>
              <a:t> </a:t>
            </a:r>
            <a:r>
              <a:rPr lang="en-GB" altLang="en-US" sz="1600" strike="sngStrike" dirty="0" smtClean="0">
                <a:solidFill>
                  <a:srgbClr val="FF0000"/>
                </a:solidFill>
              </a:rPr>
              <a:t>, and its mass, Kg</a:t>
            </a:r>
            <a:r>
              <a:rPr lang="en-GB" altLang="en-US" sz="1600" dirty="0" smtClean="0"/>
              <a:t>.</a:t>
            </a:r>
            <a:endParaRPr lang="en-GB" altLang="en-US" sz="1600" dirty="0"/>
          </a:p>
          <a:p>
            <a:pPr lvl="1" algn="just">
              <a:spcBef>
                <a:spcPct val="0"/>
              </a:spcBef>
              <a:buClrTx/>
              <a:buSzTx/>
              <a:buFontTx/>
              <a:buNone/>
            </a:pPr>
            <a:endParaRPr lang="en-GB" altLang="en-US" sz="1400" i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400" i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US" altLang="en-US" sz="1800" dirty="0">
                <a:solidFill>
                  <a:srgbClr val="680000"/>
                </a:solidFill>
              </a:rPr>
              <a:t>Justification</a:t>
            </a:r>
          </a:p>
          <a:p>
            <a:pPr lvl="1" algn="just">
              <a:spcBef>
                <a:spcPct val="0"/>
              </a:spcBef>
              <a:buClrTx/>
              <a:buSzTx/>
              <a:buFont typeface="Courier New" pitchFamily="49" charset="0"/>
              <a:buChar char="o"/>
            </a:pPr>
            <a:r>
              <a:rPr lang="en-GB" altLang="en-US" sz="1600" dirty="0"/>
              <a:t> for better understanding.</a:t>
            </a:r>
            <a:endParaRPr lang="en-US" alt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5688281" y="2019300"/>
            <a:ext cx="1371600" cy="2366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228600" y="685800"/>
            <a:ext cx="83058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indent="-182563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US" altLang="en-US" sz="1800" dirty="0">
                <a:solidFill>
                  <a:srgbClr val="680000"/>
                </a:solidFill>
              </a:rPr>
              <a:t>GTR Text,  Annex 4</a:t>
            </a:r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SzPct val="125000"/>
              <a:buFont typeface="Arial" charset="0"/>
              <a:buChar char="»"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endParaRPr lang="en-US" altLang="en-US" sz="1800" dirty="0">
              <a:solidFill>
                <a:srgbClr val="68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endParaRPr lang="en-US" altLang="en-US" sz="1800" dirty="0">
              <a:solidFill>
                <a:srgbClr val="68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endParaRPr lang="en-GB" altLang="en-US" sz="1800" dirty="0">
              <a:solidFill>
                <a:srgbClr val="68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680000"/>
              </a:buClr>
              <a:buSzPct val="125000"/>
              <a:buFont typeface="Arial" charset="0"/>
              <a:buChar char="»"/>
            </a:pPr>
            <a:r>
              <a:rPr lang="en-GB" altLang="en-US" sz="1800" dirty="0">
                <a:solidFill>
                  <a:srgbClr val="680000"/>
                </a:solidFill>
              </a:rPr>
              <a:t>Proposed Text</a:t>
            </a:r>
            <a:endParaRPr lang="en-US" altLang="en-US" sz="1600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0" y="-28575"/>
            <a:ext cx="9144000" cy="6381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2800" dirty="0" smtClean="0"/>
              <a:t>5. Typographical Error</a:t>
            </a:r>
            <a:endParaRPr lang="en-US" altLang="en-US" sz="2800" dirty="0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97" t="48395" r="37143" b="40376"/>
          <a:stretch>
            <a:fillRect/>
          </a:stretch>
        </p:blipFill>
        <p:spPr bwMode="auto">
          <a:xfrm>
            <a:off x="533400" y="1208088"/>
            <a:ext cx="7888288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8" t="48836" r="37302" b="38748"/>
          <a:stretch>
            <a:fillRect/>
          </a:stretch>
        </p:blipFill>
        <p:spPr bwMode="auto">
          <a:xfrm>
            <a:off x="533400" y="3860800"/>
            <a:ext cx="7889875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81000" y="3276600"/>
            <a:ext cx="7086600" cy="5635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mtClean="0"/>
              <a:t>THANK YOU.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00822" tIns="49526" rIns="100822" bIns="49526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00822" tIns="49526" rIns="100822" bIns="49526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00822" tIns="49526" rIns="100822" bIns="49526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00822" tIns="49526" rIns="100822" bIns="49526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203</Words>
  <Application>Microsoft Office PowerPoint</Application>
  <PresentationFormat>Bildschirmpräsentation (4:3)</PresentationFormat>
  <Paragraphs>81</Paragraphs>
  <Slides>7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Default Design</vt:lpstr>
      <vt:lpstr>1_Default Design</vt:lpstr>
      <vt:lpstr>Clarity</vt:lpstr>
      <vt:lpstr>PowerPoint-Präsentation</vt:lpstr>
      <vt:lpstr>PowerPoint-Präsentation</vt:lpstr>
      <vt:lpstr>2. n/v ratios </vt:lpstr>
      <vt:lpstr>PowerPoint-Präsentation</vt:lpstr>
      <vt:lpstr>PowerPoint-Präsentation</vt:lpstr>
      <vt:lpstr>PowerPoint-Präsentation</vt:lpstr>
      <vt:lpstr>THANK YOU.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G12 FE scenario</dc:title>
  <dc:creator>212326</dc:creator>
  <cp:lastModifiedBy>Redmann, Stephan</cp:lastModifiedBy>
  <cp:revision>469</cp:revision>
  <dcterms:created xsi:type="dcterms:W3CDTF">2012-11-03T07:25:21Z</dcterms:created>
  <dcterms:modified xsi:type="dcterms:W3CDTF">2016-01-11T14:32:19Z</dcterms:modified>
</cp:coreProperties>
</file>