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1" r:id="rId9"/>
    <p:sldId id="269" r:id="rId10"/>
    <p:sldId id="270" r:id="rId11"/>
    <p:sldId id="265" r:id="rId12"/>
    <p:sldId id="264" r:id="rId1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2100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7061-29D0-42DA-837C-1ADC46FB4778}" type="datetimeFigureOut">
              <a:rPr lang="en-GB" smtClean="0"/>
              <a:t>07/01/2016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E66AF-0F9C-4791-B29F-24A818E4221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7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2815-3348-4212-928D-79D1F17B4929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A65-2318-4174-8B10-9722A79B079A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5D7-8D87-4C88-B4AF-77A42D3C1328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EC76-66CF-4D99-A8B6-06C74675CD9B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68DE-3BE5-422C-A8B3-1BD3E41DB926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58FA-EB56-4EE0-9BFD-98D4B9CCB4CC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C04-EC3D-4E6B-AD81-1DF37B27759C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EA0-E1EB-4B20-A35C-ADCCA5729635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AD76-A556-4523-8570-450EB627BD62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C706-E577-4CF8-9FF3-F25BC2587FD3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8015-AB84-41BA-BA3F-C04550702BEF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576E-2E5B-475B-BA25-0A925A8EC6B3}" type="datetime1">
              <a:rPr lang="en-US" smtClean="0"/>
              <a:t>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6F99-AF4C-43D3-8DA9-0FC98A7A07DC}" type="slidenum">
              <a:rPr lang="en-US" smtClean="0"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57256" y="368660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Eras Medium ITC" pitchFamily="34" charset="0"/>
              </a:rPr>
              <a:t>Document: </a:t>
            </a:r>
            <a:r>
              <a:rPr lang="en-GB" sz="1600" b="1" dirty="0" smtClean="0">
                <a:latin typeface="Eras Medium ITC" pitchFamily="34" charset="0"/>
              </a:rPr>
              <a:t>SLR-08-01</a:t>
            </a:r>
            <a:endParaRPr lang="en-GB" sz="1600" b="1" dirty="0" smtClean="0">
              <a:latin typeface="Eras Medium ITC" pitchFamily="34" charset="0"/>
            </a:endParaRPr>
          </a:p>
          <a:p>
            <a:r>
              <a:rPr lang="en-GB" sz="1600" dirty="0" smtClean="0">
                <a:latin typeface="Eras Medium ITC" pitchFamily="34" charset="0"/>
              </a:rPr>
              <a:t>Date: 2016-01-06</a:t>
            </a:r>
            <a:endParaRPr lang="en-US" sz="1600" dirty="0">
              <a:latin typeface="Eras Medium IT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504" y="368660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Eras Medium ITC" pitchFamily="34" charset="0"/>
              </a:rPr>
              <a:t>Author: Geoff Draper (GTB)</a:t>
            </a:r>
            <a:endParaRPr lang="en-US" sz="1600" dirty="0">
              <a:latin typeface="Eras Medium IT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8544" y="1556792"/>
            <a:ext cx="82809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Simplification of Lighting and Light-Signalling Regulations</a:t>
            </a:r>
          </a:p>
          <a:p>
            <a:pPr algn="ctr"/>
            <a:endParaRPr lang="en-GB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GB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 proposed work plan for discussion 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based upon the outcome of the IWG-SLR 7</a:t>
            </a:r>
            <a:r>
              <a:rPr lang="en-GB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session</a:t>
            </a:r>
          </a:p>
          <a:p>
            <a:pPr marL="355600" algn="just"/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6496" y="3861048"/>
            <a:ext cx="8856984" cy="252376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55600" algn="just"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Assumptions:</a:t>
            </a:r>
          </a:p>
          <a:p>
            <a:pPr marL="1076325" indent="-3556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the reality that the simplification work cannot progress without stopping the continual amendment of the existing regulations</a:t>
            </a:r>
          </a:p>
          <a:p>
            <a:pPr marL="1076325" indent="-3556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the existing regulations will not present significant barriers to innovation over the next 5 years</a:t>
            </a:r>
          </a:p>
          <a:p>
            <a:pPr marL="1076325" indent="-35560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In the case of an urgent need to introduce new technologies the exemption provisions in article 6 and Schedule 7 of the  draft Revision 3 of the 1958 agreement (ECE/TRANS/WP.29/2015/40) can be implemented.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1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8464" y="764704"/>
          <a:ext cx="9001000" cy="572344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72175"/>
                <a:gridCol w="1572175"/>
                <a:gridCol w="1572175"/>
                <a:gridCol w="1572175"/>
                <a:gridCol w="1344148"/>
                <a:gridCol w="1368152"/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2020</a:t>
                      </a:r>
                      <a:endParaRPr lang="en-GB" dirty="0"/>
                    </a:p>
                  </a:txBody>
                  <a:tcPr>
                    <a:noFill/>
                  </a:tcPr>
                </a:tc>
              </a:tr>
              <a:tr h="1676399">
                <a:tc>
                  <a:txBody>
                    <a:bodyPr/>
                    <a:lstStyle/>
                    <a:p>
                      <a:endParaRPr lang="en-GB" sz="1600" dirty="0" smtClean="0">
                        <a:latin typeface="Eras Medium ITC" pitchFamily="34" charset="0"/>
                      </a:endParaRPr>
                    </a:p>
                    <a:p>
                      <a:r>
                        <a:rPr lang="en-GB" sz="1200" dirty="0" smtClean="0">
                          <a:latin typeface="Eras Medium ITC" pitchFamily="34" charset="0"/>
                        </a:rPr>
                        <a:t>Collect all amendments currently</a:t>
                      </a:r>
                      <a:r>
                        <a:rPr lang="en-GB" sz="1200" baseline="0" dirty="0" smtClean="0">
                          <a:latin typeface="Eras Medium ITC" pitchFamily="34" charset="0"/>
                        </a:rPr>
                        <a:t> held at GRE for adoption as frozen regulations</a:t>
                      </a:r>
                    </a:p>
                    <a:p>
                      <a:endParaRPr lang="en-GB" sz="1200" baseline="0" dirty="0" smtClean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1730562">
                <a:tc>
                  <a:txBody>
                    <a:bodyPr/>
                    <a:lstStyle/>
                    <a:p>
                      <a:endParaRPr lang="en-GB" sz="1200" dirty="0" smtClean="0">
                        <a:latin typeface="Eras Medium ITC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latin typeface="Eras Medium ITC" pitchFamily="34" charset="0"/>
                        </a:rPr>
                        <a:t>Draft</a:t>
                      </a:r>
                      <a:r>
                        <a:rPr lang="en-GB" sz="1200" baseline="0" dirty="0" smtClean="0">
                          <a:latin typeface="Eras Medium ITC" pitchFamily="34" charset="0"/>
                        </a:rPr>
                        <a:t> the 3 new regulations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Based upon existing text of the Regulations to be frozen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Use DETA</a:t>
                      </a:r>
                      <a:endParaRPr lang="en-GB" sz="1200" dirty="0" smtClean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1730562">
                <a:tc>
                  <a:txBody>
                    <a:bodyPr/>
                    <a:lstStyle/>
                    <a:p>
                      <a:endParaRPr lang="en-GB" sz="1600" dirty="0" smtClean="0">
                        <a:latin typeface="Eras Medium ITC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latin typeface="Eras Medium ITC" pitchFamily="34" charset="0"/>
                        </a:rPr>
                        <a:t>Technology</a:t>
                      </a:r>
                      <a:r>
                        <a:rPr lang="en-GB" sz="1200" baseline="0" dirty="0" smtClean="0">
                          <a:latin typeface="Eras Medium ITC" pitchFamily="34" charset="0"/>
                        </a:rPr>
                        <a:t> Neutral Regulation 48 update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Update the 3 new function regulations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Develop technical requirements for GTR’s??</a:t>
                      </a:r>
                      <a:endParaRPr lang="en-GB" sz="12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2288704" y="1556792"/>
            <a:ext cx="2232248" cy="792088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65368" y="260648"/>
            <a:ext cx="1368152" cy="3823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>
              <a:lnSpc>
                <a:spcPts val="2160"/>
              </a:lnSpc>
              <a:spcAft>
                <a:spcPts val="600"/>
              </a:spcAft>
            </a:pPr>
            <a:r>
              <a:rPr lang="en-GB" sz="2400" dirty="0" smtClean="0">
                <a:latin typeface="Eras Medium ITC" pitchFamily="34" charset="0"/>
              </a:rPr>
              <a:t>The Plan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12" y="1238563"/>
            <a:ext cx="1507356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Existing Regulations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0012" y="2804384"/>
            <a:ext cx="1507356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New Regulations Phase1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160012" y="4564944"/>
            <a:ext cx="1507356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New Regulations Phase2</a:t>
            </a:r>
            <a:endParaRPr lang="en-GB" sz="1000" dirty="0"/>
          </a:p>
        </p:txBody>
      </p:sp>
      <p:grpSp>
        <p:nvGrpSpPr>
          <p:cNvPr id="2" name="Group 14"/>
          <p:cNvGrpSpPr/>
          <p:nvPr/>
        </p:nvGrpSpPr>
        <p:grpSpPr>
          <a:xfrm>
            <a:off x="2576736" y="1249015"/>
            <a:ext cx="504056" cy="595809"/>
            <a:chOff x="2504728" y="1772816"/>
            <a:chExt cx="504056" cy="595809"/>
          </a:xfrm>
        </p:grpSpPr>
        <p:sp>
          <p:nvSpPr>
            <p:cNvPr id="13" name="5-Point Star 12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grpSp>
        <p:nvGrpSpPr>
          <p:cNvPr id="3" name="Group 18"/>
          <p:cNvGrpSpPr/>
          <p:nvPr/>
        </p:nvGrpSpPr>
        <p:grpSpPr>
          <a:xfrm>
            <a:off x="3368824" y="1700808"/>
            <a:ext cx="648072" cy="595809"/>
            <a:chOff x="2504728" y="1772816"/>
            <a:chExt cx="648072" cy="595809"/>
          </a:xfrm>
        </p:grpSpPr>
        <p:sp>
          <p:nvSpPr>
            <p:cNvPr id="20" name="5-Point Star 19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04728" y="2060848"/>
              <a:ext cx="648072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WP29</a:t>
              </a:r>
              <a:endParaRPr lang="en-GB" sz="1400" dirty="0"/>
            </a:p>
          </p:txBody>
        </p:sp>
      </p:grpSp>
      <p:grpSp>
        <p:nvGrpSpPr>
          <p:cNvPr id="4" name="Group 31"/>
          <p:cNvGrpSpPr/>
          <p:nvPr/>
        </p:nvGrpSpPr>
        <p:grpSpPr>
          <a:xfrm>
            <a:off x="4548508" y="1763904"/>
            <a:ext cx="648072" cy="1026696"/>
            <a:chOff x="2504728" y="1772816"/>
            <a:chExt cx="648072" cy="1026696"/>
          </a:xfrm>
        </p:grpSpPr>
        <p:sp>
          <p:nvSpPr>
            <p:cNvPr id="33" name="5-Point Star 32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04728" y="2060848"/>
              <a:ext cx="648072" cy="73866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Entry into Force</a:t>
              </a:r>
              <a:endParaRPr lang="en-GB" sz="1400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242672" y="1203204"/>
            <a:ext cx="4248472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Regulations frozen – No further amendments</a:t>
            </a:r>
          </a:p>
          <a:p>
            <a:endParaRPr lang="en-GB" sz="1200" dirty="0"/>
          </a:p>
          <a:p>
            <a:r>
              <a:rPr lang="en-GB" sz="1200" dirty="0" smtClean="0"/>
              <a:t>Continue to issue new type approvals</a:t>
            </a:r>
          </a:p>
          <a:p>
            <a:endParaRPr lang="en-GB" sz="1200" dirty="0"/>
          </a:p>
          <a:p>
            <a:r>
              <a:rPr lang="en-GB" sz="1200" dirty="0" smtClean="0"/>
              <a:t>In case of a need to update the regulations to technical progress (Innovation) approvals may be granted using the exemption procedure (article 6 and Schedule 7 of the 1958 agreement (draft Revision 3 - ECE/TRANS/WP.29/2015/40)</a:t>
            </a:r>
            <a:endParaRPr lang="en-GB" sz="1200" dirty="0"/>
          </a:p>
        </p:txBody>
      </p:sp>
      <p:grpSp>
        <p:nvGrpSpPr>
          <p:cNvPr id="7" name="Group 37"/>
          <p:cNvGrpSpPr/>
          <p:nvPr/>
        </p:nvGrpSpPr>
        <p:grpSpPr>
          <a:xfrm>
            <a:off x="6033120" y="3573016"/>
            <a:ext cx="648072" cy="595809"/>
            <a:chOff x="2504728" y="1772816"/>
            <a:chExt cx="648072" cy="595809"/>
          </a:xfrm>
        </p:grpSpPr>
        <p:sp>
          <p:nvSpPr>
            <p:cNvPr id="39" name="5-Point Star 38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04728" y="2060848"/>
              <a:ext cx="648072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WP29</a:t>
              </a:r>
              <a:endParaRPr lang="en-GB" sz="1400" dirty="0"/>
            </a:p>
          </p:txBody>
        </p:sp>
      </p:grpSp>
      <p:grpSp>
        <p:nvGrpSpPr>
          <p:cNvPr id="8" name="Group 40"/>
          <p:cNvGrpSpPr/>
          <p:nvPr/>
        </p:nvGrpSpPr>
        <p:grpSpPr>
          <a:xfrm>
            <a:off x="9241744" y="3429000"/>
            <a:ext cx="648072" cy="1026696"/>
            <a:chOff x="2504728" y="1772816"/>
            <a:chExt cx="648072" cy="1026696"/>
          </a:xfrm>
        </p:grpSpPr>
        <p:sp>
          <p:nvSpPr>
            <p:cNvPr id="42" name="5-Point Star 41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504728" y="2060848"/>
              <a:ext cx="648072" cy="73866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Entry into Force</a:t>
              </a:r>
              <a:endParaRPr lang="en-GB" sz="1400" dirty="0"/>
            </a:p>
          </p:txBody>
        </p:sp>
      </p:grpSp>
      <p:cxnSp>
        <p:nvCxnSpPr>
          <p:cNvPr id="44" name="Straight Arrow Connector 43"/>
          <p:cNvCxnSpPr/>
          <p:nvPr/>
        </p:nvCxnSpPr>
        <p:spPr>
          <a:xfrm>
            <a:off x="2288704" y="2924944"/>
            <a:ext cx="3888432" cy="873969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24"/>
          <p:cNvGrpSpPr/>
          <p:nvPr/>
        </p:nvGrpSpPr>
        <p:grpSpPr>
          <a:xfrm>
            <a:off x="5097016" y="3212976"/>
            <a:ext cx="504056" cy="595809"/>
            <a:chOff x="2504728" y="1772816"/>
            <a:chExt cx="504056" cy="595809"/>
          </a:xfrm>
        </p:grpSpPr>
        <p:sp>
          <p:nvSpPr>
            <p:cNvPr id="26" name="5-Point Star 25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grpSp>
        <p:nvGrpSpPr>
          <p:cNvPr id="15" name="Group 27"/>
          <p:cNvGrpSpPr/>
          <p:nvPr/>
        </p:nvGrpSpPr>
        <p:grpSpPr>
          <a:xfrm>
            <a:off x="4448944" y="2924944"/>
            <a:ext cx="504056" cy="595809"/>
            <a:chOff x="2504728" y="1772816"/>
            <a:chExt cx="504056" cy="595809"/>
          </a:xfrm>
        </p:grpSpPr>
        <p:sp>
          <p:nvSpPr>
            <p:cNvPr id="29" name="5-Point Star 28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cxnSp>
        <p:nvCxnSpPr>
          <p:cNvPr id="54" name="Straight Arrow Connector 53"/>
          <p:cNvCxnSpPr>
            <a:stCxn id="40" idx="3"/>
            <a:endCxn id="43" idx="1"/>
          </p:cNvCxnSpPr>
          <p:nvPr/>
        </p:nvCxnSpPr>
        <p:spPr>
          <a:xfrm>
            <a:off x="6681192" y="4014937"/>
            <a:ext cx="2560552" cy="71427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856656" y="4725144"/>
            <a:ext cx="72008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Mandatory functions to be installed, Optional functions that may be installed</a:t>
            </a:r>
          </a:p>
          <a:p>
            <a:r>
              <a:rPr lang="en-GB" sz="1200" dirty="0" smtClean="0"/>
              <a:t>New approach to define minimum and maximum performance requirements to be achieved by the installation</a:t>
            </a:r>
          </a:p>
          <a:p>
            <a:r>
              <a:rPr lang="en-GB" sz="1200" dirty="0" smtClean="0"/>
              <a:t>New approach to simplify the definition of a single lamp and apparent surface</a:t>
            </a:r>
            <a:endParaRPr lang="en-GB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1856656" y="5572236"/>
            <a:ext cx="72008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Technical requirements in the function regulations to be adapted to the safety requirements in updated regulation 48 </a:t>
            </a:r>
          </a:p>
          <a:p>
            <a:r>
              <a:rPr lang="en-GB" sz="1200" dirty="0" smtClean="0"/>
              <a:t>Objective practical testing and/or virtual testing for verification of compliance</a:t>
            </a:r>
          </a:p>
          <a:p>
            <a:r>
              <a:rPr lang="en-GB" sz="1200" dirty="0" smtClean="0"/>
              <a:t>Objective requirements based upon research findings (Following GTR practice)</a:t>
            </a:r>
            <a:endParaRPr lang="en-GB" sz="1200" dirty="0"/>
          </a:p>
        </p:txBody>
      </p:sp>
      <p:grpSp>
        <p:nvGrpSpPr>
          <p:cNvPr id="16" name="Group 21"/>
          <p:cNvGrpSpPr/>
          <p:nvPr/>
        </p:nvGrpSpPr>
        <p:grpSpPr>
          <a:xfrm>
            <a:off x="8969264" y="4797152"/>
            <a:ext cx="920552" cy="986046"/>
            <a:chOff x="2465299" y="2003025"/>
            <a:chExt cx="504056" cy="1576200"/>
          </a:xfrm>
        </p:grpSpPr>
        <p:sp>
          <p:nvSpPr>
            <p:cNvPr id="23" name="5-Point Star 22"/>
            <p:cNvSpPr/>
            <p:nvPr/>
          </p:nvSpPr>
          <p:spPr>
            <a:xfrm>
              <a:off x="2648744" y="2003025"/>
              <a:ext cx="216024" cy="575526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65299" y="2693656"/>
              <a:ext cx="504056" cy="885569"/>
            </a:xfrm>
            <a:prstGeom prst="rect">
              <a:avLst/>
            </a:prstGeom>
            <a:solidFill>
              <a:srgbClr val="92D050"/>
            </a:solidFill>
            <a:ln w="38100">
              <a:solidFill>
                <a:schemeClr val="accent1"/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Date and programme to be defined</a:t>
              </a:r>
              <a:endParaRPr lang="en-GB" sz="1000" dirty="0"/>
            </a:p>
          </p:txBody>
        </p:sp>
      </p:grpSp>
      <p:sp>
        <p:nvSpPr>
          <p:cNvPr id="66" name="Slide Number Placeholder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10</a:t>
            </a:fld>
            <a:endParaRPr lang="en-US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928664" y="3913892"/>
            <a:ext cx="3240360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Phase 1</a:t>
            </a:r>
          </a:p>
          <a:p>
            <a:r>
              <a:rPr lang="en-GB" sz="1400" dirty="0" smtClean="0"/>
              <a:t>No changes to the technical requirements</a:t>
            </a:r>
            <a:endParaRPr lang="en-GB" sz="1400" dirty="0"/>
          </a:p>
        </p:txBody>
      </p:sp>
      <p:sp>
        <p:nvSpPr>
          <p:cNvPr id="69" name="Cloud Callout 68"/>
          <p:cNvSpPr/>
          <p:nvPr/>
        </p:nvSpPr>
        <p:spPr>
          <a:xfrm>
            <a:off x="1856656" y="2060848"/>
            <a:ext cx="1152128" cy="720080"/>
          </a:xfrm>
          <a:prstGeom prst="cloudCallout">
            <a:avLst>
              <a:gd name="adj1" fmla="val 24652"/>
              <a:gd name="adj2" fmla="val -873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2060"/>
                </a:solidFill>
              </a:rPr>
              <a:t>No further changes </a:t>
            </a:r>
            <a:endParaRPr lang="en-GB" sz="1200" b="1" dirty="0">
              <a:solidFill>
                <a:srgbClr val="002060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1784648" y="5445224"/>
            <a:ext cx="7128792" cy="0"/>
          </a:xfrm>
          <a:prstGeom prst="straightConnector1">
            <a:avLst/>
          </a:prstGeom>
          <a:ln w="571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0" y="1196752"/>
            <a:ext cx="9906000" cy="3312368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8464" y="764704"/>
          <a:ext cx="9001000" cy="572344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72175"/>
                <a:gridCol w="1572175"/>
                <a:gridCol w="1572175"/>
                <a:gridCol w="1572175"/>
                <a:gridCol w="1344148"/>
                <a:gridCol w="1368152"/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2020</a:t>
                      </a:r>
                      <a:endParaRPr lang="en-GB" dirty="0"/>
                    </a:p>
                  </a:txBody>
                  <a:tcPr>
                    <a:noFill/>
                  </a:tcPr>
                </a:tc>
              </a:tr>
              <a:tr h="1676399">
                <a:tc>
                  <a:txBody>
                    <a:bodyPr/>
                    <a:lstStyle/>
                    <a:p>
                      <a:endParaRPr lang="en-GB" sz="1600" dirty="0" smtClean="0">
                        <a:latin typeface="Eras Medium ITC" pitchFamily="34" charset="0"/>
                      </a:endParaRPr>
                    </a:p>
                    <a:p>
                      <a:r>
                        <a:rPr lang="en-GB" sz="1200" dirty="0" smtClean="0">
                          <a:latin typeface="Eras Medium ITC" pitchFamily="34" charset="0"/>
                        </a:rPr>
                        <a:t>Collect all amendments currently</a:t>
                      </a:r>
                      <a:r>
                        <a:rPr lang="en-GB" sz="1200" baseline="0" dirty="0" smtClean="0">
                          <a:latin typeface="Eras Medium ITC" pitchFamily="34" charset="0"/>
                        </a:rPr>
                        <a:t> held at GRE for adoption as frozen regulations</a:t>
                      </a:r>
                    </a:p>
                    <a:p>
                      <a:endParaRPr lang="en-GB" sz="1200" baseline="0" dirty="0" smtClean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1730562">
                <a:tc>
                  <a:txBody>
                    <a:bodyPr/>
                    <a:lstStyle/>
                    <a:p>
                      <a:endParaRPr lang="en-GB" sz="1200" dirty="0" smtClean="0">
                        <a:latin typeface="Eras Medium ITC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latin typeface="Eras Medium ITC" pitchFamily="34" charset="0"/>
                        </a:rPr>
                        <a:t>Draft</a:t>
                      </a:r>
                      <a:r>
                        <a:rPr lang="en-GB" sz="1200" baseline="0" dirty="0" smtClean="0">
                          <a:latin typeface="Eras Medium ITC" pitchFamily="34" charset="0"/>
                        </a:rPr>
                        <a:t> the 3 new regulations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Based upon existing text of the Regulations to be frozen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Use DETA</a:t>
                      </a:r>
                      <a:endParaRPr lang="en-GB" sz="1200" dirty="0" smtClean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1730562">
                <a:tc>
                  <a:txBody>
                    <a:bodyPr/>
                    <a:lstStyle/>
                    <a:p>
                      <a:endParaRPr lang="en-GB" sz="1600" dirty="0" smtClean="0">
                        <a:latin typeface="Eras Medium ITC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latin typeface="Eras Medium ITC" pitchFamily="34" charset="0"/>
                        </a:rPr>
                        <a:t>Technology</a:t>
                      </a:r>
                      <a:r>
                        <a:rPr lang="en-GB" sz="1200" baseline="0" dirty="0" smtClean="0">
                          <a:latin typeface="Eras Medium ITC" pitchFamily="34" charset="0"/>
                        </a:rPr>
                        <a:t> Neutral Regulation 48 update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Update the 3 new function regulations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Develop technical requirements for GTR’s??</a:t>
                      </a:r>
                      <a:endParaRPr lang="en-GB" sz="12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2288704" y="1556792"/>
            <a:ext cx="2232248" cy="792088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65368" y="260648"/>
            <a:ext cx="1368152" cy="3823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>
              <a:lnSpc>
                <a:spcPts val="2160"/>
              </a:lnSpc>
              <a:spcAft>
                <a:spcPts val="600"/>
              </a:spcAft>
            </a:pPr>
            <a:r>
              <a:rPr lang="en-GB" sz="2400" dirty="0" smtClean="0">
                <a:latin typeface="Eras Medium ITC" pitchFamily="34" charset="0"/>
              </a:rPr>
              <a:t>The Plan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12" y="1124744"/>
            <a:ext cx="1507356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Existing Regulations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0012" y="2804384"/>
            <a:ext cx="1507356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New Regulations Phase1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160012" y="4564944"/>
            <a:ext cx="1507356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New Regulations Phase2</a:t>
            </a:r>
            <a:endParaRPr lang="en-GB" sz="1000" dirty="0"/>
          </a:p>
        </p:txBody>
      </p:sp>
      <p:grpSp>
        <p:nvGrpSpPr>
          <p:cNvPr id="2" name="Group 14"/>
          <p:cNvGrpSpPr/>
          <p:nvPr/>
        </p:nvGrpSpPr>
        <p:grpSpPr>
          <a:xfrm>
            <a:off x="2576736" y="1177007"/>
            <a:ext cx="504056" cy="595809"/>
            <a:chOff x="2504728" y="1772816"/>
            <a:chExt cx="504056" cy="595809"/>
          </a:xfrm>
        </p:grpSpPr>
        <p:sp>
          <p:nvSpPr>
            <p:cNvPr id="13" name="5-Point Star 12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grpSp>
        <p:nvGrpSpPr>
          <p:cNvPr id="3" name="Group 18"/>
          <p:cNvGrpSpPr/>
          <p:nvPr/>
        </p:nvGrpSpPr>
        <p:grpSpPr>
          <a:xfrm>
            <a:off x="3368824" y="1700808"/>
            <a:ext cx="648072" cy="595809"/>
            <a:chOff x="2504728" y="1772816"/>
            <a:chExt cx="648072" cy="595809"/>
          </a:xfrm>
        </p:grpSpPr>
        <p:sp>
          <p:nvSpPr>
            <p:cNvPr id="20" name="5-Point Star 19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04728" y="2060848"/>
              <a:ext cx="648072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WP29</a:t>
              </a:r>
              <a:endParaRPr lang="en-GB" sz="1400" dirty="0"/>
            </a:p>
          </p:txBody>
        </p:sp>
      </p:grpSp>
      <p:grpSp>
        <p:nvGrpSpPr>
          <p:cNvPr id="4" name="Group 31"/>
          <p:cNvGrpSpPr/>
          <p:nvPr/>
        </p:nvGrpSpPr>
        <p:grpSpPr>
          <a:xfrm>
            <a:off x="4548508" y="1763904"/>
            <a:ext cx="648072" cy="1026696"/>
            <a:chOff x="2504728" y="1772816"/>
            <a:chExt cx="648072" cy="1026696"/>
          </a:xfrm>
        </p:grpSpPr>
        <p:sp>
          <p:nvSpPr>
            <p:cNvPr id="33" name="5-Point Star 32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04728" y="2060848"/>
              <a:ext cx="648072" cy="73866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Entry into Force</a:t>
              </a:r>
              <a:endParaRPr lang="en-GB" sz="1400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242672" y="1203204"/>
            <a:ext cx="4248472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Regulations frozen – No further amendments</a:t>
            </a:r>
          </a:p>
          <a:p>
            <a:endParaRPr lang="en-GB" sz="1200" dirty="0"/>
          </a:p>
          <a:p>
            <a:r>
              <a:rPr lang="en-GB" sz="1200" dirty="0" smtClean="0"/>
              <a:t>Continue to issue new type approvals</a:t>
            </a:r>
          </a:p>
          <a:p>
            <a:endParaRPr lang="en-GB" sz="1200" dirty="0"/>
          </a:p>
          <a:p>
            <a:r>
              <a:rPr lang="en-GB" sz="1200" dirty="0" smtClean="0"/>
              <a:t>In case of a need to update the regulations to technical progress (Innovation) approvals may be granted using the exemption procedure (article 6 and Schedule 7 of the 1958 agreement (draft Revision 3 - ECE/TRANS/WP.29/2015/40)</a:t>
            </a:r>
            <a:endParaRPr lang="en-GB" sz="1200" dirty="0"/>
          </a:p>
        </p:txBody>
      </p:sp>
      <p:grpSp>
        <p:nvGrpSpPr>
          <p:cNvPr id="7" name="Group 37"/>
          <p:cNvGrpSpPr/>
          <p:nvPr/>
        </p:nvGrpSpPr>
        <p:grpSpPr>
          <a:xfrm>
            <a:off x="6033120" y="3573016"/>
            <a:ext cx="648072" cy="595809"/>
            <a:chOff x="2504728" y="1772816"/>
            <a:chExt cx="648072" cy="595809"/>
          </a:xfrm>
        </p:grpSpPr>
        <p:sp>
          <p:nvSpPr>
            <p:cNvPr id="39" name="5-Point Star 38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04728" y="2060848"/>
              <a:ext cx="648072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WP29</a:t>
              </a:r>
              <a:endParaRPr lang="en-GB" sz="1400" dirty="0"/>
            </a:p>
          </p:txBody>
        </p:sp>
      </p:grpSp>
      <p:grpSp>
        <p:nvGrpSpPr>
          <p:cNvPr id="8" name="Group 40"/>
          <p:cNvGrpSpPr/>
          <p:nvPr/>
        </p:nvGrpSpPr>
        <p:grpSpPr>
          <a:xfrm>
            <a:off x="9241744" y="3429000"/>
            <a:ext cx="648072" cy="1026696"/>
            <a:chOff x="2504728" y="1772816"/>
            <a:chExt cx="648072" cy="1026696"/>
          </a:xfrm>
        </p:grpSpPr>
        <p:sp>
          <p:nvSpPr>
            <p:cNvPr id="42" name="5-Point Star 41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504728" y="2060848"/>
              <a:ext cx="648072" cy="73866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Entry into Force</a:t>
              </a:r>
              <a:endParaRPr lang="en-GB" sz="1400" dirty="0"/>
            </a:p>
          </p:txBody>
        </p:sp>
      </p:grpSp>
      <p:cxnSp>
        <p:nvCxnSpPr>
          <p:cNvPr id="44" name="Straight Arrow Connector 43"/>
          <p:cNvCxnSpPr/>
          <p:nvPr/>
        </p:nvCxnSpPr>
        <p:spPr>
          <a:xfrm>
            <a:off x="2288704" y="2924944"/>
            <a:ext cx="3888432" cy="873969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24"/>
          <p:cNvGrpSpPr/>
          <p:nvPr/>
        </p:nvGrpSpPr>
        <p:grpSpPr>
          <a:xfrm>
            <a:off x="5097016" y="3212976"/>
            <a:ext cx="504056" cy="595809"/>
            <a:chOff x="2504728" y="1772816"/>
            <a:chExt cx="504056" cy="595809"/>
          </a:xfrm>
        </p:grpSpPr>
        <p:sp>
          <p:nvSpPr>
            <p:cNvPr id="26" name="5-Point Star 25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grpSp>
        <p:nvGrpSpPr>
          <p:cNvPr id="15" name="Group 27"/>
          <p:cNvGrpSpPr/>
          <p:nvPr/>
        </p:nvGrpSpPr>
        <p:grpSpPr>
          <a:xfrm>
            <a:off x="4448944" y="2924944"/>
            <a:ext cx="504056" cy="595809"/>
            <a:chOff x="2504728" y="1772816"/>
            <a:chExt cx="504056" cy="595809"/>
          </a:xfrm>
        </p:grpSpPr>
        <p:sp>
          <p:nvSpPr>
            <p:cNvPr id="29" name="5-Point Star 28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cxnSp>
        <p:nvCxnSpPr>
          <p:cNvPr id="54" name="Straight Arrow Connector 53"/>
          <p:cNvCxnSpPr>
            <a:stCxn id="40" idx="3"/>
            <a:endCxn id="43" idx="1"/>
          </p:cNvCxnSpPr>
          <p:nvPr/>
        </p:nvCxnSpPr>
        <p:spPr>
          <a:xfrm>
            <a:off x="6681192" y="4014937"/>
            <a:ext cx="2560552" cy="71427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856656" y="4725144"/>
            <a:ext cx="72008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Mandatory functions to be installed, Optional functions that may be installed</a:t>
            </a:r>
          </a:p>
          <a:p>
            <a:r>
              <a:rPr lang="en-GB" sz="1200" dirty="0" smtClean="0"/>
              <a:t>New approach to define minimum and maximum performance requirements to be achieved by the installation</a:t>
            </a:r>
          </a:p>
          <a:p>
            <a:r>
              <a:rPr lang="en-GB" sz="1200" dirty="0" smtClean="0"/>
              <a:t>New approach to simplify the definition of a single lamp and apparent surface</a:t>
            </a:r>
            <a:endParaRPr lang="en-GB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1856656" y="5572236"/>
            <a:ext cx="72008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Technical requirements in the function regulations to be adapted to the safety requirements in updated regulation 48 </a:t>
            </a:r>
          </a:p>
          <a:p>
            <a:r>
              <a:rPr lang="en-GB" sz="1200" dirty="0" smtClean="0"/>
              <a:t>Objective practical testing and/or virtual testing for verification of compliance</a:t>
            </a:r>
          </a:p>
          <a:p>
            <a:r>
              <a:rPr lang="en-GB" sz="1200" dirty="0" smtClean="0"/>
              <a:t>Objective requirements based upon research findings (Following GTR practice)</a:t>
            </a:r>
            <a:endParaRPr lang="en-GB" sz="1200" dirty="0"/>
          </a:p>
        </p:txBody>
      </p:sp>
      <p:grpSp>
        <p:nvGrpSpPr>
          <p:cNvPr id="16" name="Group 21"/>
          <p:cNvGrpSpPr/>
          <p:nvPr/>
        </p:nvGrpSpPr>
        <p:grpSpPr>
          <a:xfrm>
            <a:off x="8969264" y="4797152"/>
            <a:ext cx="920552" cy="986046"/>
            <a:chOff x="2465299" y="2003025"/>
            <a:chExt cx="504056" cy="1576200"/>
          </a:xfrm>
        </p:grpSpPr>
        <p:sp>
          <p:nvSpPr>
            <p:cNvPr id="23" name="5-Point Star 22"/>
            <p:cNvSpPr/>
            <p:nvPr/>
          </p:nvSpPr>
          <p:spPr>
            <a:xfrm>
              <a:off x="2648744" y="2003025"/>
              <a:ext cx="216024" cy="575526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65299" y="2693656"/>
              <a:ext cx="504056" cy="885569"/>
            </a:xfrm>
            <a:prstGeom prst="rect">
              <a:avLst/>
            </a:prstGeom>
            <a:solidFill>
              <a:srgbClr val="92D050"/>
            </a:solidFill>
            <a:ln w="38100">
              <a:solidFill>
                <a:schemeClr val="accent1"/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Date and programme to be defined</a:t>
              </a:r>
              <a:endParaRPr lang="en-GB" sz="1000" dirty="0"/>
            </a:p>
          </p:txBody>
        </p:sp>
      </p:grpSp>
      <p:sp>
        <p:nvSpPr>
          <p:cNvPr id="66" name="Slide Number Placeholder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11</a:t>
            </a:fld>
            <a:endParaRPr lang="en-US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928664" y="3913892"/>
            <a:ext cx="3240360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Phase 1</a:t>
            </a:r>
          </a:p>
          <a:p>
            <a:r>
              <a:rPr lang="en-GB" sz="1400" dirty="0" smtClean="0"/>
              <a:t>No changes to the technical requirements</a:t>
            </a:r>
            <a:endParaRPr lang="en-GB" sz="1400" dirty="0"/>
          </a:p>
        </p:txBody>
      </p:sp>
      <p:sp>
        <p:nvSpPr>
          <p:cNvPr id="69" name="Cloud Callout 68"/>
          <p:cNvSpPr/>
          <p:nvPr/>
        </p:nvSpPr>
        <p:spPr>
          <a:xfrm>
            <a:off x="1856656" y="2060848"/>
            <a:ext cx="1152128" cy="720080"/>
          </a:xfrm>
          <a:prstGeom prst="cloudCallout">
            <a:avLst>
              <a:gd name="adj1" fmla="val 24652"/>
              <a:gd name="adj2" fmla="val -873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2060"/>
                </a:solidFill>
              </a:rPr>
              <a:t>No further changes </a:t>
            </a:r>
            <a:endParaRPr lang="en-GB" sz="1200" b="1" dirty="0">
              <a:solidFill>
                <a:srgbClr val="002060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1784648" y="5445224"/>
            <a:ext cx="7128792" cy="0"/>
          </a:xfrm>
          <a:prstGeom prst="straightConnector1">
            <a:avLst/>
          </a:prstGeom>
          <a:ln w="571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 rot="20804027">
            <a:off x="1856656" y="1556792"/>
            <a:ext cx="7416824" cy="2448272"/>
          </a:xfrm>
          <a:prstGeom prst="ellipse">
            <a:avLst/>
          </a:prstGeom>
          <a:solidFill>
            <a:schemeClr val="bg2">
              <a:lumMod val="75000"/>
              <a:alpha val="6980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smtClean="0">
                <a:solidFill>
                  <a:srgbClr val="002060"/>
                </a:solidFill>
              </a:rPr>
              <a:t>IWG-SLR Editorial Groups</a:t>
            </a:r>
            <a:endParaRPr lang="en-GB" sz="4400" dirty="0">
              <a:solidFill>
                <a:srgbClr val="002060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 rot="21207431">
            <a:off x="2405355" y="4786953"/>
            <a:ext cx="5755448" cy="1685965"/>
          </a:xfrm>
          <a:prstGeom prst="ellipse">
            <a:avLst/>
          </a:prstGeom>
          <a:solidFill>
            <a:schemeClr val="bg2">
              <a:lumMod val="75000"/>
              <a:alpha val="6980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rgbClr val="002060"/>
                </a:solidFill>
              </a:rPr>
              <a:t>GTB Working Groups supporting IWG-SLR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36976" y="332656"/>
            <a:ext cx="468052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Eras Medium ITC" pitchFamily="34" charset="0"/>
              </a:rPr>
              <a:t>Wider Global Harmonisation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6496" y="867385"/>
            <a:ext cx="9001000" cy="5529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6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latin typeface="Eras Medium ITC" pitchFamily="34" charset="0"/>
              </a:rPr>
              <a:t>In addition to simplifying the UN Regulations and removing unnecessary barriers to innovation there are wider benefits to be exploited</a:t>
            </a:r>
          </a:p>
          <a:p>
            <a:pPr>
              <a:lnSpc>
                <a:spcPts val="2160"/>
              </a:lnSpc>
              <a:spcBef>
                <a:spcPts val="600"/>
              </a:spcBef>
              <a:spcAft>
                <a:spcPts val="600"/>
              </a:spcAft>
            </a:pPr>
            <a:endParaRPr lang="en-GB" dirty="0" smtClean="0">
              <a:latin typeface="Eras Medium ITC" pitchFamily="34" charset="0"/>
            </a:endParaRPr>
          </a:p>
          <a:p>
            <a:pPr marL="720725" indent="-365125">
              <a:lnSpc>
                <a:spcPts val="216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Encouraging more countries to join the 1958 agreement</a:t>
            </a:r>
          </a:p>
          <a:p>
            <a:pPr marL="720725" indent="-365125">
              <a:lnSpc>
                <a:spcPts val="216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Overcoming the objections of the US NHTSA to the current UN regulations that are deemed to be unsuitable as a basis for a self certification system and its enforcement. (note; current work by NHTSA and SAE to introduce ADB into the FMVSS108)</a:t>
            </a:r>
          </a:p>
          <a:p>
            <a:pPr marL="720725" indent="-365125">
              <a:lnSpc>
                <a:spcPts val="216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Synchronisation of the technical  requirements of the individual mandatory national standards with the UN regulations. (e.g. China, Republic of Korea, India, Brazil)</a:t>
            </a:r>
          </a:p>
          <a:p>
            <a:pPr marL="720725" indent="-365125">
              <a:lnSpc>
                <a:spcPts val="216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Development of technical requirements that may provide a firm basis for development of GTR’s for lighting and light signalling.</a:t>
            </a: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>
              <a:latin typeface="Eras Medium ITC" pitchFamily="34" charset="0"/>
            </a:endParaRPr>
          </a:p>
          <a:p>
            <a:pPr marL="365125" indent="-365125">
              <a:lnSpc>
                <a:spcPts val="216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b="1" dirty="0" smtClean="0">
                <a:latin typeface="Eras Medium ITC" pitchFamily="34" charset="0"/>
              </a:rPr>
              <a:t>GTB is able to support this work (under the direction of GRE) in conjunction with its global membership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12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Geoff Draper (GTB)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73280" y="332656"/>
            <a:ext cx="194421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Eras Medium ITC" pitchFamily="34" charset="0"/>
              </a:rPr>
              <a:t>Objective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488" y="980728"/>
            <a:ext cx="9145016" cy="5734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The ultimate target of the simplification </a:t>
            </a:r>
            <a:r>
              <a:rPr lang="en-GB" dirty="0" smtClean="0">
                <a:latin typeface="Eras Medium ITC" pitchFamily="34" charset="0"/>
              </a:rPr>
              <a:t>is to produce regulations that will be stable over many years </a:t>
            </a:r>
            <a:r>
              <a:rPr lang="en-GB" i="1" dirty="0" smtClean="0">
                <a:latin typeface="Eras Medium ITC" pitchFamily="34" charset="0"/>
              </a:rPr>
              <a:t>(i.e. not requiring regular amendment to accommodate advances in technology). </a:t>
            </a:r>
          </a:p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dirty="0" smtClean="0">
                <a:latin typeface="Eras Medium ITC" pitchFamily="34" charset="0"/>
              </a:rPr>
              <a:t>To achieve this, the regulations will define minimum levels of performance to assure required safety levels </a:t>
            </a:r>
            <a:r>
              <a:rPr lang="en-GB" i="1" dirty="0" smtClean="0">
                <a:latin typeface="Eras Medium ITC" pitchFamily="34" charset="0"/>
              </a:rPr>
              <a:t>(minimum road illumination, maximum glare levels, geometric visibility, minimum and maximum signal intensities, etc.)</a:t>
            </a:r>
          </a:p>
          <a:p>
            <a:pPr>
              <a:lnSpc>
                <a:spcPts val="216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The Installation Regulation will:</a:t>
            </a:r>
          </a:p>
          <a:p>
            <a:pPr marL="723900" lvl="1" indent="-368300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mandate which devices or systems shall be installed</a:t>
            </a:r>
          </a:p>
          <a:p>
            <a:pPr marL="723900" lvl="1" indent="-368300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identify which devices or systems may be installed </a:t>
            </a:r>
          </a:p>
          <a:p>
            <a:pPr marL="723900" lvl="1" indent="-368300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be based upon the principle that devices or systems shall only be installed if they are listed in the installation regulation and if they are type approved</a:t>
            </a:r>
          </a:p>
          <a:p>
            <a:pPr marL="723900" lvl="1" indent="-368300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define the overall performance requirements to be achieved by the installed devices and systems</a:t>
            </a:r>
          </a:p>
          <a:p>
            <a:pPr>
              <a:lnSpc>
                <a:spcPts val="216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The Device Regulations will provide:</a:t>
            </a:r>
          </a:p>
          <a:p>
            <a:pPr marL="720725" lvl="1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administrative requirements for type approval</a:t>
            </a:r>
          </a:p>
          <a:p>
            <a:pPr marL="720725" lvl="1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technical requirements for verification of performance (individually and when installed)</a:t>
            </a:r>
            <a:endParaRPr lang="en-US" dirty="0">
              <a:latin typeface="Eras Medium ITC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2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53200" y="332656"/>
            <a:ext cx="266429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Eras Medium ITC" pitchFamily="34" charset="0"/>
              </a:rPr>
              <a:t>The Challenges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6496" y="1340768"/>
            <a:ext cx="9001000" cy="5312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Develop 3 new Regulations </a:t>
            </a:r>
          </a:p>
          <a:p>
            <a:pPr marL="720725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Forward Lighting</a:t>
            </a:r>
          </a:p>
          <a:p>
            <a:pPr marL="720725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Signal Lighting</a:t>
            </a:r>
          </a:p>
          <a:p>
            <a:pPr marL="720725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Retro-Reflective Devices</a:t>
            </a: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 smtClean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Continue to operate the existing Regulations during development of the new regulations</a:t>
            </a: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 smtClean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WP.29 is not willing to continue to process amendments to the existing regulations</a:t>
            </a: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 smtClean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Urgent need to remove barriers to innovation</a:t>
            </a:r>
          </a:p>
          <a:p>
            <a:pPr marL="720725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endParaRPr lang="en-GB" dirty="0" smtClean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US" dirty="0">
              <a:latin typeface="Eras Medium ITC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3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85248" y="332656"/>
            <a:ext cx="2232248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Eras Medium ITC" pitchFamily="34" charset="0"/>
              </a:rPr>
              <a:t>The Response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6496" y="980728"/>
            <a:ext cx="9001000" cy="495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Treat this as an opportunity to develop new regulations suitable for the future</a:t>
            </a: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 smtClean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Prime objective of GTB</a:t>
            </a: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 smtClean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Make the UN system more attractive to contracting parties</a:t>
            </a: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 smtClean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Create a stable regulatory system (Legal certainty)</a:t>
            </a:r>
          </a:p>
          <a:p>
            <a:pPr>
              <a:lnSpc>
                <a:spcPts val="2160"/>
              </a:lnSpc>
              <a:spcAft>
                <a:spcPts val="600"/>
              </a:spcAft>
            </a:pPr>
            <a:endParaRPr lang="en-GB" b="1" dirty="0" smtClean="0">
              <a:latin typeface="Eras Medium ITC" pitchFamily="34" charset="0"/>
            </a:endParaRPr>
          </a:p>
          <a:p>
            <a:pPr>
              <a:lnSpc>
                <a:spcPts val="2160"/>
              </a:lnSpc>
              <a:spcAft>
                <a:spcPts val="600"/>
              </a:spcAft>
            </a:pPr>
            <a:r>
              <a:rPr lang="en-GB" b="1" dirty="0" smtClean="0">
                <a:latin typeface="Eras Medium ITC" pitchFamily="34" charset="0"/>
              </a:rPr>
              <a:t>Develop technical requirements suitable for global adoption</a:t>
            </a:r>
          </a:p>
          <a:p>
            <a:pPr marL="720725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as part of type approval systems</a:t>
            </a:r>
          </a:p>
          <a:p>
            <a:pPr marL="720725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>
                <a:latin typeface="Eras Medium ITC" pitchFamily="34" charset="0"/>
              </a:rPr>
              <a:t>a</a:t>
            </a:r>
            <a:r>
              <a:rPr lang="en-GB" dirty="0" smtClean="0">
                <a:latin typeface="Eras Medium ITC" pitchFamily="34" charset="0"/>
              </a:rPr>
              <a:t>s part of other certification systems </a:t>
            </a:r>
          </a:p>
          <a:p>
            <a:pPr marL="720725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Eras Medium ITC" pitchFamily="34" charset="0"/>
              </a:rPr>
              <a:t>objective requirements based upon research findings </a:t>
            </a:r>
          </a:p>
          <a:p>
            <a:pPr marL="720725" indent="-365125">
              <a:lnSpc>
                <a:spcPts val="216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>
                <a:latin typeface="Eras Medium ITC" pitchFamily="34" charset="0"/>
              </a:rPr>
              <a:t>p</a:t>
            </a:r>
            <a:r>
              <a:rPr lang="en-GB" dirty="0" smtClean="0">
                <a:latin typeface="Eras Medium ITC" pitchFamily="34" charset="0"/>
              </a:rPr>
              <a:t>ossible incorporation into GTR’s with proactive support of 1998 contracting parties</a:t>
            </a:r>
            <a:endParaRPr lang="en-GB" dirty="0">
              <a:latin typeface="Eras Medium ITC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4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8784" y="260648"/>
            <a:ext cx="6624736" cy="3744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>
              <a:lnSpc>
                <a:spcPts val="2160"/>
              </a:lnSpc>
              <a:spcAft>
                <a:spcPts val="600"/>
              </a:spcAft>
            </a:pPr>
            <a:r>
              <a:rPr lang="en-GB" sz="2400" dirty="0" smtClean="0">
                <a:latin typeface="Eras Medium ITC" pitchFamily="34" charset="0"/>
              </a:rPr>
              <a:t>Develop new </a:t>
            </a:r>
            <a:r>
              <a:rPr lang="en-GB" sz="2400" dirty="0">
                <a:latin typeface="Eras Medium ITC" pitchFamily="34" charset="0"/>
              </a:rPr>
              <a:t>regulations suitable for the future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488" y="908720"/>
            <a:ext cx="2808312" cy="35137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Eras Medium ITC" pitchFamily="34" charset="0"/>
              </a:rPr>
              <a:t>Update and Freeze Existing Regulations</a:t>
            </a:r>
          </a:p>
          <a:p>
            <a:pPr algn="ctr"/>
            <a:endParaRPr lang="en-GB" dirty="0">
              <a:latin typeface="Eras Medium ITC" pitchFamily="34" charset="0"/>
            </a:endParaRP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>
                <a:latin typeface="Eras Medium ITC" pitchFamily="34" charset="0"/>
              </a:rPr>
              <a:t>Special approval for innovations using the UN 1958 Agreement Rev 3 exemption provisions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>
                <a:latin typeface="Eras Medium ITC" pitchFamily="34" charset="0"/>
              </a:rPr>
              <a:t>Transitional period allowing type approvals to frozen regulations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>
                <a:latin typeface="Eras Medium ITC" pitchFamily="34" charset="0"/>
              </a:rPr>
              <a:t>Become “versions of Regulations” for IWVTA Reg. 0</a:t>
            </a:r>
            <a:endParaRPr lang="en-GB" dirty="0">
              <a:latin typeface="Eras Medium ITC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8784" y="260648"/>
            <a:ext cx="6624736" cy="3744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>
              <a:lnSpc>
                <a:spcPts val="2160"/>
              </a:lnSpc>
              <a:spcAft>
                <a:spcPts val="600"/>
              </a:spcAft>
            </a:pPr>
            <a:r>
              <a:rPr lang="en-GB" sz="2400" dirty="0" smtClean="0">
                <a:latin typeface="Eras Medium ITC" pitchFamily="34" charset="0"/>
              </a:rPr>
              <a:t>Develop new </a:t>
            </a:r>
            <a:r>
              <a:rPr lang="en-GB" sz="2400" dirty="0">
                <a:latin typeface="Eras Medium ITC" pitchFamily="34" charset="0"/>
              </a:rPr>
              <a:t>regulations suitable for the future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68824" y="1700808"/>
            <a:ext cx="2952328" cy="40780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Eras Medium ITC" pitchFamily="34" charset="0"/>
              </a:rPr>
              <a:t>New Device &amp; System Regulations</a:t>
            </a:r>
          </a:p>
          <a:p>
            <a:pPr algn="ctr"/>
            <a:endParaRPr lang="en-GB" dirty="0">
              <a:latin typeface="Eras Medium ITC" pitchFamily="34" charset="0"/>
            </a:endParaRP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Eras Medium ITC" pitchFamily="34" charset="0"/>
              </a:rPr>
              <a:t>Suited and open to new technologies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Eras Medium ITC" pitchFamily="34" charset="0"/>
              </a:rPr>
              <a:t>Objective requirements suited for type approval, other certification systems and self certification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Eras Medium ITC" pitchFamily="34" charset="0"/>
              </a:rPr>
              <a:t>Take the opportunity to incorporate improved performance requirements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Eras Medium ITC" pitchFamily="34" charset="0"/>
              </a:rPr>
              <a:t>Technical requirements that could be compatible with the GTR approach</a:t>
            </a:r>
            <a:endParaRPr lang="en-GB" sz="1600" dirty="0">
              <a:latin typeface="Eras Medium IT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488" y="908720"/>
            <a:ext cx="2808312" cy="35137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Eras Medium ITC" pitchFamily="34" charset="0"/>
              </a:rPr>
              <a:t>Update and Freeze Existing Regulations</a:t>
            </a:r>
          </a:p>
          <a:p>
            <a:pPr algn="ctr"/>
            <a:endParaRPr lang="en-GB" dirty="0">
              <a:latin typeface="Eras Medium ITC" pitchFamily="34" charset="0"/>
            </a:endParaRP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>
                <a:latin typeface="Eras Medium ITC" pitchFamily="34" charset="0"/>
              </a:rPr>
              <a:t>Special approval for innovations using the UN 1958 Agreement Rev 3 exemption provisions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>
                <a:latin typeface="Eras Medium ITC" pitchFamily="34" charset="0"/>
              </a:rPr>
              <a:t>Transitional period allowing type approvals to frozen regulations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>
                <a:latin typeface="Eras Medium ITC" pitchFamily="34" charset="0"/>
              </a:rPr>
              <a:t>Become “versions of Regulations” for IWVTA Reg. 0</a:t>
            </a:r>
            <a:endParaRPr lang="en-GB" dirty="0">
              <a:latin typeface="Eras Medium ITC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6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8784" y="260648"/>
            <a:ext cx="6624736" cy="3744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>
              <a:lnSpc>
                <a:spcPts val="2160"/>
              </a:lnSpc>
              <a:spcAft>
                <a:spcPts val="600"/>
              </a:spcAft>
            </a:pPr>
            <a:r>
              <a:rPr lang="en-GB" sz="2400" dirty="0" smtClean="0">
                <a:latin typeface="Eras Medium ITC" pitchFamily="34" charset="0"/>
              </a:rPr>
              <a:t>Develop new </a:t>
            </a:r>
            <a:r>
              <a:rPr lang="en-GB" sz="2400" dirty="0">
                <a:latin typeface="Eras Medium ITC" pitchFamily="34" charset="0"/>
              </a:rPr>
              <a:t>regulations suitable for the future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68824" y="1700808"/>
            <a:ext cx="2952328" cy="40780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Eras Medium ITC" pitchFamily="34" charset="0"/>
              </a:rPr>
              <a:t>New Device &amp; System Regulations</a:t>
            </a:r>
          </a:p>
          <a:p>
            <a:pPr algn="ctr"/>
            <a:endParaRPr lang="en-GB" dirty="0">
              <a:latin typeface="Eras Medium ITC" pitchFamily="34" charset="0"/>
            </a:endParaRP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Eras Medium ITC" pitchFamily="34" charset="0"/>
              </a:rPr>
              <a:t>Suited and open to new technologies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Eras Medium ITC" pitchFamily="34" charset="0"/>
              </a:rPr>
              <a:t>Objective requirements suited for type approval, other certification systems and self certification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Eras Medium ITC" pitchFamily="34" charset="0"/>
              </a:rPr>
              <a:t>Take the opportunity to incorporate improved performance requirements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Eras Medium ITC" pitchFamily="34" charset="0"/>
              </a:rPr>
              <a:t>Technical requirements that could be compatible with the GTR approach</a:t>
            </a:r>
            <a:endParaRPr lang="en-GB" sz="1600" dirty="0">
              <a:latin typeface="Eras Medium IT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7176" y="2420888"/>
            <a:ext cx="2808312" cy="38010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Eras Medium ITC" pitchFamily="34" charset="0"/>
              </a:rPr>
              <a:t>New Version of R48</a:t>
            </a:r>
          </a:p>
          <a:p>
            <a:pPr algn="ctr"/>
            <a:endParaRPr lang="en-GB" dirty="0">
              <a:latin typeface="Eras Medium ITC" pitchFamily="34" charset="0"/>
            </a:endParaRPr>
          </a:p>
          <a:p>
            <a:pPr>
              <a:lnSpc>
                <a:spcPts val="1920"/>
              </a:lnSpc>
              <a:spcAft>
                <a:spcPts val="600"/>
              </a:spcAft>
            </a:pPr>
            <a:r>
              <a:rPr lang="en-GB" sz="1600" dirty="0" smtClean="0">
                <a:latin typeface="Eras Medium ITC" pitchFamily="34" charset="0"/>
              </a:rPr>
              <a:t>Establishing minimum levels of safety in terms of illumination, signal intensities, geometric visibility and glare.</a:t>
            </a:r>
          </a:p>
          <a:p>
            <a:pPr>
              <a:lnSpc>
                <a:spcPts val="1920"/>
              </a:lnSpc>
              <a:spcAft>
                <a:spcPts val="600"/>
              </a:spcAft>
            </a:pPr>
            <a:r>
              <a:rPr lang="en-GB" sz="1600" dirty="0" smtClean="0">
                <a:latin typeface="Eras Medium ITC" pitchFamily="34" charset="0"/>
              </a:rPr>
              <a:t>Clearly identify mandatory and optional features</a:t>
            </a:r>
          </a:p>
          <a:p>
            <a:pPr>
              <a:lnSpc>
                <a:spcPts val="1920"/>
              </a:lnSpc>
              <a:spcAft>
                <a:spcPts val="600"/>
              </a:spcAft>
            </a:pPr>
            <a:r>
              <a:rPr lang="en-GB" sz="1600" dirty="0" smtClean="0">
                <a:latin typeface="Eras Medium ITC" pitchFamily="34" charset="0"/>
              </a:rPr>
              <a:t>Technology neutral requirements</a:t>
            </a:r>
          </a:p>
          <a:p>
            <a:pPr>
              <a:lnSpc>
                <a:spcPts val="1920"/>
              </a:lnSpc>
              <a:spcAft>
                <a:spcPts val="600"/>
              </a:spcAft>
            </a:pPr>
            <a:r>
              <a:rPr lang="en-GB" sz="1600" dirty="0" smtClean="0">
                <a:latin typeface="Eras Medium ITC" pitchFamily="34" charset="0"/>
              </a:rPr>
              <a:t>Objective requirements that could be compatible with the GTR approach</a:t>
            </a:r>
            <a:endParaRPr lang="en-GB" dirty="0">
              <a:latin typeface="Eras Medium IT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488" y="908720"/>
            <a:ext cx="2808312" cy="35137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Eras Medium ITC" pitchFamily="34" charset="0"/>
              </a:rPr>
              <a:t>Update and Freeze Existing Regulations</a:t>
            </a:r>
          </a:p>
          <a:p>
            <a:pPr algn="ctr"/>
            <a:endParaRPr lang="en-GB" dirty="0">
              <a:latin typeface="Eras Medium ITC" pitchFamily="34" charset="0"/>
            </a:endParaRP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>
                <a:latin typeface="Eras Medium ITC" pitchFamily="34" charset="0"/>
              </a:rPr>
              <a:t>Special approval for innovations using the UN 1958 Agreement Rev 3 exemption provisions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>
                <a:latin typeface="Eras Medium ITC" pitchFamily="34" charset="0"/>
              </a:rPr>
              <a:t>Transitional period allowing type approvals to frozen regulations</a:t>
            </a:r>
          </a:p>
          <a:p>
            <a:pPr marL="355600" indent="-355600">
              <a:lnSpc>
                <a:spcPts val="192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>
                <a:latin typeface="Eras Medium ITC" pitchFamily="34" charset="0"/>
              </a:rPr>
              <a:t>Become “versions of Regulations” for IWVTA Reg. 0</a:t>
            </a:r>
            <a:endParaRPr lang="en-GB" dirty="0">
              <a:latin typeface="Eras Medium ITC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7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8464" y="764704"/>
          <a:ext cx="9001000" cy="550328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72175"/>
                <a:gridCol w="1572175"/>
                <a:gridCol w="1572175"/>
                <a:gridCol w="1572175"/>
                <a:gridCol w="1344148"/>
                <a:gridCol w="1368152"/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2020</a:t>
                      </a:r>
                      <a:endParaRPr lang="en-GB" dirty="0"/>
                    </a:p>
                  </a:txBody>
                  <a:tcPr>
                    <a:noFill/>
                  </a:tcPr>
                </a:tc>
              </a:tr>
              <a:tr h="1676399">
                <a:tc>
                  <a:txBody>
                    <a:bodyPr/>
                    <a:lstStyle/>
                    <a:p>
                      <a:endParaRPr lang="en-GB" sz="1600" dirty="0" smtClean="0">
                        <a:latin typeface="Eras Medium ITC" pitchFamily="34" charset="0"/>
                      </a:endParaRPr>
                    </a:p>
                    <a:p>
                      <a:r>
                        <a:rPr lang="en-GB" sz="1200" dirty="0" smtClean="0">
                          <a:latin typeface="Eras Medium ITC" pitchFamily="34" charset="0"/>
                        </a:rPr>
                        <a:t>Collect all amendments currently</a:t>
                      </a:r>
                      <a:r>
                        <a:rPr lang="en-GB" sz="1200" baseline="0" dirty="0" smtClean="0">
                          <a:latin typeface="Eras Medium ITC" pitchFamily="34" charset="0"/>
                        </a:rPr>
                        <a:t> held at GRE for adoption as frozen regulations</a:t>
                      </a:r>
                    </a:p>
                    <a:p>
                      <a:endParaRPr lang="en-GB" sz="1200" baseline="0" dirty="0" smtClean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0562">
                <a:tc>
                  <a:txBody>
                    <a:bodyPr/>
                    <a:lstStyle/>
                    <a:p>
                      <a:endParaRPr lang="en-GB" sz="1200" dirty="0" smtClean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30562">
                <a:tc>
                  <a:txBody>
                    <a:bodyPr/>
                    <a:lstStyle/>
                    <a:p>
                      <a:endParaRPr lang="en-GB" sz="12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1712640" y="1556792"/>
            <a:ext cx="2808312" cy="792088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65368" y="260648"/>
            <a:ext cx="1368152" cy="3823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>
              <a:lnSpc>
                <a:spcPts val="2160"/>
              </a:lnSpc>
              <a:spcAft>
                <a:spcPts val="600"/>
              </a:spcAft>
            </a:pPr>
            <a:r>
              <a:rPr lang="en-GB" sz="2400" dirty="0" smtClean="0">
                <a:latin typeface="Eras Medium ITC" pitchFamily="34" charset="0"/>
              </a:rPr>
              <a:t>The Plan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12" y="1124744"/>
            <a:ext cx="1507356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Existing Regulations</a:t>
            </a:r>
            <a:endParaRPr lang="en-GB" sz="1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576736" y="1177007"/>
            <a:ext cx="504056" cy="595809"/>
            <a:chOff x="2504728" y="1772816"/>
            <a:chExt cx="504056" cy="595809"/>
          </a:xfrm>
        </p:grpSpPr>
        <p:sp>
          <p:nvSpPr>
            <p:cNvPr id="13" name="5-Point Star 12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68824" y="1700808"/>
            <a:ext cx="648072" cy="595809"/>
            <a:chOff x="2504728" y="1772816"/>
            <a:chExt cx="648072" cy="595809"/>
          </a:xfrm>
        </p:grpSpPr>
        <p:sp>
          <p:nvSpPr>
            <p:cNvPr id="20" name="5-Point Star 19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04728" y="2060848"/>
              <a:ext cx="648072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WP29</a:t>
              </a:r>
              <a:endParaRPr lang="en-GB" sz="14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548508" y="1763904"/>
            <a:ext cx="648072" cy="1026696"/>
            <a:chOff x="2504728" y="1772816"/>
            <a:chExt cx="648072" cy="1026696"/>
          </a:xfrm>
        </p:grpSpPr>
        <p:sp>
          <p:nvSpPr>
            <p:cNvPr id="33" name="5-Point Star 32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04728" y="2060848"/>
              <a:ext cx="648072" cy="73866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Entry into Force</a:t>
              </a:r>
              <a:endParaRPr lang="en-GB" sz="1400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242672" y="1203204"/>
            <a:ext cx="4248472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Regulations frozen – No further amendments</a:t>
            </a:r>
          </a:p>
          <a:p>
            <a:endParaRPr lang="en-GB" sz="1200" dirty="0"/>
          </a:p>
          <a:p>
            <a:r>
              <a:rPr lang="en-GB" sz="1200" dirty="0" smtClean="0"/>
              <a:t>Continue to issue new type approvals</a:t>
            </a:r>
          </a:p>
          <a:p>
            <a:endParaRPr lang="en-GB" sz="1200" dirty="0"/>
          </a:p>
          <a:p>
            <a:r>
              <a:rPr lang="en-GB" sz="1200" dirty="0" smtClean="0"/>
              <a:t>In case of a need to update the regulations to technical progress (Innovation) approvals may be granted using the exemption procedure (article 6 and Schedule 7 of the 1958 agreement (draft Revision 3 - ECE/TRANS/WP.29/2015/40)</a:t>
            </a:r>
            <a:endParaRPr lang="en-GB" sz="1200" dirty="0"/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8</a:t>
            </a:fld>
            <a:endParaRPr lang="en-US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9" name="Cloud Callout 68"/>
          <p:cNvSpPr/>
          <p:nvPr/>
        </p:nvSpPr>
        <p:spPr>
          <a:xfrm>
            <a:off x="1856656" y="2060848"/>
            <a:ext cx="1152128" cy="720080"/>
          </a:xfrm>
          <a:prstGeom prst="cloudCallout">
            <a:avLst>
              <a:gd name="adj1" fmla="val 24652"/>
              <a:gd name="adj2" fmla="val -873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2060"/>
                </a:solidFill>
              </a:rPr>
              <a:t>No further changes </a:t>
            </a:r>
            <a:endParaRPr lang="en-GB" sz="1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8464" y="764704"/>
          <a:ext cx="9001000" cy="550328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72175"/>
                <a:gridCol w="1572175"/>
                <a:gridCol w="1572175"/>
                <a:gridCol w="1572175"/>
                <a:gridCol w="1344148"/>
                <a:gridCol w="1368152"/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2020</a:t>
                      </a:r>
                      <a:endParaRPr lang="en-GB" dirty="0"/>
                    </a:p>
                  </a:txBody>
                  <a:tcPr>
                    <a:noFill/>
                  </a:tcPr>
                </a:tc>
              </a:tr>
              <a:tr h="1676399">
                <a:tc>
                  <a:txBody>
                    <a:bodyPr/>
                    <a:lstStyle/>
                    <a:p>
                      <a:endParaRPr lang="en-GB" sz="1600" dirty="0" smtClean="0">
                        <a:latin typeface="Eras Medium ITC" pitchFamily="34" charset="0"/>
                      </a:endParaRPr>
                    </a:p>
                    <a:p>
                      <a:r>
                        <a:rPr lang="en-GB" sz="1200" dirty="0" smtClean="0">
                          <a:latin typeface="Eras Medium ITC" pitchFamily="34" charset="0"/>
                        </a:rPr>
                        <a:t>Collect all amendments currently</a:t>
                      </a:r>
                      <a:r>
                        <a:rPr lang="en-GB" sz="1200" baseline="0" dirty="0" smtClean="0">
                          <a:latin typeface="Eras Medium ITC" pitchFamily="34" charset="0"/>
                        </a:rPr>
                        <a:t> held at GRE for adoption as frozen regulations</a:t>
                      </a:r>
                    </a:p>
                    <a:p>
                      <a:endParaRPr lang="en-GB" sz="1200" baseline="0" dirty="0" smtClean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1730562">
                <a:tc>
                  <a:txBody>
                    <a:bodyPr/>
                    <a:lstStyle/>
                    <a:p>
                      <a:endParaRPr lang="en-GB" sz="1200" dirty="0" smtClean="0">
                        <a:latin typeface="Eras Medium ITC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latin typeface="Eras Medium ITC" pitchFamily="34" charset="0"/>
                        </a:rPr>
                        <a:t>Draft</a:t>
                      </a:r>
                      <a:r>
                        <a:rPr lang="en-GB" sz="1200" baseline="0" dirty="0" smtClean="0">
                          <a:latin typeface="Eras Medium ITC" pitchFamily="34" charset="0"/>
                        </a:rPr>
                        <a:t> the 3 new regulations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Based upon existing text of the Regulations to be frozen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aseline="0" dirty="0" smtClean="0">
                          <a:latin typeface="Eras Medium ITC" pitchFamily="34" charset="0"/>
                        </a:rPr>
                        <a:t>Use DETA</a:t>
                      </a:r>
                      <a:endParaRPr lang="en-GB" sz="1200" dirty="0" smtClean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30562">
                <a:tc>
                  <a:txBody>
                    <a:bodyPr/>
                    <a:lstStyle/>
                    <a:p>
                      <a:endParaRPr lang="en-GB" sz="1600" dirty="0" smtClean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Eras Medium ITC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2288704" y="1556792"/>
            <a:ext cx="2232248" cy="792088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65368" y="260648"/>
            <a:ext cx="1368152" cy="3823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>
              <a:lnSpc>
                <a:spcPts val="2160"/>
              </a:lnSpc>
              <a:spcAft>
                <a:spcPts val="600"/>
              </a:spcAft>
            </a:pPr>
            <a:r>
              <a:rPr lang="en-GB" sz="2400" dirty="0" smtClean="0">
                <a:latin typeface="Eras Medium ITC" pitchFamily="34" charset="0"/>
              </a:rPr>
              <a:t>The Plan</a:t>
            </a:r>
            <a:endParaRPr lang="en-US" sz="2400" dirty="0">
              <a:latin typeface="Eras Medium IT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12" y="1238563"/>
            <a:ext cx="1507356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Existing Regulations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0012" y="2804384"/>
            <a:ext cx="1507356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New Regulations Phase1</a:t>
            </a:r>
            <a:endParaRPr lang="en-GB" sz="1000" dirty="0"/>
          </a:p>
        </p:txBody>
      </p:sp>
      <p:grpSp>
        <p:nvGrpSpPr>
          <p:cNvPr id="2" name="Group 14"/>
          <p:cNvGrpSpPr/>
          <p:nvPr/>
        </p:nvGrpSpPr>
        <p:grpSpPr>
          <a:xfrm>
            <a:off x="2576736" y="1249015"/>
            <a:ext cx="504056" cy="595809"/>
            <a:chOff x="2504728" y="1772816"/>
            <a:chExt cx="504056" cy="595809"/>
          </a:xfrm>
        </p:grpSpPr>
        <p:sp>
          <p:nvSpPr>
            <p:cNvPr id="13" name="5-Point Star 12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grpSp>
        <p:nvGrpSpPr>
          <p:cNvPr id="3" name="Group 18"/>
          <p:cNvGrpSpPr/>
          <p:nvPr/>
        </p:nvGrpSpPr>
        <p:grpSpPr>
          <a:xfrm>
            <a:off x="3368824" y="1700808"/>
            <a:ext cx="648072" cy="595809"/>
            <a:chOff x="2504728" y="1772816"/>
            <a:chExt cx="648072" cy="595809"/>
          </a:xfrm>
        </p:grpSpPr>
        <p:sp>
          <p:nvSpPr>
            <p:cNvPr id="20" name="5-Point Star 19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04728" y="2060848"/>
              <a:ext cx="648072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WP29</a:t>
              </a:r>
              <a:endParaRPr lang="en-GB" sz="1400" dirty="0"/>
            </a:p>
          </p:txBody>
        </p:sp>
      </p:grpSp>
      <p:grpSp>
        <p:nvGrpSpPr>
          <p:cNvPr id="4" name="Group 31"/>
          <p:cNvGrpSpPr/>
          <p:nvPr/>
        </p:nvGrpSpPr>
        <p:grpSpPr>
          <a:xfrm>
            <a:off x="4548508" y="1763904"/>
            <a:ext cx="648072" cy="1026696"/>
            <a:chOff x="2504728" y="1772816"/>
            <a:chExt cx="648072" cy="1026696"/>
          </a:xfrm>
        </p:grpSpPr>
        <p:sp>
          <p:nvSpPr>
            <p:cNvPr id="33" name="5-Point Star 32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04728" y="2060848"/>
              <a:ext cx="648072" cy="73866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Entry into Force</a:t>
              </a:r>
              <a:endParaRPr lang="en-GB" sz="1400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242672" y="1203204"/>
            <a:ext cx="4248472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Regulations frozen – No further amendments</a:t>
            </a:r>
          </a:p>
          <a:p>
            <a:endParaRPr lang="en-GB" sz="1200" dirty="0"/>
          </a:p>
          <a:p>
            <a:r>
              <a:rPr lang="en-GB" sz="1200" dirty="0" smtClean="0"/>
              <a:t>Continue to issue new type approvals</a:t>
            </a:r>
          </a:p>
          <a:p>
            <a:endParaRPr lang="en-GB" sz="1200" dirty="0"/>
          </a:p>
          <a:p>
            <a:r>
              <a:rPr lang="en-GB" sz="1200" dirty="0" smtClean="0"/>
              <a:t>In case of a need to update the regulations to technical progress (Innovation) approvals may be granted using the exemption procedure (article 6 and Schedule 7 of the 1958 agreement (draft Revision 3 - ECE/TRANS/WP.29/2015/40)</a:t>
            </a:r>
            <a:endParaRPr lang="en-GB" sz="1200" dirty="0"/>
          </a:p>
        </p:txBody>
      </p:sp>
      <p:grpSp>
        <p:nvGrpSpPr>
          <p:cNvPr id="7" name="Group 37"/>
          <p:cNvGrpSpPr/>
          <p:nvPr/>
        </p:nvGrpSpPr>
        <p:grpSpPr>
          <a:xfrm>
            <a:off x="6033120" y="3573016"/>
            <a:ext cx="648072" cy="595809"/>
            <a:chOff x="2504728" y="1772816"/>
            <a:chExt cx="648072" cy="595809"/>
          </a:xfrm>
        </p:grpSpPr>
        <p:sp>
          <p:nvSpPr>
            <p:cNvPr id="39" name="5-Point Star 38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04728" y="2060848"/>
              <a:ext cx="648072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WP29</a:t>
              </a:r>
              <a:endParaRPr lang="en-GB" sz="1400" dirty="0"/>
            </a:p>
          </p:txBody>
        </p:sp>
      </p:grpSp>
      <p:grpSp>
        <p:nvGrpSpPr>
          <p:cNvPr id="8" name="Group 40"/>
          <p:cNvGrpSpPr/>
          <p:nvPr/>
        </p:nvGrpSpPr>
        <p:grpSpPr>
          <a:xfrm>
            <a:off x="9241744" y="3429000"/>
            <a:ext cx="648072" cy="1026696"/>
            <a:chOff x="2504728" y="1772816"/>
            <a:chExt cx="648072" cy="1026696"/>
          </a:xfrm>
        </p:grpSpPr>
        <p:sp>
          <p:nvSpPr>
            <p:cNvPr id="42" name="5-Point Star 41"/>
            <p:cNvSpPr/>
            <p:nvPr/>
          </p:nvSpPr>
          <p:spPr>
            <a:xfrm>
              <a:off x="2720752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504728" y="2060848"/>
              <a:ext cx="648072" cy="73866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Entry into Force</a:t>
              </a:r>
              <a:endParaRPr lang="en-GB" sz="1400" dirty="0"/>
            </a:p>
          </p:txBody>
        </p:sp>
      </p:grpSp>
      <p:cxnSp>
        <p:nvCxnSpPr>
          <p:cNvPr id="44" name="Straight Arrow Connector 43"/>
          <p:cNvCxnSpPr/>
          <p:nvPr/>
        </p:nvCxnSpPr>
        <p:spPr>
          <a:xfrm>
            <a:off x="2288704" y="2924944"/>
            <a:ext cx="3888432" cy="873969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24"/>
          <p:cNvGrpSpPr/>
          <p:nvPr/>
        </p:nvGrpSpPr>
        <p:grpSpPr>
          <a:xfrm>
            <a:off x="5097016" y="3212976"/>
            <a:ext cx="504056" cy="595809"/>
            <a:chOff x="2504728" y="1772816"/>
            <a:chExt cx="504056" cy="595809"/>
          </a:xfrm>
        </p:grpSpPr>
        <p:sp>
          <p:nvSpPr>
            <p:cNvPr id="26" name="5-Point Star 25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grpSp>
        <p:nvGrpSpPr>
          <p:cNvPr id="15" name="Group 27"/>
          <p:cNvGrpSpPr/>
          <p:nvPr/>
        </p:nvGrpSpPr>
        <p:grpSpPr>
          <a:xfrm>
            <a:off x="4448944" y="2924944"/>
            <a:ext cx="504056" cy="595809"/>
            <a:chOff x="2504728" y="1772816"/>
            <a:chExt cx="504056" cy="595809"/>
          </a:xfrm>
        </p:grpSpPr>
        <p:sp>
          <p:nvSpPr>
            <p:cNvPr id="29" name="5-Point Star 28"/>
            <p:cNvSpPr/>
            <p:nvPr/>
          </p:nvSpPr>
          <p:spPr>
            <a:xfrm>
              <a:off x="2648744" y="1772816"/>
              <a:ext cx="216024" cy="216024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04728" y="2060848"/>
              <a:ext cx="504056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GRE</a:t>
              </a:r>
              <a:endParaRPr lang="en-GB" sz="1400" dirty="0"/>
            </a:p>
          </p:txBody>
        </p:sp>
      </p:grpSp>
      <p:cxnSp>
        <p:nvCxnSpPr>
          <p:cNvPr id="54" name="Straight Arrow Connector 53"/>
          <p:cNvCxnSpPr>
            <a:stCxn id="40" idx="3"/>
            <a:endCxn id="43" idx="1"/>
          </p:cNvCxnSpPr>
          <p:nvPr/>
        </p:nvCxnSpPr>
        <p:spPr>
          <a:xfrm>
            <a:off x="6681192" y="4014937"/>
            <a:ext cx="2560552" cy="71427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Slide Number Placeholder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t>9</a:t>
            </a:fld>
            <a:endParaRPr lang="en-US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928664" y="3913892"/>
            <a:ext cx="3240360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Phase 1</a:t>
            </a:r>
          </a:p>
          <a:p>
            <a:r>
              <a:rPr lang="en-GB" sz="1400" dirty="0" smtClean="0"/>
              <a:t>No changes to the technical requirements</a:t>
            </a:r>
            <a:endParaRPr lang="en-GB" sz="1400" dirty="0"/>
          </a:p>
        </p:txBody>
      </p:sp>
      <p:sp>
        <p:nvSpPr>
          <p:cNvPr id="69" name="Cloud Callout 68"/>
          <p:cNvSpPr/>
          <p:nvPr/>
        </p:nvSpPr>
        <p:spPr>
          <a:xfrm>
            <a:off x="1856656" y="2060848"/>
            <a:ext cx="1152128" cy="720080"/>
          </a:xfrm>
          <a:prstGeom prst="cloudCallout">
            <a:avLst>
              <a:gd name="adj1" fmla="val 24652"/>
              <a:gd name="adj2" fmla="val -873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2060"/>
                </a:solidFill>
              </a:rPr>
              <a:t>No further changes </a:t>
            </a:r>
            <a:endParaRPr lang="en-GB" sz="1200" b="1" dirty="0">
              <a:solidFill>
                <a:srgbClr val="00206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0" y="1196752"/>
            <a:ext cx="9906000" cy="1584176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1491</Words>
  <Application>Microsoft Office PowerPoint</Application>
  <PresentationFormat>A4 (21x29,7 cm)</PresentationFormat>
  <Paragraphs>250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draperoffice</dc:creator>
  <cp:lastModifiedBy>Davide Puglisi</cp:lastModifiedBy>
  <cp:revision>47</cp:revision>
  <dcterms:created xsi:type="dcterms:W3CDTF">2016-01-06T07:52:50Z</dcterms:created>
  <dcterms:modified xsi:type="dcterms:W3CDTF">2016-01-07T09:55:12Z</dcterms:modified>
</cp:coreProperties>
</file>