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13" r:id="rId2"/>
    <p:sldId id="615" r:id="rId3"/>
    <p:sldId id="623" r:id="rId4"/>
    <p:sldId id="627" r:id="rId5"/>
    <p:sldId id="624" r:id="rId6"/>
    <p:sldId id="625" r:id="rId7"/>
    <p:sldId id="626" r:id="rId8"/>
    <p:sldId id="628" r:id="rId9"/>
    <p:sldId id="6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24EA2"/>
    <a:srgbClr val="0356B1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068" autoAdjust="0"/>
    <p:restoredTop sz="92414" autoAdjust="0"/>
  </p:normalViewPr>
  <p:slideViewPr>
    <p:cSldViewPr snapToGrid="0">
      <p:cViewPr varScale="1">
        <p:scale>
          <a:sx n="56" d="100"/>
          <a:sy n="56" d="100"/>
        </p:scale>
        <p:origin x="1358" y="4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Cover slide option 1. Check layout for option 2 without the banner and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884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91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"/>
          <a:stretch/>
        </p:blipFill>
        <p:spPr>
          <a:xfrm>
            <a:off x="0" y="0"/>
            <a:ext cx="12200290" cy="689329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0400" y="1457269"/>
            <a:ext cx="7324004" cy="22493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06092" y="3874486"/>
            <a:ext cx="7324003" cy="135170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lnSpc>
                <a:spcPct val="105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06092" y="5399738"/>
            <a:ext cx="5724000" cy="684000"/>
          </a:xfrm>
          <a:prstGeom prst="rect">
            <a:avLst/>
          </a:prstGeom>
        </p:spPr>
        <p:txBody>
          <a:bodyPr lIns="0" tIns="0"/>
          <a:lstStyle>
            <a:lvl1pPr marL="0" indent="0" algn="l">
              <a:spcAft>
                <a:spcPts val="400"/>
              </a:spcAft>
              <a:buFont typeface="Arial" panose="020B0604020202020204" pitchFamily="34" charset="0"/>
              <a:buNone/>
              <a:defRPr sz="195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</p:spTree>
    <p:extLst>
      <p:ext uri="{BB962C8B-B14F-4D97-AF65-F5344CB8AC3E}">
        <p14:creationId xmlns:p14="http://schemas.microsoft.com/office/powerpoint/2010/main" val="146603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0430CE-3EAA-0F5F-3032-04C3EBD4B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342900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2800" y="1122363"/>
            <a:ext cx="10800760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4780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671" r:id="rId20"/>
    <p:sldLayoutId id="2147483672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joint-research-centre.ec.europa.eu/index_en" TargetMode="External"/><Relationship Id="rId5" Type="http://schemas.openxmlformats.org/officeDocument/2006/relationships/image" Target="../media/image15.emf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166" y="2884712"/>
            <a:ext cx="9780369" cy="1351702"/>
          </a:xfrm>
        </p:spPr>
        <p:txBody>
          <a:bodyPr/>
          <a:lstStyle/>
          <a:p>
            <a:pPr algn="ctr"/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 ADS IWG</a:t>
            </a:r>
            <a:br>
              <a:rPr lang="en-US" dirty="0"/>
            </a:br>
            <a:r>
              <a:rPr lang="en-US" dirty="0"/>
              <a:t>ISMR Open Items</a:t>
            </a:r>
            <a:endParaRPr lang="en-GB" sz="54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9489" y="5226188"/>
            <a:ext cx="7324003" cy="6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b="1" dirty="0"/>
              <a:t>Espedito </a:t>
            </a:r>
            <a:r>
              <a:rPr lang="en-GB" sz="2400" b="1" dirty="0" err="1"/>
              <a:t>Rusciano</a:t>
            </a:r>
            <a:r>
              <a:rPr lang="en-GB" sz="2400" b="1" dirty="0"/>
              <a:t> and Riccardo </a:t>
            </a:r>
            <a:r>
              <a:rPr lang="en-GB" sz="2400" b="1" dirty="0" err="1"/>
              <a:t>Doná</a:t>
            </a:r>
            <a:endParaRPr lang="en-GB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ADB9AC-DC27-37C9-2048-DF1140B9DD5F}"/>
              </a:ext>
            </a:extLst>
          </p:cNvPr>
          <p:cNvSpPr txBox="1"/>
          <p:nvPr/>
        </p:nvSpPr>
        <p:spPr>
          <a:xfrm>
            <a:off x="10333955" y="56795"/>
            <a:ext cx="17379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Document ADS-12-46</a:t>
            </a:r>
          </a:p>
          <a:p>
            <a:pPr algn="r"/>
            <a:r>
              <a:rPr lang="en-GB" sz="1100" dirty="0"/>
              <a:t>12</a:t>
            </a:r>
            <a:r>
              <a:rPr lang="en-GB" sz="1100" baseline="30000" dirty="0"/>
              <a:t>th</a:t>
            </a:r>
            <a:r>
              <a:rPr lang="en-GB" sz="1100" dirty="0"/>
              <a:t> ADS IWG session</a:t>
            </a:r>
          </a:p>
          <a:p>
            <a:pPr algn="r"/>
            <a:r>
              <a:rPr lang="en-GB" sz="1100" dirty="0"/>
              <a:t>7-11 July 2025 (Helsinki)</a:t>
            </a:r>
          </a:p>
        </p:txBody>
      </p:sp>
    </p:spTree>
    <p:extLst>
      <p:ext uri="{BB962C8B-B14F-4D97-AF65-F5344CB8AC3E}">
        <p14:creationId xmlns:p14="http://schemas.microsoft.com/office/powerpoint/2010/main" val="362509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Status of the Open Items on ISMR</a:t>
            </a:r>
            <a:endParaRPr lang="ja-JP" alt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9241478-E7F2-926F-4DAB-AAF33C8F3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28249"/>
              </p:ext>
            </p:extLst>
          </p:nvPr>
        </p:nvGraphicFramePr>
        <p:xfrm>
          <a:off x="673100" y="1137194"/>
          <a:ext cx="11049208" cy="5446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982">
                  <a:extLst>
                    <a:ext uri="{9D8B030D-6E8A-4147-A177-3AD203B41FA5}">
                      <a16:colId xmlns:a16="http://schemas.microsoft.com/office/drawing/2014/main" val="2985462563"/>
                    </a:ext>
                  </a:extLst>
                </a:gridCol>
                <a:gridCol w="1157071">
                  <a:extLst>
                    <a:ext uri="{9D8B030D-6E8A-4147-A177-3AD203B41FA5}">
                      <a16:colId xmlns:a16="http://schemas.microsoft.com/office/drawing/2014/main" val="1934976093"/>
                    </a:ext>
                  </a:extLst>
                </a:gridCol>
                <a:gridCol w="4657657">
                  <a:extLst>
                    <a:ext uri="{9D8B030D-6E8A-4147-A177-3AD203B41FA5}">
                      <a16:colId xmlns:a16="http://schemas.microsoft.com/office/drawing/2014/main" val="72577283"/>
                    </a:ext>
                  </a:extLst>
                </a:gridCol>
                <a:gridCol w="3028249">
                  <a:extLst>
                    <a:ext uri="{9D8B030D-6E8A-4147-A177-3AD203B41FA5}">
                      <a16:colId xmlns:a16="http://schemas.microsoft.com/office/drawing/2014/main" val="3866147126"/>
                    </a:ext>
                  </a:extLst>
                </a:gridCol>
                <a:gridCol w="1520249">
                  <a:extLst>
                    <a:ext uri="{9D8B030D-6E8A-4147-A177-3AD203B41FA5}">
                      <a16:colId xmlns:a16="http://schemas.microsoft.com/office/drawing/2014/main" val="3607791878"/>
                    </a:ext>
                  </a:extLst>
                </a:gridCol>
              </a:tblGrid>
              <a:tr h="451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Item </a:t>
                      </a:r>
                      <a:endParaRPr lang="en-IE" sz="1100" kern="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number</a:t>
                      </a:r>
                      <a:endParaRPr lang="en-I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Ref. </a:t>
                      </a:r>
                      <a:endParaRPr lang="en-IE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Description of item, task(s) and updates</a:t>
                      </a:r>
                      <a:endParaRPr lang="en-I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Actions and timeline for resolving</a:t>
                      </a:r>
                      <a:endParaRPr lang="en-I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Status</a:t>
                      </a:r>
                      <a:endParaRPr lang="en-IE" sz="1100" kern="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</a:rPr>
                        <a:t>(open/resolved)</a:t>
                      </a:r>
                      <a:endParaRPr lang="en-IE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155702"/>
                  </a:ext>
                </a:extLst>
              </a:tr>
              <a:tr h="7739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0" dirty="0">
                          <a:effectLst/>
                        </a:rPr>
                        <a:t>ADS-10-05 </a:t>
                      </a:r>
                      <a:r>
                        <a:rPr lang="en-GB" sz="1400" kern="100" dirty="0">
                          <a:effectLst/>
                          <a:latin typeface="+mj-lt"/>
                        </a:rPr>
                        <a:t>6.4.2</a:t>
                      </a:r>
                      <a:endParaRPr lang="en-IE" sz="1400" kern="100" dirty="0">
                        <a:effectLst/>
                        <a:latin typeface="+mj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latin typeface="+mj-lt"/>
                        </a:rPr>
                        <a:t>Without prejudice to applicable laws on the provision of information to other authorities (6.4.2 of ADS-07-02Rev.1)</a:t>
                      </a:r>
                      <a:endParaRPr lang="en-IE" sz="1400" kern="1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latin typeface="+mj-lt"/>
                        </a:rPr>
                        <a:t>Text agreed, but final location to be decided and may be in the scope of the UNR.</a:t>
                      </a:r>
                      <a:endParaRPr lang="en-IE" sz="1400" kern="100" dirty="0">
                        <a:effectLst/>
                        <a:latin typeface="+mj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latin typeface="+mj-lt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To discuss the proposal related to ADS-12-08 (OPI ISMR) and Sec Suggestion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effectLst/>
                        <a:latin typeface="+mj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latin typeface="+mj-lt"/>
                        </a:rPr>
                        <a:t>Open</a:t>
                      </a:r>
                      <a:endParaRPr lang="en-IE" sz="1400" kern="100" dirty="0">
                        <a:effectLst/>
                        <a:latin typeface="+mj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45318"/>
                  </a:ext>
                </a:extLst>
              </a:tr>
              <a:tr h="3844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Title sections to be tidied up (minor editorial)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document submitted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Open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925589"/>
                  </a:ext>
                </a:extLst>
              </a:tr>
              <a:tr h="34340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Annex on Occurrence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E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Occurrence list – complex/emergency manoeuvres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document submitted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Open</a:t>
                      </a:r>
                      <a:endParaRPr kumimoji="0" lang="en-IE" sz="14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3016636"/>
                  </a:ext>
                </a:extLst>
              </a:tr>
              <a:tr h="775638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Short term template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Annex on reporting templates: 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Confidentiality of the information reported in the occurrence (Industry request for clarification) – Medium Priority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Related to </a:t>
                      </a:r>
                      <a:r>
                        <a:rPr lang="en-IE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ADS-12-32 and ADS-12-32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Open</a:t>
                      </a:r>
                      <a:endParaRPr kumimoji="0" lang="en-IE" sz="14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3614298"/>
                  </a:ext>
                </a:extLst>
              </a:tr>
              <a:tr h="1196377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Short term template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Annex on reporting templates: </a:t>
                      </a:r>
                      <a:endParaRPr lang="en-IE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Root-cause analysis in case the ADS is not at fault (Industry request for clarification) – Medium Priority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latin typeface="+mj-lt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To discuss the proposal in </a:t>
                      </a:r>
                      <a:r>
                        <a:rPr lang="en-IE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ADS-12-32 and ADS-12-32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Open</a:t>
                      </a:r>
                      <a:endParaRPr kumimoji="0" lang="en-IE" sz="14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2104243"/>
                  </a:ext>
                </a:extLst>
              </a:tr>
              <a:tr h="89728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  <a:endParaRPr lang="en-IE" sz="18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Short term template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Annex on reporting templates: </a:t>
                      </a:r>
                      <a:endParaRPr lang="en-IE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Corrective action can require more than 30 days</a:t>
                      </a: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00" dirty="0">
                          <a:effectLst/>
                          <a:latin typeface="+mj-lt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To discuss the proposal in </a:t>
                      </a:r>
                      <a:r>
                        <a:rPr lang="en-IE" sz="140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ADS-12-32 and ADS-12-32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40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Open</a:t>
                      </a:r>
                      <a:endParaRPr kumimoji="0" lang="en-IE" sz="14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6519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0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Item1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75575" y="1259295"/>
            <a:ext cx="99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document </a:t>
            </a:r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ADS-12-08 proposes to move in the chapter 4 (Agreed in the ISMR workstream)</a:t>
            </a:r>
            <a:endParaRPr lang="en-I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033925-D877-5A02-0DCB-9EF9ED91F0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76"/>
          <a:stretch/>
        </p:blipFill>
        <p:spPr>
          <a:xfrm>
            <a:off x="2694432" y="1628628"/>
            <a:ext cx="6286719" cy="2377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775575" y="4076750"/>
            <a:ext cx="11225238" cy="3365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/>
              <a:t>Sec. proposes the following text for the Ch. 4: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400" i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4.4.4.5.	These requirements are without prejudice to applicable laws governing: </a:t>
            </a:r>
            <a:endParaRPr lang="en-IE" sz="1400" i="1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 marR="0" indent="-27432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400" i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(a)	Access to data,</a:t>
            </a:r>
            <a:endParaRPr lang="en-IE" sz="1400" i="1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 marR="0" indent="-27432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400" i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(b)	availability of data,</a:t>
            </a:r>
            <a:endParaRPr lang="en-IE" sz="1400" i="1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 marR="0" indent="-27432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400" i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(c)	Data privacy,</a:t>
            </a:r>
            <a:endParaRPr lang="en-IE" sz="1400" i="1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82980" marR="0" indent="-34290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AutoNum type="alphaLcParenBoth" startAt="4"/>
            </a:pPr>
            <a:r>
              <a:rPr lang="en-GB" sz="1400" i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Data protection,</a:t>
            </a:r>
            <a:endParaRPr lang="en-IE" sz="1400" i="1" kern="100" dirty="0"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82980" marR="0" indent="-342900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AutoNum type="alphaLcParenBoth" startAt="4"/>
            </a:pPr>
            <a:r>
              <a:rPr lang="en-GB" sz="1400" i="1" dirty="0">
                <a:effectLst/>
                <a:latin typeface="+mj-lt"/>
                <a:ea typeface="Aptos" panose="020B0004020202020204" pitchFamily="34" charset="0"/>
              </a:rPr>
              <a:t>Provision of data to other authorities</a:t>
            </a:r>
          </a:p>
          <a:p>
            <a:pPr marL="982980" marR="0" indent="-34290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AutoNum type="alphaLcParenBoth" startAt="4"/>
            </a:pPr>
            <a:endParaRPr lang="en-GB" sz="1400" i="1" dirty="0">
              <a:effectLst/>
              <a:latin typeface="+mj-lt"/>
              <a:ea typeface="Aptos" panose="020B00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/>
              <a:t>OPI suggests to accept the proposal and close the open point.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38557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Item2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27950" y="1441786"/>
            <a:ext cx="9930525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open item concerns the </a:t>
            </a:r>
            <a:r>
              <a:rPr lang="en-GB" sz="1800" kern="100" dirty="0">
                <a:solidFill>
                  <a:schemeClr val="dk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Title section to be tidied up (minor editorial)</a:t>
            </a:r>
            <a:endParaRPr lang="en-IE" sz="1800" kern="100" dirty="0">
              <a:solidFill>
                <a:schemeClr val="dk1"/>
              </a:solidFill>
              <a:effectLst/>
              <a:latin typeface="+mj-lt"/>
              <a:ea typeface="+mn-ea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649356" y="2412073"/>
            <a:ext cx="11225238" cy="2150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980" marR="0" indent="-34290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AutoNum type="alphaLcParenBoth" startAt="4"/>
            </a:pPr>
            <a:endParaRPr lang="en-GB" sz="1400" i="1" dirty="0">
              <a:effectLst/>
              <a:latin typeface="+mj-lt"/>
              <a:ea typeface="Aptos" panose="020B00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/>
              <a:t>This is only an editorial change with no impact on the content.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b="1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/>
              <a:t>OPI suggests to remove from the list and gives the task to the Sec.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60942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Item6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75575" y="1259295"/>
            <a:ext cx="99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consolidated text include the following occurrences for reporting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294537" y="3981755"/>
            <a:ext cx="11225238" cy="3362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emergency Maneuvers were added for the purpose of receiving information on How the ADS performs in the Real life in comparison with the Safety Case (i.e., Claims)  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occurrence in not targeting abnormal or unsafe behaviors of the ADS, but it aims at  confirming the intended behaviors/performance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information is also stored in the DSSAD which considers an EM as a maneuver where a collision cannot be avoided by a braking demand lower than 5 m/s2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manufacturer shall periodically report this occurrence together with an analysis/review of such metrics to avoid any erroneous interpretations of the reported values/data (e.g., </a:t>
            </a:r>
            <a:r>
              <a:rPr lang="en-US" sz="1400" i="1" dirty="0"/>
              <a:t>link with ODD where the ADS is operating</a:t>
            </a:r>
            <a:r>
              <a:rPr lang="en-US" sz="1400" dirty="0"/>
              <a:t>)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/>
              <a:t>OPI suggests to keep the occurrence as it is and close the open item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 </a:t>
            </a:r>
            <a:endParaRPr lang="en-IE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13B032-EC34-F7AD-8ED1-C7DC44D3F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532763"/>
              </p:ext>
            </p:extLst>
          </p:nvPr>
        </p:nvGraphicFramePr>
        <p:xfrm>
          <a:off x="562797" y="1654818"/>
          <a:ext cx="6424071" cy="2109747"/>
        </p:xfrm>
        <a:graphic>
          <a:graphicData uri="http://schemas.openxmlformats.org/drawingml/2006/table">
            <a:tbl>
              <a:tblPr firstRow="1" firstCol="1" bandRow="1"/>
              <a:tblGrid>
                <a:gridCol w="4865167">
                  <a:extLst>
                    <a:ext uri="{9D8B030D-6E8A-4147-A177-3AD203B41FA5}">
                      <a16:colId xmlns:a16="http://schemas.microsoft.com/office/drawing/2014/main" val="2617959168"/>
                    </a:ext>
                  </a:extLst>
                </a:gridCol>
                <a:gridCol w="374748">
                  <a:extLst>
                    <a:ext uri="{9D8B030D-6E8A-4147-A177-3AD203B41FA5}">
                      <a16:colId xmlns:a16="http://schemas.microsoft.com/office/drawing/2014/main" val="392065076"/>
                    </a:ext>
                  </a:extLst>
                </a:gridCol>
                <a:gridCol w="528323">
                  <a:extLst>
                    <a:ext uri="{9D8B030D-6E8A-4147-A177-3AD203B41FA5}">
                      <a16:colId xmlns:a16="http://schemas.microsoft.com/office/drawing/2014/main" val="2544468772"/>
                    </a:ext>
                  </a:extLst>
                </a:gridCol>
                <a:gridCol w="580832">
                  <a:extLst>
                    <a:ext uri="{9D8B030D-6E8A-4147-A177-3AD203B41FA5}">
                      <a16:colId xmlns:a16="http://schemas.microsoft.com/office/drawing/2014/main" val="87433166"/>
                    </a:ext>
                  </a:extLst>
                </a:gridCol>
                <a:gridCol w="75001">
                  <a:extLst>
                    <a:ext uri="{9D8B030D-6E8A-4147-A177-3AD203B41FA5}">
                      <a16:colId xmlns:a16="http://schemas.microsoft.com/office/drawing/2014/main" val="3175135454"/>
                    </a:ext>
                  </a:extLst>
                </a:gridCol>
              </a:tblGrid>
              <a:tr h="18237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Occurrences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Reporting Type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78531"/>
                  </a:ext>
                </a:extLst>
              </a:tr>
              <a:tr h="530474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Notification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Short-term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Periodic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5383651"/>
                  </a:ext>
                </a:extLst>
              </a:tr>
              <a:tr h="1823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  </a:t>
                      </a:r>
                      <a:r>
                        <a:rPr lang="en-GB" sz="1100" b="1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Critical occurrences</a:t>
                      </a:r>
                      <a:r>
                        <a:rPr lang="en-GB" sz="1100" b="1" i="1" kern="100" baseline="300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91521"/>
                  </a:ext>
                </a:extLst>
              </a:tr>
              <a:tr h="1823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GB" sz="1100" b="1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Significant occurrences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665462"/>
                  </a:ext>
                </a:extLst>
              </a:tr>
              <a:tr h="1823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…….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965975"/>
                  </a:ext>
                </a:extLst>
              </a:tr>
              <a:tr h="2556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GB" sz="1100" b="1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Other occurrences</a:t>
                      </a:r>
                      <a:r>
                        <a:rPr lang="en-GB" sz="1100" b="1" kern="100" baseline="300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610685"/>
                  </a:ext>
                </a:extLst>
              </a:tr>
              <a:tr h="1823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…..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357944"/>
                  </a:ext>
                </a:extLst>
              </a:tr>
              <a:tr h="1823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[Emergency Manoeuvre] 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1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01" marR="49601" marT="26638" marB="266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35156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4C35EF8-B527-EB8A-6D7B-B60ED848A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975054"/>
              </p:ext>
            </p:extLst>
          </p:nvPr>
        </p:nvGraphicFramePr>
        <p:xfrm>
          <a:off x="8417168" y="1624371"/>
          <a:ext cx="3657601" cy="2127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7601">
                  <a:extLst>
                    <a:ext uri="{9D8B030D-6E8A-4147-A177-3AD203B41FA5}">
                      <a16:colId xmlns:a16="http://schemas.microsoft.com/office/drawing/2014/main" val="2688320573"/>
                    </a:ext>
                  </a:extLst>
                </a:gridCol>
              </a:tblGrid>
              <a:tr h="223523">
                <a:tc>
                  <a:txBody>
                    <a:bodyPr/>
                    <a:lstStyle/>
                    <a:p>
                      <a:pPr marL="640080" marR="0" indent="-64008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Definition from DSSAD guideline</a:t>
                      </a:r>
                      <a:endParaRPr lang="en-IE" sz="11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36830" marB="36830"/>
                </a:tc>
                <a:extLst>
                  <a:ext uri="{0D108BD9-81ED-4DB2-BD59-A6C34878D82A}">
                    <a16:rowId xmlns:a16="http://schemas.microsoft.com/office/drawing/2014/main" val="1913024256"/>
                  </a:ext>
                </a:extLst>
              </a:tr>
              <a:tr h="943113">
                <a:tc>
                  <a:txBody>
                    <a:bodyPr/>
                    <a:lstStyle/>
                    <a:p>
                      <a:pPr marL="640080" marR="0" indent="-64008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kern="100" dirty="0">
                          <a:effectLst/>
                        </a:rPr>
                        <a:t>3.14.2.	“Emergency manoeuvre” means a manoeuvre performed by the system in case of an event in which the vehicle is at imminent collision risk and has the purpose of avoiding or mitigating a collision.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36830" marB="36830"/>
                </a:tc>
                <a:extLst>
                  <a:ext uri="{0D108BD9-81ED-4DB2-BD59-A6C34878D82A}">
                    <a16:rowId xmlns:a16="http://schemas.microsoft.com/office/drawing/2014/main" val="2682741008"/>
                  </a:ext>
                </a:extLst>
              </a:tr>
              <a:tr h="943113">
                <a:tc>
                  <a:txBody>
                    <a:bodyPr/>
                    <a:lstStyle/>
                    <a:p>
                      <a:pPr marL="640080" marR="0" indent="-64008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kern="100" dirty="0">
                          <a:effectLst/>
                        </a:rPr>
                        <a:t>3.14.3.	“Imminent collision risk” means a situation or an event which leads to a collision of the vehicle with another road user or an obstacle which cannot be avoided by a braking demand lower than 5 m/s</a:t>
                      </a:r>
                      <a:r>
                        <a:rPr lang="en-GB" sz="1000" kern="100" baseline="30000" dirty="0">
                          <a:effectLst/>
                        </a:rPr>
                        <a:t>2</a:t>
                      </a:r>
                      <a:r>
                        <a:rPr lang="en-GB" sz="1000" kern="100" dirty="0">
                          <a:effectLst/>
                        </a:rPr>
                        <a:t>.</a:t>
                      </a:r>
                      <a:endParaRPr lang="en-IE" sz="1100" kern="1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36830" marB="36830"/>
                </a:tc>
                <a:extLst>
                  <a:ext uri="{0D108BD9-81ED-4DB2-BD59-A6C34878D82A}">
                    <a16:rowId xmlns:a16="http://schemas.microsoft.com/office/drawing/2014/main" val="64643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390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Item11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35818" y="1440321"/>
            <a:ext cx="993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documents </a:t>
            </a:r>
            <a:r>
              <a:rPr lang="en-US" b="1" dirty="0"/>
              <a:t>ADS-12-32 and ADS-12-33 </a:t>
            </a:r>
            <a:r>
              <a:rPr lang="en-US" dirty="0"/>
              <a:t>updates the templates concerning the confidentially as below:  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287918" y="2829657"/>
            <a:ext cx="11225238" cy="4731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Assessment section already requires to ensure the confidentiality of the Sensitive and Business confidential reported information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There is no need to duplicate such information in the template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It is expected that management of confidential information is done according to the Agreements and  Applicable laws (e.g., EU) 2018/858).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It is also recognized that the confidentiality topic should be evaluated in a broader perspective</a:t>
            </a:r>
          </a:p>
          <a:p>
            <a:pPr marL="1097280" lvl="1" indent="-64008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Information sharing between Manufacturer and relevant authorities (e.g.,  Use of DETA*)</a:t>
            </a:r>
          </a:p>
          <a:p>
            <a:pPr marL="1097280" lvl="1" indent="-64008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How the relevant authorities could use such information for sharing lesson learnt</a:t>
            </a:r>
          </a:p>
          <a:p>
            <a:pPr marL="640080" indent="-640080">
              <a:lnSpc>
                <a:spcPct val="107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For this reason, there is a proposal to include such topic in Interpretation Document to ensure a harmonized approach for sharing and using the information coming from ISMR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/>
              <a:t>OPI suggests to keep the occurrence at it is and close open item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b="1" dirty="0"/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dirty="0"/>
              <a:t>*Database for the Exchange of Type Approval documentation established by the United Nations Economic Commission for Europe</a:t>
            </a:r>
            <a:endParaRPr lang="en-US" sz="1000" b="1" dirty="0"/>
          </a:p>
          <a:p>
            <a:endParaRPr lang="en-US" dirty="0"/>
          </a:p>
          <a:p>
            <a:r>
              <a:rPr lang="en-US" dirty="0"/>
              <a:t> </a:t>
            </a:r>
            <a:endParaRPr lang="en-I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FA8304-8119-EA28-02DF-0424CC0ED7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15" t="8624" r="-915" b="-8624"/>
          <a:stretch/>
        </p:blipFill>
        <p:spPr>
          <a:xfrm>
            <a:off x="1853941" y="2183326"/>
            <a:ext cx="8093193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8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Item12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35818" y="1440321"/>
            <a:ext cx="993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documents </a:t>
            </a:r>
            <a:r>
              <a:rPr lang="en-US" b="1" dirty="0"/>
              <a:t>ADS-12-32 and ADS-12-33 </a:t>
            </a:r>
            <a:r>
              <a:rPr lang="en-US" dirty="0"/>
              <a:t>updates the templates for the Root-cause analysis in case the ADS is not at fault:  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649354" y="4845382"/>
            <a:ext cx="11225238" cy="169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Description provides the information needed to describe the occurrence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root cause analysis will be provided if the ADS deviates from the Intended functionality or violate the requirements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No obligation to identify the cause of the occurrence if no deviations or violations were identified</a:t>
            </a:r>
            <a:r>
              <a:rPr lang="en-US" sz="1400"/>
              <a:t>. 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/>
              <a:t>OPI suggests to accept the change and close open item</a:t>
            </a:r>
            <a:r>
              <a:rPr lang="en-US" dirty="0"/>
              <a:t> </a:t>
            </a:r>
            <a:endParaRPr lang="en-I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AD4197-1E86-33DC-B2C4-EB635890BC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366"/>
          <a:stretch/>
        </p:blipFill>
        <p:spPr>
          <a:xfrm>
            <a:off x="2188647" y="4125018"/>
            <a:ext cx="7323298" cy="6463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7F4AAE-4501-1B50-1051-F553B8A30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877" y="2142258"/>
            <a:ext cx="6948838" cy="19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38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4CDE3-7D68-767C-5490-858F147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8EFCF-904D-1DA2-8263-0B82B16A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175" y="354837"/>
            <a:ext cx="10515600" cy="782357"/>
          </a:xfrm>
        </p:spPr>
        <p:txBody>
          <a:bodyPr/>
          <a:lstStyle/>
          <a:p>
            <a:r>
              <a:rPr lang="en-US" altLang="ja-JP" b="1" dirty="0"/>
              <a:t>Open Item18</a:t>
            </a:r>
            <a:endParaRPr lang="ja-JP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074F0-0D00-8D09-3D3D-EC89D4138522}"/>
              </a:ext>
            </a:extLst>
          </p:cNvPr>
          <p:cNvSpPr txBox="1"/>
          <p:nvPr/>
        </p:nvSpPr>
        <p:spPr>
          <a:xfrm>
            <a:off x="735818" y="1440321"/>
            <a:ext cx="99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documents </a:t>
            </a:r>
            <a:r>
              <a:rPr lang="en-US" b="1" dirty="0"/>
              <a:t>ADS-12-32 and ADS-12-33 </a:t>
            </a:r>
            <a:r>
              <a:rPr lang="en-US" dirty="0"/>
              <a:t>updates the templates for the corrective actions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4DF84-8E5D-CA90-6084-5C738FB6E284}"/>
              </a:ext>
            </a:extLst>
          </p:cNvPr>
          <p:cNvSpPr txBox="1"/>
          <p:nvPr/>
        </p:nvSpPr>
        <p:spPr>
          <a:xfrm>
            <a:off x="649356" y="4825264"/>
            <a:ext cx="11225238" cy="193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current text clarifies that there is no obligation to identify and implement a corrective action within 30 days as per the short-term report.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information is only relevant to understand if an occurrence required a corrective action to ensure the safety of the ADS</a:t>
            </a:r>
          </a:p>
          <a:p>
            <a:pPr marL="640080" marR="0" indent="-64008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management of </a:t>
            </a:r>
            <a:r>
              <a:rPr lang="en-US" sz="1400"/>
              <a:t>non-conformities is </a:t>
            </a:r>
            <a:r>
              <a:rPr lang="en-US" sz="1400" dirty="0"/>
              <a:t>not part of the ISMR processes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b="1" dirty="0"/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/>
              <a:t>OPI suggests to accept the change and close the open item</a:t>
            </a:r>
            <a:r>
              <a:rPr lang="en-US" dirty="0"/>
              <a:t> </a:t>
            </a:r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87B108-766E-DF20-39B4-06AF9A26F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635" y="2136755"/>
            <a:ext cx="8486890" cy="23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69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2800" y="1146427"/>
            <a:ext cx="10800760" cy="124034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pic>
        <p:nvPicPr>
          <p:cNvPr id="5" name="Pictur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3707362"/>
            <a:ext cx="1023496" cy="35809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385" y="3519345"/>
            <a:ext cx="10003692" cy="1925295"/>
          </a:xfrm>
          <a:prstGeom prst="rect">
            <a:avLst/>
          </a:prstGeom>
        </p:spPr>
        <p:txBody>
          <a:bodyPr wrap="square" anchor="b" anchorCtr="0"/>
          <a:lstStyle/>
          <a:p>
            <a:r>
              <a:rPr lang="en-GB" sz="1050" b="1" dirty="0"/>
              <a:t>© European </a:t>
            </a:r>
            <a:r>
              <a:rPr lang="en-GB" sz="1050" b="1"/>
              <a:t>Union 2025</a:t>
            </a:r>
            <a:endParaRPr lang="en-GB" sz="1050" b="1" dirty="0"/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4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</a:p>
          <a:p>
            <a:endParaRPr lang="en-GB" sz="105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" t="-1225" r="87932" b="64001"/>
          <a:stretch>
            <a:fillRect/>
          </a:stretch>
        </p:blipFill>
        <p:spPr bwMode="auto">
          <a:xfrm>
            <a:off x="1162161" y="5780690"/>
            <a:ext cx="478965" cy="48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ollow the EU Science Hub in Twitter, Facebook, LinkedIn, YouTube and Instagram.">
            <a:hlinkClick r:id="rId6"/>
            <a:extLst>
              <a:ext uri="{FF2B5EF4-FFF2-40B4-BE49-F238E27FC236}">
                <a16:creationId xmlns:a16="http://schemas.microsoft.com/office/drawing/2014/main" id="{487DCD04-8042-2943-24BE-BFEF305A34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61"/>
          <a:stretch/>
        </p:blipFill>
        <p:spPr>
          <a:xfrm>
            <a:off x="1672517" y="5854380"/>
            <a:ext cx="2415311" cy="42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4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23388</TotalTime>
  <Words>1067</Words>
  <Application>Microsoft Office PowerPoint</Application>
  <PresentationFormat>Widescreen</PresentationFormat>
  <Paragraphs>150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Arial</vt:lpstr>
      <vt:lpstr>Calibri</vt:lpstr>
      <vt:lpstr>Times New Roman</vt:lpstr>
      <vt:lpstr>Office Theme</vt:lpstr>
      <vt:lpstr>12th  ADS IWG ISMR Open Items</vt:lpstr>
      <vt:lpstr>Status of the Open Items on ISMR</vt:lpstr>
      <vt:lpstr>Open Item1</vt:lpstr>
      <vt:lpstr>Open Item2</vt:lpstr>
      <vt:lpstr>Open Item6</vt:lpstr>
      <vt:lpstr>Open Item11</vt:lpstr>
      <vt:lpstr>Open Item12</vt:lpstr>
      <vt:lpstr>Open Item18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Espedito.RUSCIANO@ec.europa.eu</dc:creator>
  <cp:lastModifiedBy>John Creamer</cp:lastModifiedBy>
  <cp:revision>195</cp:revision>
  <dcterms:created xsi:type="dcterms:W3CDTF">2022-10-26T13:54:52Z</dcterms:created>
  <dcterms:modified xsi:type="dcterms:W3CDTF">2025-07-08T08:20:42Z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cdc456-5864-460f-beda-883d23b78bbb_Enabled">
    <vt:lpwstr>true</vt:lpwstr>
  </property>
  <property fmtid="{D5CDD505-2E9C-101B-9397-08002B2CF9AE}" pid="3" name="MSIP_Label_f4cdc456-5864-460f-beda-883d23b78bbb_SetDate">
    <vt:lpwstr>2025-07-01T19:50:04Z</vt:lpwstr>
  </property>
  <property fmtid="{D5CDD505-2E9C-101B-9397-08002B2CF9AE}" pid="4" name="MSIP_Label_f4cdc456-5864-460f-beda-883d23b78bbb_Method">
    <vt:lpwstr>Privileged</vt:lpwstr>
  </property>
  <property fmtid="{D5CDD505-2E9C-101B-9397-08002B2CF9AE}" pid="5" name="MSIP_Label_f4cdc456-5864-460f-beda-883d23b78bbb_Name">
    <vt:lpwstr>Publicly Available</vt:lpwstr>
  </property>
  <property fmtid="{D5CDD505-2E9C-101B-9397-08002B2CF9AE}" pid="6" name="MSIP_Label_f4cdc456-5864-460f-beda-883d23b78bbb_SiteId">
    <vt:lpwstr>b24c8b06-522c-46fe-9080-70926f8dddb1</vt:lpwstr>
  </property>
  <property fmtid="{D5CDD505-2E9C-101B-9397-08002B2CF9AE}" pid="7" name="MSIP_Label_f4cdc456-5864-460f-beda-883d23b78bbb_ActionId">
    <vt:lpwstr>0f261ea0-3518-4115-af82-f900e809ab07</vt:lpwstr>
  </property>
  <property fmtid="{D5CDD505-2E9C-101B-9397-08002B2CF9AE}" pid="8" name="MSIP_Label_f4cdc456-5864-460f-beda-883d23b78bbb_ContentBits">
    <vt:lpwstr>0</vt:lpwstr>
  </property>
</Properties>
</file>