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57" r:id="rId4"/>
    <p:sldId id="258" r:id="rId5"/>
    <p:sldId id="266" r:id="rId6"/>
    <p:sldId id="259" r:id="rId7"/>
    <p:sldId id="265" r:id="rId8"/>
    <p:sldId id="264" r:id="rId9"/>
    <p:sldId id="263" r:id="rId10"/>
    <p:sldId id="269" r:id="rId11"/>
    <p:sldId id="268" r:id="rId12"/>
    <p:sldId id="262" r:id="rId13"/>
    <p:sldId id="261" r:id="rId14"/>
    <p:sldId id="267" r:id="rId15"/>
    <p:sldId id="273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189E96-2342-4A58-B396-D3C45507B3FF}" v="2" dt="2025-07-10T06:23:54.0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96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6F239-AF61-47DD-B37A-EBD4AA06CBD9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FD4D2-3036-4EAC-A480-B46492F4A70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013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C66D45B-1492-49A9-A938-BE18C08E64E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4457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F30553-3AC9-1478-4F1C-C4ACC3B9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2B8FC0D-30BA-13EE-866C-21123455A5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F04ADD-3D52-3469-43FA-93DAC4B03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3AA68DB-E8D2-6FB5-2259-8239FBFBE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844BB7-A588-2317-8577-21DB78CA3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665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445629-6208-A6E2-A2CF-1FF048BDF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452E305-F177-D93B-F5B7-AB4E95DEF5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4B6E07B-8051-254B-E701-E843E70B7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D87FE43-A4BB-5B0A-402D-D3D2B165E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67F673-5CBB-CF2A-A4EC-A06F616BB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64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7F1B944-37CE-CF5E-BBA9-229F37B191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78A8EBD-8BD4-E596-6997-AFFBCD946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7727A0-C143-2D23-FB72-1DE4D0561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9E227A-DA8F-4602-29D1-ABFDCA207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9FB184-875C-C859-FA53-EAC40EDB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801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B1D069-192E-8A5A-20D5-4EE6E51690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D9234BE-5373-7CD8-2F46-CFB6FC325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AB01853-7973-16F7-3863-159DB50B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16731A7-E78E-ECE5-6E96-F013BAE4D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10DC995-D485-D742-6FB8-841CE1381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890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F18BFC-0748-5E63-7278-254676328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C3F54C-9D62-874B-365A-CF30206A84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DEC6785-6A76-8C84-3BB8-2A09AB426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F4C0AF-EDA2-7BAE-39D6-5EBB8CC25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085A7AA-2CF7-6536-AF15-0A5A20BB2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1763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136813-BF2A-D276-279E-A5A05D7FF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E28F13-BE0C-8E6F-2A1F-B2A5FD7B1F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079EE0-5DAF-DEEC-64CC-8ED75022A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79E213-6AD8-1334-8560-C93C575E2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2B0F19-15A8-C127-A268-90E21C2FF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9430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F5F8DA-3B83-1D7C-1FB0-7D62422CC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8E91F0-D0FB-0422-E4F6-BD4CDB1B25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2657EE2-3E44-D31B-5025-5417759C39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42E575A-39F8-DA36-98AB-82624CF32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F9AA68-1150-E8E4-E326-7890DB58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ECED365-1389-145E-B527-C086B3DD3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0014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B42FF-C683-9F3E-1F97-886620602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AEEE35-6FFB-5B41-5E8F-1B3C36356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5351876-581D-8990-8051-1DAF86E60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0A32091-4EBE-6492-C436-D6C7755B5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7535AA7-EBD4-6022-13D5-8C1010B983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976BD24-659C-7CEC-6D01-8D7CACDE8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14C9DD2-A4C8-E98E-AD9C-87F81B38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8AB99FB-222E-3FD8-D309-3DDC74C3D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311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E670DB-9674-A109-F726-DB80D4CDD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95C5A89-C21A-4C7C-7B35-A8BB1CC89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5A367B5-ACBF-68E8-930A-A61D60CBB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8ABA2AD-6BC5-4341-8F62-7D6546DD5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609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39449DA-59CD-DB01-0F31-DD9BE076B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C86FEEC-0606-2900-3638-CCA086B52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2689BF8-EE01-AAEB-A6FD-B69DE150C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6686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1A0A5E-A790-F7CE-16E7-0E803C262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49EE0E-F7D6-6E22-D548-FA5E981E0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250413D-7EFF-D012-69DC-C66CEA57C3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DBE1433-3994-4CAB-8BD6-2CA87B9A0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CF31A47-4662-7172-BB4F-5B69C1FB7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D1A87F-D83C-17A4-A823-7462935D7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4780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EBC642-DF5A-FD1E-2E71-34BBDF963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02E0ED-B6EA-01B5-9EBB-A44064619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96A6426-D13D-E4DA-9C33-EE1D93C0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908642-7F79-E6FF-DBF9-BB5C6213C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CB0AA3-1F68-4BCB-33B5-2972C0AC4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5684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64B643-F69A-C61F-9B73-27AA1CC60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636E9A4-5359-935F-959D-18C4966FA4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62869E3-EFF7-1FA6-FFC1-73E399BEFD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131EF36-04DC-92A3-5751-A2756CF5E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2C15A35-A5EA-4C61-5305-DA9646D0A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10D8146-3A27-0CB6-D98C-F359BE2E8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993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45C0A-A3ED-FB7D-3243-D367BEBA0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AF5A269-82DF-F92F-B986-C43D003A75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2F928D-7343-C2F1-53FC-A29D562C3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49DF13D-4CD7-0CD7-5EA3-6F563591E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91826C-2147-2190-29A4-56F52DD6D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3305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0053A67-25A8-1938-8133-461DB4DE46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1F91B7-6E6A-460D-FC7C-BFA305303D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B679D1-DFAA-9398-1C41-75AC1AAEA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C10E06-1CC7-AE0C-3818-1C3DFFF05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A069F0-0B12-6063-296F-F84352FFD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06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CE158F-C699-25A3-BCBF-B91E3F12B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019CC7C-4A7A-452B-E7D2-71707934C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362DC8-8747-6226-23EB-ACE87D380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833C7AC-046E-7CF4-640E-E66A0BE6E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5A15FF-2BBB-4ED5-AAB0-264F3C9CE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8045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C8F55F-17E3-6B09-2E73-B277856FB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9235C6-8C9A-56FF-C37B-919F73E851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8D27EBF-2988-C491-5299-19D5F61F1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5903BEC-449D-4AF8-EC0D-00BA1B0F1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746A27-FE65-BF70-541A-6771A491F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3B86533-3884-D157-633A-B095540D1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432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3C27E-C52D-EBAE-355E-88BCD4A55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53E6FE2-BBF3-FB17-A481-E9FB24AD2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E9F6FC3-DDE5-86E9-A749-AE0F3D4F4B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682E674-34A1-B13D-317B-798ADD2964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16CAE3F-2DDF-FDA4-C7FE-153EBC0FBC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5B41FF5-5E79-24B0-7C83-6CE27ABF9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537F60E0-73BB-6D3F-6EF3-B6A55F04D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C5E9EF9-A173-9F73-515E-BBA9D4365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2442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941152-3F56-9C27-C8DB-EE038A697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C10154D-6905-5A66-2AC4-8EBB8C39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CA3641D-B9F1-AFCF-7C2B-9E1C72C10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4E909C3-2351-036F-0B7B-84115118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1630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21EE2C75-2B3F-3E37-A5A0-14F9877DB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2EB079-6F8E-F30F-234E-A649E31D0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302F628-2769-F16D-2A43-0C19A884A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6933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673D81-E63A-A556-DCCD-093029F96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E0DC28-6274-4B38-219C-4C0E540A7D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E556778-3CEA-0BD2-DB73-A2F3F61C0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D480931-0EBC-3398-3F50-04CF75412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F305213-5AC7-EF74-5065-6A5C11E41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828DD24-4D87-DBF6-840B-CCCB60DE4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502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DCDD08-FFBD-EF08-1B89-D8AF21D9F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A726AC6-6EBE-50BE-D8A9-46AD511DA0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7890A58-4BE9-2D64-B6AA-D73C579DE6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6C5B2C6-9C35-600D-FC71-4DCE3B6C0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19CF2FB-683C-F642-0E05-72CD06812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6E9F58B-1595-D859-17F4-C4F12FDF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189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2E3AE81-21D9-A312-6A18-E73AEC3FE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2C9ABFF-B886-ED5F-4793-AE6E2058E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35285D-248E-4CE8-1760-F9F1E7C578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A572D3-23D0-4479-B739-A1FC8D2C7180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EC2FA2-6673-CBDC-BF03-B8FF74F32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230178B-8471-766F-6F3B-8BD7446785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6447D8-868B-4F3D-BCC0-53F0C4C49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441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D252EFF-3FC4-5047-6438-4873BF497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4754B7-113E-1010-BF3E-32DFBB0C1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F23493-7F2D-7884-EB75-81D0964397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B5EC1-D008-4FF1-B560-D5596E9DE7F6}" type="datetimeFigureOut">
              <a:rPr lang="nl-NL" smtClean="0"/>
              <a:t>11-7-2025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D2DB99-3AC6-0C4C-A021-FBFBBF067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482616-1429-AB3B-AF1B-A55EFB63C1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B1FAB-AABE-429E-94BA-7AAF9CF49FE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1645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F752B8-DA82-6A80-93E1-59030D4EDB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Workshop </a:t>
            </a:r>
            <a:r>
              <a:rPr lang="nl-NL" dirty="0" err="1"/>
              <a:t>Task</a:t>
            </a:r>
            <a:r>
              <a:rPr lang="nl-NL" dirty="0"/>
              <a:t> 3:</a:t>
            </a:r>
            <a:br>
              <a:rPr lang="nl-NL" dirty="0"/>
            </a:br>
            <a:r>
              <a:rPr lang="nl-NL" dirty="0" err="1"/>
              <a:t>Guidelines</a:t>
            </a:r>
            <a:r>
              <a:rPr lang="nl-NL" dirty="0"/>
              <a:t>/</a:t>
            </a:r>
            <a:r>
              <a:rPr lang="nl-NL" dirty="0" err="1"/>
              <a:t>Interpretation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7FDF70-583B-AF76-37BA-09E57FB095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IWG ADS Helsinki</a:t>
            </a:r>
          </a:p>
          <a:p>
            <a:r>
              <a:rPr lang="nl-NL"/>
              <a:t>7-11 </a:t>
            </a:r>
            <a:r>
              <a:rPr lang="nl-NL" dirty="0" err="1"/>
              <a:t>July</a:t>
            </a:r>
            <a:r>
              <a:rPr lang="nl-NL" dirty="0"/>
              <a:t>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21F7BA-C581-52F4-0AB9-47F124ADE375}"/>
              </a:ext>
            </a:extLst>
          </p:cNvPr>
          <p:cNvSpPr txBox="1"/>
          <p:nvPr/>
        </p:nvSpPr>
        <p:spPr>
          <a:xfrm>
            <a:off x="234176" y="223024"/>
            <a:ext cx="4979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ADS IWG ambassadors to the GRVA ADS Workshops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B60CC8-674C-586A-1066-0764C923A771}"/>
              </a:ext>
            </a:extLst>
          </p:cNvPr>
          <p:cNvSpPr txBox="1"/>
          <p:nvPr/>
        </p:nvSpPr>
        <p:spPr>
          <a:xfrm>
            <a:off x="10195845" y="176857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2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ADS-12-55</a:t>
            </a:r>
            <a:endParaRPr lang="en-GB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12</a:t>
            </a:r>
            <a:r>
              <a:rPr lang="en-GB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</a:p>
          <a:p>
            <a:pPr algn="r"/>
            <a:r>
              <a:rPr lang="en-GB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7-11 July 2025 (Helsinki)</a:t>
            </a:r>
          </a:p>
        </p:txBody>
      </p:sp>
    </p:spTree>
    <p:extLst>
      <p:ext uri="{BB962C8B-B14F-4D97-AF65-F5344CB8AC3E}">
        <p14:creationId xmlns:p14="http://schemas.microsoft.com/office/powerpoint/2010/main" val="1218832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5FC615-9A76-D996-254C-CF01BAC3C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9D4E32-D667-D9E8-B9FF-B1796B7C0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per </a:t>
            </a:r>
            <a:r>
              <a:rPr lang="nl-NL" dirty="0" err="1"/>
              <a:t>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E628E5-99FA-72C0-AB1A-759C16B18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SMS &amp; Audit</a:t>
            </a:r>
            <a:r>
              <a:rPr lang="nl-NL" dirty="0"/>
              <a:t>:</a:t>
            </a:r>
          </a:p>
          <a:p>
            <a:r>
              <a:rPr lang="en-IE" sz="18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guidelines(harmonised criteria) for auditing the SMS</a:t>
            </a:r>
          </a:p>
          <a:p>
            <a:r>
              <a:rPr lang="en-IE" sz="1800" kern="10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Mutual acceptance of SMS approval</a:t>
            </a:r>
            <a:endParaRPr lang="nl-NL" sz="1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953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46CAE-7979-12B7-BF51-7D701E420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E7A45A-07B5-5A79-B64D-460BE9496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per </a:t>
            </a:r>
            <a:r>
              <a:rPr lang="nl-NL" dirty="0" err="1"/>
              <a:t>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764FB5-C5CE-3E3E-6138-2A90FF1B9F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Testing &amp; Credibility</a:t>
            </a:r>
            <a:r>
              <a:rPr lang="nl-NL" dirty="0"/>
              <a:t>:</a:t>
            </a:r>
          </a:p>
          <a:p>
            <a:pPr marL="342900" lvl="0" indent="-342900">
              <a:lnSpc>
                <a:spcPct val="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combined coverage of the testing results  (virtual, track, real world);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suitability of scenario generation and identification process including concept of reasonably foreseeable scenarios;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confirmatory testing scope;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5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use of virtual and physical testing for confirmatory tests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9396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CAA19-E641-4659-1AD5-1698DC3F7B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8D79D-4450-2C50-A248-18DFC75BF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per </a:t>
            </a:r>
            <a:r>
              <a:rPr lang="nl-NL" dirty="0" err="1"/>
              <a:t>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87E187-0D83-25E2-79A8-470960FD58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ISMR</a:t>
            </a:r>
            <a:r>
              <a:rPr lang="nl-NL" dirty="0"/>
              <a:t>:</a:t>
            </a: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100" kern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Details for ISMR which will be extracted from the current draft text in order to simplify the regulation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Details on occurrence list 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7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(e.g. </a:t>
            </a:r>
            <a:r>
              <a:rPr lang="en-US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Performance issues constituting an unreasonable risk to safety</a:t>
            </a: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)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Details on the use of short-term template) 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7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(e.g. examples about how to fill the template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Details on the use of periodic template) 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70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(e.g. examples about how to fill the templates, </a:t>
            </a:r>
            <a:r>
              <a:rPr lang="en-US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ADS software version, in-service modification)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Use of SPIs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Confidentiality and Publication of the Information 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Relevant authority 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1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Development of scenarios derived from ISMR activities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IE" sz="12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clarification on EDR trigger for critical occurrence</a:t>
            </a:r>
            <a:endParaRPr lang="nl-NL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376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BF6601-A458-CDB3-F78D-5AF4FDD1AA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FA68FA-9F46-DD5E-E8B6-540563067A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</a:t>
            </a:r>
            <a:r>
              <a:rPr lang="nl-NL"/>
              <a:t>per 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7DFC11-C32B-2E23-8D10-A44C99A3F9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Standards</a:t>
            </a:r>
            <a:r>
              <a:rPr lang="nl-NL" dirty="0"/>
              <a:t>:</a:t>
            </a:r>
          </a:p>
          <a:p>
            <a:pPr marL="0" indent="0">
              <a:buNone/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Relevant standards (currently listed in the draft GTR text, only for the UNR)</a:t>
            </a:r>
            <a:endParaRPr lang="nl-NL" sz="18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6862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C74FFA2-494C-50EE-5BBA-1FD44D0C2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Future sessions IWG and WS (as projected in July 2025)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E3914CA-85E1-E998-3C50-08E1112CB4C6}"/>
              </a:ext>
            </a:extLst>
          </p:cNvPr>
          <p:cNvGraphicFramePr>
            <a:graphicFrameLocks noGrp="1"/>
          </p:cNvGraphicFramePr>
          <p:nvPr/>
        </p:nvGraphicFramePr>
        <p:xfrm>
          <a:off x="379902" y="6307455"/>
          <a:ext cx="2443499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3499">
                  <a:extLst>
                    <a:ext uri="{9D8B030D-6E8A-4147-A177-3AD203B41FA5}">
                      <a16:colId xmlns:a16="http://schemas.microsoft.com/office/drawing/2014/main" val="40209377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In-Person event 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only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915968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B12EC95-2AEB-714A-0D56-2D5B195DEF51}"/>
              </a:ext>
            </a:extLst>
          </p:cNvPr>
          <p:cNvGraphicFramePr>
            <a:graphicFrameLocks noGrp="1"/>
          </p:cNvGraphicFramePr>
          <p:nvPr/>
        </p:nvGraphicFramePr>
        <p:xfrm>
          <a:off x="4427866" y="6307455"/>
          <a:ext cx="3028425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28425">
                  <a:extLst>
                    <a:ext uri="{9D8B030D-6E8A-4147-A177-3AD203B41FA5}">
                      <a16:colId xmlns:a16="http://schemas.microsoft.com/office/drawing/2014/main" val="40209377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Hybrid Session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915968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A32D60C-3E40-1F2F-50F8-B2A5B8126924}"/>
              </a:ext>
            </a:extLst>
          </p:cNvPr>
          <p:cNvGraphicFramePr>
            <a:graphicFrameLocks noGrp="1"/>
          </p:cNvGraphicFramePr>
          <p:nvPr/>
        </p:nvGraphicFramePr>
        <p:xfrm>
          <a:off x="9060756" y="6307455"/>
          <a:ext cx="2655507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5507">
                  <a:extLst>
                    <a:ext uri="{9D8B030D-6E8A-4147-A177-3AD203B41FA5}">
                      <a16:colId xmlns:a16="http://schemas.microsoft.com/office/drawing/2014/main" val="19249897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Web-only sessions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091596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83D1A66-D54C-89D3-5425-676B65A4B9A4}"/>
              </a:ext>
            </a:extLst>
          </p:cNvPr>
          <p:cNvSpPr txBox="1"/>
          <p:nvPr/>
        </p:nvSpPr>
        <p:spPr>
          <a:xfrm>
            <a:off x="335559" y="3946540"/>
            <a:ext cx="80041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Legend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    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office, Geneva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      European Commission, Brussels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CN     China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CND  Canada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GVA   Geneva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UK     United Kingdom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JP      Japan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NL     Netherlands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RoK   Republic of Korea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     Thailand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    Finland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 Online Meeting</a:t>
            </a:r>
          </a:p>
        </p:txBody>
      </p:sp>
      <p:graphicFrame>
        <p:nvGraphicFramePr>
          <p:cNvPr id="10" name="Tijdelijke aanduiding voor inhoud 9">
            <a:extLst>
              <a:ext uri="{FF2B5EF4-FFF2-40B4-BE49-F238E27FC236}">
                <a16:creationId xmlns:a16="http://schemas.microsoft.com/office/drawing/2014/main" id="{F944222E-07FD-89F4-E8E3-BC8964788D6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641971" y="1262464"/>
          <a:ext cx="8862672" cy="4902640"/>
        </p:xfrm>
        <a:graphic>
          <a:graphicData uri="http://schemas.openxmlformats.org/drawingml/2006/table">
            <a:tbl>
              <a:tblPr firstRow="1" firstCol="1" bandRow="1"/>
              <a:tblGrid>
                <a:gridCol w="1235657">
                  <a:extLst>
                    <a:ext uri="{9D8B030D-6E8A-4147-A177-3AD203B41FA5}">
                      <a16:colId xmlns:a16="http://schemas.microsoft.com/office/drawing/2014/main" val="2688474033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144493656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2247603317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586657260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1695360301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542623191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1307023248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756055576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3152994425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3381597309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2860197174"/>
                    </a:ext>
                  </a:extLst>
                </a:gridCol>
                <a:gridCol w="420246">
                  <a:extLst>
                    <a:ext uri="{9D8B030D-6E8A-4147-A177-3AD203B41FA5}">
                      <a16:colId xmlns:a16="http://schemas.microsoft.com/office/drawing/2014/main" val="479935455"/>
                    </a:ext>
                  </a:extLst>
                </a:gridCol>
                <a:gridCol w="429187">
                  <a:extLst>
                    <a:ext uri="{9D8B030D-6E8A-4147-A177-3AD203B41FA5}">
                      <a16:colId xmlns:a16="http://schemas.microsoft.com/office/drawing/2014/main" val="3018297647"/>
                    </a:ext>
                  </a:extLst>
                </a:gridCol>
                <a:gridCol w="429187">
                  <a:extLst>
                    <a:ext uri="{9D8B030D-6E8A-4147-A177-3AD203B41FA5}">
                      <a16:colId xmlns:a16="http://schemas.microsoft.com/office/drawing/2014/main" val="1309092311"/>
                    </a:ext>
                  </a:extLst>
                </a:gridCol>
                <a:gridCol w="429187">
                  <a:extLst>
                    <a:ext uri="{9D8B030D-6E8A-4147-A177-3AD203B41FA5}">
                      <a16:colId xmlns:a16="http://schemas.microsoft.com/office/drawing/2014/main" val="723959919"/>
                    </a:ext>
                  </a:extLst>
                </a:gridCol>
                <a:gridCol w="429187">
                  <a:extLst>
                    <a:ext uri="{9D8B030D-6E8A-4147-A177-3AD203B41FA5}">
                      <a16:colId xmlns:a16="http://schemas.microsoft.com/office/drawing/2014/main" val="3948217509"/>
                    </a:ext>
                  </a:extLst>
                </a:gridCol>
                <a:gridCol w="429187">
                  <a:extLst>
                    <a:ext uri="{9D8B030D-6E8A-4147-A177-3AD203B41FA5}">
                      <a16:colId xmlns:a16="http://schemas.microsoft.com/office/drawing/2014/main" val="1123672398"/>
                    </a:ext>
                  </a:extLst>
                </a:gridCol>
                <a:gridCol w="429187">
                  <a:extLst>
                    <a:ext uri="{9D8B030D-6E8A-4147-A177-3AD203B41FA5}">
                      <a16:colId xmlns:a16="http://schemas.microsoft.com/office/drawing/2014/main" val="1469869062"/>
                    </a:ext>
                  </a:extLst>
                </a:gridCol>
                <a:gridCol w="429187">
                  <a:extLst>
                    <a:ext uri="{9D8B030D-6E8A-4147-A177-3AD203B41FA5}">
                      <a16:colId xmlns:a16="http://schemas.microsoft.com/office/drawing/2014/main" val="764564165"/>
                    </a:ext>
                  </a:extLst>
                </a:gridCol>
              </a:tblGrid>
              <a:tr h="2599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b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2025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b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2026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505863"/>
                  </a:ext>
                </a:extLst>
              </a:tr>
              <a:tr h="4650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Jan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Feb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Mar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Apr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May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Jun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Jul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Aug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Sep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Oct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Nov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Dec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Jan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Feb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Mar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Apr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May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3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June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2202186"/>
                  </a:ext>
                </a:extLst>
              </a:tr>
              <a:tr h="332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WP.29 sessions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4-7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24-27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18-21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10-13</a:t>
                      </a:r>
                      <a:endParaRPr kumimoji="0" lang="nl-NL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</a:t>
                      </a:r>
                      <a:endParaRPr kumimoji="0" lang="nl-NL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23-26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UN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238895"/>
                  </a:ext>
                </a:extLst>
              </a:tr>
              <a:tr h="332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GRVA sessions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20-24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2-6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22-26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UN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19-23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UN</a:t>
                      </a: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[18-22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CND]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9863411"/>
                  </a:ext>
                </a:extLst>
              </a:tr>
              <a:tr h="1068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Deliverables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ADS IWG Draft Document of content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ADS + WS 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Informal Document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7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ADS + WS 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Formal Document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7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1530441"/>
                  </a:ext>
                </a:extLst>
              </a:tr>
              <a:tr h="43699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ADS IWG sessions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18-19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Web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8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17-21 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NL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14-18 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JP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19-21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Web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7-11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FIN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10+11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Web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[14-17]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CND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9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27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9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Web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8-12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JP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[??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CN]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9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[??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9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TH]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783091"/>
                  </a:ext>
                </a:extLst>
              </a:tr>
              <a:tr h="341628"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9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28 Web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339241"/>
                  </a:ext>
                </a:extLst>
              </a:tr>
              <a:tr h="9418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Deliverables</a:t>
                      </a:r>
                      <a:endParaRPr lang="nl-NL" sz="10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b="1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WS Draft Document of content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7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7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700" kern="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5323849"/>
                  </a:ext>
                </a:extLst>
              </a:tr>
              <a:tr h="3724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en-US" sz="10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GRVA ADS Workshops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13+14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Web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25-26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Web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28+30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Web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9-10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Web</a:t>
                      </a:r>
                      <a:endParaRPr lang="nl-NL" sz="900" kern="10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800" kern="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18-19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GVA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[14-17]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CND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4-5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800" kern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Web</a:t>
                      </a: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8-12</a:t>
                      </a:r>
                      <a:endParaRPr kumimoji="0" lang="nl-NL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JP</a:t>
                      </a:r>
                      <a:endParaRPr kumimoji="0" lang="nl-NL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nl-NL" sz="9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??</a:t>
                      </a:r>
                    </a:p>
                  </a:txBody>
                  <a:tcPr marL="66033" marR="66033" marT="33016" marB="33016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[??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CN]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9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??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9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[??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900" kern="10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TH}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nl-NL" sz="800" kern="100" dirty="0">
                          <a:effectLst/>
                          <a:latin typeface="Calibri" panose="020F0502020204030204" pitchFamily="34" charset="0"/>
                          <a:cs typeface="Times New Roman" panose="02020603050405020304" pitchFamily="18" charset="0"/>
                        </a:rPr>
                        <a:t>??</a:t>
                      </a: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nl-NL" sz="900" kern="10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033" marR="66033" marT="33016" marB="3301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4928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63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AB5A4B-989A-67B6-12E3-FE2F83D66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Considerations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8CE188-618E-BC71-AC67-3D1A567DA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90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Requirements which are essential shall be in the regulation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Guidelines/Interpretations are explanations of elements in the regulation that are clarified by provisions on interpretations to support harmonized application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Development of provisions is expected to start after July 25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Development of provisions can continue after issuing the formal document to the GRVA and WP.29 and will be an informal document for the June WP.29 in 2026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June 2026, provisions should be updated based on experience in practice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Interpretation document will consist of a generic part (58+98) and a dedicated part (58 or 98)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 issues are items which still need further discussion/elaboration and may end up in Guidelines/interpretations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first adoption of the GTR-ADS and UNR-ADS in June 2026, a new activity to prepare the first revision of these regulations may start. For such revision, provisions on Guidelines/interpretations as finalized by June 2026 will be considered for integration in the regulations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lnSpc>
                <a:spcPct val="90000"/>
              </a:lnSpc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Items listed below may not require a Guideline/interpretation any longer if the text in the regulation is clarified for this item before adoption in June 2026, WP.29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8677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C97FE-4894-21D7-D4F2-E85252451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Suggested</a:t>
            </a:r>
            <a:r>
              <a:rPr lang="nl-NL" dirty="0"/>
              <a:t> approach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8BE838-5348-1CC3-3025-048ADEB1F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SimSun" panose="02010600030101010101" pitchFamily="2" charset="-122"/>
              </a:rPr>
              <a:t>Provisions on Guidelines/interpretations are prepared in subgroups, at the beginning preferably led by the OPI for that part of the regulation and preferably with the same OPI if possible</a:t>
            </a: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SimSun" panose="02010600030101010101" pitchFamily="2" charset="-122"/>
              </a:rPr>
              <a:t>Priorities for the Guidelines/interpretation document will be set by the IWG ADS, based on suggestions from OPI’s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SimSun" panose="02010600030101010101" pitchFamily="2" charset="-122"/>
              </a:rPr>
              <a:t>Meetings of the Workshop for discussing the outcome from the subgroups will be combined with the IWG meetings in case of hybrid/in person meetings. Virtual meetings will be scheduled independently of the IWG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SimSun" panose="02010600030101010101" pitchFamily="2" charset="-122"/>
              </a:rPr>
              <a:t>We will strive for one meeting per month on average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SimSun" panose="02010600030101010101" pitchFamily="2" charset="-122"/>
              </a:rPr>
              <a:t>WS meetings on provisions on interpretations/guidelines will be chaired by the GRVA chair or appointed representative (GRVA Vice-chair) 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Aptos" panose="020B0004020202020204" pitchFamily="34" charset="0"/>
                <a:ea typeface="SimSun" panose="02010600030101010101" pitchFamily="2" charset="-122"/>
                <a:cs typeface="SimSun" panose="02010600030101010101" pitchFamily="2" charset="-122"/>
              </a:rPr>
              <a:t>An online meeting with interested OPI’s will be scheduled for early September</a:t>
            </a:r>
            <a:endParaRPr lang="nl-NL" sz="1800" dirty="0">
              <a:effectLst/>
              <a:latin typeface="Aptos" panose="020B0004020202020204" pitchFamily="34" charset="0"/>
              <a:ea typeface="SimSun" panose="02010600030101010101" pitchFamily="2" charset="-122"/>
              <a:cs typeface="SimSun" panose="02010600030101010101" pitchFamily="2" charset="-12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3484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B08DC-A3B6-D589-8EA4-CAAFF7E737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0139A7-2A19-9B86-C9C4-4459825A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per </a:t>
            </a:r>
            <a:r>
              <a:rPr lang="nl-NL" dirty="0" err="1"/>
              <a:t>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A9B7C9-AC0E-93DB-A491-F51B37774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Scope</a:t>
            </a:r>
            <a:r>
              <a:rPr lang="nl-NL" dirty="0"/>
              <a:t>:</a:t>
            </a:r>
          </a:p>
          <a:p>
            <a:pPr marL="0" indent="0">
              <a:buNone/>
            </a:pPr>
            <a:r>
              <a:rPr lang="en-US" sz="18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of R157 vs UNR ADS in case of ALKS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9990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D6A65C-C997-7805-3339-C9C0F6E83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per </a:t>
            </a:r>
            <a:r>
              <a:rPr lang="nl-NL" dirty="0" err="1"/>
              <a:t>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3C92E6-85D3-FA1A-0A4D-2AFB47AA0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1803"/>
            <a:ext cx="10515600" cy="5059333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nl-NL" sz="5600" b="1" dirty="0">
                <a:latin typeface="Arial" panose="020B0604020202020204" pitchFamily="34" charset="0"/>
                <a:cs typeface="Arial" panose="020B0604020202020204" pitchFamily="34" charset="0"/>
              </a:rPr>
              <a:t>DDT (1)</a:t>
            </a:r>
            <a:r>
              <a:rPr lang="nl-NL" dirty="0"/>
              <a:t>:</a:t>
            </a: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ADS state diagram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Causing a collision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Adapting speed in line with safety risks.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Maintaining appropriate distances from other road users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Unreasonable disruption to the flow of traffic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Adapting driving </a:t>
            </a:r>
            <a:r>
              <a:rPr lang="en-US" sz="5600" kern="0" dirty="0" err="1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behaviour</a:t>
            </a: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in line with safety risks.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Anticipation of risks in the driving environment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Objects and events relevant to the performance of the DDT.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Response to priority vehicles (Clarify may involve non ADS strategies or fallback response for type 1 ADS)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 ADS shall comply with traffic rules in accordance with application of relevant law within the area of operation.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672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94BA40-8078-84B0-7FA5-782E805D6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18EEE-B57F-F6AB-7411-ADF0BBE9C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per </a:t>
            </a:r>
            <a:r>
              <a:rPr lang="nl-NL" dirty="0" err="1"/>
              <a:t>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5B4961-B366-B3D4-48ED-2D860D462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5967"/>
            <a:ext cx="10515600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nl-NL" sz="5600" b="1" dirty="0">
                <a:latin typeface="Arial" panose="020B0604020202020204" pitchFamily="34" charset="0"/>
                <a:cs typeface="Arial" panose="020B0604020202020204" pitchFamily="34" charset="0"/>
              </a:rPr>
              <a:t>DDT (2)</a:t>
            </a:r>
            <a:r>
              <a:rPr lang="nl-NL" dirty="0"/>
              <a:t>:</a:t>
            </a: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Safety-relevant </a:t>
            </a:r>
            <a:r>
              <a:rPr lang="nl-NL" sz="5600" kern="0" dirty="0" err="1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objects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Response to instructions from road safety </a:t>
            </a:r>
            <a:r>
              <a:rPr lang="en-US" sz="5600" kern="0" dirty="0" err="1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agenets</a:t>
            </a: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(Clarify may involve non ADS strategies or fallback response for type 1 ADS)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Nominal/Critical/</a:t>
            </a:r>
            <a:r>
              <a:rPr lang="en-US" sz="5600" kern="0" dirty="0" err="1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Faliure</a:t>
            </a: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scenarios (clarify when nominal becomes critical, that it is scenario not ADS focused and what happens if a </a:t>
            </a:r>
            <a:r>
              <a:rPr lang="en-US" sz="5600" kern="0" dirty="0" err="1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faliure</a:t>
            </a: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occurs during a critical scenario)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Verifying the </a:t>
            </a:r>
            <a:r>
              <a:rPr lang="en-US" sz="5600" kern="0" dirty="0" err="1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</a:t>
            </a: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safe operational state following a collision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Clarify that this collision is related to national traffic rules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Road safety agent instructions following a collision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Continuing to </a:t>
            </a:r>
            <a:r>
              <a:rPr lang="en-US" sz="5600" kern="0" dirty="0" err="1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peform</a:t>
            </a: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 the DDT with a fault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Remote termination meaning and purpose 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fallback response for type 1 and type 2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ODD Exit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MRC 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What it means to have “not been possible to complete a system-initiated deactivation process”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 of non-DDT resulting from the screening taskforce and for which existing regulation cannot be updated before June 2026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5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User Monitoring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56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Explanation of de-activation in case this is not included in the definitions</a:t>
            </a:r>
            <a:endParaRPr lang="nl-NL" sz="56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3548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F242FC-678F-02DF-0B6E-158D15461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BAD5E9-53F4-7F2B-CA86-863F05F1C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per </a:t>
            </a:r>
            <a:r>
              <a:rPr lang="nl-NL" dirty="0" err="1"/>
              <a:t>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B556DA-21D3-504D-9528-E0E5C59C64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User Interface (1)</a:t>
            </a:r>
            <a:r>
              <a:rPr lang="nl-NL" dirty="0"/>
              <a:t>:</a:t>
            </a: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Safety-relevant information and signals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misuse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and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errors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controls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related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to manual performance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Add what kind of force we expect 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Non-ADS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related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warnings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a consistent assessment of suppression “strategies”.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Interpretation: add footnote “Through size, form, location, colour, type, action, spacing and/or control shape. The provision aims to promote correct use and is not intended to prohibit multifunction controls.”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adapted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performance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4041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88CDB6-590C-6372-80CF-0F40F13CCE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5BC877-A7FD-7505-19E4-640CBAF84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per </a:t>
            </a:r>
            <a:r>
              <a:rPr lang="nl-NL" dirty="0" err="1"/>
              <a:t>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B39A64-48C3-CB3B-26CB-33E5400B0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nl-NL" b="1" dirty="0"/>
              <a:t>User Interface (2)</a:t>
            </a:r>
            <a:r>
              <a:rPr lang="nl-NL" dirty="0"/>
              <a:t>:</a:t>
            </a:r>
          </a:p>
          <a:p>
            <a:pPr marL="342900" lvl="0" indent="-342900">
              <a:lnSpc>
                <a:spcPct val="6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correctly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seated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6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safe ADS feature activation (e.g., seatbelt on; depending on driving situations).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6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reference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to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standards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6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subsequent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mode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6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diagram system deactivation process (ISO)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6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primarily directed glances in relation to long enough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6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Means shall be provided </a:t>
            </a:r>
            <a:r>
              <a:rPr lang="en-GB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irt</a:t>
            </a:r>
            <a:r>
              <a:rPr lang="en-GB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user understanding, clear explanation.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Clear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&amp;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understandable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 </a:t>
            </a:r>
            <a:r>
              <a:rPr lang="nl-NL" sz="1800" kern="0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text</a:t>
            </a:r>
            <a:r>
              <a:rPr lang="nl-NL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SimSun" panose="02010600030101010101" pitchFamily="2" charset="-122"/>
              </a:rPr>
              <a:t>,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60000"/>
              </a:lnSpc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0108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85D6C-0E23-E8F2-579E-438026B07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3A458C-183D-DAD2-FEC6-3055F863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Current</a:t>
            </a:r>
            <a:r>
              <a:rPr lang="nl-NL" dirty="0"/>
              <a:t> list of </a:t>
            </a:r>
            <a:r>
              <a:rPr lang="nl-NL" dirty="0" err="1"/>
              <a:t>proposed</a:t>
            </a:r>
            <a:r>
              <a:rPr lang="nl-NL" dirty="0"/>
              <a:t> items per </a:t>
            </a:r>
            <a:r>
              <a:rPr lang="nl-NL" dirty="0" err="1"/>
              <a:t>chapter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6734F8-7082-F451-4D4D-F102AFD87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Safety Case &amp; Assessment</a:t>
            </a:r>
            <a:r>
              <a:rPr lang="nl-NL" dirty="0"/>
              <a:t>:</a:t>
            </a: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5.3.4 – references to “engineering best practices”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Examples of Claim, Argument &amp; Evidence 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Examples of types of remote interactions 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extent of measures preventing/deterring abuse or misuse of ADS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Additional information surrounding ODD definition and documentation format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Extent of “reasonably likely” when discussing conditions the ADS may encounter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is considered an “interaction” with other road users &amp; inclusion of animals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Examples of remote interactions/situations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Examples of MRC and achieving MRC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7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CA" sz="1800" kern="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Examples of appropriate non-testing evidence</a:t>
            </a:r>
            <a:endParaRPr lang="nl-NL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540989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1357</Words>
  <Application>Microsoft Office PowerPoint</Application>
  <PresentationFormat>Widescreen</PresentationFormat>
  <Paragraphs>266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Aptos</vt:lpstr>
      <vt:lpstr>Aptos Display</vt:lpstr>
      <vt:lpstr>Arial</vt:lpstr>
      <vt:lpstr>Calibri</vt:lpstr>
      <vt:lpstr>Calibri Light</vt:lpstr>
      <vt:lpstr>Courier New</vt:lpstr>
      <vt:lpstr>Roboto</vt:lpstr>
      <vt:lpstr>Symbol</vt:lpstr>
      <vt:lpstr>Times New Roman</vt:lpstr>
      <vt:lpstr>Kantoorthema</vt:lpstr>
      <vt:lpstr>1_Kantoorthema</vt:lpstr>
      <vt:lpstr>Workshop Task 3: Guidelines/Interpretation</vt:lpstr>
      <vt:lpstr>Considerations</vt:lpstr>
      <vt:lpstr>Suggested approach</vt:lpstr>
      <vt:lpstr>Current list of proposed items per chapter</vt:lpstr>
      <vt:lpstr>Current list of proposed items per chapter</vt:lpstr>
      <vt:lpstr>Current list of proposed items per chapter</vt:lpstr>
      <vt:lpstr>Current list of proposed items per chapter</vt:lpstr>
      <vt:lpstr>Current list of proposed items per chapter</vt:lpstr>
      <vt:lpstr>Current list of proposed items per chapter</vt:lpstr>
      <vt:lpstr>Current list of proposed items per chapter</vt:lpstr>
      <vt:lpstr>Current list of proposed items per chapter</vt:lpstr>
      <vt:lpstr>Current list of proposed items per chapter</vt:lpstr>
      <vt:lpstr>Current list of proposed items per chapter</vt:lpstr>
      <vt:lpstr>Future sessions IWG and WS (as projected in July 2025)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Striekwold, Peter</dc:creator>
  <cp:lastModifiedBy>John Creamer</cp:lastModifiedBy>
  <cp:revision>2</cp:revision>
  <dcterms:created xsi:type="dcterms:W3CDTF">2025-07-07T19:06:24Z</dcterms:created>
  <dcterms:modified xsi:type="dcterms:W3CDTF">2025-07-11T06:43:15Z</dcterms:modified>
</cp:coreProperties>
</file>