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443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6D8AE-D5D8-49F1-AE18-3373FE5B4E0D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B9DBA-2D6D-409F-A02E-1711BD8BD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72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E9409-A4A7-B60C-61CB-129BF66BD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B1B1861-7AB9-D23F-FECC-7EAC0E5C4C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7ACB2DF-1DEE-DE19-1A50-C4D9698F8C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AB935A-57EF-3BD9-2C87-68A4CAC8D7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DF2C3B-CA45-4175-9520-CE406756BE8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240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9A9F10-2E49-CDC3-F87A-4DFC24656F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047C76B-71BE-CDAB-CC5D-45A0CBCB2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0BD36D-94DC-B423-4C95-912D3A2FD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5BD1D4-4ABC-E7E6-061C-58B326048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37526D-BC70-6F73-CE7C-3D8928DE4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486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D8BBFD-A77C-B811-E374-AFFFDFA91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62DCF85-38CF-FC02-6AC1-78EB8DD61F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60D35E-6963-E2E5-6051-6E0F33D6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1CDAE5F-3FDB-FE4D-4FB6-B46D3F851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D2D0E7-C5AC-9D9C-CBA8-DCE36FFF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54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64EEA6D-F714-AEDC-EB03-B81D2A788F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694824-B854-186D-193F-EA6EBEA8AD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F2269D-3AAF-E2A9-615D-24BDAF742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65E931-2818-E0B8-1ACE-7DCA69794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3CB9A1-782A-749B-905C-ACAEACD14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70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contenus 1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D593A3-12EC-4325-949A-8513F8EDA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42" y="770447"/>
            <a:ext cx="11388916" cy="66118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459C7A-22DD-4DA0-996C-F27E91BC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06/10/2023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0C406E-636A-4D77-BA99-F66CF9467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DVTD / Service Transports et Mobilité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18D5BC-FCAD-4EC5-845A-FC6AE6B6F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fr-FR" smtClean="0"/>
              <a:t>‹#›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12E4D51-273F-4CF5-A494-DA7F6D877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97" y="130728"/>
            <a:ext cx="716272" cy="648955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3C2AF93-B225-409D-B1B8-E11CCA6491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92620" y="159014"/>
            <a:ext cx="518634" cy="591425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CE161EE-D5F0-4BBD-82F6-648AAE2CA275}"/>
              </a:ext>
            </a:extLst>
          </p:cNvPr>
          <p:cNvCxnSpPr>
            <a:cxnSpLocks/>
          </p:cNvCxnSpPr>
          <p:nvPr userDrawn="1"/>
        </p:nvCxnSpPr>
        <p:spPr>
          <a:xfrm>
            <a:off x="499326" y="6326906"/>
            <a:ext cx="111933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space réservé du contenu 5">
            <a:extLst>
              <a:ext uri="{FF2B5EF4-FFF2-40B4-BE49-F238E27FC236}">
                <a16:creationId xmlns:a16="http://schemas.microsoft.com/office/drawing/2014/main" id="{C65D261E-2C4A-4979-B86B-4100D57BB9B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01541" y="1588655"/>
            <a:ext cx="11388916" cy="4225991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2400" b="0"/>
            </a:lvl1pPr>
            <a:lvl2pPr marL="644525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20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 err="1"/>
              <a:t>Dfdffd</a:t>
            </a:r>
            <a:endParaRPr lang="fr-FR"/>
          </a:p>
          <a:p>
            <a:pPr lvl="2"/>
            <a:r>
              <a:rPr lang="fr-FR" err="1"/>
              <a:t>rrt</a:t>
            </a:r>
            <a:endParaRPr lang="fr-FR"/>
          </a:p>
          <a:p>
            <a:pPr lvl="1"/>
            <a:endParaRPr lang="fr-FR"/>
          </a:p>
        </p:txBody>
      </p:sp>
      <p:sp>
        <p:nvSpPr>
          <p:cNvPr id="14" name="Espace réservé du contenu 5">
            <a:extLst>
              <a:ext uri="{FF2B5EF4-FFF2-40B4-BE49-F238E27FC236}">
                <a16:creationId xmlns:a16="http://schemas.microsoft.com/office/drawing/2014/main" id="{F4446820-0AA1-4B7F-9CDE-D21DCFF984C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042400" y="147785"/>
            <a:ext cx="2736396" cy="539538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100" b="0"/>
            </a:lvl1pPr>
            <a:lvl2pPr marL="358775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defRPr sz="1600"/>
            </a:lvl2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94766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5D6E66-4DCE-F599-D0EF-5111446C1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8DFF7A-1F87-0CCB-8823-477CDDD17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9F92DA-CCD6-A363-C936-EF13A34FB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804059-8DB1-0E64-1E60-134DF5357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66ACAB-12B2-700A-DF1D-2F4F547E4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689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A51E10-443D-23D3-A9AE-E826381C7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9E27AFF-0EC4-72D8-8D6C-FDFEC7859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68544E-35CA-864B-FA03-DC4E87A65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BFA11D-8FDE-5E7C-BCDA-91FC2654B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B295BC-0550-94DD-A3E8-7B0C6E6B2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95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9742AA-D190-82EC-1E4C-FCF7415A2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070ADB-10F6-D2C9-02B3-4AA1B7ADF4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FB32D0E-9A67-68D7-7E15-719A46F528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E995AB-C381-DC42-C343-EA1CD70C1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32A9D0-70FB-EC67-E1D5-D3DF75CF5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B80DE05-D8B4-53A1-A7A0-3B9B1D5D6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050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601477-9161-AE4B-FCC3-E387F9333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C1932E-731E-AEAD-AF26-CBBB50797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AFBF0B-0ADD-9511-C0D8-F9A275C1C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27D6120-9642-04C7-7411-21F577D69F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1F0EE64-7352-249F-E521-F725F3903A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093168F-1EB8-9E2A-BADD-0E5F8E698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DA1A16-008A-F233-DA53-30CE4AE8E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41F5056-A25A-D6B2-F7CA-FC37A162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767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DEC0BD-820C-B43C-CD54-C0ED2C550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D3D1007-9481-D665-08C7-B44862721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1D72293-AA4B-BB48-A858-A370B8716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EB01587-87C9-8960-B1AF-1FF5A6D4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02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977BB20-7F6D-2303-2C80-12854785D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09240CF-3414-A5C4-3199-701F581E4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86B5BE-5C0A-6F97-D136-161A8811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59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949EE8-A4EF-8423-E4D8-BBD3DC032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D8F681-B11E-1B96-6408-4C95B9EA4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DEC4CF-D3AE-3B03-3A33-ECA7E6DCD9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173485B-B5E7-4CD6-630B-E681632B0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B3BDEC5-C098-4EE3-6413-6BD238F4F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21DEB90-98E1-5AFA-28CC-E6F7DF27D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76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3B3F90-6962-E553-CBFC-26AD37716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9E201FD-8180-E3C3-C6CB-96BC798CB4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508F8E7-5C2F-BEB6-B45A-3DF6129215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373119-DC28-411C-3306-65A2A9B0E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7245D9-5164-FC79-75DC-E55927BC8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440CB06-90A0-FB86-95D4-16514B280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98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D3899B4-2863-1362-42E4-4A25B31D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2F1C7E-0F3D-61F7-8012-2DBD20D8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1FD1AF-171D-12C0-4F69-A97DE0F198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771203-B355-4C6A-9B83-512146884E01}" type="datetimeFigureOut">
              <a:rPr kumimoji="1" lang="ja-JP" altLang="en-US" smtClean="0"/>
              <a:t>2025/4/15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1E9AA8-0BE4-7AF3-AB35-14DA20935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BFA368-23F6-B112-7FE2-80F46FFE1D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464F89-1F50-46BE-A1B4-ADAD20975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92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1AF58C-904C-3081-5ADB-30879FDB5E6E}"/>
              </a:ext>
            </a:extLst>
          </p:cNvPr>
          <p:cNvSpPr txBox="1"/>
          <p:nvPr/>
        </p:nvSpPr>
        <p:spPr>
          <a:xfrm>
            <a:off x="259407" y="355123"/>
            <a:ext cx="1122050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chedule until summer holiday </a:t>
            </a:r>
            <a:r>
              <a:rPr lang="en-GB" altLang="ja-JP" dirty="0">
                <a:latin typeface="Arial" panose="020B0604020202020204" pitchFamily="34" charset="0"/>
                <a:cs typeface="Arial" panose="020B0604020202020204" pitchFamily="34" charset="0"/>
              </a:rPr>
              <a:t>(it means you are not able to take vacation until you get job done)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370D46D-E319-88C0-0FE3-CB9B06194A6A}"/>
              </a:ext>
            </a:extLst>
          </p:cNvPr>
          <p:cNvSpPr txBox="1"/>
          <p:nvPr/>
        </p:nvSpPr>
        <p:spPr>
          <a:xfrm>
            <a:off x="943196" y="830425"/>
            <a:ext cx="899721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Deadline for submission of working document to GRPE(93): 22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July 2025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A-LCA 23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session: 27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May 2025 &gt;web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A-LCA 24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session: 24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– 25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June 2025 &gt;Hybrid(physical venue is tbc)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CCC866A-A653-5540-9B53-1B5091F1DA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261216"/>
              </p:ext>
            </p:extLst>
          </p:nvPr>
        </p:nvGraphicFramePr>
        <p:xfrm>
          <a:off x="460030" y="1849188"/>
          <a:ext cx="11241552" cy="4155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0388">
                  <a:extLst>
                    <a:ext uri="{9D8B030D-6E8A-4147-A177-3AD203B41FA5}">
                      <a16:colId xmlns:a16="http://schemas.microsoft.com/office/drawing/2014/main" val="2718591351"/>
                    </a:ext>
                  </a:extLst>
                </a:gridCol>
                <a:gridCol w="2810388">
                  <a:extLst>
                    <a:ext uri="{9D8B030D-6E8A-4147-A177-3AD203B41FA5}">
                      <a16:colId xmlns:a16="http://schemas.microsoft.com/office/drawing/2014/main" val="838155975"/>
                    </a:ext>
                  </a:extLst>
                </a:gridCol>
                <a:gridCol w="2810388">
                  <a:extLst>
                    <a:ext uri="{9D8B030D-6E8A-4147-A177-3AD203B41FA5}">
                      <a16:colId xmlns:a16="http://schemas.microsoft.com/office/drawing/2014/main" val="2064930476"/>
                    </a:ext>
                  </a:extLst>
                </a:gridCol>
                <a:gridCol w="2810388">
                  <a:extLst>
                    <a:ext uri="{9D8B030D-6E8A-4147-A177-3AD203B41FA5}">
                      <a16:colId xmlns:a16="http://schemas.microsoft.com/office/drawing/2014/main" val="2108568760"/>
                    </a:ext>
                  </a:extLst>
                </a:gridCol>
              </a:tblGrid>
              <a:tr h="30880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June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July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545490"/>
                  </a:ext>
                </a:extLst>
              </a:tr>
              <a:tr h="540416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GRPE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700213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92075" algn="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Deadline(22</a:t>
                      </a:r>
                      <a:r>
                        <a:rPr kumimoji="1" lang="en-US" altLang="ja-JP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585507"/>
                  </a:ext>
                </a:extLst>
              </a:tr>
              <a:tr h="77202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Drafting              Meeting    </a:t>
                      </a:r>
                    </a:p>
                    <a:p>
                      <a:pPr marL="0" indent="717550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               </a:t>
                      </a:r>
                      <a:r>
                        <a:rPr kumimoji="1" lang="en-GB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(24)</a:t>
                      </a:r>
                      <a:endParaRPr kumimoji="1" lang="en-US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541338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3rd deadline</a:t>
                      </a:r>
                    </a:p>
                    <a:p>
                      <a:pPr marL="0" indent="628650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717550" algn="l"/>
                      <a:endParaRPr kumimoji="1" lang="en-GB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717550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541338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kumimoji="1" lang="en-US" altLang="ja-JP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deadline</a:t>
                      </a:r>
                    </a:p>
                    <a:p>
                      <a:pPr marL="0" indent="628650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(12)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717550" algn="l"/>
                      <a:endParaRPr kumimoji="1" lang="en-GB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717550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628650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kumimoji="1" lang="en-US" altLang="ja-JP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deadline </a:t>
                      </a:r>
                    </a:p>
                    <a:p>
                      <a:pPr marL="0" indent="628650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1" lang="en-US" altLang="ja-JP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tbd</a:t>
                      </a: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071563" algn="l"/>
                      <a:endParaRPr kumimoji="1" lang="en-GB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1071563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541338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 deadline</a:t>
                      </a:r>
                    </a:p>
                    <a:p>
                      <a:pPr marL="0" indent="982663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1" lang="en-US" altLang="ja-JP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tbd</a:t>
                      </a: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/>
                      <a:r>
                        <a:rPr kumimoji="1" lang="en-GB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including all IWG member</a:t>
                      </a:r>
                      <a:endParaRPr kumimoji="1" lang="ja-JP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19566"/>
                  </a:ext>
                </a:extLst>
              </a:tr>
              <a:tr h="772023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IWG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976438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1255713" algn="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#23 session*</a:t>
                      </a:r>
                    </a:p>
                    <a:p>
                      <a:pPr marL="0" indent="1878013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(27)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976438" algn="l"/>
                      <a:r>
                        <a:rPr kumimoji="1" lang="ja-JP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★</a:t>
                      </a:r>
                      <a:endParaRPr kumimoji="1" lang="en-US" altLang="ja-JP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989013" algn="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#24 session**</a:t>
                      </a:r>
                    </a:p>
                    <a:p>
                      <a:pPr marL="0" indent="1700213" algn="l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(24-25)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0823868"/>
                  </a:ext>
                </a:extLst>
              </a:tr>
              <a:tr h="772023">
                <a:tc>
                  <a:txBody>
                    <a:bodyPr/>
                    <a:lstStyle/>
                    <a:p>
                      <a:r>
                        <a:rPr kumimoji="1" lang="en-GB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878013" algn="l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700213" algn="l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31775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A4DE139-06F0-E286-BA4F-ACA65798DA13}"/>
              </a:ext>
            </a:extLst>
          </p:cNvPr>
          <p:cNvSpPr txBox="1"/>
          <p:nvPr/>
        </p:nvSpPr>
        <p:spPr>
          <a:xfrm>
            <a:off x="8292788" y="6009736"/>
            <a:ext cx="1927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**Final review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46970B9-B57B-0A92-7D24-4FA6BF8079A1}"/>
              </a:ext>
            </a:extLst>
          </p:cNvPr>
          <p:cNvSpPr txBox="1"/>
          <p:nvPr/>
        </p:nvSpPr>
        <p:spPr>
          <a:xfrm>
            <a:off x="5278761" y="5974237"/>
            <a:ext cx="2771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* p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ursue the agreement   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 on contradictory items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E5B2BEEC-1A28-C0FE-72DD-658AA819F97F}"/>
              </a:ext>
            </a:extLst>
          </p:cNvPr>
          <p:cNvCxnSpPr>
            <a:cxnSpLocks/>
          </p:cNvCxnSpPr>
          <p:nvPr/>
        </p:nvCxnSpPr>
        <p:spPr>
          <a:xfrm flipV="1">
            <a:off x="1376216" y="4027049"/>
            <a:ext cx="0" cy="144087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1EF12DFE-C116-062D-89AC-E1D7B2DEE9E6}"/>
              </a:ext>
            </a:extLst>
          </p:cNvPr>
          <p:cNvCxnSpPr>
            <a:cxnSpLocks/>
          </p:cNvCxnSpPr>
          <p:nvPr/>
        </p:nvCxnSpPr>
        <p:spPr>
          <a:xfrm flipV="1">
            <a:off x="4179453" y="4027049"/>
            <a:ext cx="0" cy="144087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B9F517C0-9D08-79E5-2561-0356FF14AAAF}"/>
              </a:ext>
            </a:extLst>
          </p:cNvPr>
          <p:cNvCxnSpPr>
            <a:cxnSpLocks/>
          </p:cNvCxnSpPr>
          <p:nvPr/>
        </p:nvCxnSpPr>
        <p:spPr>
          <a:xfrm>
            <a:off x="2627743" y="3486720"/>
            <a:ext cx="0" cy="204585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矢印: 右 21">
            <a:extLst>
              <a:ext uri="{FF2B5EF4-FFF2-40B4-BE49-F238E27FC236}">
                <a16:creationId xmlns:a16="http://schemas.microsoft.com/office/drawing/2014/main" id="{AC9D3556-D111-9F16-7093-73DFC74C3E85}"/>
              </a:ext>
            </a:extLst>
          </p:cNvPr>
          <p:cNvSpPr/>
          <p:nvPr/>
        </p:nvSpPr>
        <p:spPr>
          <a:xfrm>
            <a:off x="1080655" y="5403266"/>
            <a:ext cx="9171709" cy="56341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Develop methodology &amp; text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5D488F9-CDE5-C387-B95E-8841E53785D7}"/>
              </a:ext>
            </a:extLst>
          </p:cNvPr>
          <p:cNvSpPr txBox="1"/>
          <p:nvPr/>
        </p:nvSpPr>
        <p:spPr>
          <a:xfrm rot="16200000">
            <a:off x="1802923" y="4074822"/>
            <a:ext cx="132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feedbacks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0558278C-F178-ED36-8065-C6BFC0754D7A}"/>
              </a:ext>
            </a:extLst>
          </p:cNvPr>
          <p:cNvCxnSpPr>
            <a:cxnSpLocks/>
          </p:cNvCxnSpPr>
          <p:nvPr/>
        </p:nvCxnSpPr>
        <p:spPr>
          <a:xfrm flipV="1">
            <a:off x="7028871" y="4027049"/>
            <a:ext cx="0" cy="144087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D3F9EA92-4223-AF42-CA4A-7300C91D7D33}"/>
              </a:ext>
            </a:extLst>
          </p:cNvPr>
          <p:cNvSpPr/>
          <p:nvPr/>
        </p:nvSpPr>
        <p:spPr>
          <a:xfrm>
            <a:off x="4341091" y="3297376"/>
            <a:ext cx="1104537" cy="2216727"/>
          </a:xfrm>
          <a:custGeom>
            <a:avLst/>
            <a:gdLst>
              <a:gd name="connsiteX0" fmla="*/ 0 w 1025236"/>
              <a:gd name="connsiteY0" fmla="*/ 0 h 2216727"/>
              <a:gd name="connsiteX1" fmla="*/ 1025236 w 1025236"/>
              <a:gd name="connsiteY1" fmla="*/ 0 h 2216727"/>
              <a:gd name="connsiteX2" fmla="*/ 1025236 w 1025236"/>
              <a:gd name="connsiteY2" fmla="*/ 2216727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5236" h="2216727">
                <a:moveTo>
                  <a:pt x="0" y="0"/>
                </a:moveTo>
                <a:lnTo>
                  <a:pt x="1025236" y="0"/>
                </a:lnTo>
                <a:lnTo>
                  <a:pt x="1025236" y="2216727"/>
                </a:lnTo>
              </a:path>
            </a:pathLst>
          </a:custGeom>
          <a:noFill/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09D9644-A5C4-D896-D34E-FB08F11119E0}"/>
              </a:ext>
            </a:extLst>
          </p:cNvPr>
          <p:cNvSpPr txBox="1"/>
          <p:nvPr/>
        </p:nvSpPr>
        <p:spPr>
          <a:xfrm rot="5400000">
            <a:off x="4941601" y="3682210"/>
            <a:ext cx="132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feedbacks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8FA21863-4D2E-1D18-769E-BD1284E7E8CA}"/>
              </a:ext>
            </a:extLst>
          </p:cNvPr>
          <p:cNvSpPr/>
          <p:nvPr/>
        </p:nvSpPr>
        <p:spPr>
          <a:xfrm>
            <a:off x="7123942" y="3315849"/>
            <a:ext cx="1142599" cy="2216727"/>
          </a:xfrm>
          <a:custGeom>
            <a:avLst/>
            <a:gdLst>
              <a:gd name="connsiteX0" fmla="*/ 0 w 1025236"/>
              <a:gd name="connsiteY0" fmla="*/ 0 h 2216727"/>
              <a:gd name="connsiteX1" fmla="*/ 1025236 w 1025236"/>
              <a:gd name="connsiteY1" fmla="*/ 0 h 2216727"/>
              <a:gd name="connsiteX2" fmla="*/ 1025236 w 1025236"/>
              <a:gd name="connsiteY2" fmla="*/ 2216727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5236" h="2216727">
                <a:moveTo>
                  <a:pt x="0" y="0"/>
                </a:moveTo>
                <a:lnTo>
                  <a:pt x="1025236" y="0"/>
                </a:lnTo>
                <a:lnTo>
                  <a:pt x="1025236" y="2216727"/>
                </a:lnTo>
              </a:path>
            </a:pathLst>
          </a:custGeom>
          <a:noFill/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798D61D-9EE9-C885-D937-485CB396D406}"/>
              </a:ext>
            </a:extLst>
          </p:cNvPr>
          <p:cNvSpPr txBox="1"/>
          <p:nvPr/>
        </p:nvSpPr>
        <p:spPr>
          <a:xfrm rot="5400000">
            <a:off x="7762516" y="3744796"/>
            <a:ext cx="1329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feedbacks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D98E0B0A-90F0-906B-7621-92B59CC6212F}"/>
              </a:ext>
            </a:extLst>
          </p:cNvPr>
          <p:cNvCxnSpPr>
            <a:cxnSpLocks/>
          </p:cNvCxnSpPr>
          <p:nvPr/>
        </p:nvCxnSpPr>
        <p:spPr>
          <a:xfrm flipV="1">
            <a:off x="10136909" y="4027049"/>
            <a:ext cx="0" cy="144087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F481141E-9FCA-083A-994C-025598B1932D}"/>
              </a:ext>
            </a:extLst>
          </p:cNvPr>
          <p:cNvSpPr/>
          <p:nvPr/>
        </p:nvSpPr>
        <p:spPr>
          <a:xfrm rot="10800000" flipH="1">
            <a:off x="10310920" y="2484575"/>
            <a:ext cx="514098" cy="832803"/>
          </a:xfrm>
          <a:custGeom>
            <a:avLst/>
            <a:gdLst>
              <a:gd name="connsiteX0" fmla="*/ 0 w 1025236"/>
              <a:gd name="connsiteY0" fmla="*/ 0 h 2216727"/>
              <a:gd name="connsiteX1" fmla="*/ 1025236 w 1025236"/>
              <a:gd name="connsiteY1" fmla="*/ 0 h 2216727"/>
              <a:gd name="connsiteX2" fmla="*/ 1025236 w 1025236"/>
              <a:gd name="connsiteY2" fmla="*/ 2216727 h 221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5236" h="2216727">
                <a:moveTo>
                  <a:pt x="0" y="0"/>
                </a:moveTo>
                <a:lnTo>
                  <a:pt x="1025236" y="0"/>
                </a:lnTo>
                <a:lnTo>
                  <a:pt x="1025236" y="2216727"/>
                </a:lnTo>
              </a:path>
            </a:pathLst>
          </a:custGeom>
          <a:noFill/>
          <a:ln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DE89890-2DF1-5E94-0C1A-B20850C37C7F}"/>
              </a:ext>
            </a:extLst>
          </p:cNvPr>
          <p:cNvSpPr txBox="1"/>
          <p:nvPr/>
        </p:nvSpPr>
        <p:spPr>
          <a:xfrm rot="16200000">
            <a:off x="9573223" y="4562818"/>
            <a:ext cx="764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FB72EAB-9894-4B46-644D-5B0D1436BCEC}"/>
              </a:ext>
            </a:extLst>
          </p:cNvPr>
          <p:cNvSpPr txBox="1"/>
          <p:nvPr/>
        </p:nvSpPr>
        <p:spPr>
          <a:xfrm>
            <a:off x="9640097" y="2895197"/>
            <a:ext cx="134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final refine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B755FB-6FBD-7328-0F78-08C4FD573E4D}"/>
              </a:ext>
            </a:extLst>
          </p:cNvPr>
          <p:cNvSpPr txBox="1"/>
          <p:nvPr/>
        </p:nvSpPr>
        <p:spPr>
          <a:xfrm rot="16200000">
            <a:off x="6024456" y="4562817"/>
            <a:ext cx="1649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close to Final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11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E1D508-C430-C43A-1E4D-CF9DCD3D0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57422A-6E57-6514-8971-EBF3AA946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1901" y="111648"/>
            <a:ext cx="4604602" cy="661189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Marianne" panose="02000000000000000000" pitchFamily="50" charset="0"/>
              </a:rPr>
              <a:t>Updated Timeline 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06D3196-82FE-F09A-9CAC-2550545A8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latin typeface="Marianne" panose="02000000000000000000" pitchFamily="50" charset="0"/>
              </a:rPr>
              <a:t>28/10/2024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AE6F78-87F7-13E5-8A62-82E9A2550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Marianne" panose="02000000000000000000" pitchFamily="50" charset="0"/>
              </a:rPr>
              <a:t>FRANCE / OICA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5923E26-DAA9-5F0E-D5D8-FC82C7084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99ADF-20A6-40EF-AAB9-F326D6E12C60}" type="slidenum">
              <a:rPr lang="en-GB" smtClean="0">
                <a:latin typeface="Marianne" panose="02000000000000000000" pitchFamily="50" charset="0"/>
              </a:rPr>
              <a:t>2</a:t>
            </a:fld>
            <a:endParaRPr lang="en-GB" dirty="0">
              <a:latin typeface="Marianne" panose="02000000000000000000" pitchFamily="50" charset="0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543EA8C-B79F-C7DE-B019-A2FB68B31314}"/>
              </a:ext>
            </a:extLst>
          </p:cNvPr>
          <p:cNvGrpSpPr/>
          <p:nvPr/>
        </p:nvGrpSpPr>
        <p:grpSpPr>
          <a:xfrm>
            <a:off x="1070222" y="947029"/>
            <a:ext cx="10051556" cy="3912346"/>
            <a:chOff x="1070222" y="1235388"/>
            <a:chExt cx="10051556" cy="3912346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47A081B0-9CE9-8E5C-9F74-1909065D67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4110"/>
            <a:stretch/>
          </p:blipFill>
          <p:spPr>
            <a:xfrm>
              <a:off x="1070222" y="1235388"/>
              <a:ext cx="10051556" cy="3912346"/>
            </a:xfrm>
            <a:prstGeom prst="rect">
              <a:avLst/>
            </a:prstGeom>
          </p:spPr>
        </p:pic>
        <p:sp>
          <p:nvSpPr>
            <p:cNvPr id="16" name="Étoile : 5 branches 15">
              <a:extLst>
                <a:ext uri="{FF2B5EF4-FFF2-40B4-BE49-F238E27FC236}">
                  <a16:creationId xmlns:a16="http://schemas.microsoft.com/office/drawing/2014/main" id="{EF2E0385-5E69-8090-0369-FC387C7C1BEC}"/>
                </a:ext>
              </a:extLst>
            </p:cNvPr>
            <p:cNvSpPr/>
            <p:nvPr/>
          </p:nvSpPr>
          <p:spPr>
            <a:xfrm>
              <a:off x="4830618" y="3239994"/>
              <a:ext cx="442257" cy="419635"/>
            </a:xfrm>
            <a:prstGeom prst="star5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E3B2D40C-86B0-8A18-324E-4A4751110A16}"/>
                </a:ext>
              </a:extLst>
            </p:cNvPr>
            <p:cNvSpPr txBox="1"/>
            <p:nvPr/>
          </p:nvSpPr>
          <p:spPr>
            <a:xfrm>
              <a:off x="2311901" y="3220526"/>
              <a:ext cx="2376284" cy="58477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latin typeface="Marianne" panose="02000000000000000000" pitchFamily="50" charset="0"/>
                </a:rPr>
                <a:t>Each SGs provides their table of content</a:t>
              </a:r>
              <a:endParaRPr lang="en-GB" sz="1600" dirty="0">
                <a:latin typeface="Marianne" panose="02000000000000000000" pitchFamily="50" charset="0"/>
              </a:endParaRPr>
            </a:p>
          </p:txBody>
        </p:sp>
        <p:sp>
          <p:nvSpPr>
            <p:cNvPr id="19" name="Étoile : 5 branches 18">
              <a:extLst>
                <a:ext uri="{FF2B5EF4-FFF2-40B4-BE49-F238E27FC236}">
                  <a16:creationId xmlns:a16="http://schemas.microsoft.com/office/drawing/2014/main" id="{A0D6B6D2-78E0-FECC-4ED9-549879B876FE}"/>
                </a:ext>
              </a:extLst>
            </p:cNvPr>
            <p:cNvSpPr/>
            <p:nvPr/>
          </p:nvSpPr>
          <p:spPr>
            <a:xfrm>
              <a:off x="5657177" y="3239994"/>
              <a:ext cx="442257" cy="419635"/>
            </a:xfrm>
            <a:prstGeom prst="star5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  <p:sp>
          <p:nvSpPr>
            <p:cNvPr id="21" name="Étoile : 5 branches 20">
              <a:extLst>
                <a:ext uri="{FF2B5EF4-FFF2-40B4-BE49-F238E27FC236}">
                  <a16:creationId xmlns:a16="http://schemas.microsoft.com/office/drawing/2014/main" id="{7C90DFFC-7DCE-154C-5212-5046A178734E}"/>
                </a:ext>
              </a:extLst>
            </p:cNvPr>
            <p:cNvSpPr/>
            <p:nvPr/>
          </p:nvSpPr>
          <p:spPr>
            <a:xfrm>
              <a:off x="6489297" y="3239994"/>
              <a:ext cx="442257" cy="419635"/>
            </a:xfrm>
            <a:prstGeom prst="star5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F75589F2-7065-A31C-90C9-A2CD9D24C7A2}"/>
                </a:ext>
              </a:extLst>
            </p:cNvPr>
            <p:cNvSpPr txBox="1"/>
            <p:nvPr/>
          </p:nvSpPr>
          <p:spPr>
            <a:xfrm>
              <a:off x="5248538" y="3867223"/>
              <a:ext cx="1477726" cy="33855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latin typeface="Marianne" panose="02000000000000000000" pitchFamily="50" charset="0"/>
                </a:rPr>
                <a:t>Official KOM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F72613FD-C6BA-61FB-321E-E035AB063B18}"/>
                </a:ext>
              </a:extLst>
            </p:cNvPr>
            <p:cNvSpPr txBox="1"/>
            <p:nvPr/>
          </p:nvSpPr>
          <p:spPr>
            <a:xfrm>
              <a:off x="8026399" y="3192692"/>
              <a:ext cx="2376284" cy="83099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latin typeface="Marianne" panose="02000000000000000000" pitchFamily="50" charset="0"/>
                </a:rPr>
                <a:t>SG provides 3</a:t>
              </a:r>
              <a:r>
                <a:rPr lang="en-GB" sz="1600" b="1" baseline="30000" dirty="0">
                  <a:latin typeface="Marianne" panose="02000000000000000000" pitchFamily="50" charset="0"/>
                </a:rPr>
                <a:t>rd</a:t>
              </a:r>
              <a:r>
                <a:rPr lang="en-GB" sz="1600" b="1" dirty="0">
                  <a:latin typeface="Marianne" panose="02000000000000000000" pitchFamily="50" charset="0"/>
                </a:rPr>
                <a:t> drafting : due date Friday 13th December</a:t>
              </a:r>
              <a:endParaRPr lang="en-GB" sz="1600" dirty="0">
                <a:latin typeface="Marianne" panose="02000000000000000000" pitchFamily="50" charset="0"/>
              </a:endParaRPr>
            </a:p>
          </p:txBody>
        </p:sp>
        <p:sp>
          <p:nvSpPr>
            <p:cNvPr id="24" name="Étoile : 5 branches 23">
              <a:extLst>
                <a:ext uri="{FF2B5EF4-FFF2-40B4-BE49-F238E27FC236}">
                  <a16:creationId xmlns:a16="http://schemas.microsoft.com/office/drawing/2014/main" id="{B88C3CBD-5458-9AC4-862A-B37F50067359}"/>
                </a:ext>
              </a:extLst>
            </p:cNvPr>
            <p:cNvSpPr/>
            <p:nvPr/>
          </p:nvSpPr>
          <p:spPr>
            <a:xfrm>
              <a:off x="7347352" y="3198584"/>
              <a:ext cx="442257" cy="419635"/>
            </a:xfrm>
            <a:prstGeom prst="star5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53450FF0-618F-8BF9-41DC-EE1691643661}"/>
                </a:ext>
              </a:extLst>
            </p:cNvPr>
            <p:cNvCxnSpPr>
              <a:cxnSpLocks/>
              <a:stCxn id="16" idx="1"/>
              <a:endCxn id="17" idx="3"/>
            </p:cNvCxnSpPr>
            <p:nvPr/>
          </p:nvCxnSpPr>
          <p:spPr>
            <a:xfrm flipH="1">
              <a:off x="4688185" y="3400280"/>
              <a:ext cx="142433" cy="11263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30B75F68-A96F-F9DE-B5C4-FD5C2E0ADC2A}"/>
                </a:ext>
              </a:extLst>
            </p:cNvPr>
            <p:cNvCxnSpPr>
              <a:cxnSpLocks/>
              <a:stCxn id="21" idx="3"/>
              <a:endCxn id="22" idx="0"/>
            </p:cNvCxnSpPr>
            <p:nvPr/>
          </p:nvCxnSpPr>
          <p:spPr>
            <a:xfrm flipH="1">
              <a:off x="5987401" y="3659628"/>
              <a:ext cx="859689" cy="2075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049921E0-85FC-DF17-1ECF-40CF0C40C080}"/>
                </a:ext>
              </a:extLst>
            </p:cNvPr>
            <p:cNvCxnSpPr>
              <a:cxnSpLocks/>
              <a:stCxn id="24" idx="4"/>
              <a:endCxn id="23" idx="1"/>
            </p:cNvCxnSpPr>
            <p:nvPr/>
          </p:nvCxnSpPr>
          <p:spPr>
            <a:xfrm>
              <a:off x="7789609" y="3358870"/>
              <a:ext cx="236790" cy="24932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E087D7-77FE-39CA-719D-9E88E8A9609E}"/>
                </a:ext>
              </a:extLst>
            </p:cNvPr>
            <p:cNvSpPr/>
            <p:nvPr/>
          </p:nvSpPr>
          <p:spPr>
            <a:xfrm>
              <a:off x="6078536" y="3317291"/>
              <a:ext cx="421745" cy="27861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2FADEA9-818B-367B-A959-ACBE51854A4D}"/>
                </a:ext>
              </a:extLst>
            </p:cNvPr>
            <p:cNvSpPr/>
            <p:nvPr/>
          </p:nvSpPr>
          <p:spPr>
            <a:xfrm>
              <a:off x="5248538" y="3317291"/>
              <a:ext cx="421745" cy="27861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4102192-2EB1-FD45-7E72-C3F37C5732F2}"/>
                </a:ext>
              </a:extLst>
            </p:cNvPr>
            <p:cNvSpPr/>
            <p:nvPr/>
          </p:nvSpPr>
          <p:spPr>
            <a:xfrm>
              <a:off x="6942538" y="3317291"/>
              <a:ext cx="421745" cy="27861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8B6AF589-A043-BC3C-DFF3-F86ADA3E8C69}"/>
              </a:ext>
            </a:extLst>
          </p:cNvPr>
          <p:cNvGrpSpPr/>
          <p:nvPr/>
        </p:nvGrpSpPr>
        <p:grpSpPr>
          <a:xfrm>
            <a:off x="392065" y="5249145"/>
            <a:ext cx="4103736" cy="803321"/>
            <a:chOff x="392064" y="5340844"/>
            <a:chExt cx="4103736" cy="803321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BA3F92F-EF54-A0B0-61AE-F8556F1C644B}"/>
                </a:ext>
              </a:extLst>
            </p:cNvPr>
            <p:cNvSpPr/>
            <p:nvPr/>
          </p:nvSpPr>
          <p:spPr>
            <a:xfrm>
              <a:off x="407549" y="5341182"/>
              <a:ext cx="421745" cy="278611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  <p:sp>
          <p:nvSpPr>
            <p:cNvPr id="40" name="Étoile : 5 branches 39">
              <a:extLst>
                <a:ext uri="{FF2B5EF4-FFF2-40B4-BE49-F238E27FC236}">
                  <a16:creationId xmlns:a16="http://schemas.microsoft.com/office/drawing/2014/main" id="{997BBC66-2E57-8E81-49E5-A3B9FE8183D2}"/>
                </a:ext>
              </a:extLst>
            </p:cNvPr>
            <p:cNvSpPr/>
            <p:nvPr/>
          </p:nvSpPr>
          <p:spPr>
            <a:xfrm>
              <a:off x="392064" y="5724530"/>
              <a:ext cx="442257" cy="419635"/>
            </a:xfrm>
            <a:prstGeom prst="star5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21C3F944-CE08-CD6B-2F5A-90570F8A1BEC}"/>
                </a:ext>
              </a:extLst>
            </p:cNvPr>
            <p:cNvSpPr txBox="1"/>
            <p:nvPr/>
          </p:nvSpPr>
          <p:spPr>
            <a:xfrm>
              <a:off x="938570" y="5340844"/>
              <a:ext cx="35572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Marianne" panose="02000000000000000000" pitchFamily="50" charset="0"/>
                </a:rPr>
                <a:t>SG7 checks consistency, provides feedback and start writing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DBFB0414-387D-92C3-102B-B67999F82EFF}"/>
                </a:ext>
              </a:extLst>
            </p:cNvPr>
            <p:cNvSpPr txBox="1"/>
            <p:nvPr/>
          </p:nvSpPr>
          <p:spPr>
            <a:xfrm>
              <a:off x="949555" y="5814188"/>
              <a:ext cx="18850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Marianne" panose="02000000000000000000" pitchFamily="50" charset="0"/>
                </a:rPr>
                <a:t>Milestones for SGs</a:t>
              </a:r>
            </a:p>
          </p:txBody>
        </p: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12FE0628-C18A-CBB3-93F7-DDA430EB2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882" y="195628"/>
            <a:ext cx="880924" cy="514757"/>
          </a:xfrm>
          <a:prstGeom prst="rect">
            <a:avLst/>
          </a:prstGeom>
        </p:spPr>
      </p:pic>
      <p:grpSp>
        <p:nvGrpSpPr>
          <p:cNvPr id="10" name="Groupe 9">
            <a:extLst>
              <a:ext uri="{FF2B5EF4-FFF2-40B4-BE49-F238E27FC236}">
                <a16:creationId xmlns:a16="http://schemas.microsoft.com/office/drawing/2014/main" id="{19F413C7-9A59-C360-36DE-B6D89A729583}"/>
              </a:ext>
            </a:extLst>
          </p:cNvPr>
          <p:cNvGrpSpPr/>
          <p:nvPr/>
        </p:nvGrpSpPr>
        <p:grpSpPr>
          <a:xfrm>
            <a:off x="4919115" y="5150027"/>
            <a:ext cx="6749592" cy="1063911"/>
            <a:chOff x="2805664" y="5858445"/>
            <a:chExt cx="6724694" cy="1063911"/>
          </a:xfrm>
        </p:grpSpPr>
        <p:sp>
          <p:nvSpPr>
            <p:cNvPr id="20" name="Flèche : droite 19">
              <a:extLst>
                <a:ext uri="{FF2B5EF4-FFF2-40B4-BE49-F238E27FC236}">
                  <a16:creationId xmlns:a16="http://schemas.microsoft.com/office/drawing/2014/main" id="{415E125A-FE7A-C6A7-9272-D9D13BEF777E}"/>
                </a:ext>
              </a:extLst>
            </p:cNvPr>
            <p:cNvSpPr/>
            <p:nvPr/>
          </p:nvSpPr>
          <p:spPr>
            <a:xfrm>
              <a:off x="2805664" y="6013989"/>
              <a:ext cx="440626" cy="398326"/>
            </a:xfrm>
            <a:prstGeom prst="right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C4568079-8CD5-FC80-46C3-CC3F98BFAFE6}"/>
                </a:ext>
              </a:extLst>
            </p:cNvPr>
            <p:cNvSpPr txBox="1"/>
            <p:nvPr/>
          </p:nvSpPr>
          <p:spPr>
            <a:xfrm>
              <a:off x="3392062" y="5906693"/>
              <a:ext cx="59256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latin typeface="Marianne" panose="02000000000000000000" pitchFamily="50" charset="0"/>
                </a:rPr>
                <a:t>13</a:t>
              </a:r>
              <a:r>
                <a:rPr lang="en-GB" sz="2000" b="1" baseline="30000" dirty="0">
                  <a:latin typeface="Marianne" panose="02000000000000000000" pitchFamily="50" charset="0"/>
                </a:rPr>
                <a:t>th</a:t>
              </a:r>
              <a:r>
                <a:rPr lang="en-GB" sz="2000" b="1" dirty="0">
                  <a:latin typeface="Marianne" panose="02000000000000000000" pitchFamily="50" charset="0"/>
                </a:rPr>
                <a:t> of December : SGs leader provide draft</a:t>
              </a:r>
            </a:p>
            <a:p>
              <a:r>
                <a:rPr lang="en-US" sz="2000" b="1" dirty="0">
                  <a:latin typeface="Marianne" panose="02000000000000000000" pitchFamily="50" charset="0"/>
                </a:rPr>
                <a:t>18</a:t>
              </a:r>
              <a:r>
                <a:rPr lang="en-US" sz="2000" b="1" baseline="30000" dirty="0">
                  <a:latin typeface="Marianne" panose="02000000000000000000" pitchFamily="50" charset="0"/>
                </a:rPr>
                <a:t>th</a:t>
              </a:r>
              <a:r>
                <a:rPr lang="en-US" sz="2000" b="1" dirty="0">
                  <a:latin typeface="Marianne" panose="02000000000000000000" pitchFamily="50" charset="0"/>
                </a:rPr>
                <a:t> or 19</a:t>
              </a:r>
              <a:r>
                <a:rPr lang="en-US" sz="2000" b="1" baseline="30000" dirty="0">
                  <a:latin typeface="Marianne" panose="02000000000000000000" pitchFamily="50" charset="0"/>
                </a:rPr>
                <a:t>th</a:t>
              </a:r>
              <a:r>
                <a:rPr lang="en-US" sz="2000" b="1" dirty="0">
                  <a:latin typeface="Marianne" panose="02000000000000000000" pitchFamily="50" charset="0"/>
                </a:rPr>
                <a:t> or 20</a:t>
              </a:r>
              <a:r>
                <a:rPr lang="en-US" sz="2000" b="1" baseline="30000" dirty="0">
                  <a:latin typeface="Marianne" panose="02000000000000000000" pitchFamily="50" charset="0"/>
                </a:rPr>
                <a:t>th</a:t>
              </a:r>
              <a:r>
                <a:rPr lang="en-US" sz="2000" b="1" dirty="0">
                  <a:latin typeface="Marianne" panose="02000000000000000000" pitchFamily="50" charset="0"/>
                </a:rPr>
                <a:t> </a:t>
              </a:r>
              <a:r>
                <a:rPr lang="en-GB" sz="2000" b="1" dirty="0">
                  <a:latin typeface="Marianne" panose="02000000000000000000" pitchFamily="50" charset="0"/>
                </a:rPr>
                <a:t>of December : SG7 meeting to provide feedbacks</a:t>
              </a:r>
              <a:endParaRPr lang="en-GB" sz="2000" dirty="0">
                <a:latin typeface="Marianne" panose="02000000000000000000" pitchFamily="50" charset="0"/>
              </a:endParaRPr>
            </a:p>
          </p:txBody>
        </p:sp>
        <p:sp>
          <p:nvSpPr>
            <p:cNvPr id="28" name="Rectangle : coins arrondis 27">
              <a:extLst>
                <a:ext uri="{FF2B5EF4-FFF2-40B4-BE49-F238E27FC236}">
                  <a16:creationId xmlns:a16="http://schemas.microsoft.com/office/drawing/2014/main" id="{E1C94391-C4A1-C6C9-4B63-53447D219D6E}"/>
                </a:ext>
              </a:extLst>
            </p:cNvPr>
            <p:cNvSpPr/>
            <p:nvPr/>
          </p:nvSpPr>
          <p:spPr>
            <a:xfrm>
              <a:off x="3392061" y="5858445"/>
              <a:ext cx="6138297" cy="1015662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Marianne" panose="020000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010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206</Words>
  <Application>Microsoft Office PowerPoint</Application>
  <PresentationFormat>ワイド画面</PresentationFormat>
  <Paragraphs>58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Marianne</vt:lpstr>
      <vt:lpstr>游ゴシック</vt:lpstr>
      <vt:lpstr>游ゴシック Light</vt:lpstr>
      <vt:lpstr>Arial</vt:lpstr>
      <vt:lpstr>Courier New</vt:lpstr>
      <vt:lpstr>Wingdings</vt:lpstr>
      <vt:lpstr>Office テーマ</vt:lpstr>
      <vt:lpstr>PowerPoint プレゼンテーション</vt:lpstr>
      <vt:lpstr>Updated Timeline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新国　哲也 NIIKUNI,Tetsuya (NTSEL)</dc:creator>
  <cp:lastModifiedBy>Nick_JPN_0413</cp:lastModifiedBy>
  <cp:revision>7</cp:revision>
  <dcterms:created xsi:type="dcterms:W3CDTF">2025-04-15T04:59:28Z</dcterms:created>
  <dcterms:modified xsi:type="dcterms:W3CDTF">2025-04-15T12:39:58Z</dcterms:modified>
</cp:coreProperties>
</file>