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2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BF515-3298-4B02-A671-6BAF1E1EA315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728AD-7DBB-4C10-93EF-7FEDE0E3A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670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87292-F7FF-CA3D-F8E8-9A6B780A5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A17A60D-2659-2F13-D711-D15D28EC0C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BF2C3FD-CDA6-5115-3C1F-C4672E4F3B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à"/>
            </a:pP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71573B7-C018-4725-1054-B6E507E9CF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76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NUL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1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1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31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contenus 1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D593A3-12EC-4325-949A-8513F8EDA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770447"/>
            <a:ext cx="11388916" cy="66118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459C7A-22DD-4DA0-996C-F27E91BC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06/10/2023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0C406E-636A-4D77-BA99-F66CF9467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DVTD / Service Transports et Mobilité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18D5BC-FCAD-4EC5-845A-FC6AE6B6F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fr-FR" smtClean="0"/>
              <a:t>‹#›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12E4D51-273F-4CF5-A494-DA7F6D877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7" y="130728"/>
            <a:ext cx="716272" cy="648955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3C2AF93-B225-409D-B1B8-E11CCA6491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92620" y="159014"/>
            <a:ext cx="518634" cy="591425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CE161EE-D5F0-4BBD-82F6-648AAE2CA275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5">
            <a:extLst>
              <a:ext uri="{FF2B5EF4-FFF2-40B4-BE49-F238E27FC236}">
                <a16:creationId xmlns:a16="http://schemas.microsoft.com/office/drawing/2014/main" id="{C65D261E-2C4A-4979-B86B-4100D57BB9B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01541" y="1588655"/>
            <a:ext cx="11388916" cy="4225991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400" b="0"/>
            </a:lvl1pPr>
            <a:lvl2pPr marL="644525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20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 err="1"/>
              <a:t>Dfdffd</a:t>
            </a:r>
            <a:endParaRPr lang="fr-FR"/>
          </a:p>
          <a:p>
            <a:pPr lvl="2"/>
            <a:r>
              <a:rPr lang="fr-FR" err="1"/>
              <a:t>rrt</a:t>
            </a:r>
            <a:endParaRPr lang="fr-FR"/>
          </a:p>
          <a:p>
            <a:pPr lvl="1"/>
            <a:endParaRPr lang="fr-FR"/>
          </a:p>
        </p:txBody>
      </p:sp>
      <p:sp>
        <p:nvSpPr>
          <p:cNvPr id="14" name="Espace réservé du contenu 5">
            <a:extLst>
              <a:ext uri="{FF2B5EF4-FFF2-40B4-BE49-F238E27FC236}">
                <a16:creationId xmlns:a16="http://schemas.microsoft.com/office/drawing/2014/main" id="{F4446820-0AA1-4B7F-9CDE-D21DCFF984C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042400" y="147785"/>
            <a:ext cx="2736396" cy="539538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1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8203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7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630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6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813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31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73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04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3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5F34E-3D9D-486C-94D8-14CCD6A65E8D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37FA4-24CF-475F-855D-782657B15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130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073F3-62BF-33A8-6393-90A158BECD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4D11AB-FA24-431A-7EE2-5E00FF551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7506" y="195628"/>
            <a:ext cx="8227916" cy="514758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Marianne" panose="02000000000000000000" pitchFamily="50" charset="0"/>
              </a:rPr>
              <a:t>SG7 General comments for SG4</a:t>
            </a:r>
            <a:endParaRPr lang="en-GB" sz="2800" b="0" dirty="0">
              <a:latin typeface="Marianne" panose="02000000000000000000" pitchFamily="50" charset="0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EEEEF6A-A0B4-EDA0-923B-80D701F2A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latin typeface="Marianne" panose="02000000000000000000" pitchFamily="50" charset="0"/>
              </a:rPr>
              <a:t>06/02/2025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E9E518A-4EE2-9F0E-43FE-87CE22A62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Marianne" panose="02000000000000000000" pitchFamily="50" charset="0"/>
              </a:rPr>
              <a:t>FRANCE / OICA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737430-9E3D-6619-4BBF-389AB6687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en-GB" smtClean="0">
                <a:latin typeface="Marianne" panose="02000000000000000000" pitchFamily="50" charset="0"/>
              </a:rPr>
              <a:t>1</a:t>
            </a:fld>
            <a:endParaRPr lang="en-GB">
              <a:latin typeface="Marianne" panose="02000000000000000000" pitchFamily="50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33C473D-B4E1-80E1-EBC8-64BB9EC63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882" y="195628"/>
            <a:ext cx="880924" cy="51475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CED1817-76E9-E654-1B37-EABF78031360}"/>
              </a:ext>
            </a:extLst>
          </p:cNvPr>
          <p:cNvSpPr txBox="1"/>
          <p:nvPr/>
        </p:nvSpPr>
        <p:spPr>
          <a:xfrm>
            <a:off x="222422" y="1115802"/>
            <a:ext cx="11568036" cy="54280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strike="sngStrike" dirty="0">
                <a:solidFill>
                  <a:srgbClr val="000000"/>
                </a:solidFill>
                <a:latin typeface="Marianne" panose="02000000000000000000" pitchFamily="50" charset="0"/>
                <a:sym typeface="Wingdings" panose="05000000000000000000" pitchFamily="2" charset="2"/>
              </a:rPr>
              <a:t>Line 1793  : in the formula proposed by SG4 as </a:t>
            </a:r>
            <a:r>
              <a:rPr lang="en-US" sz="1200" strike="sngStrike" dirty="0">
                <a:solidFill>
                  <a:srgbClr val="000000"/>
                </a:solidFill>
                <a:latin typeface="Marianne" panose="02000000000000000000" pitchFamily="50" charset="0"/>
              </a:rPr>
              <a:t>SG3 is using the symbol C which corresponds to Carbon emissions. Here I suggest to align the symbol and replace CO2 per C</a:t>
            </a: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strike="sngStrike" dirty="0">
                <a:solidFill>
                  <a:srgbClr val="000000"/>
                </a:solidFill>
                <a:latin typeface="Marianne" panose="02000000000000000000" pitchFamily="50" charset="0"/>
                <a:sym typeface="Wingdings" panose="05000000000000000000" pitchFamily="2" charset="2"/>
              </a:rPr>
              <a:t>Line 1813 : </a:t>
            </a:r>
            <a:r>
              <a:rPr lang="en-US" sz="1200" strike="sngStrike" dirty="0">
                <a:effectLst/>
                <a:latin typeface="Marianne" panose="02000000000000000000" pitchFamily="50" charset="0"/>
              </a:rPr>
              <a:t>the term “category 1” is used in your sections, please correct it if we decide not to use it </a:t>
            </a: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Marianne" panose="02000000000000000000" pitchFamily="50" charset="0"/>
              </a:rPr>
              <a:t>Notes are missing in table 17 and 15</a:t>
            </a: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200" dirty="0">
              <a:effectLst/>
              <a:latin typeface="Marianne" panose="02000000000000000000" pitchFamily="50" charset="0"/>
            </a:endParaRP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Marianne" panose="02000000000000000000" pitchFamily="50" charset="0"/>
              </a:rPr>
              <a:t>L2053 : 4.3.3.3 methodology for EVAP</a:t>
            </a:r>
            <a:r>
              <a:rPr lang="en-US" sz="1200" dirty="0">
                <a:latin typeface="Marianne" panose="02000000000000000000" pitchFamily="50" charset="0"/>
              </a:rPr>
              <a:t>, Hydrogen, LNG : </a:t>
            </a:r>
          </a:p>
          <a:p>
            <a:pPr marL="804672" lvl="1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Marianne" panose="02000000000000000000" pitchFamily="50" charset="0"/>
              </a:rPr>
              <a:t>L2058 H2 leakage : the recommendation is not clear : include or exclude ? </a:t>
            </a:r>
          </a:p>
          <a:p>
            <a:pPr marL="804672" lvl="1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Marianne" panose="02000000000000000000" pitchFamily="50" charset="0"/>
              </a:rPr>
              <a:t>L2093 refrigerant leakage : </a:t>
            </a:r>
          </a:p>
          <a:p>
            <a:pPr marL="1261872" lvl="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Marianne" panose="02000000000000000000" pitchFamily="50" charset="0"/>
              </a:rPr>
              <a:t>could you specify which data should be used for the leakage volume (CP official data, OEM measures, </a:t>
            </a:r>
            <a:r>
              <a:rPr lang="en-US" sz="1200" dirty="0" err="1">
                <a:latin typeface="Marianne" panose="02000000000000000000" pitchFamily="50" charset="0"/>
              </a:rPr>
              <a:t>specfic</a:t>
            </a:r>
            <a:r>
              <a:rPr lang="en-US" sz="1200" dirty="0">
                <a:latin typeface="Marianne" panose="02000000000000000000" pitchFamily="50" charset="0"/>
              </a:rPr>
              <a:t> database) and for which level ? </a:t>
            </a:r>
          </a:p>
          <a:p>
            <a:pPr marL="1261872" lvl="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strike="sngStrike" dirty="0">
                <a:latin typeface="Marianne" panose="02000000000000000000" pitchFamily="50" charset="0"/>
              </a:rPr>
              <a:t>Figure 28 : provide editable figure</a:t>
            </a: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200" dirty="0">
              <a:latin typeface="Marianne" panose="02000000000000000000" pitchFamily="50" charset="0"/>
            </a:endParaRP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strike="sngStrike" dirty="0">
                <a:latin typeface="Marianne" panose="02000000000000000000" pitchFamily="50" charset="0"/>
              </a:rPr>
              <a:t>L2110 : the term “scenario analysis” is mentioned but it will certainly not be part of our methodology </a:t>
            </a:r>
            <a:r>
              <a:rPr lang="en-US" sz="1200" strike="sngStrike" dirty="0">
                <a:latin typeface="Marianne" panose="02000000000000000000" pitchFamily="50" charset="0"/>
                <a:sym typeface="Wingdings" panose="05000000000000000000" pitchFamily="2" charset="2"/>
              </a:rPr>
              <a:t> should we mentioned it ? </a:t>
            </a: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200" dirty="0">
              <a:latin typeface="Marianne" panose="02000000000000000000" pitchFamily="50" charset="0"/>
              <a:sym typeface="Wingdings" panose="05000000000000000000" pitchFamily="2" charset="2"/>
            </a:endParaRP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Marianne" panose="02000000000000000000" pitchFamily="50" charset="0"/>
                <a:sym typeface="Wingdings" panose="05000000000000000000" pitchFamily="2" charset="2"/>
              </a:rPr>
              <a:t>L2111 Section 4.3.4 Data collection : This section including primary data and secondary sections could be summarized into a shorter paragraph describing directly the Table 18. </a:t>
            </a: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Marianne" panose="02000000000000000000" pitchFamily="50" charset="0"/>
                <a:sym typeface="Wingdings" panose="05000000000000000000" pitchFamily="2" charset="2"/>
              </a:rPr>
              <a:t>Table 18 : This tables applies for all levels ? Please specify it. </a:t>
            </a: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200" dirty="0">
              <a:latin typeface="Marianne" panose="02000000000000000000" pitchFamily="50" charset="0"/>
              <a:sym typeface="Wingdings" panose="05000000000000000000" pitchFamily="2" charset="2"/>
            </a:endParaRP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Marianne" panose="02000000000000000000" pitchFamily="50" charset="0"/>
                <a:sym typeface="Wingdings" panose="05000000000000000000" pitchFamily="2" charset="2"/>
              </a:rPr>
              <a:t>L2248 : </a:t>
            </a:r>
          </a:p>
          <a:p>
            <a:pPr marL="804672" lvl="1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strike="sngStrike" dirty="0">
                <a:latin typeface="Marianne" panose="02000000000000000000" pitchFamily="50" charset="0"/>
                <a:sym typeface="Wingdings" panose="05000000000000000000" pitchFamily="2" charset="2"/>
              </a:rPr>
              <a:t>section 4.3.6.2 GHG emission estimation : what is the purpose of this section as only the possibilities are mentioned ? The single paragraph could be directly integrated in 4.3.6.3 Maintenance data availability </a:t>
            </a:r>
          </a:p>
          <a:p>
            <a:pPr marL="804672" lvl="1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Marianne" panose="02000000000000000000" pitchFamily="50" charset="0"/>
                <a:sym typeface="Wingdings" panose="05000000000000000000" pitchFamily="2" charset="2"/>
              </a:rPr>
              <a:t>Section </a:t>
            </a:r>
            <a:r>
              <a:rPr lang="en-US" sz="1200" dirty="0" smtClean="0">
                <a:latin typeface="Marianne" panose="02000000000000000000" pitchFamily="50" charset="0"/>
                <a:sym typeface="Wingdings" panose="05000000000000000000" pitchFamily="2" charset="2"/>
              </a:rPr>
              <a:t>4.3.6.3 </a:t>
            </a:r>
            <a:r>
              <a:rPr lang="en-US" sz="1200" dirty="0">
                <a:latin typeface="Marianne" panose="02000000000000000000" pitchFamily="50" charset="0"/>
                <a:sym typeface="Wingdings" panose="05000000000000000000" pitchFamily="2" charset="2"/>
              </a:rPr>
              <a:t>Maintenance data availability : it is not clear to me if you recommend to include or not the maintenance and for which level ? For level 4 the list of maintenance part should be mandatory and provided by the OEM ? Or is that ok for an OEM in Level 4 to exclude maintenance ? </a:t>
            </a:r>
          </a:p>
          <a:p>
            <a:pPr marL="804672" lvl="1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200" dirty="0">
              <a:effectLst/>
              <a:latin typeface="Marianne" panose="02000000000000000000" pitchFamily="50" charset="0"/>
            </a:endParaRPr>
          </a:p>
          <a:p>
            <a:pPr marL="347472" indent="-347472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0000"/>
              </a:solidFill>
              <a:latin typeface="Marianne" panose="02000000000000000000" pitchFamily="50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08235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</Words>
  <Application>Microsoft Office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Marianne</vt:lpstr>
      <vt:lpstr>Wingdings</vt:lpstr>
      <vt:lpstr>Office Theme</vt:lpstr>
      <vt:lpstr>SG7 General comments for SG4</vt:lpstr>
    </vt:vector>
  </TitlesOfParts>
  <Company>JRC-Ispra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SG7 General comments for SG4</dc:title>
  <dc:creator>DI PIERRO Giuseppe (JRC-ISPRA)</dc:creator>
  <cp:lastModifiedBy>DI PIERRO Giuseppe (JRC-ISPRA)</cp:lastModifiedBy>
  <cp:revision>1</cp:revision>
  <dcterms:created xsi:type="dcterms:W3CDTF">2025-05-12T09:56:30Z</dcterms:created>
  <dcterms:modified xsi:type="dcterms:W3CDTF">2025-05-12T09:56:46Z</dcterms:modified>
</cp:coreProperties>
</file>