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8"/>
  </p:notesMasterIdLst>
  <p:sldIdLst>
    <p:sldId id="259" r:id="rId5"/>
    <p:sldId id="261" r:id="rId6"/>
    <p:sldId id="274" r:id="rId7"/>
    <p:sldId id="275" r:id="rId8"/>
    <p:sldId id="282" r:id="rId9"/>
    <p:sldId id="276" r:id="rId10"/>
    <p:sldId id="277" r:id="rId11"/>
    <p:sldId id="280" r:id="rId12"/>
    <p:sldId id="279" r:id="rId13"/>
    <p:sldId id="271" r:id="rId14"/>
    <p:sldId id="272" r:id="rId15"/>
    <p:sldId id="270" r:id="rId16"/>
    <p:sldId id="269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C26A24D-9933-F73A-9A18-3ADFF9EF7EC0}" name="David Miles" initials="DM" userId="S::David.Miles@dft.gov.uk::a427bd90-0b1e-40b4-a2c3-e4a6b3a84fcd" providerId="AD"/>
  <p188:author id="{3B657C8D-D553-21DB-F0A0-83932A08B8CF}" name="FRANCO Vicente (GROW)" initials="FV" userId="FRANCO Vicente (GROW)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926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02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8/10/relationships/authors" Target="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Miles" userId="a427bd90-0b1e-40b4-a2c3-e4a6b3a84fcd" providerId="ADAL" clId="{4C0A7B6C-AA3B-4A1A-85FD-DEC0EBD0AA77}"/>
    <pc:docChg chg="custSel modSld sldOrd">
      <pc:chgData name="David Miles" userId="a427bd90-0b1e-40b4-a2c3-e4a6b3a84fcd" providerId="ADAL" clId="{4C0A7B6C-AA3B-4A1A-85FD-DEC0EBD0AA77}" dt="2025-05-20T08:49:24.670" v="121" actId="207"/>
      <pc:docMkLst>
        <pc:docMk/>
      </pc:docMkLst>
      <pc:sldChg chg="modSp mod">
        <pc:chgData name="David Miles" userId="a427bd90-0b1e-40b4-a2c3-e4a6b3a84fcd" providerId="ADAL" clId="{4C0A7B6C-AA3B-4A1A-85FD-DEC0EBD0AA77}" dt="2025-05-20T08:29:15.376" v="73" actId="20577"/>
        <pc:sldMkLst>
          <pc:docMk/>
          <pc:sldMk cId="3127755363" sldId="261"/>
        </pc:sldMkLst>
        <pc:spChg chg="mod">
          <ac:chgData name="David Miles" userId="a427bd90-0b1e-40b4-a2c3-e4a6b3a84fcd" providerId="ADAL" clId="{4C0A7B6C-AA3B-4A1A-85FD-DEC0EBD0AA77}" dt="2025-05-20T08:29:15.376" v="73" actId="20577"/>
          <ac:spMkLst>
            <pc:docMk/>
            <pc:sldMk cId="3127755363" sldId="261"/>
            <ac:spMk id="19" creationId="{7EBA6FDB-DE6D-0E8D-5FBF-A36CAF7AC411}"/>
          </ac:spMkLst>
        </pc:spChg>
      </pc:sldChg>
      <pc:sldChg chg="modSp mod">
        <pc:chgData name="David Miles" userId="a427bd90-0b1e-40b4-a2c3-e4a6b3a84fcd" providerId="ADAL" clId="{4C0A7B6C-AA3B-4A1A-85FD-DEC0EBD0AA77}" dt="2025-05-20T08:16:01.551" v="0" actId="207"/>
        <pc:sldMkLst>
          <pc:docMk/>
          <pc:sldMk cId="2877858706" sldId="274"/>
        </pc:sldMkLst>
        <pc:spChg chg="mod">
          <ac:chgData name="David Miles" userId="a427bd90-0b1e-40b4-a2c3-e4a6b3a84fcd" providerId="ADAL" clId="{4C0A7B6C-AA3B-4A1A-85FD-DEC0EBD0AA77}" dt="2025-05-20T08:16:01.551" v="0" actId="207"/>
          <ac:spMkLst>
            <pc:docMk/>
            <pc:sldMk cId="2877858706" sldId="274"/>
            <ac:spMk id="19" creationId="{EAAF01B1-AED7-D92D-117F-308A5AF21089}"/>
          </ac:spMkLst>
        </pc:spChg>
      </pc:sldChg>
      <pc:sldChg chg="modSp mod">
        <pc:chgData name="David Miles" userId="a427bd90-0b1e-40b4-a2c3-e4a6b3a84fcd" providerId="ADAL" clId="{4C0A7B6C-AA3B-4A1A-85FD-DEC0EBD0AA77}" dt="2025-05-20T08:27:34.202" v="69" actId="207"/>
        <pc:sldMkLst>
          <pc:docMk/>
          <pc:sldMk cId="3458332157" sldId="275"/>
        </pc:sldMkLst>
        <pc:spChg chg="mod">
          <ac:chgData name="David Miles" userId="a427bd90-0b1e-40b4-a2c3-e4a6b3a84fcd" providerId="ADAL" clId="{4C0A7B6C-AA3B-4A1A-85FD-DEC0EBD0AA77}" dt="2025-05-20T08:27:34.202" v="69" actId="207"/>
          <ac:spMkLst>
            <pc:docMk/>
            <pc:sldMk cId="3458332157" sldId="275"/>
            <ac:spMk id="19" creationId="{37FAAB27-5773-960D-8418-74864910CFC5}"/>
          </ac:spMkLst>
        </pc:spChg>
      </pc:sldChg>
      <pc:sldChg chg="ord">
        <pc:chgData name="David Miles" userId="a427bd90-0b1e-40b4-a2c3-e4a6b3a84fcd" providerId="ADAL" clId="{4C0A7B6C-AA3B-4A1A-85FD-DEC0EBD0AA77}" dt="2025-05-20T08:25:24.653" v="22"/>
        <pc:sldMkLst>
          <pc:docMk/>
          <pc:sldMk cId="2687526205" sldId="276"/>
        </pc:sldMkLst>
      </pc:sldChg>
      <pc:sldChg chg="modSp mod ord">
        <pc:chgData name="David Miles" userId="a427bd90-0b1e-40b4-a2c3-e4a6b3a84fcd" providerId="ADAL" clId="{4C0A7B6C-AA3B-4A1A-85FD-DEC0EBD0AA77}" dt="2025-05-20T08:25:27.565" v="24"/>
        <pc:sldMkLst>
          <pc:docMk/>
          <pc:sldMk cId="3231914685" sldId="277"/>
        </pc:sldMkLst>
        <pc:spChg chg="mod">
          <ac:chgData name="David Miles" userId="a427bd90-0b1e-40b4-a2c3-e4a6b3a84fcd" providerId="ADAL" clId="{4C0A7B6C-AA3B-4A1A-85FD-DEC0EBD0AA77}" dt="2025-05-20T08:16:17.038" v="3" actId="207"/>
          <ac:spMkLst>
            <pc:docMk/>
            <pc:sldMk cId="3231914685" sldId="277"/>
            <ac:spMk id="14" creationId="{34E329C9-11D8-90B3-5424-55D0B5C9F014}"/>
          </ac:spMkLst>
        </pc:spChg>
      </pc:sldChg>
      <pc:sldChg chg="modSp mod">
        <pc:chgData name="David Miles" userId="a427bd90-0b1e-40b4-a2c3-e4a6b3a84fcd" providerId="ADAL" clId="{4C0A7B6C-AA3B-4A1A-85FD-DEC0EBD0AA77}" dt="2025-05-20T08:20:10.716" v="8" actId="207"/>
        <pc:sldMkLst>
          <pc:docMk/>
          <pc:sldMk cId="3781918937" sldId="279"/>
        </pc:sldMkLst>
        <pc:spChg chg="mod">
          <ac:chgData name="David Miles" userId="a427bd90-0b1e-40b4-a2c3-e4a6b3a84fcd" providerId="ADAL" clId="{4C0A7B6C-AA3B-4A1A-85FD-DEC0EBD0AA77}" dt="2025-05-20T08:20:10.716" v="8" actId="207"/>
          <ac:spMkLst>
            <pc:docMk/>
            <pc:sldMk cId="3781918937" sldId="279"/>
            <ac:spMk id="22" creationId="{A555A72D-D522-293E-4004-474730A8BF6B}"/>
          </ac:spMkLst>
        </pc:spChg>
      </pc:sldChg>
      <pc:sldChg chg="modSp mod">
        <pc:chgData name="David Miles" userId="a427bd90-0b1e-40b4-a2c3-e4a6b3a84fcd" providerId="ADAL" clId="{4C0A7B6C-AA3B-4A1A-85FD-DEC0EBD0AA77}" dt="2025-05-20T08:30:30.998" v="81" actId="6549"/>
        <pc:sldMkLst>
          <pc:docMk/>
          <pc:sldMk cId="500901439" sldId="280"/>
        </pc:sldMkLst>
        <pc:spChg chg="mod">
          <ac:chgData name="David Miles" userId="a427bd90-0b1e-40b4-a2c3-e4a6b3a84fcd" providerId="ADAL" clId="{4C0A7B6C-AA3B-4A1A-85FD-DEC0EBD0AA77}" dt="2025-05-20T08:30:30.998" v="81" actId="6549"/>
          <ac:spMkLst>
            <pc:docMk/>
            <pc:sldMk cId="500901439" sldId="280"/>
            <ac:spMk id="19" creationId="{F43971E9-465E-7171-B8BC-CDE5DFB2CC0D}"/>
          </ac:spMkLst>
        </pc:spChg>
      </pc:sldChg>
      <pc:sldChg chg="modSp mod">
        <pc:chgData name="David Miles" userId="a427bd90-0b1e-40b4-a2c3-e4a6b3a84fcd" providerId="ADAL" clId="{4C0A7B6C-AA3B-4A1A-85FD-DEC0EBD0AA77}" dt="2025-05-20T08:49:24.670" v="121" actId="207"/>
        <pc:sldMkLst>
          <pc:docMk/>
          <pc:sldMk cId="890296778" sldId="282"/>
        </pc:sldMkLst>
        <pc:graphicFrameChg chg="modGraphic">
          <ac:chgData name="David Miles" userId="a427bd90-0b1e-40b4-a2c3-e4a6b3a84fcd" providerId="ADAL" clId="{4C0A7B6C-AA3B-4A1A-85FD-DEC0EBD0AA77}" dt="2025-05-20T08:49:24.670" v="121" actId="207"/>
          <ac:graphicFrameMkLst>
            <pc:docMk/>
            <pc:sldMk cId="890296778" sldId="282"/>
            <ac:graphicFrameMk id="18" creationId="{F5B27008-9D5E-0842-77EF-E4F01FD9E5D9}"/>
          </ac:graphicFrameMkLst>
        </pc:graphicFrameChg>
        <pc:graphicFrameChg chg="modGraphic">
          <ac:chgData name="David Miles" userId="a427bd90-0b1e-40b4-a2c3-e4a6b3a84fcd" providerId="ADAL" clId="{4C0A7B6C-AA3B-4A1A-85FD-DEC0EBD0AA77}" dt="2025-05-20T08:49:22.531" v="120" actId="207"/>
          <ac:graphicFrameMkLst>
            <pc:docMk/>
            <pc:sldMk cId="890296778" sldId="282"/>
            <ac:graphicFrameMk id="24" creationId="{45A8CA87-609B-051D-8B2C-F6A27CD9AC6E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72D1D-9014-4704-B0E8-0D3C2CA6ABC4}" type="datetimeFigureOut">
              <a:rPr lang="en-IE" smtClean="0"/>
              <a:t>20/05/2025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815EFE-20AF-4006-B02A-F90F7ABFFD76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0164907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63260-FA4C-2A39-DEAE-AC24776819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1AD3D15-DE07-E688-61E7-6F7A2FCB0A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19A269-B6C0-4671-E9BD-0AD2E46F9E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E7F60-94DE-40A1-A3AE-93C7EC23DD00}" type="datetimeFigureOut">
              <a:rPr lang="en-GB" smtClean="0"/>
              <a:t>20/05/2025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48CD44-0476-74DA-5F20-66020DF1DC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049202-85BF-686B-3C62-E450A56CA4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A0FA5-DC79-48D7-9A2B-152B7637DD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0089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06088-379A-93EA-1262-953F7896A9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DCA99A9-216C-CA45-23ED-734D93ECAB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FEF571-F995-87F4-24D9-8C853A7088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E7F60-94DE-40A1-A3AE-93C7EC23DD00}" type="datetimeFigureOut">
              <a:rPr lang="en-GB" smtClean="0"/>
              <a:t>20/05/2025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7AD0DE-2DFF-E454-36A4-D9C8DD01A7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FD5921-5939-48D9-87A8-CFC3F93BA8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A0FA5-DC79-48D7-9A2B-152B7637DD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8390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12A2D14-FCF9-9820-BF94-F9F93B57EAA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4A36F6-CB55-33EC-1867-F456CFE514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658490-9A41-B0FA-E95A-F154584464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E7F60-94DE-40A1-A3AE-93C7EC23DD00}" type="datetimeFigureOut">
              <a:rPr lang="en-GB" smtClean="0"/>
              <a:t>20/05/2025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B60D15-321F-9667-159F-A133808474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58C996-C1C3-0DD1-10EA-4039922090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A0FA5-DC79-48D7-9A2B-152B7637DD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1329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B0E6B5-A7C2-29FE-2EBC-1E863D8A16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D9FCEB-B1ED-3945-8A51-2A95EC5FE1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96B3A1-10BB-831D-289C-A08AB1E57E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E7F60-94DE-40A1-A3AE-93C7EC23DD00}" type="datetimeFigureOut">
              <a:rPr lang="en-GB" smtClean="0"/>
              <a:t>20/05/2025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95421D-4AB3-7373-502A-01FAC237E7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3023A8-1F9A-A432-36F3-7C42F05B2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A0FA5-DC79-48D7-9A2B-152B7637DD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8132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1BAEFE-9361-4A61-1759-1610601441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685780-966F-7A0F-E3B2-C97E907AE0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065ADC-64B4-E56D-DB36-79139EFB8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E7F60-94DE-40A1-A3AE-93C7EC23DD00}" type="datetimeFigureOut">
              <a:rPr lang="en-GB" smtClean="0"/>
              <a:t>20/05/2025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4E1F30-AA82-ED4F-27AB-7B2BED5B0F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9DB99E-7F22-AA69-8934-0B43DC2281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A0FA5-DC79-48D7-9A2B-152B7637DD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1291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85EF12-7E4D-4D9E-F641-66AB138076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DF9E22-6929-B501-61F8-464A888B5C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2A8883E-A295-B4E2-17DE-0B59037DED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0CF955-5E5C-8200-2AB1-3794B207F6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E7F60-94DE-40A1-A3AE-93C7EC23DD00}" type="datetimeFigureOut">
              <a:rPr lang="en-GB" smtClean="0"/>
              <a:t>20/05/2025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3F311F-70C4-274A-FA9B-D53194BE03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2CB040-2D00-9472-0CF3-BFD836187C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A0FA5-DC79-48D7-9A2B-152B7637DD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6089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F85497-9EF9-0437-773F-CADFE06B36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B2EF30-A195-5C52-13BB-82BB6E05C8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B9E7451-33A1-3043-463A-4683BA01CF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FA89BB7-94ED-C611-E3C7-6E6F21E428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ABEA28-4A8A-A06E-BB1A-C333DD2E5AA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9945206-50F9-C99E-427F-8AE829A9BE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E7F60-94DE-40A1-A3AE-93C7EC23DD00}" type="datetimeFigureOut">
              <a:rPr lang="en-GB" smtClean="0"/>
              <a:t>20/05/2025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9763992-FBAE-D64B-E0DA-7205FB6390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ADCCFB8-4605-7E44-2A59-918509C09A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A0FA5-DC79-48D7-9A2B-152B7637DD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5129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68F2EC-95E0-6F74-92CA-172599E047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30E6CB6-3454-A824-5288-FD1B06A81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E7F60-94DE-40A1-A3AE-93C7EC23DD00}" type="datetimeFigureOut">
              <a:rPr lang="en-GB" smtClean="0"/>
              <a:t>20/05/2025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3F56344-FAD0-06CE-E62F-CCFA4E23D1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6E5038-EC15-E45D-547E-4EC98BB8B5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A0FA5-DC79-48D7-9A2B-152B7637DD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3893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32A60FC-6D77-3D9B-4392-FA39EA3D1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E7F60-94DE-40A1-A3AE-93C7EC23DD00}" type="datetimeFigureOut">
              <a:rPr lang="en-GB" smtClean="0"/>
              <a:t>20/05/2025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660A25D-E289-DB73-7B5C-FDF9A4332C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5E038A-0F70-04C5-65D5-7EF60EE782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A0FA5-DC79-48D7-9A2B-152B7637DD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10840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321541-D3A3-8AA8-84CF-6565FC817C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D68D7E-6654-9DCD-3C95-96A39F3B3E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8C9EDE-A177-0004-2982-C2E9A5FD1D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7FF622-2F6B-6CBB-D569-472BB57B84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E7F60-94DE-40A1-A3AE-93C7EC23DD00}" type="datetimeFigureOut">
              <a:rPr lang="en-GB" smtClean="0"/>
              <a:t>20/05/2025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808C36-759F-6651-512D-49DE341299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75C462-1214-7E90-6A58-DC69A252CD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A0FA5-DC79-48D7-9A2B-152B7637DD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19934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913E7C-AADE-1E3C-7511-D20277BB1F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A81EF21-508A-632E-1012-DFB53827F2D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7921837-BD17-5018-4ED8-5C93D61C7C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469D13-4B73-980D-8B16-F8A2956512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E7F60-94DE-40A1-A3AE-93C7EC23DD00}" type="datetimeFigureOut">
              <a:rPr lang="en-GB" smtClean="0"/>
              <a:t>20/05/2025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5E9FF3-9C76-2537-1C6C-16353A82CB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1C1C45-9205-4CB1-8596-C492B288A7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A0FA5-DC79-48D7-9A2B-152B7637DD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1258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008E3E9-7FE9-1F95-3D4C-9D6778AD4E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54BCF5-081C-2131-2C34-EDD8065943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DDF409-8EEB-8811-DD69-7968127169D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6AE7F60-94DE-40A1-A3AE-93C7EC23DD00}" type="datetimeFigureOut">
              <a:rPr lang="en-GB" smtClean="0"/>
              <a:t>20/05/2025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DF225D-7471-0D05-6A32-D109471548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1D336A-3F09-19CA-C889-6E2BD43D47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FA0FA5-DC79-48D7-9A2B-152B7637DD29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FAA2A85-A889-6460-D8D5-5987519B15E7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hdr"/>
              </p:ext>
            </p:extLst>
          </p:nvPr>
        </p:nvSpPr>
        <p:spPr>
          <a:xfrm>
            <a:off x="5865813" y="63500"/>
            <a:ext cx="488950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GB" sz="10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OFFICIAL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6F4F792-0582-D3E3-C814-93A8F7D1BD4E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5865813" y="6642100"/>
            <a:ext cx="488950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GB" sz="10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OFFICIAL</a:t>
            </a:r>
          </a:p>
        </p:txBody>
      </p:sp>
    </p:spTree>
    <p:extLst>
      <p:ext uri="{BB962C8B-B14F-4D97-AF65-F5344CB8AC3E}">
        <p14:creationId xmlns:p14="http://schemas.microsoft.com/office/powerpoint/2010/main" val="3826979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1B8FCB-6BC9-6CA0-000D-C7EB655A87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1B8EE0DA-177E-B670-C612-3C4F67AC53D4}"/>
              </a:ext>
            </a:extLst>
          </p:cNvPr>
          <p:cNvSpPr txBox="1"/>
          <p:nvPr/>
        </p:nvSpPr>
        <p:spPr>
          <a:xfrm>
            <a:off x="2365972" y="2562130"/>
            <a:ext cx="7185434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400" b="1" dirty="0"/>
              <a:t>Co-chairs’ note: </a:t>
            </a:r>
          </a:p>
          <a:p>
            <a:pPr algn="ctr"/>
            <a:r>
              <a:rPr lang="en-US" sz="3000" b="1" dirty="0"/>
              <a:t>Key elements for agreement on C1 limits proposal</a:t>
            </a:r>
            <a:endParaRPr lang="en-GB" sz="3000" b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C5DA9C0-9A13-70ED-15DA-C0980871AE9F}"/>
              </a:ext>
            </a:extLst>
          </p:cNvPr>
          <p:cNvSpPr txBox="1"/>
          <p:nvPr/>
        </p:nvSpPr>
        <p:spPr>
          <a:xfrm>
            <a:off x="10269645" y="149393"/>
            <a:ext cx="19917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TF TA 33rd session</a:t>
            </a:r>
          </a:p>
          <a:p>
            <a:r>
              <a:rPr lang="en-US" sz="1400" dirty="0"/>
              <a:t>20</a:t>
            </a:r>
            <a:r>
              <a:rPr lang="en-US" sz="1400" baseline="30000" dirty="0"/>
              <a:t>th</a:t>
            </a:r>
            <a:r>
              <a:rPr lang="en-US" sz="1400" dirty="0"/>
              <a:t> May 2025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695606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F4A5C810-126C-E816-128D-29BA5FB27E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28A966A7-C395-AA90-00DF-FD293DDFC6FF}"/>
              </a:ext>
            </a:extLst>
          </p:cNvPr>
          <p:cNvSpPr txBox="1"/>
          <p:nvPr/>
        </p:nvSpPr>
        <p:spPr>
          <a:xfrm>
            <a:off x="809363" y="672613"/>
            <a:ext cx="10100649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400" b="1" dirty="0"/>
              <a:t>Back-up slides</a:t>
            </a:r>
            <a:endParaRPr lang="en-BE" sz="2000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0D72B17-15D0-5454-1A65-2C0E47536C95}"/>
              </a:ext>
            </a:extLst>
          </p:cNvPr>
          <p:cNvSpPr txBox="1"/>
          <p:nvPr/>
        </p:nvSpPr>
        <p:spPr>
          <a:xfrm>
            <a:off x="774192" y="1597469"/>
            <a:ext cx="10643616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BE" sz="2000" b="1" dirty="0"/>
          </a:p>
          <a:p>
            <a:endParaRPr lang="en-BE" b="1" dirty="0"/>
          </a:p>
          <a:p>
            <a:endParaRPr lang="en-BE" b="1" dirty="0"/>
          </a:p>
          <a:p>
            <a:endParaRPr lang="en-BE" b="1" dirty="0"/>
          </a:p>
          <a:p>
            <a:endParaRPr lang="en-BE" b="1" dirty="0"/>
          </a:p>
          <a:p>
            <a:endParaRPr lang="en-BE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A32023E-C99D-5FB2-4C4C-F63E6DF57A6E}"/>
              </a:ext>
            </a:extLst>
          </p:cNvPr>
          <p:cNvSpPr txBox="1"/>
          <p:nvPr/>
        </p:nvSpPr>
        <p:spPr>
          <a:xfrm>
            <a:off x="10269645" y="149393"/>
            <a:ext cx="19917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TF TA 33rd session</a:t>
            </a:r>
          </a:p>
          <a:p>
            <a:r>
              <a:rPr lang="en-US" sz="1400" dirty="0"/>
              <a:t>20</a:t>
            </a:r>
            <a:r>
              <a:rPr lang="en-US" sz="1400" baseline="30000" dirty="0"/>
              <a:t>th</a:t>
            </a:r>
            <a:r>
              <a:rPr lang="en-US" sz="1400" dirty="0"/>
              <a:t> May 2025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294613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45EF089F-7110-F24A-48A8-8A5CD28974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FA6E11E3-6340-EF9F-0ED3-AD26156FFA25}"/>
              </a:ext>
            </a:extLst>
          </p:cNvPr>
          <p:cNvSpPr txBox="1"/>
          <p:nvPr/>
        </p:nvSpPr>
        <p:spPr>
          <a:xfrm>
            <a:off x="809363" y="672613"/>
            <a:ext cx="10100649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BE" sz="3400" b="1" dirty="0"/>
              <a:t>A possible framework </a:t>
            </a:r>
            <a:r>
              <a:rPr lang="en-US" sz="3400" b="1" dirty="0"/>
              <a:t>for C1 limits prop</a:t>
            </a:r>
            <a:r>
              <a:rPr lang="en-BE" sz="3400" b="1" dirty="0" err="1"/>
              <a:t>osal</a:t>
            </a:r>
            <a:endParaRPr lang="en-BE" sz="2000" b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78E42BE-B5ED-4FDF-7309-833F27697D30}"/>
              </a:ext>
            </a:extLst>
          </p:cNvPr>
          <p:cNvSpPr txBox="1"/>
          <p:nvPr/>
        </p:nvSpPr>
        <p:spPr>
          <a:xfrm>
            <a:off x="9805307" y="149393"/>
            <a:ext cx="24560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From TF TA 32nd session</a:t>
            </a:r>
          </a:p>
          <a:p>
            <a:r>
              <a:rPr lang="en-US" sz="1400" dirty="0">
                <a:solidFill>
                  <a:srgbClr val="FF0000"/>
                </a:solidFill>
              </a:rPr>
              <a:t>23</a:t>
            </a:r>
            <a:r>
              <a:rPr lang="en-US" sz="1400" baseline="30000" dirty="0">
                <a:solidFill>
                  <a:srgbClr val="FF0000"/>
                </a:solidFill>
              </a:rPr>
              <a:t>rd</a:t>
            </a:r>
            <a:r>
              <a:rPr lang="en-US" sz="1400" dirty="0">
                <a:solidFill>
                  <a:srgbClr val="FF0000"/>
                </a:solidFill>
              </a:rPr>
              <a:t> April 2025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B1567EA-D4FF-FB25-7821-BE7BAD01C0C4}"/>
              </a:ext>
            </a:extLst>
          </p:cNvPr>
          <p:cNvSpPr txBox="1"/>
          <p:nvPr/>
        </p:nvSpPr>
        <p:spPr>
          <a:xfrm>
            <a:off x="774192" y="1597469"/>
            <a:ext cx="10643616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BE" sz="2000" b="1" dirty="0"/>
              <a:t>Factual elements 1/2 – Data to support limit setting</a:t>
            </a:r>
          </a:p>
          <a:p>
            <a:pPr marL="342900" indent="-342900">
              <a:spcAft>
                <a:spcPts val="1200"/>
              </a:spcAft>
              <a:buFontTx/>
              <a:buChar char="-"/>
            </a:pPr>
            <a:r>
              <a:rPr lang="en-BE" sz="2000" dirty="0"/>
              <a:t>Market assessment was a successful exercise, with an appropriate selection of tyres and extensive testing for both methods. This dataset is an appropriate basis for [initial] limit setting.</a:t>
            </a:r>
          </a:p>
          <a:p>
            <a:pPr marL="342900" indent="-342900">
              <a:spcAft>
                <a:spcPts val="1200"/>
              </a:spcAft>
              <a:buFontTx/>
              <a:buChar char="-"/>
            </a:pPr>
            <a:r>
              <a:rPr lang="en-BE" sz="2000" dirty="0"/>
              <a:t>There is a trade-off between the stringency of the limit and the impact upon tyre references currently on the market. As a rule of thumb, a r</a:t>
            </a:r>
            <a:r>
              <a:rPr lang="en-IE" sz="2000" dirty="0" err="1"/>
              <a:t>el</a:t>
            </a:r>
            <a:r>
              <a:rPr lang="en-BE" sz="2000" dirty="0"/>
              <a:t>ationship of 3 to 1 (30% of tyres affected for a 10% reduction in AI) has been observed by independent analyses.</a:t>
            </a:r>
          </a:p>
          <a:p>
            <a:pPr marL="342900" indent="-342900">
              <a:spcAft>
                <a:spcPts val="1200"/>
              </a:spcAft>
              <a:buFontTx/>
              <a:buChar char="-"/>
            </a:pPr>
            <a:r>
              <a:rPr lang="en-BE" sz="2000" dirty="0"/>
              <a:t>The uncertainties of both methods are reasonably understood. Some improvement can be expected.</a:t>
            </a:r>
          </a:p>
          <a:p>
            <a:pPr marL="342900" indent="-342900">
              <a:spcAft>
                <a:spcPts val="1200"/>
              </a:spcAft>
              <a:buFontTx/>
              <a:buChar char="-"/>
            </a:pPr>
            <a:r>
              <a:rPr lang="en-BE" sz="2000" dirty="0"/>
              <a:t>Considering that the tyre selection is representative of the market, and </a:t>
            </a:r>
            <a:r>
              <a:rPr lang="en-BE" sz="2000" u="sng" dirty="0"/>
              <a:t>excluding uncertainty considerations</a:t>
            </a:r>
            <a:r>
              <a:rPr lang="en-BE" sz="2000" dirty="0"/>
              <a:t>, there is a band for feasible limits around an abrasion index of 1.0.</a:t>
            </a:r>
          </a:p>
          <a:p>
            <a:pPr marL="342900" indent="-342900">
              <a:buFontTx/>
              <a:buChar char="-"/>
            </a:pPr>
            <a:endParaRPr lang="en-BE" sz="2000" b="1" dirty="0"/>
          </a:p>
          <a:p>
            <a:endParaRPr lang="en-BE" b="1" dirty="0"/>
          </a:p>
          <a:p>
            <a:endParaRPr lang="en-BE" b="1" dirty="0"/>
          </a:p>
          <a:p>
            <a:endParaRPr lang="en-BE" b="1" dirty="0"/>
          </a:p>
          <a:p>
            <a:endParaRPr lang="en-BE" b="1" dirty="0"/>
          </a:p>
          <a:p>
            <a:endParaRPr lang="en-BE" b="1" dirty="0"/>
          </a:p>
        </p:txBody>
      </p:sp>
    </p:spTree>
    <p:extLst>
      <p:ext uri="{BB962C8B-B14F-4D97-AF65-F5344CB8AC3E}">
        <p14:creationId xmlns:p14="http://schemas.microsoft.com/office/powerpoint/2010/main" val="27107897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F4A5C810-126C-E816-128D-29BA5FB27E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28A966A7-C395-AA90-00DF-FD293DDFC6FF}"/>
              </a:ext>
            </a:extLst>
          </p:cNvPr>
          <p:cNvSpPr txBox="1"/>
          <p:nvPr/>
        </p:nvSpPr>
        <p:spPr>
          <a:xfrm>
            <a:off x="809363" y="672613"/>
            <a:ext cx="10100649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BE" sz="3400" b="1" dirty="0"/>
              <a:t>A possible framework </a:t>
            </a:r>
            <a:r>
              <a:rPr lang="en-US" sz="3400" b="1" dirty="0"/>
              <a:t>for C1 limits prop</a:t>
            </a:r>
            <a:r>
              <a:rPr lang="en-BE" sz="3400" b="1" dirty="0" err="1"/>
              <a:t>osal</a:t>
            </a:r>
            <a:endParaRPr lang="en-BE" sz="2000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0D72B17-15D0-5454-1A65-2C0E47536C95}"/>
              </a:ext>
            </a:extLst>
          </p:cNvPr>
          <p:cNvSpPr txBox="1"/>
          <p:nvPr/>
        </p:nvSpPr>
        <p:spPr>
          <a:xfrm>
            <a:off x="877824" y="1609344"/>
            <a:ext cx="10643616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BE" sz="2000" b="1" dirty="0"/>
              <a:t>Factual elements 2/2 - Method correlation</a:t>
            </a:r>
          </a:p>
          <a:p>
            <a:pPr marL="342900" indent="-342900">
              <a:spcBef>
                <a:spcPts val="1200"/>
              </a:spcBef>
              <a:buFontTx/>
              <a:buChar char="-"/>
            </a:pPr>
            <a:r>
              <a:rPr lang="en-BE" sz="2000" dirty="0"/>
              <a:t>The two testing methods aim to measure the same thing. They have their own streng</a:t>
            </a:r>
            <a:r>
              <a:rPr lang="en-IE" sz="2000" dirty="0" err="1"/>
              <a:t>th</a:t>
            </a:r>
            <a:r>
              <a:rPr lang="en-BE" sz="2000" dirty="0"/>
              <a:t>s and weaknesses, which complement each other.</a:t>
            </a:r>
          </a:p>
          <a:p>
            <a:pPr marL="342900" indent="-342900">
              <a:spcBef>
                <a:spcPts val="1200"/>
              </a:spcBef>
              <a:buFontTx/>
              <a:buChar char="-"/>
            </a:pPr>
            <a:r>
              <a:rPr lang="en-BE" sz="2000" dirty="0"/>
              <a:t>The correlation of the two methods is currently poor (low R</a:t>
            </a:r>
            <a:r>
              <a:rPr lang="en-BE" sz="2000" baseline="30000" dirty="0"/>
              <a:t>2</a:t>
            </a:r>
            <a:r>
              <a:rPr lang="en-BE" sz="2000" dirty="0"/>
              <a:t>). An ‘alignment’ formula looks difficult to derive.</a:t>
            </a:r>
          </a:p>
          <a:p>
            <a:pPr marL="342900" indent="-342900">
              <a:spcBef>
                <a:spcPts val="1200"/>
              </a:spcBef>
              <a:buFontTx/>
              <a:buChar char="-"/>
            </a:pPr>
            <a:r>
              <a:rPr lang="en-BE" sz="2000" dirty="0"/>
              <a:t>Some improvement can be expected by focusing on specific situations and by incorporating new data from further tests.</a:t>
            </a:r>
          </a:p>
          <a:p>
            <a:pPr marL="342900" indent="-342900">
              <a:spcBef>
                <a:spcPts val="1200"/>
              </a:spcBef>
              <a:buFontTx/>
              <a:buChar char="-"/>
            </a:pPr>
            <a:r>
              <a:rPr lang="en-BE" sz="2000" dirty="0"/>
              <a:t>A single limit for both methods may dilute the stringency of the regulation if compliance is only required for one method (‘inversion risk’).</a:t>
            </a:r>
          </a:p>
          <a:p>
            <a:pPr marL="342900" indent="-342900">
              <a:spcBef>
                <a:spcPts val="1200"/>
              </a:spcBef>
              <a:buFontTx/>
              <a:buChar char="-"/>
            </a:pPr>
            <a:r>
              <a:rPr lang="en-BE" sz="2000" dirty="0"/>
              <a:t>A stringent nominal limit could improve the agreement between the methods by removing certain outliers (tyres with high differences between the methods).</a:t>
            </a:r>
          </a:p>
          <a:p>
            <a:endParaRPr lang="en-BE" sz="2000" dirty="0"/>
          </a:p>
          <a:p>
            <a:endParaRPr lang="en-BE" b="1" dirty="0"/>
          </a:p>
          <a:p>
            <a:endParaRPr lang="en-BE" b="1" dirty="0"/>
          </a:p>
          <a:p>
            <a:endParaRPr lang="en-BE" b="1" dirty="0"/>
          </a:p>
          <a:p>
            <a:endParaRPr lang="en-BE" b="1" dirty="0"/>
          </a:p>
          <a:p>
            <a:endParaRPr lang="en-BE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84CB17E-1201-5E7D-702D-354095C31E19}"/>
              </a:ext>
            </a:extLst>
          </p:cNvPr>
          <p:cNvSpPr txBox="1"/>
          <p:nvPr/>
        </p:nvSpPr>
        <p:spPr>
          <a:xfrm>
            <a:off x="9805307" y="149393"/>
            <a:ext cx="24560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From TF TA 32nd session</a:t>
            </a:r>
          </a:p>
          <a:p>
            <a:r>
              <a:rPr lang="en-US" sz="1400" dirty="0">
                <a:solidFill>
                  <a:srgbClr val="FF0000"/>
                </a:solidFill>
              </a:rPr>
              <a:t>23</a:t>
            </a:r>
            <a:r>
              <a:rPr lang="en-US" sz="1400" baseline="30000" dirty="0">
                <a:solidFill>
                  <a:srgbClr val="FF0000"/>
                </a:solidFill>
              </a:rPr>
              <a:t>rd</a:t>
            </a:r>
            <a:r>
              <a:rPr lang="en-US" sz="1400" dirty="0">
                <a:solidFill>
                  <a:srgbClr val="FF0000"/>
                </a:solidFill>
              </a:rPr>
              <a:t> April 2025</a:t>
            </a:r>
            <a:endParaRPr lang="en-GB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29096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F4A5C810-126C-E816-128D-29BA5FB27E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28A966A7-C395-AA90-00DF-FD293DDFC6FF}"/>
              </a:ext>
            </a:extLst>
          </p:cNvPr>
          <p:cNvSpPr txBox="1"/>
          <p:nvPr/>
        </p:nvSpPr>
        <p:spPr>
          <a:xfrm>
            <a:off x="809363" y="672613"/>
            <a:ext cx="10100649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BE" sz="3400" b="1" dirty="0"/>
              <a:t>A possible framework </a:t>
            </a:r>
            <a:r>
              <a:rPr lang="en-US" sz="3400" b="1" dirty="0"/>
              <a:t>for C1 limits proposal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4C761FF-2CE2-2E5A-45F0-839DBF858EC5}"/>
              </a:ext>
            </a:extLst>
          </p:cNvPr>
          <p:cNvSpPr txBox="1"/>
          <p:nvPr/>
        </p:nvSpPr>
        <p:spPr>
          <a:xfrm>
            <a:off x="877824" y="1609344"/>
            <a:ext cx="10643616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BE" sz="2000" b="1" dirty="0"/>
              <a:t>Proposed building blocks for a TF TA limits proposal for C1 tyres</a:t>
            </a:r>
          </a:p>
          <a:p>
            <a:pPr marL="457200" indent="-457200">
              <a:buFont typeface="+mj-lt"/>
              <a:buAutoNum type="arabicPeriod"/>
            </a:pPr>
            <a:endParaRPr lang="en-BE" sz="2000" b="1" dirty="0"/>
          </a:p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en-BE" sz="2000" dirty="0"/>
              <a:t>A nominal limit for normal tyres that is relatively stringent  (close to 1.0, with possible special consideration of market impact on snow tyres). (supports long-term ambition and improvement in agreement between the methods).</a:t>
            </a:r>
          </a:p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en-BE" sz="2000" dirty="0"/>
              <a:t>A mechanism (in drafting) to separate the ‘core’ limit from the measurement uncertainty as the methods continue to evolve / improve. (mitigates the short-term impact upon existing tyre references).</a:t>
            </a:r>
          </a:p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en-BE" sz="2000" dirty="0"/>
              <a:t>A mechanism to address ‘inversion risk’ (via CoP or market surveillance provisions?) (addresses the shortcomings of the coexistence of two methods).</a:t>
            </a:r>
          </a:p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en-BE" sz="2000" dirty="0"/>
              <a:t>A review mechanism (in drafting) in case the alignment of methods is achieved in the future (allows single limit now without prejudging future development of both methods).</a:t>
            </a:r>
          </a:p>
          <a:p>
            <a:pPr marL="285750" indent="-285750">
              <a:buFontTx/>
              <a:buChar char="-"/>
            </a:pPr>
            <a:endParaRPr lang="en-BE" b="1" dirty="0"/>
          </a:p>
          <a:p>
            <a:endParaRPr lang="en-BE" b="1" dirty="0"/>
          </a:p>
          <a:p>
            <a:endParaRPr lang="en-BE" b="1" dirty="0"/>
          </a:p>
          <a:p>
            <a:endParaRPr lang="en-BE" b="1" dirty="0"/>
          </a:p>
          <a:p>
            <a:endParaRPr lang="en-BE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0AA2817-ED88-FED0-09B5-3DB12F9B9A78}"/>
              </a:ext>
            </a:extLst>
          </p:cNvPr>
          <p:cNvSpPr txBox="1"/>
          <p:nvPr/>
        </p:nvSpPr>
        <p:spPr>
          <a:xfrm>
            <a:off x="9805307" y="149393"/>
            <a:ext cx="24560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From TF TA 32nd session</a:t>
            </a:r>
          </a:p>
          <a:p>
            <a:r>
              <a:rPr lang="en-US" sz="1400" dirty="0">
                <a:solidFill>
                  <a:srgbClr val="FF0000"/>
                </a:solidFill>
              </a:rPr>
              <a:t>23</a:t>
            </a:r>
            <a:r>
              <a:rPr lang="en-US" sz="1400" baseline="30000" dirty="0">
                <a:solidFill>
                  <a:srgbClr val="FF0000"/>
                </a:solidFill>
              </a:rPr>
              <a:t>rd</a:t>
            </a:r>
            <a:r>
              <a:rPr lang="en-US" sz="1400" dirty="0">
                <a:solidFill>
                  <a:srgbClr val="FF0000"/>
                </a:solidFill>
              </a:rPr>
              <a:t> April 2025</a:t>
            </a:r>
            <a:endParaRPr lang="en-GB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19240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76EAF6-B843-4BFA-AE7B-5965D5D335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7EBA6FDB-DE6D-0E8D-5FBF-A36CAF7AC411}"/>
              </a:ext>
            </a:extLst>
          </p:cNvPr>
          <p:cNvSpPr txBox="1"/>
          <p:nvPr/>
        </p:nvSpPr>
        <p:spPr>
          <a:xfrm>
            <a:off x="596345" y="608000"/>
            <a:ext cx="10748297" cy="70788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400" b="1" dirty="0"/>
              <a:t>Decisions for C1 limits proposal – recap from TFTA 32</a:t>
            </a:r>
          </a:p>
          <a:p>
            <a:endParaRPr lang="en-US" sz="1200" b="1" dirty="0"/>
          </a:p>
          <a:p>
            <a:pPr marL="342900" indent="-342900">
              <a:buFont typeface="+mj-lt"/>
              <a:buAutoNum type="arabicPeriod"/>
            </a:pPr>
            <a:r>
              <a:rPr lang="en-US" sz="1600" b="1" dirty="0"/>
              <a:t>Can we proceed on limit setting for both test methods based on current correlation?</a:t>
            </a:r>
          </a:p>
          <a:p>
            <a:pPr lvl="1"/>
            <a:r>
              <a:rPr lang="en-US" sz="1600" i="1" dirty="0"/>
              <a:t>- Mixed views – some </a:t>
            </a:r>
            <a:r>
              <a:rPr lang="en-US" sz="1600" i="1" dirty="0" err="1"/>
              <a:t>favouring</a:t>
            </a:r>
            <a:r>
              <a:rPr lang="en-US" sz="1600" i="1" dirty="0"/>
              <a:t> proceeding with one method initially, others </a:t>
            </a:r>
            <a:r>
              <a:rPr lang="en-US" sz="1600" i="1" dirty="0" err="1"/>
              <a:t>favouring</a:t>
            </a:r>
            <a:r>
              <a:rPr lang="en-US" sz="1600" i="1" dirty="0"/>
              <a:t> both from the start</a:t>
            </a:r>
          </a:p>
          <a:p>
            <a:pPr lvl="1"/>
            <a:r>
              <a:rPr lang="en-US" sz="1600" b="1" dirty="0"/>
              <a:t>Co-chairs’ proposal: </a:t>
            </a:r>
            <a:r>
              <a:rPr lang="en-US" sz="1600" dirty="0"/>
              <a:t>proceed with both methods</a:t>
            </a:r>
          </a:p>
          <a:p>
            <a:pPr lvl="1"/>
            <a:endParaRPr lang="en-US" sz="1600" dirty="0"/>
          </a:p>
          <a:p>
            <a:pPr marL="342900" indent="-342900">
              <a:buFont typeface="+mj-lt"/>
              <a:buAutoNum type="arabicPeriod"/>
            </a:pPr>
            <a:r>
              <a:rPr lang="en-US" sz="1600" b="1" dirty="0"/>
              <a:t>What </a:t>
            </a:r>
            <a:r>
              <a:rPr lang="en-US" sz="1600" b="1" dirty="0" err="1"/>
              <a:t>tyres</a:t>
            </a:r>
            <a:r>
              <a:rPr lang="en-US" sz="1600" b="1" dirty="0"/>
              <a:t> should be in/out of scope for limit setting?</a:t>
            </a:r>
          </a:p>
          <a:p>
            <a:pPr lvl="1"/>
            <a:r>
              <a:rPr lang="en-US" sz="1600" i="1" dirty="0"/>
              <a:t>- Majority supported meeting requirements of UNR 117  (conformity) as a prerequisite</a:t>
            </a:r>
          </a:p>
          <a:p>
            <a:pPr lvl="1"/>
            <a:r>
              <a:rPr lang="en-US" sz="1600" i="1" dirty="0"/>
              <a:t>JASIC in </a:t>
            </a:r>
            <a:r>
              <a:rPr lang="en-US" sz="1600" i="1" dirty="0" err="1"/>
              <a:t>favour</a:t>
            </a:r>
            <a:r>
              <a:rPr lang="en-US" sz="1600" i="1" dirty="0"/>
              <a:t> of wider scope, but with exclusion of Q speed rated 3PMSF </a:t>
            </a:r>
            <a:r>
              <a:rPr lang="en-US" sz="1600" i="1" dirty="0" err="1"/>
              <a:t>tyres</a:t>
            </a:r>
            <a:endParaRPr lang="en-US" sz="1600" i="1" dirty="0"/>
          </a:p>
          <a:p>
            <a:pPr marL="342900" indent="-342900">
              <a:buFont typeface="+mj-lt"/>
              <a:buAutoNum type="arabicPeriod"/>
            </a:pPr>
            <a:endParaRPr lang="en-US" sz="1600" b="1" dirty="0"/>
          </a:p>
          <a:p>
            <a:pPr marL="342900" indent="-342900">
              <a:buFont typeface="+mj-lt"/>
              <a:buAutoNum type="arabicPeriod"/>
            </a:pPr>
            <a:r>
              <a:rPr lang="en-US" sz="1600" b="1" dirty="0"/>
              <a:t>What </a:t>
            </a:r>
            <a:r>
              <a:rPr lang="en-US" sz="1600" b="1" dirty="0" err="1"/>
              <a:t>tyre</a:t>
            </a:r>
            <a:r>
              <a:rPr lang="en-US" sz="1600" b="1" dirty="0"/>
              <a:t> groupings should be used for limits? </a:t>
            </a:r>
            <a:endParaRPr lang="en-US" sz="1600" dirty="0"/>
          </a:p>
          <a:p>
            <a:pPr lvl="1"/>
            <a:r>
              <a:rPr lang="en-US" sz="1600" i="1" dirty="0"/>
              <a:t>- Limited discussion at previous meeting</a:t>
            </a:r>
          </a:p>
          <a:p>
            <a:pPr marL="407988"/>
            <a:endParaRPr lang="en-US" sz="1600" dirty="0">
              <a:solidFill>
                <a:srgbClr val="FF0000"/>
              </a:solidFill>
            </a:endParaRPr>
          </a:p>
          <a:p>
            <a:pPr marL="342900" indent="-342900">
              <a:buFont typeface="+mj-lt"/>
              <a:buAutoNum type="arabicPeriod" startAt="4"/>
            </a:pPr>
            <a:r>
              <a:rPr lang="en-US" sz="1600" b="1" dirty="0"/>
              <a:t>What limit values should be used? </a:t>
            </a:r>
          </a:p>
          <a:p>
            <a:pPr lvl="1"/>
            <a:r>
              <a:rPr lang="en-US" sz="1600" i="1" dirty="0"/>
              <a:t>- Limited discussion at previous meeting</a:t>
            </a:r>
          </a:p>
          <a:p>
            <a:pPr lvl="1"/>
            <a:r>
              <a:rPr lang="en-US" sz="1600" b="1" dirty="0"/>
              <a:t>Co-chairs’ proposal: ‘</a:t>
            </a:r>
            <a:r>
              <a:rPr lang="en-US" sz="1600" dirty="0"/>
              <a:t>close to 1.0’ with data-driven separate uncertainty margin (including for CoP, as appropriate)</a:t>
            </a:r>
          </a:p>
          <a:p>
            <a:pPr marL="342900" indent="-342900">
              <a:buFont typeface="+mj-lt"/>
              <a:buAutoNum type="arabicPeriod"/>
            </a:pPr>
            <a:endParaRPr lang="en-US" sz="1600" b="1" dirty="0"/>
          </a:p>
          <a:p>
            <a:pPr marL="342900" indent="-342900">
              <a:buFont typeface="+mj-lt"/>
              <a:buAutoNum type="arabicPeriod" startAt="5"/>
            </a:pPr>
            <a:r>
              <a:rPr lang="en-US" sz="1600" b="1" dirty="0"/>
              <a:t>How should measurement uncertainty be accounted for within the limit setting?</a:t>
            </a:r>
          </a:p>
          <a:p>
            <a:pPr lvl="1"/>
            <a:r>
              <a:rPr lang="en-US" sz="1600" i="1" dirty="0"/>
              <a:t>- Limited discussion at previous meeting</a:t>
            </a:r>
          </a:p>
          <a:p>
            <a:pPr lvl="1"/>
            <a:r>
              <a:rPr lang="en-US" sz="1600" b="1" dirty="0"/>
              <a:t>Co-chairs’ proposal</a:t>
            </a:r>
            <a:r>
              <a:rPr lang="en-US" sz="1600" dirty="0"/>
              <a:t>:  a ‘core’ limit with separate uncertainty margin that reflects the methods’ evolution (tightening margins)</a:t>
            </a:r>
          </a:p>
          <a:p>
            <a:pPr marL="800100" lvl="1" indent="-342900">
              <a:buFont typeface="+mj-lt"/>
              <a:buAutoNum type="arabicPeriod"/>
            </a:pPr>
            <a:endParaRPr lang="en-US" sz="1600" dirty="0"/>
          </a:p>
          <a:p>
            <a:pPr lvl="1"/>
            <a:endParaRPr lang="en-US" sz="1600" dirty="0"/>
          </a:p>
          <a:p>
            <a:pPr marL="800100" lvl="1" indent="-342900">
              <a:buFont typeface="+mj-lt"/>
              <a:buAutoNum type="arabicPeriod"/>
            </a:pPr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A3AE145-D460-A7E6-BC8B-0E5C883BF7D8}"/>
              </a:ext>
            </a:extLst>
          </p:cNvPr>
          <p:cNvSpPr txBox="1"/>
          <p:nvPr/>
        </p:nvSpPr>
        <p:spPr>
          <a:xfrm>
            <a:off x="10269645" y="149393"/>
            <a:ext cx="19917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TF TA 33rd session</a:t>
            </a:r>
          </a:p>
          <a:p>
            <a:r>
              <a:rPr lang="en-US" sz="1400" dirty="0"/>
              <a:t>20</a:t>
            </a:r>
            <a:r>
              <a:rPr lang="en-US" sz="1400" baseline="30000" dirty="0"/>
              <a:t>th</a:t>
            </a:r>
            <a:r>
              <a:rPr lang="en-US" sz="1400" dirty="0"/>
              <a:t> May 2025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1277553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2E74D5-93B7-7CBA-A669-0E74D6D435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EAAF01B1-AED7-D92D-117F-308A5AF21089}"/>
              </a:ext>
            </a:extLst>
          </p:cNvPr>
          <p:cNvSpPr txBox="1"/>
          <p:nvPr/>
        </p:nvSpPr>
        <p:spPr>
          <a:xfrm>
            <a:off x="844989" y="751436"/>
            <a:ext cx="10315590" cy="64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400" b="1" dirty="0"/>
              <a:t>Achieving a working document for 82</a:t>
            </a:r>
            <a:r>
              <a:rPr lang="en-US" sz="3400" b="1" baseline="30000" dirty="0"/>
              <a:t>nd</a:t>
            </a:r>
            <a:r>
              <a:rPr lang="en-US" sz="3400" b="1" dirty="0"/>
              <a:t> GRBP</a:t>
            </a:r>
          </a:p>
          <a:p>
            <a:endParaRPr lang="en-US" sz="3400" b="1" dirty="0"/>
          </a:p>
          <a:p>
            <a:r>
              <a:rPr lang="en-US" dirty="0"/>
              <a:t>It is clear that concerns remain on both the measurement uncertainty and correlation between the two methods – this will require further work beyond our June deadline to resolve.</a:t>
            </a:r>
          </a:p>
          <a:p>
            <a:endParaRPr lang="en-US" dirty="0"/>
          </a:p>
          <a:p>
            <a:r>
              <a:rPr lang="en-US" dirty="0"/>
              <a:t>At the same time, the market assessment testing does provide us with a view of the spread of abrasion performance across the market – it should therefore be possible to take a view on limits.</a:t>
            </a:r>
          </a:p>
          <a:p>
            <a:endParaRPr lang="en-US" b="1" dirty="0"/>
          </a:p>
          <a:p>
            <a:r>
              <a:rPr lang="en-US" b="1" dirty="0"/>
              <a:t>Co-chairs’ proposed route forward:</a:t>
            </a:r>
          </a:p>
          <a:p>
            <a:endParaRPr lang="en-US" dirty="0"/>
          </a:p>
          <a:p>
            <a:pPr marL="342900" indent="-342900">
              <a:buAutoNum type="arabicPeriod"/>
            </a:pPr>
            <a:r>
              <a:rPr lang="en-US" dirty="0"/>
              <a:t>Focus on the key decision points in relation to </a:t>
            </a:r>
            <a:r>
              <a:rPr lang="en-US" b="1" dirty="0"/>
              <a:t>scope, abrasion limits and uncertainty margin handling </a:t>
            </a:r>
            <a:r>
              <a:rPr lang="en-US" dirty="0"/>
              <a:t>to agree a working document for the June deadline.</a:t>
            </a:r>
          </a:p>
          <a:p>
            <a:pPr marL="342900" indent="-342900">
              <a:buAutoNum type="arabicPeriod"/>
            </a:pPr>
            <a:endParaRPr lang="en-US" dirty="0"/>
          </a:p>
          <a:p>
            <a:pPr marL="342900" indent="-342900">
              <a:buAutoNum type="arabicPeriod"/>
            </a:pPr>
            <a:r>
              <a:rPr lang="en-US" dirty="0"/>
              <a:t>Continue to </a:t>
            </a:r>
            <a:r>
              <a:rPr lang="en-US" dirty="0" err="1"/>
              <a:t>analyse</a:t>
            </a:r>
            <a:r>
              <a:rPr lang="en-US" dirty="0"/>
              <a:t> the COVA and MA data ahead of GRBP (September) to identify potential areas of method improvement or further work needed – initial improvements could be taken on-board within an informal document for September.</a:t>
            </a:r>
          </a:p>
          <a:p>
            <a:pPr marL="342900" indent="-342900">
              <a:buAutoNum type="arabicPeriod"/>
            </a:pPr>
            <a:endParaRPr lang="en-US" dirty="0"/>
          </a:p>
          <a:p>
            <a:pPr marL="342900" indent="-342900">
              <a:buAutoNum type="arabicPeriod"/>
            </a:pPr>
            <a:r>
              <a:rPr lang="en-US" dirty="0"/>
              <a:t>Propose updates to the TF TA </a:t>
            </a:r>
            <a:r>
              <a:rPr lang="en-US" dirty="0" err="1"/>
              <a:t>ToR</a:t>
            </a:r>
            <a:r>
              <a:rPr lang="en-US" dirty="0"/>
              <a:t> for GRBP with clear timelines in relation to concrete method improvements.</a:t>
            </a:r>
          </a:p>
          <a:p>
            <a:endParaRPr lang="en-US" b="1" dirty="0"/>
          </a:p>
          <a:p>
            <a:endParaRPr lang="en-US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292030B-3191-09B5-C0E7-96705400B25C}"/>
              </a:ext>
            </a:extLst>
          </p:cNvPr>
          <p:cNvSpPr txBox="1"/>
          <p:nvPr/>
        </p:nvSpPr>
        <p:spPr>
          <a:xfrm>
            <a:off x="10269645" y="149393"/>
            <a:ext cx="19917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TF TA 33rd session</a:t>
            </a:r>
          </a:p>
          <a:p>
            <a:r>
              <a:rPr lang="en-US" sz="1400" dirty="0"/>
              <a:t>20</a:t>
            </a:r>
            <a:r>
              <a:rPr lang="en-US" sz="1400" baseline="30000" dirty="0"/>
              <a:t>th</a:t>
            </a:r>
            <a:r>
              <a:rPr lang="en-US" sz="1400" dirty="0"/>
              <a:t> May 2025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8778587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13D3CB-E191-C052-0F10-B02BF3284A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37FAAB27-5773-960D-8418-74864910CFC5}"/>
              </a:ext>
            </a:extLst>
          </p:cNvPr>
          <p:cNvSpPr txBox="1"/>
          <p:nvPr/>
        </p:nvSpPr>
        <p:spPr>
          <a:xfrm>
            <a:off x="844989" y="751436"/>
            <a:ext cx="10748297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400" b="1" dirty="0"/>
              <a:t>TF TA views on decision points</a:t>
            </a:r>
          </a:p>
          <a:p>
            <a:endParaRPr lang="en-US" sz="1200" b="1" dirty="0"/>
          </a:p>
          <a:p>
            <a:pPr marL="342900" indent="-342900">
              <a:buFont typeface="+mj-lt"/>
              <a:buAutoNum type="arabicPeriod"/>
            </a:pPr>
            <a:r>
              <a:rPr lang="en-US" b="1" dirty="0"/>
              <a:t>Can we proceed on limit setting for both test methods based on current correlation?</a:t>
            </a:r>
          </a:p>
          <a:p>
            <a:pPr lvl="1"/>
            <a:r>
              <a:rPr lang="en-US" b="1" dirty="0">
                <a:solidFill>
                  <a:srgbClr val="0070C0"/>
                </a:solidFill>
              </a:rPr>
              <a:t>Co-chairs’ proposal: </a:t>
            </a:r>
            <a:r>
              <a:rPr lang="en-US" dirty="0"/>
              <a:t>proceed with both methods</a:t>
            </a:r>
            <a:r>
              <a:rPr lang="en-US" sz="1800" dirty="0"/>
              <a:t>, and set out a roadmap for method improvements in </a:t>
            </a:r>
            <a:r>
              <a:rPr lang="en-US" sz="1800" dirty="0" err="1"/>
              <a:t>ToRs</a:t>
            </a:r>
            <a:endParaRPr lang="en-US" sz="1800" dirty="0"/>
          </a:p>
          <a:p>
            <a:pPr marL="800100" lvl="1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b="1" dirty="0"/>
              <a:t>What </a:t>
            </a:r>
            <a:r>
              <a:rPr lang="en-US" b="1" dirty="0" err="1"/>
              <a:t>tyres</a:t>
            </a:r>
            <a:r>
              <a:rPr lang="en-US" b="1" dirty="0"/>
              <a:t> should be in/out of scope for limit setting?</a:t>
            </a:r>
          </a:p>
          <a:p>
            <a:pPr lvl="1"/>
            <a:r>
              <a:rPr lang="en-US" b="1" dirty="0">
                <a:solidFill>
                  <a:srgbClr val="0070C0"/>
                </a:solidFill>
              </a:rPr>
              <a:t>Co-chairs’ proposal: </a:t>
            </a:r>
            <a:r>
              <a:rPr lang="en-US" dirty="0"/>
              <a:t>meet requirements of UNR 117 as prerequisite </a:t>
            </a:r>
            <a:r>
              <a:rPr lang="en-US" sz="1800" dirty="0"/>
              <a:t>(high degree of harmonization, ease of drafting)</a:t>
            </a:r>
          </a:p>
          <a:p>
            <a:pPr lvl="1"/>
            <a:endParaRPr lang="en-US" b="1" dirty="0"/>
          </a:p>
          <a:p>
            <a:pPr marL="342900" indent="-342900">
              <a:buFont typeface="+mj-lt"/>
              <a:buAutoNum type="arabicPeriod"/>
            </a:pPr>
            <a:r>
              <a:rPr lang="en-US" b="1" dirty="0"/>
              <a:t>What </a:t>
            </a:r>
            <a:r>
              <a:rPr lang="en-US" b="1" dirty="0" err="1"/>
              <a:t>tyre</a:t>
            </a:r>
            <a:r>
              <a:rPr lang="en-US" b="1" dirty="0"/>
              <a:t> groupings should be used for limits? </a:t>
            </a:r>
            <a:endParaRPr lang="en-US" dirty="0"/>
          </a:p>
          <a:p>
            <a:pPr lvl="1"/>
            <a:r>
              <a:rPr lang="en-US" b="1" dirty="0">
                <a:solidFill>
                  <a:srgbClr val="0070C0"/>
                </a:solidFill>
              </a:rPr>
              <a:t>Co-chairs’ proposal: </a:t>
            </a:r>
            <a:r>
              <a:rPr lang="en-US" dirty="0"/>
              <a:t>Normal, 3PMSF [and Special] only </a:t>
            </a:r>
            <a:r>
              <a:rPr lang="en-US" sz="1800" dirty="0"/>
              <a:t>to avoid proliferation of ad hoc limits</a:t>
            </a:r>
            <a:endParaRPr lang="en-US" dirty="0"/>
          </a:p>
          <a:p>
            <a:pPr lvl="1"/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b="1" dirty="0">
                <a:solidFill>
                  <a:schemeClr val="bg1">
                    <a:lumMod val="65000"/>
                  </a:schemeClr>
                </a:solidFill>
              </a:rPr>
              <a:t>What limit values should be used? </a:t>
            </a:r>
          </a:p>
          <a:p>
            <a:pPr lvl="1"/>
            <a:r>
              <a:rPr lang="en-US" b="1" dirty="0">
                <a:solidFill>
                  <a:schemeClr val="bg1">
                    <a:lumMod val="65000"/>
                  </a:schemeClr>
                </a:solidFill>
              </a:rPr>
              <a:t>Co-chairs’ proposal: 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1.0 for normal, 1.05 for 3PMSF – with separate uncertainty margin</a:t>
            </a:r>
          </a:p>
          <a:p>
            <a:pPr marL="342900" indent="-342900">
              <a:buFont typeface="+mj-lt"/>
              <a:buAutoNum type="arabicPeriod"/>
            </a:pPr>
            <a:endParaRPr lang="en-US" b="1" dirty="0">
              <a:solidFill>
                <a:schemeClr val="bg1">
                  <a:lumMod val="65000"/>
                </a:schemeClr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b="1" dirty="0">
                <a:solidFill>
                  <a:schemeClr val="bg1">
                    <a:lumMod val="65000"/>
                  </a:schemeClr>
                </a:solidFill>
              </a:rPr>
              <a:t>How should measurement uncertainty be accounted for within the limit setting?</a:t>
            </a:r>
          </a:p>
          <a:p>
            <a:pPr lvl="1"/>
            <a:r>
              <a:rPr lang="en-US" b="1" dirty="0">
                <a:solidFill>
                  <a:schemeClr val="bg1">
                    <a:lumMod val="65000"/>
                  </a:schemeClr>
                </a:solidFill>
              </a:rPr>
              <a:t>Co-chairs’ proposal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:  a core limit with separate uncertainty margin (detailed on next slides)</a:t>
            </a:r>
          </a:p>
          <a:p>
            <a:pPr marL="800100" lvl="1" indent="-342900">
              <a:buFont typeface="+mj-lt"/>
              <a:buAutoNum type="arabicPeriod"/>
            </a:pPr>
            <a:endParaRPr lang="en-US" b="1" dirty="0"/>
          </a:p>
          <a:p>
            <a:r>
              <a:rPr lang="en-US" b="1" dirty="0">
                <a:solidFill>
                  <a:srgbClr val="FF0000"/>
                </a:solidFill>
              </a:rPr>
              <a:t>(Proposed format: rapid rounds of discussion for questions 1 to 3 –  max 1 minute per intervention)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2D72812-3495-9768-8852-DE697B5D7E98}"/>
              </a:ext>
            </a:extLst>
          </p:cNvPr>
          <p:cNvSpPr txBox="1"/>
          <p:nvPr/>
        </p:nvSpPr>
        <p:spPr>
          <a:xfrm>
            <a:off x="10269645" y="149393"/>
            <a:ext cx="19917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TF TA 33rd session</a:t>
            </a:r>
          </a:p>
          <a:p>
            <a:r>
              <a:rPr lang="en-US" sz="1400" dirty="0"/>
              <a:t>20</a:t>
            </a:r>
            <a:r>
              <a:rPr lang="en-US" sz="1400" baseline="30000" dirty="0"/>
              <a:t>th</a:t>
            </a:r>
            <a:r>
              <a:rPr lang="en-US" sz="1400" dirty="0"/>
              <a:t> May 2025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4583321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8839C1-2EBE-19AA-FE85-92B26B2BB4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AE9F83B2-34CC-FCCA-5CC7-252D41594E0C}"/>
              </a:ext>
            </a:extLst>
          </p:cNvPr>
          <p:cNvSpPr/>
          <p:nvPr/>
        </p:nvSpPr>
        <p:spPr>
          <a:xfrm>
            <a:off x="7926597" y="1384919"/>
            <a:ext cx="3548231" cy="4754364"/>
          </a:xfrm>
          <a:prstGeom prst="roundRect">
            <a:avLst/>
          </a:prstGeom>
          <a:gradFill>
            <a:gsLst>
              <a:gs pos="0">
                <a:schemeClr val="bg2">
                  <a:lumMod val="90000"/>
                </a:schemeClr>
              </a:gs>
              <a:gs pos="100000">
                <a:schemeClr val="accent6"/>
              </a:gs>
            </a:gsLst>
            <a:lin ang="5400000" scaled="0"/>
          </a:gra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CFCAF2B-6293-50D8-2C64-7F6DFA48F1EE}"/>
              </a:ext>
            </a:extLst>
          </p:cNvPr>
          <p:cNvSpPr txBox="1"/>
          <p:nvPr/>
        </p:nvSpPr>
        <p:spPr>
          <a:xfrm>
            <a:off x="844989" y="751436"/>
            <a:ext cx="10748297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400" b="1" dirty="0"/>
              <a:t>Co-chairs’ proposal – overview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2DED3A6-B2A1-72DA-A965-2E6A3A7E48B8}"/>
              </a:ext>
            </a:extLst>
          </p:cNvPr>
          <p:cNvSpPr txBox="1"/>
          <p:nvPr/>
        </p:nvSpPr>
        <p:spPr>
          <a:xfrm>
            <a:off x="10269645" y="149393"/>
            <a:ext cx="19917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TF TA 33rd session</a:t>
            </a:r>
          </a:p>
          <a:p>
            <a:r>
              <a:rPr lang="en-US" sz="1400" dirty="0"/>
              <a:t>20</a:t>
            </a:r>
            <a:r>
              <a:rPr lang="en-US" sz="1400" baseline="30000" dirty="0"/>
              <a:t>th</a:t>
            </a:r>
            <a:r>
              <a:rPr lang="en-US" sz="1400" dirty="0"/>
              <a:t> May 2025</a:t>
            </a:r>
            <a:endParaRPr lang="en-GB" sz="1400" dirty="0"/>
          </a:p>
        </p:txBody>
      </p: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7E9FFC85-1529-ABAB-F8D2-C440DEBB7E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8538266"/>
              </p:ext>
            </p:extLst>
          </p:nvPr>
        </p:nvGraphicFramePr>
        <p:xfrm>
          <a:off x="3130409" y="2181678"/>
          <a:ext cx="2239140" cy="12252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9419">
                  <a:extLst>
                    <a:ext uri="{9D8B030D-6E8A-4147-A177-3AD203B41FA5}">
                      <a16:colId xmlns:a16="http://schemas.microsoft.com/office/drawing/2014/main" val="1620911413"/>
                    </a:ext>
                  </a:extLst>
                </a:gridCol>
                <a:gridCol w="1129721">
                  <a:extLst>
                    <a:ext uri="{9D8B030D-6E8A-4147-A177-3AD203B41FA5}">
                      <a16:colId xmlns:a16="http://schemas.microsoft.com/office/drawing/2014/main" val="1176350252"/>
                    </a:ext>
                  </a:extLst>
                </a:gridCol>
              </a:tblGrid>
              <a:tr h="306170"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/>
                        <a:t>Convoy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/>
                        <a:t>Drum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4342028"/>
                  </a:ext>
                </a:extLst>
              </a:tr>
              <a:tr h="306170">
                <a:tc>
                  <a:txBody>
                    <a:bodyPr/>
                    <a:lstStyle/>
                    <a:p>
                      <a:pPr algn="ctr"/>
                      <a:r>
                        <a:rPr lang="en-IE" sz="1400" b="1" noProof="0" dirty="0"/>
                        <a:t>0.30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b="1" noProof="0" dirty="0"/>
                        <a:t>0.15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2394497"/>
                  </a:ext>
                </a:extLst>
              </a:tr>
              <a:tr h="306170">
                <a:tc>
                  <a:txBody>
                    <a:bodyPr/>
                    <a:lstStyle/>
                    <a:p>
                      <a:pPr algn="ctr"/>
                      <a:r>
                        <a:rPr lang="en-IE" sz="1400" b="1" noProof="0" dirty="0">
                          <a:solidFill>
                            <a:schemeClr val="tx1"/>
                          </a:solidFill>
                        </a:rPr>
                        <a:t>0.15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b="1" noProof="0" dirty="0">
                          <a:solidFill>
                            <a:schemeClr val="tx1"/>
                          </a:solidFill>
                        </a:rPr>
                        <a:t>0.15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5771041"/>
                  </a:ext>
                </a:extLst>
              </a:tr>
              <a:tr h="306703"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>
                          <a:solidFill>
                            <a:schemeClr val="tx1"/>
                          </a:solidFill>
                        </a:rPr>
                        <a:t>[as snow]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400" noProof="0" dirty="0">
                          <a:solidFill>
                            <a:schemeClr val="tx1"/>
                          </a:solidFill>
                        </a:rPr>
                        <a:t>[as snow]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07730"/>
                  </a:ext>
                </a:extLst>
              </a:tr>
            </a:tbl>
          </a:graphicData>
        </a:graphic>
      </p:graphicFrame>
      <p:sp>
        <p:nvSpPr>
          <p:cNvPr id="21" name="TextBox 20">
            <a:extLst>
              <a:ext uri="{FF2B5EF4-FFF2-40B4-BE49-F238E27FC236}">
                <a16:creationId xmlns:a16="http://schemas.microsoft.com/office/drawing/2014/main" id="{A415FFA0-59D6-730B-0C76-4D18B83BFFD2}"/>
              </a:ext>
            </a:extLst>
          </p:cNvPr>
          <p:cNvSpPr txBox="1"/>
          <p:nvPr/>
        </p:nvSpPr>
        <p:spPr>
          <a:xfrm>
            <a:off x="3032701" y="1873901"/>
            <a:ext cx="14858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/>
              <a:t>(</a:t>
            </a:r>
            <a:r>
              <a:rPr lang="it-IT" sz="1400" b="1" dirty="0" err="1"/>
              <a:t>until</a:t>
            </a:r>
            <a:r>
              <a:rPr lang="it-IT" sz="1400" b="1" dirty="0"/>
              <a:t> date [D1])</a:t>
            </a:r>
            <a:r>
              <a:rPr lang="it-IT" sz="1400" b="1" dirty="0">
                <a:solidFill>
                  <a:srgbClr val="FF0000"/>
                </a:solidFill>
              </a:rPr>
              <a:t> 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F2E3E4A0-0475-DCE8-5BEB-670D416B65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3551170"/>
              </p:ext>
            </p:extLst>
          </p:nvPr>
        </p:nvGraphicFramePr>
        <p:xfrm>
          <a:off x="634952" y="3097359"/>
          <a:ext cx="1932853" cy="12330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7431">
                  <a:extLst>
                    <a:ext uri="{9D8B030D-6E8A-4147-A177-3AD203B41FA5}">
                      <a16:colId xmlns:a16="http://schemas.microsoft.com/office/drawing/2014/main" val="1315130232"/>
                    </a:ext>
                  </a:extLst>
                </a:gridCol>
                <a:gridCol w="925422">
                  <a:extLst>
                    <a:ext uri="{9D8B030D-6E8A-4147-A177-3AD203B41FA5}">
                      <a16:colId xmlns:a16="http://schemas.microsoft.com/office/drawing/2014/main" val="4139747853"/>
                    </a:ext>
                  </a:extLst>
                </a:gridCol>
              </a:tblGrid>
              <a:tr h="280464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400" noProof="0" dirty="0"/>
                        <a:t>Core limit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IE" sz="14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0984584"/>
                  </a:ext>
                </a:extLst>
              </a:tr>
              <a:tr h="280464">
                <a:tc>
                  <a:txBody>
                    <a:bodyPr/>
                    <a:lstStyle/>
                    <a:p>
                      <a:r>
                        <a:rPr lang="en-IE" sz="1400" b="1" noProof="0" dirty="0"/>
                        <a:t>Normal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/>
                        <a:t>1.00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9640655"/>
                  </a:ext>
                </a:extLst>
              </a:tr>
              <a:tr h="280464">
                <a:tc>
                  <a:txBody>
                    <a:bodyPr/>
                    <a:lstStyle/>
                    <a:p>
                      <a:r>
                        <a:rPr lang="en-IE" sz="1400" b="1" noProof="0" dirty="0"/>
                        <a:t>3PMSF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>
                          <a:solidFill>
                            <a:schemeClr val="tx1"/>
                          </a:solidFill>
                        </a:rPr>
                        <a:t>1.05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7789504"/>
                  </a:ext>
                </a:extLst>
              </a:tr>
              <a:tr h="318690">
                <a:tc>
                  <a:txBody>
                    <a:bodyPr/>
                    <a:lstStyle/>
                    <a:p>
                      <a:r>
                        <a:rPr lang="en-IE" sz="1400" b="1" noProof="0" dirty="0"/>
                        <a:t>Special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>
                          <a:solidFill>
                            <a:schemeClr val="tx1"/>
                          </a:solidFill>
                        </a:rPr>
                        <a:t>[as snow]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8957120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5A7FECEE-D4CC-4D0E-0171-13389CB0694B}"/>
              </a:ext>
            </a:extLst>
          </p:cNvPr>
          <p:cNvSpPr txBox="1"/>
          <p:nvPr/>
        </p:nvSpPr>
        <p:spPr>
          <a:xfrm>
            <a:off x="3069491" y="3808269"/>
            <a:ext cx="14858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/>
              <a:t>(from date [D1])</a:t>
            </a:r>
            <a:r>
              <a:rPr lang="it-IT" sz="1400" b="1" dirty="0">
                <a:solidFill>
                  <a:srgbClr val="FF0000"/>
                </a:solidFill>
              </a:rPr>
              <a:t> 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9DB7D5BE-641E-7514-8DCF-06164B364D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7636624"/>
              </p:ext>
            </p:extLst>
          </p:nvPr>
        </p:nvGraphicFramePr>
        <p:xfrm>
          <a:off x="5932154" y="3119463"/>
          <a:ext cx="1268457" cy="12252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8457">
                  <a:extLst>
                    <a:ext uri="{9D8B030D-6E8A-4147-A177-3AD203B41FA5}">
                      <a16:colId xmlns:a16="http://schemas.microsoft.com/office/drawing/2014/main" val="1620911413"/>
                    </a:ext>
                  </a:extLst>
                </a:gridCol>
              </a:tblGrid>
              <a:tr h="306303"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/>
                        <a:t>[CoP]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4342028"/>
                  </a:ext>
                </a:extLst>
              </a:tr>
              <a:tr h="306303"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/>
                        <a:t>[0.05]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2394497"/>
                  </a:ext>
                </a:extLst>
              </a:tr>
              <a:tr h="306303"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>
                          <a:solidFill>
                            <a:schemeClr val="tx1"/>
                          </a:solidFill>
                        </a:rPr>
                        <a:t>[0.05]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5771041"/>
                  </a:ext>
                </a:extLst>
              </a:tr>
              <a:tr h="306303"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>
                          <a:solidFill>
                            <a:schemeClr val="tx1"/>
                          </a:solidFill>
                        </a:rPr>
                        <a:t>[as snow]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07730"/>
                  </a:ext>
                </a:extLst>
              </a:tr>
            </a:tbl>
          </a:graphicData>
        </a:graphic>
      </p:graphicFrame>
      <p:sp>
        <p:nvSpPr>
          <p:cNvPr id="12" name="Plus 11">
            <a:extLst>
              <a:ext uri="{FF2B5EF4-FFF2-40B4-BE49-F238E27FC236}">
                <a16:creationId xmlns:a16="http://schemas.microsoft.com/office/drawing/2014/main" id="{D82106E7-02CD-C160-8ADC-5423160E8863}"/>
              </a:ext>
            </a:extLst>
          </p:cNvPr>
          <p:cNvSpPr/>
          <p:nvPr/>
        </p:nvSpPr>
        <p:spPr>
          <a:xfrm>
            <a:off x="2666248" y="3584090"/>
            <a:ext cx="304800" cy="295959"/>
          </a:xfrm>
          <a:prstGeom prst="mathPlus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14" name="Plus 13">
            <a:extLst>
              <a:ext uri="{FF2B5EF4-FFF2-40B4-BE49-F238E27FC236}">
                <a16:creationId xmlns:a16="http://schemas.microsoft.com/office/drawing/2014/main" id="{83ADBF32-9B0C-80F7-345D-6BF46CD3D4A7}"/>
              </a:ext>
            </a:extLst>
          </p:cNvPr>
          <p:cNvSpPr/>
          <p:nvPr/>
        </p:nvSpPr>
        <p:spPr>
          <a:xfrm>
            <a:off x="5497327" y="3584090"/>
            <a:ext cx="304800" cy="295959"/>
          </a:xfrm>
          <a:prstGeom prst="mathPlus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15" name="Equal 14">
            <a:extLst>
              <a:ext uri="{FF2B5EF4-FFF2-40B4-BE49-F238E27FC236}">
                <a16:creationId xmlns:a16="http://schemas.microsoft.com/office/drawing/2014/main" id="{90DE4F7A-E041-068F-2CA6-1F9C00A3210F}"/>
              </a:ext>
            </a:extLst>
          </p:cNvPr>
          <p:cNvSpPr/>
          <p:nvPr/>
        </p:nvSpPr>
        <p:spPr>
          <a:xfrm>
            <a:off x="7412114" y="3565925"/>
            <a:ext cx="411480" cy="295959"/>
          </a:xfrm>
          <a:prstGeom prst="mathEqual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F5B27008-9D5E-0842-77EF-E4F01FD9E5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6126155"/>
              </p:ext>
            </p:extLst>
          </p:nvPr>
        </p:nvGraphicFramePr>
        <p:xfrm>
          <a:off x="8128356" y="1702510"/>
          <a:ext cx="3158208" cy="181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9579">
                  <a:extLst>
                    <a:ext uri="{9D8B030D-6E8A-4147-A177-3AD203B41FA5}">
                      <a16:colId xmlns:a16="http://schemas.microsoft.com/office/drawing/2014/main" val="4271239187"/>
                    </a:ext>
                  </a:extLst>
                </a:gridCol>
                <a:gridCol w="1131665">
                  <a:extLst>
                    <a:ext uri="{9D8B030D-6E8A-4147-A177-3AD203B41FA5}">
                      <a16:colId xmlns:a16="http://schemas.microsoft.com/office/drawing/2014/main" val="1620911413"/>
                    </a:ext>
                  </a:extLst>
                </a:gridCol>
                <a:gridCol w="1056964">
                  <a:extLst>
                    <a:ext uri="{9D8B030D-6E8A-4147-A177-3AD203B41FA5}">
                      <a16:colId xmlns:a16="http://schemas.microsoft.com/office/drawing/2014/main" val="1176350252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600" noProof="0" dirty="0"/>
                        <a:t>Until date D1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IE" sz="1600" noProof="0" dirty="0">
                          <a:solidFill>
                            <a:srgbClr val="FFFFFF"/>
                          </a:solidFill>
                        </a:rPr>
                        <a:t>Accepted result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IE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083430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IE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b="1" noProof="0" dirty="0"/>
                        <a:t>Convoy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b="1" noProof="0" dirty="0"/>
                        <a:t>Drum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4342028"/>
                  </a:ext>
                </a:extLst>
              </a:tr>
              <a:tr h="303722">
                <a:tc>
                  <a:txBody>
                    <a:bodyPr/>
                    <a:lstStyle/>
                    <a:p>
                      <a:pPr algn="ctr"/>
                      <a:r>
                        <a:rPr lang="en-IE" sz="1600" b="1" noProof="0" dirty="0"/>
                        <a:t>Normal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noProof="0" dirty="0"/>
                        <a:t>1.30-1.35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noProof="0" dirty="0"/>
                        <a:t>1.15-1.20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23944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1600" b="1" noProof="0" dirty="0">
                          <a:solidFill>
                            <a:schemeClr val="tx1"/>
                          </a:solidFill>
                        </a:rPr>
                        <a:t>3PMSF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noProof="0" dirty="0">
                          <a:solidFill>
                            <a:schemeClr val="tx1"/>
                          </a:solidFill>
                        </a:rPr>
                        <a:t>1.20-1.25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noProof="0" dirty="0">
                          <a:solidFill>
                            <a:schemeClr val="tx1"/>
                          </a:solidFill>
                        </a:rPr>
                        <a:t>1.20-1.25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57710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1600" b="1" noProof="0" dirty="0">
                          <a:solidFill>
                            <a:schemeClr val="tx1"/>
                          </a:solidFill>
                        </a:rPr>
                        <a:t>Special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>
                          <a:solidFill>
                            <a:schemeClr val="tx1"/>
                          </a:solidFill>
                        </a:rPr>
                        <a:t>[as 3PMSF]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IE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[as 3PMSF]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07730"/>
                  </a:ext>
                </a:extLst>
              </a:tr>
            </a:tbl>
          </a:graphicData>
        </a:graphic>
      </p:graphicFrame>
      <p:graphicFrame>
        <p:nvGraphicFramePr>
          <p:cNvPr id="23" name="Table 22">
            <a:extLst>
              <a:ext uri="{FF2B5EF4-FFF2-40B4-BE49-F238E27FC236}">
                <a16:creationId xmlns:a16="http://schemas.microsoft.com/office/drawing/2014/main" id="{5364DDD3-8BC1-1791-14B0-6F581B2048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525536"/>
              </p:ext>
            </p:extLst>
          </p:nvPr>
        </p:nvGraphicFramePr>
        <p:xfrm>
          <a:off x="3130410" y="4138522"/>
          <a:ext cx="2239139" cy="12252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9419">
                  <a:extLst>
                    <a:ext uri="{9D8B030D-6E8A-4147-A177-3AD203B41FA5}">
                      <a16:colId xmlns:a16="http://schemas.microsoft.com/office/drawing/2014/main" val="1620911413"/>
                    </a:ext>
                  </a:extLst>
                </a:gridCol>
                <a:gridCol w="1129720">
                  <a:extLst>
                    <a:ext uri="{9D8B030D-6E8A-4147-A177-3AD203B41FA5}">
                      <a16:colId xmlns:a16="http://schemas.microsoft.com/office/drawing/2014/main" val="1176350252"/>
                    </a:ext>
                  </a:extLst>
                </a:gridCol>
              </a:tblGrid>
              <a:tr h="306170"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/>
                        <a:t>Convoy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/>
                        <a:t>Drum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4342028"/>
                  </a:ext>
                </a:extLst>
              </a:tr>
              <a:tr h="306170">
                <a:tc>
                  <a:txBody>
                    <a:bodyPr/>
                    <a:lstStyle/>
                    <a:p>
                      <a:pPr algn="ctr"/>
                      <a:r>
                        <a:rPr lang="en-IE" sz="1400" b="1" noProof="0" dirty="0"/>
                        <a:t>0.15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b="1" noProof="0" dirty="0"/>
                        <a:t>0.10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2394497"/>
                  </a:ext>
                </a:extLst>
              </a:tr>
              <a:tr h="306170">
                <a:tc>
                  <a:txBody>
                    <a:bodyPr/>
                    <a:lstStyle/>
                    <a:p>
                      <a:pPr algn="ctr"/>
                      <a:r>
                        <a:rPr lang="en-IE" sz="1400" b="1" noProof="0" dirty="0">
                          <a:solidFill>
                            <a:schemeClr val="tx1"/>
                          </a:solidFill>
                        </a:rPr>
                        <a:t>0.15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b="1" noProof="0" dirty="0">
                          <a:solidFill>
                            <a:schemeClr val="tx1"/>
                          </a:solidFill>
                        </a:rPr>
                        <a:t>0.10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5771041"/>
                  </a:ext>
                </a:extLst>
              </a:tr>
              <a:tr h="306703"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>
                          <a:solidFill>
                            <a:schemeClr val="tx1"/>
                          </a:solidFill>
                        </a:rPr>
                        <a:t>[as snow]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400" noProof="0" dirty="0">
                          <a:solidFill>
                            <a:schemeClr val="tx1"/>
                          </a:solidFill>
                        </a:rPr>
                        <a:t>[as snow]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07730"/>
                  </a:ext>
                </a:extLst>
              </a:tr>
            </a:tbl>
          </a:graphicData>
        </a:graphic>
      </p:graphicFrame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45A8CA87-609B-051D-8B2C-F6A27CD9AC6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6233094"/>
              </p:ext>
            </p:extLst>
          </p:nvPr>
        </p:nvGraphicFramePr>
        <p:xfrm>
          <a:off x="8121608" y="3863542"/>
          <a:ext cx="31582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8590">
                  <a:extLst>
                    <a:ext uri="{9D8B030D-6E8A-4147-A177-3AD203B41FA5}">
                      <a16:colId xmlns:a16="http://schemas.microsoft.com/office/drawing/2014/main" val="4271239187"/>
                    </a:ext>
                  </a:extLst>
                </a:gridCol>
                <a:gridCol w="1063856">
                  <a:extLst>
                    <a:ext uri="{9D8B030D-6E8A-4147-A177-3AD203B41FA5}">
                      <a16:colId xmlns:a16="http://schemas.microsoft.com/office/drawing/2014/main" val="1620911413"/>
                    </a:ext>
                  </a:extLst>
                </a:gridCol>
                <a:gridCol w="1165762">
                  <a:extLst>
                    <a:ext uri="{9D8B030D-6E8A-4147-A177-3AD203B41FA5}">
                      <a16:colId xmlns:a16="http://schemas.microsoft.com/office/drawing/2014/main" val="1176350252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600" noProof="0" dirty="0"/>
                        <a:t>From date D1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IE" sz="1600" noProof="0" dirty="0">
                          <a:solidFill>
                            <a:srgbClr val="FFFFFF"/>
                          </a:solidFill>
                        </a:rPr>
                        <a:t>Accepted result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IE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083430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IE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b="1" noProof="0" dirty="0"/>
                        <a:t>Convoy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b="1" noProof="0" dirty="0"/>
                        <a:t>Drum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43420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1600" b="1" noProof="0" dirty="0"/>
                        <a:t>Normal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noProof="0" dirty="0"/>
                        <a:t>1.15-1.20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noProof="0" dirty="0"/>
                        <a:t>1.10-1.15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23944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1600" b="1" noProof="0" dirty="0">
                          <a:solidFill>
                            <a:schemeClr val="tx1"/>
                          </a:solidFill>
                        </a:rPr>
                        <a:t>3PMSF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noProof="0" dirty="0">
                          <a:solidFill>
                            <a:schemeClr val="tx1"/>
                          </a:solidFill>
                        </a:rPr>
                        <a:t>1.20-1.25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noProof="0" dirty="0">
                          <a:solidFill>
                            <a:schemeClr val="tx1"/>
                          </a:solidFill>
                        </a:rPr>
                        <a:t>1.15-1.20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57710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1600" b="1" noProof="0" dirty="0">
                          <a:solidFill>
                            <a:schemeClr val="tx1"/>
                          </a:solidFill>
                        </a:rPr>
                        <a:t>Special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IE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ptos" panose="02110004020202020204"/>
                          <a:ea typeface="+mn-ea"/>
                          <a:cs typeface="+mn-cs"/>
                        </a:rPr>
                        <a:t>[as 3PMSF]</a:t>
                      </a:r>
                      <a:endParaRPr kumimoji="0" lang="en-IE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ptos" panose="02110004020202020204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IE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ptos" panose="02110004020202020204"/>
                          <a:ea typeface="+mn-ea"/>
                          <a:cs typeface="+mn-cs"/>
                        </a:rPr>
                        <a:t>[as 3PMSF]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07730"/>
                  </a:ext>
                </a:extLst>
              </a:tr>
            </a:tbl>
          </a:graphicData>
        </a:graphic>
      </p:graphicFrame>
      <p:sp>
        <p:nvSpPr>
          <p:cNvPr id="29" name="TextBox 28">
            <a:extLst>
              <a:ext uri="{FF2B5EF4-FFF2-40B4-BE49-F238E27FC236}">
                <a16:creationId xmlns:a16="http://schemas.microsoft.com/office/drawing/2014/main" id="{04D001A3-F903-FFA0-4CE3-31C4F5D29A74}"/>
              </a:ext>
            </a:extLst>
          </p:cNvPr>
          <p:cNvSpPr txBox="1"/>
          <p:nvPr/>
        </p:nvSpPr>
        <p:spPr>
          <a:xfrm>
            <a:off x="5857270" y="2794284"/>
            <a:ext cx="12125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/>
              <a:t>(</a:t>
            </a:r>
            <a:r>
              <a:rPr lang="it-IT" sz="1400" b="1" dirty="0" err="1"/>
              <a:t>additional</a:t>
            </a:r>
            <a:r>
              <a:rPr lang="it-IT" sz="1400" b="1" dirty="0"/>
              <a:t>?)</a:t>
            </a:r>
            <a:endParaRPr lang="it-IT" sz="1400" b="1" dirty="0">
              <a:solidFill>
                <a:srgbClr val="FF0000"/>
              </a:solidFill>
            </a:endParaRPr>
          </a:p>
        </p:txBody>
      </p:sp>
      <p:sp>
        <p:nvSpPr>
          <p:cNvPr id="30" name="Left Brace 29">
            <a:extLst>
              <a:ext uri="{FF2B5EF4-FFF2-40B4-BE49-F238E27FC236}">
                <a16:creationId xmlns:a16="http://schemas.microsoft.com/office/drawing/2014/main" id="{E355CE45-6757-7B24-6F2E-734757C13B26}"/>
              </a:ext>
            </a:extLst>
          </p:cNvPr>
          <p:cNvSpPr/>
          <p:nvPr/>
        </p:nvSpPr>
        <p:spPr>
          <a:xfrm rot="16200000">
            <a:off x="4934231" y="3828983"/>
            <a:ext cx="420705" cy="4112055"/>
          </a:xfrm>
          <a:prstGeom prst="leftBrace">
            <a:avLst/>
          </a:prstGeom>
          <a:ln w="508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4040018-64BC-48DA-71F6-80C4DFED3603}"/>
              </a:ext>
            </a:extLst>
          </p:cNvPr>
          <p:cNvSpPr txBox="1"/>
          <p:nvPr/>
        </p:nvSpPr>
        <p:spPr>
          <a:xfrm>
            <a:off x="3846503" y="6139283"/>
            <a:ext cx="25961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dirty="0" err="1"/>
              <a:t>Measurement</a:t>
            </a:r>
            <a:r>
              <a:rPr lang="it-IT" sz="1600" b="1" dirty="0"/>
              <a:t> </a:t>
            </a:r>
            <a:r>
              <a:rPr lang="it-IT" sz="1600" b="1" dirty="0" err="1"/>
              <a:t>uncertainty</a:t>
            </a:r>
            <a:endParaRPr lang="it-IT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02967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EE79DC-FA3A-145A-549D-C42986E143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689CC48A-0D76-13E0-5D43-3D507EF73881}"/>
              </a:ext>
            </a:extLst>
          </p:cNvPr>
          <p:cNvSpPr txBox="1"/>
          <p:nvPr/>
        </p:nvSpPr>
        <p:spPr>
          <a:xfrm>
            <a:off x="844989" y="751436"/>
            <a:ext cx="107482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400" b="1" dirty="0"/>
              <a:t>Co-chairs’ proposal - limits</a:t>
            </a:r>
          </a:p>
          <a:p>
            <a:endParaRPr lang="en-US" b="1" dirty="0"/>
          </a:p>
          <a:p>
            <a:endParaRPr lang="en-US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37ADD99-0F0A-3F24-E7DE-D92FEBFD5B44}"/>
              </a:ext>
            </a:extLst>
          </p:cNvPr>
          <p:cNvSpPr txBox="1"/>
          <p:nvPr/>
        </p:nvSpPr>
        <p:spPr>
          <a:xfrm>
            <a:off x="10269645" y="149393"/>
            <a:ext cx="19917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TF TA 33rd session</a:t>
            </a:r>
          </a:p>
          <a:p>
            <a:r>
              <a:rPr lang="en-US" sz="1400" dirty="0"/>
              <a:t>20</a:t>
            </a:r>
            <a:r>
              <a:rPr lang="en-US" sz="1400" baseline="30000" dirty="0"/>
              <a:t>th</a:t>
            </a:r>
            <a:r>
              <a:rPr lang="en-US" sz="1400" dirty="0"/>
              <a:t> May 2025</a:t>
            </a:r>
            <a:endParaRPr lang="en-GB" sz="1400" dirty="0"/>
          </a:p>
        </p:txBody>
      </p:sp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E7D38D47-4CE6-F10D-AD3C-D1F2189B4315}"/>
              </a:ext>
            </a:extLst>
          </p:cNvPr>
          <p:cNvSpPr>
            <a:spLocks noGrp="1"/>
          </p:cNvSpPr>
          <p:nvPr/>
        </p:nvSpPr>
        <p:spPr>
          <a:xfrm>
            <a:off x="2459923" y="1847495"/>
            <a:ext cx="9425931" cy="41412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85750" indent="-285750" algn="l" defTabSz="685800" rtl="0" eaLnBrk="1" latinLnBrk="0" hangingPunct="1">
              <a:lnSpc>
                <a:spcPct val="114000"/>
              </a:lnSpc>
              <a:spcBef>
                <a:spcPts val="450"/>
              </a:spcBef>
              <a:spcAft>
                <a:spcPts val="600"/>
              </a:spcAft>
              <a:buClr>
                <a:srgbClr val="2C2D34"/>
              </a:buClr>
              <a:buSzPct val="75000"/>
              <a:buFont typeface="Arial" panose="020B0604020202020204" pitchFamily="34" charset="0"/>
              <a:buChar char="•"/>
              <a:defRPr sz="1280" kern="1200">
                <a:solidFill>
                  <a:srgbClr val="2C2D3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114000"/>
              </a:lnSpc>
              <a:spcBef>
                <a:spcPts val="450"/>
              </a:spcBef>
              <a:spcAft>
                <a:spcPts val="600"/>
              </a:spcAft>
              <a:buClr>
                <a:srgbClr val="2C2D34"/>
              </a:buClr>
              <a:buSzPct val="75000"/>
              <a:buFont typeface="Arial" panose="020B0604020202020204" pitchFamily="34" charset="0"/>
              <a:buChar char="•"/>
              <a:defRPr sz="1200" kern="1200">
                <a:solidFill>
                  <a:srgbClr val="2C2D3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114000"/>
              </a:lnSpc>
              <a:spcBef>
                <a:spcPts val="450"/>
              </a:spcBef>
              <a:spcAft>
                <a:spcPts val="600"/>
              </a:spcAft>
              <a:buClr>
                <a:srgbClr val="2C2D34"/>
              </a:buClr>
              <a:buSzPct val="75000"/>
              <a:buFont typeface="Arial" panose="020B0604020202020204" pitchFamily="34" charset="0"/>
              <a:buChar char="•"/>
              <a:defRPr sz="1050" kern="1200">
                <a:solidFill>
                  <a:srgbClr val="2C2D3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114000"/>
              </a:lnSpc>
              <a:spcBef>
                <a:spcPts val="450"/>
              </a:spcBef>
              <a:spcAft>
                <a:spcPts val="600"/>
              </a:spcAft>
              <a:buClr>
                <a:srgbClr val="2C2D34"/>
              </a:buClr>
              <a:buSzPct val="75000"/>
              <a:buFont typeface="Arial" panose="020B0604020202020204" pitchFamily="34" charset="0"/>
              <a:buChar char="•"/>
              <a:defRPr sz="900" kern="1200">
                <a:solidFill>
                  <a:srgbClr val="2C2D3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543050" indent="-171450" algn="l" defTabSz="685800" rtl="0" eaLnBrk="1" latinLnBrk="0" hangingPunct="1">
              <a:lnSpc>
                <a:spcPct val="114000"/>
              </a:lnSpc>
              <a:spcBef>
                <a:spcPts val="450"/>
              </a:spcBef>
              <a:spcAft>
                <a:spcPts val="600"/>
              </a:spcAft>
              <a:buClr>
                <a:srgbClr val="2C2D34"/>
              </a:buClr>
              <a:buSzPct val="75000"/>
              <a:buFont typeface="Arial" panose="020B0604020202020204" pitchFamily="34" charset="0"/>
              <a:buChar char="•"/>
              <a:defRPr lang="en-GB" sz="900" kern="1200">
                <a:solidFill>
                  <a:srgbClr val="2C2D3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D2F7507-C1D7-1651-37C0-C6B75A214B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5334" y="2433317"/>
            <a:ext cx="5161409" cy="2354461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02000E14-A294-2C7C-BCCA-B44262CA13AD}"/>
              </a:ext>
            </a:extLst>
          </p:cNvPr>
          <p:cNvCxnSpPr>
            <a:cxnSpLocks/>
          </p:cNvCxnSpPr>
          <p:nvPr/>
        </p:nvCxnSpPr>
        <p:spPr>
          <a:xfrm>
            <a:off x="6468091" y="2595526"/>
            <a:ext cx="1042188" cy="0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7">
            <a:extLst>
              <a:ext uri="{FF2B5EF4-FFF2-40B4-BE49-F238E27FC236}">
                <a16:creationId xmlns:a16="http://schemas.microsoft.com/office/drawing/2014/main" id="{D2EB7178-0030-81E6-5A33-F5A78C637D63}"/>
              </a:ext>
            </a:extLst>
          </p:cNvPr>
          <p:cNvSpPr txBox="1"/>
          <p:nvPr/>
        </p:nvSpPr>
        <p:spPr>
          <a:xfrm>
            <a:off x="7550932" y="2406084"/>
            <a:ext cx="39465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IE" sz="1800" dirty="0" err="1">
                <a:solidFill>
                  <a:srgbClr val="0070C0"/>
                </a:solidFill>
              </a:rPr>
              <a:t>AICT</a:t>
            </a:r>
            <a:r>
              <a:rPr lang="en-IE" sz="1800" baseline="-25000" dirty="0" err="1">
                <a:solidFill>
                  <a:srgbClr val="0070C0"/>
                </a:solidFill>
              </a:rPr>
              <a:t>corr</a:t>
            </a:r>
            <a:r>
              <a:rPr lang="en-IE" sz="1800" dirty="0">
                <a:solidFill>
                  <a:srgbClr val="0070C0"/>
                </a:solidFill>
              </a:rPr>
              <a:t> must meet these limits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EF4FA852-A199-4086-35F3-F5E2F3FAEF7B}"/>
              </a:ext>
            </a:extLst>
          </p:cNvPr>
          <p:cNvCxnSpPr>
            <a:cxnSpLocks/>
          </p:cNvCxnSpPr>
          <p:nvPr/>
        </p:nvCxnSpPr>
        <p:spPr>
          <a:xfrm>
            <a:off x="6454654" y="3280861"/>
            <a:ext cx="1056930" cy="0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97FC66D0-6930-4DAF-50DC-955B8DF0D461}"/>
              </a:ext>
            </a:extLst>
          </p:cNvPr>
          <p:cNvCxnSpPr>
            <a:cxnSpLocks/>
          </p:cNvCxnSpPr>
          <p:nvPr/>
        </p:nvCxnSpPr>
        <p:spPr>
          <a:xfrm>
            <a:off x="6454654" y="3912659"/>
            <a:ext cx="1056930" cy="0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3C070EE-3610-FFFD-0050-BA0F57939D85}"/>
              </a:ext>
            </a:extLst>
          </p:cNvPr>
          <p:cNvCxnSpPr>
            <a:cxnSpLocks/>
          </p:cNvCxnSpPr>
          <p:nvPr/>
        </p:nvCxnSpPr>
        <p:spPr>
          <a:xfrm>
            <a:off x="6494002" y="4554217"/>
            <a:ext cx="1056930" cy="0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4">
            <a:extLst>
              <a:ext uri="{FF2B5EF4-FFF2-40B4-BE49-F238E27FC236}">
                <a16:creationId xmlns:a16="http://schemas.microsoft.com/office/drawing/2014/main" id="{F374E997-2766-4B41-06E8-FB78B6A20D6F}"/>
              </a:ext>
            </a:extLst>
          </p:cNvPr>
          <p:cNvSpPr txBox="1"/>
          <p:nvPr/>
        </p:nvSpPr>
        <p:spPr>
          <a:xfrm>
            <a:off x="7510279" y="3080806"/>
            <a:ext cx="783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it-IT" dirty="0">
                <a:solidFill>
                  <a:srgbClr val="0070C0"/>
                </a:solidFill>
              </a:rPr>
              <a:t>1.00</a:t>
            </a:r>
            <a:endParaRPr lang="it-IT" baseline="-25000" dirty="0">
              <a:solidFill>
                <a:srgbClr val="0070C0"/>
              </a:solidFill>
            </a:endParaRPr>
          </a:p>
        </p:txBody>
      </p:sp>
      <p:sp>
        <p:nvSpPr>
          <p:cNvPr id="12" name="TextBox 16">
            <a:extLst>
              <a:ext uri="{FF2B5EF4-FFF2-40B4-BE49-F238E27FC236}">
                <a16:creationId xmlns:a16="http://schemas.microsoft.com/office/drawing/2014/main" id="{4165624C-D350-3A8B-78E2-72A64B3E0B68}"/>
              </a:ext>
            </a:extLst>
          </p:cNvPr>
          <p:cNvSpPr txBox="1"/>
          <p:nvPr/>
        </p:nvSpPr>
        <p:spPr>
          <a:xfrm>
            <a:off x="7510279" y="3712604"/>
            <a:ext cx="783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it-IT" dirty="0">
                <a:solidFill>
                  <a:srgbClr val="0070C0"/>
                </a:solidFill>
              </a:rPr>
              <a:t>1.05</a:t>
            </a:r>
            <a:endParaRPr lang="it-IT" baseline="-25000" dirty="0">
              <a:solidFill>
                <a:srgbClr val="0070C0"/>
              </a:solidFill>
            </a:endParaRPr>
          </a:p>
        </p:txBody>
      </p:sp>
      <p:sp>
        <p:nvSpPr>
          <p:cNvPr id="13" name="TextBox 17">
            <a:extLst>
              <a:ext uri="{FF2B5EF4-FFF2-40B4-BE49-F238E27FC236}">
                <a16:creationId xmlns:a16="http://schemas.microsoft.com/office/drawing/2014/main" id="{7A0BA662-D78D-0CAC-40BA-4DFC2CF1439E}"/>
              </a:ext>
            </a:extLst>
          </p:cNvPr>
          <p:cNvSpPr txBox="1"/>
          <p:nvPr/>
        </p:nvSpPr>
        <p:spPr>
          <a:xfrm>
            <a:off x="7510279" y="4354162"/>
            <a:ext cx="9456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it-IT" dirty="0">
                <a:solidFill>
                  <a:srgbClr val="0070C0"/>
                </a:solidFill>
              </a:rPr>
              <a:t>[1.05]</a:t>
            </a:r>
            <a:endParaRPr lang="it-IT" baseline="-25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5262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3D7460-0B0D-F73B-397D-B745A32646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6D378AA4-AC06-8A35-D62F-1E43888A0D51}"/>
              </a:ext>
            </a:extLst>
          </p:cNvPr>
          <p:cNvSpPr txBox="1"/>
          <p:nvPr/>
        </p:nvSpPr>
        <p:spPr>
          <a:xfrm>
            <a:off x="844989" y="751436"/>
            <a:ext cx="10748297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400" b="1" dirty="0"/>
              <a:t>Co-chairs’ proposal – limits</a:t>
            </a:r>
          </a:p>
          <a:p>
            <a:pPr lvl="1"/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585A812-C356-1F68-5FAD-5FE78074303E}"/>
              </a:ext>
            </a:extLst>
          </p:cNvPr>
          <p:cNvSpPr txBox="1"/>
          <p:nvPr/>
        </p:nvSpPr>
        <p:spPr>
          <a:xfrm>
            <a:off x="10269645" y="149393"/>
            <a:ext cx="19917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TF TA 33rd session</a:t>
            </a:r>
          </a:p>
          <a:p>
            <a:r>
              <a:rPr lang="en-US" sz="1400" dirty="0"/>
              <a:t>20</a:t>
            </a:r>
            <a:r>
              <a:rPr lang="en-US" sz="1400" baseline="30000" dirty="0"/>
              <a:t>th</a:t>
            </a:r>
            <a:r>
              <a:rPr lang="en-US" sz="1400" dirty="0"/>
              <a:t> May 2025</a:t>
            </a:r>
            <a:endParaRPr lang="en-GB" sz="1400" dirty="0"/>
          </a:p>
        </p:txBody>
      </p:sp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34E329C9-11D8-90B3-5424-55D0B5C9F014}"/>
              </a:ext>
            </a:extLst>
          </p:cNvPr>
          <p:cNvSpPr>
            <a:spLocks noGrp="1"/>
          </p:cNvSpPr>
          <p:nvPr/>
        </p:nvSpPr>
        <p:spPr>
          <a:xfrm>
            <a:off x="7110621" y="1792277"/>
            <a:ext cx="4743922" cy="50657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85750" indent="-285750" algn="l" defTabSz="685800" rtl="0" eaLnBrk="1" latinLnBrk="0" hangingPunct="1">
              <a:lnSpc>
                <a:spcPct val="114000"/>
              </a:lnSpc>
              <a:spcBef>
                <a:spcPts val="450"/>
              </a:spcBef>
              <a:spcAft>
                <a:spcPts val="600"/>
              </a:spcAft>
              <a:buClr>
                <a:srgbClr val="2C2D34"/>
              </a:buClr>
              <a:buSzPct val="75000"/>
              <a:buFont typeface="Arial" panose="020B0604020202020204" pitchFamily="34" charset="0"/>
              <a:buChar char="•"/>
              <a:defRPr sz="1280" kern="1200">
                <a:solidFill>
                  <a:srgbClr val="2C2D3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114000"/>
              </a:lnSpc>
              <a:spcBef>
                <a:spcPts val="450"/>
              </a:spcBef>
              <a:spcAft>
                <a:spcPts val="600"/>
              </a:spcAft>
              <a:buClr>
                <a:srgbClr val="2C2D34"/>
              </a:buClr>
              <a:buSzPct val="75000"/>
              <a:buFont typeface="Arial" panose="020B0604020202020204" pitchFamily="34" charset="0"/>
              <a:buChar char="•"/>
              <a:defRPr sz="1200" kern="1200">
                <a:solidFill>
                  <a:srgbClr val="2C2D3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114000"/>
              </a:lnSpc>
              <a:spcBef>
                <a:spcPts val="450"/>
              </a:spcBef>
              <a:spcAft>
                <a:spcPts val="600"/>
              </a:spcAft>
              <a:buClr>
                <a:srgbClr val="2C2D34"/>
              </a:buClr>
              <a:buSzPct val="75000"/>
              <a:buFont typeface="Arial" panose="020B0604020202020204" pitchFamily="34" charset="0"/>
              <a:buChar char="•"/>
              <a:defRPr sz="1050" kern="1200">
                <a:solidFill>
                  <a:srgbClr val="2C2D3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114000"/>
              </a:lnSpc>
              <a:spcBef>
                <a:spcPts val="450"/>
              </a:spcBef>
              <a:spcAft>
                <a:spcPts val="600"/>
              </a:spcAft>
              <a:buClr>
                <a:srgbClr val="2C2D34"/>
              </a:buClr>
              <a:buSzPct val="75000"/>
              <a:buFont typeface="Arial" panose="020B0604020202020204" pitchFamily="34" charset="0"/>
              <a:buChar char="•"/>
              <a:defRPr sz="900" kern="1200">
                <a:solidFill>
                  <a:srgbClr val="2C2D3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543050" indent="-171450" algn="l" defTabSz="685800" rtl="0" eaLnBrk="1" latinLnBrk="0" hangingPunct="1">
              <a:lnSpc>
                <a:spcPct val="114000"/>
              </a:lnSpc>
              <a:spcBef>
                <a:spcPts val="450"/>
              </a:spcBef>
              <a:spcAft>
                <a:spcPts val="600"/>
              </a:spcAft>
              <a:buClr>
                <a:srgbClr val="2C2D34"/>
              </a:buClr>
              <a:buSzPct val="75000"/>
              <a:buFont typeface="Arial" panose="020B0604020202020204" pitchFamily="34" charset="0"/>
              <a:buChar char="•"/>
              <a:defRPr lang="en-GB" sz="900" kern="1200">
                <a:solidFill>
                  <a:srgbClr val="2C2D3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IE" sz="1400" b="1" dirty="0">
                <a:solidFill>
                  <a:schemeClr val="tx1"/>
                </a:solidFill>
              </a:rPr>
              <a:t>Example of integration of limit into draft reg.:</a:t>
            </a:r>
          </a:p>
          <a:p>
            <a:pPr marL="0" indent="0">
              <a:buNone/>
            </a:pPr>
            <a:r>
              <a:rPr lang="en-IE" sz="1400" dirty="0"/>
              <a:t>1.11.13.6. The abrasion index corrected for the measurement uncertainty </a:t>
            </a:r>
            <a:r>
              <a:rPr lang="en-IE" sz="1400" dirty="0" err="1"/>
              <a:t>AICT</a:t>
            </a:r>
            <a:r>
              <a:rPr lang="en-IE" sz="1400" baseline="-25000" dirty="0" err="1"/>
              <a:t>corr</a:t>
            </a:r>
            <a:r>
              <a:rPr lang="en-IE" sz="1400" dirty="0"/>
              <a:t> of the candidate tyre is calculated from the following equation:</a:t>
            </a:r>
          </a:p>
          <a:p>
            <a:pPr marL="0" indent="0">
              <a:buNone/>
            </a:pPr>
            <a:r>
              <a:rPr lang="en-IE" sz="1400" dirty="0" err="1"/>
              <a:t>AICT</a:t>
            </a:r>
            <a:r>
              <a:rPr lang="en-IE" sz="1400" baseline="-25000" dirty="0" err="1"/>
              <a:t>MUcorr</a:t>
            </a:r>
            <a:r>
              <a:rPr lang="en-IE" sz="1400" dirty="0"/>
              <a:t> = AICT – MU</a:t>
            </a:r>
          </a:p>
          <a:p>
            <a:pPr marL="0" indent="0">
              <a:buNone/>
            </a:pPr>
            <a:r>
              <a:rPr lang="en-IE" sz="1400" dirty="0"/>
              <a:t>Where MU is given in the </a:t>
            </a:r>
            <a:r>
              <a:rPr lang="en-IE" sz="1400" b="1" dirty="0"/>
              <a:t>Table </a:t>
            </a:r>
            <a:r>
              <a:rPr lang="en-IE" sz="1400" dirty="0"/>
              <a:t>(see next slide)</a:t>
            </a:r>
          </a:p>
          <a:p>
            <a:pPr marL="0" indent="0">
              <a:buNone/>
            </a:pPr>
            <a:endParaRPr lang="en-IE" sz="1400" dirty="0"/>
          </a:p>
          <a:p>
            <a:pPr marL="0" indent="0">
              <a:buNone/>
            </a:pPr>
            <a:r>
              <a:rPr lang="en-IE" sz="1400" dirty="0"/>
              <a:t>No need for additional uncertainty as it is the worst case. An additional MU</a:t>
            </a:r>
            <a:r>
              <a:rPr lang="en-IE" sz="1400" baseline="-25000" dirty="0"/>
              <a:t>COP </a:t>
            </a:r>
            <a:r>
              <a:rPr lang="en-IE" sz="1400" dirty="0"/>
              <a:t>0.05 could be added if any method can be used </a:t>
            </a:r>
            <a:r>
              <a:rPr lang="en-IE" sz="1400" dirty="0">
                <a:solidFill>
                  <a:schemeClr val="tx1"/>
                </a:solidFill>
              </a:rPr>
              <a:t>at COP </a:t>
            </a:r>
            <a:r>
              <a:rPr lang="en-IE" sz="1400" dirty="0"/>
              <a:t>regardless the method of type approval.</a:t>
            </a:r>
          </a:p>
          <a:p>
            <a:pPr marL="0" indent="0">
              <a:buNone/>
            </a:pPr>
            <a:endParaRPr lang="en-IE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4552D115-9748-8628-E0A8-AE9F2697D9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801" y="1860949"/>
            <a:ext cx="6419408" cy="259973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C14B81D-71C7-28F3-B9B5-9840C13036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306" y="4866597"/>
            <a:ext cx="6419408" cy="953547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1DDEE224-A2E1-39A6-316B-B05E62700D1A}"/>
              </a:ext>
            </a:extLst>
          </p:cNvPr>
          <p:cNvSpPr/>
          <p:nvPr/>
        </p:nvSpPr>
        <p:spPr>
          <a:xfrm>
            <a:off x="7033116" y="1756114"/>
            <a:ext cx="4743922" cy="367707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19146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9060C1-9A0F-7187-EB87-05ECB6FA39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F43971E9-465E-7171-B8BC-CDE5DFB2CC0D}"/>
              </a:ext>
            </a:extLst>
          </p:cNvPr>
          <p:cNvSpPr txBox="1"/>
          <p:nvPr/>
        </p:nvSpPr>
        <p:spPr>
          <a:xfrm>
            <a:off x="844989" y="751436"/>
            <a:ext cx="10748297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400" b="1" dirty="0"/>
              <a:t>TF TA views on decision points</a:t>
            </a:r>
          </a:p>
          <a:p>
            <a:endParaRPr lang="en-US" sz="1200" b="1" dirty="0"/>
          </a:p>
          <a:p>
            <a:pPr marL="342900" indent="-342900">
              <a:buFont typeface="+mj-lt"/>
              <a:buAutoNum type="arabicPeriod"/>
            </a:pPr>
            <a:r>
              <a:rPr lang="en-US" b="1" dirty="0">
                <a:solidFill>
                  <a:schemeClr val="bg1">
                    <a:lumMod val="65000"/>
                  </a:schemeClr>
                </a:solidFill>
              </a:rPr>
              <a:t>Can we proceed on limit setting for both test methods based on current correlation?</a:t>
            </a:r>
          </a:p>
          <a:p>
            <a:pPr lvl="1"/>
            <a:r>
              <a:rPr lang="en-US" b="1" dirty="0">
                <a:solidFill>
                  <a:schemeClr val="bg1">
                    <a:lumMod val="65000"/>
                  </a:schemeClr>
                </a:solidFill>
              </a:rPr>
              <a:t>Co-chairs’ proposal: </a:t>
            </a: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proceed with both methods</a:t>
            </a:r>
            <a:r>
              <a:rPr lang="en-US" sz="1800" dirty="0">
                <a:solidFill>
                  <a:schemeClr val="bg2">
                    <a:lumMod val="75000"/>
                  </a:schemeClr>
                </a:solidFill>
              </a:rPr>
              <a:t>, and set out a roadmap for method improvements in </a:t>
            </a:r>
            <a:r>
              <a:rPr lang="en-US" sz="1800" dirty="0" err="1">
                <a:solidFill>
                  <a:schemeClr val="bg2">
                    <a:lumMod val="75000"/>
                  </a:schemeClr>
                </a:solidFill>
              </a:rPr>
              <a:t>ToRs</a:t>
            </a:r>
            <a:endParaRPr lang="en-US" sz="1800" dirty="0">
              <a:solidFill>
                <a:schemeClr val="bg2">
                  <a:lumMod val="75000"/>
                </a:schemeClr>
              </a:solidFill>
            </a:endParaRPr>
          </a:p>
          <a:p>
            <a:pPr marL="800100" lvl="1" indent="-342900">
              <a:buFont typeface="+mj-lt"/>
              <a:buAutoNum type="arabicPeriod"/>
            </a:pPr>
            <a:endParaRPr lang="en-US" dirty="0">
              <a:solidFill>
                <a:schemeClr val="bg1">
                  <a:lumMod val="65000"/>
                </a:schemeClr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b="1" dirty="0">
                <a:solidFill>
                  <a:schemeClr val="bg1">
                    <a:lumMod val="65000"/>
                  </a:schemeClr>
                </a:solidFill>
              </a:rPr>
              <a:t>What </a:t>
            </a:r>
            <a:r>
              <a:rPr lang="en-US" b="1" dirty="0" err="1">
                <a:solidFill>
                  <a:schemeClr val="bg1">
                    <a:lumMod val="65000"/>
                  </a:schemeClr>
                </a:solidFill>
              </a:rPr>
              <a:t>tyres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</a:rPr>
              <a:t> should be in/out of scope for limit setting?</a:t>
            </a:r>
          </a:p>
          <a:p>
            <a:pPr lvl="1"/>
            <a:r>
              <a:rPr lang="en-US" b="1" dirty="0">
                <a:solidFill>
                  <a:schemeClr val="bg1">
                    <a:lumMod val="65000"/>
                  </a:schemeClr>
                </a:solidFill>
              </a:rPr>
              <a:t>Co-chairs’ proposal: </a:t>
            </a: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meet requirements of UNR 117 as prerequisite </a:t>
            </a:r>
            <a:r>
              <a:rPr lang="en-US" sz="1800" dirty="0">
                <a:solidFill>
                  <a:schemeClr val="bg2">
                    <a:lumMod val="75000"/>
                  </a:schemeClr>
                </a:solidFill>
              </a:rPr>
              <a:t>(high degree of harmonization, ease of drafting)</a:t>
            </a:r>
          </a:p>
          <a:p>
            <a:pPr lvl="1"/>
            <a:endParaRPr lang="en-US" b="1" dirty="0">
              <a:solidFill>
                <a:schemeClr val="bg1">
                  <a:lumMod val="65000"/>
                </a:schemeClr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b="1" dirty="0">
                <a:solidFill>
                  <a:schemeClr val="bg1">
                    <a:lumMod val="65000"/>
                  </a:schemeClr>
                </a:solidFill>
              </a:rPr>
              <a:t>What </a:t>
            </a:r>
            <a:r>
              <a:rPr lang="en-US" b="1" dirty="0" err="1">
                <a:solidFill>
                  <a:schemeClr val="bg1">
                    <a:lumMod val="65000"/>
                  </a:schemeClr>
                </a:solidFill>
              </a:rPr>
              <a:t>tyre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</a:rPr>
              <a:t> groupings should be used for limits? 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  <a:p>
            <a:pPr lvl="1"/>
            <a:r>
              <a:rPr lang="en-US" b="1" dirty="0">
                <a:solidFill>
                  <a:schemeClr val="bg1">
                    <a:lumMod val="65000"/>
                  </a:schemeClr>
                </a:solidFill>
              </a:rPr>
              <a:t>Co-chairs’ proposal: </a:t>
            </a: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Normal, 3PMSF [and Special] only </a:t>
            </a:r>
            <a:r>
              <a:rPr lang="en-US" sz="1800" dirty="0">
                <a:solidFill>
                  <a:schemeClr val="bg2">
                    <a:lumMod val="75000"/>
                  </a:schemeClr>
                </a:solidFill>
              </a:rPr>
              <a:t>to avoid proliferation of ad hoc limits</a:t>
            </a:r>
            <a:endParaRPr lang="en-US" dirty="0">
              <a:solidFill>
                <a:schemeClr val="bg2">
                  <a:lumMod val="75000"/>
                </a:schemeClr>
              </a:solidFill>
            </a:endParaRPr>
          </a:p>
          <a:p>
            <a:pPr lvl="1"/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b="1" dirty="0"/>
              <a:t>What limit values should be used? </a:t>
            </a:r>
          </a:p>
          <a:p>
            <a:pPr lvl="1"/>
            <a:r>
              <a:rPr lang="en-US" b="1" dirty="0">
                <a:solidFill>
                  <a:srgbClr val="0070C0"/>
                </a:solidFill>
              </a:rPr>
              <a:t>Co-chairs’ proposal: </a:t>
            </a:r>
            <a:r>
              <a:rPr lang="en-US" dirty="0"/>
              <a:t>1.0 for normal, 1.05 for 3PMSF – with separate uncertainty margin</a:t>
            </a:r>
          </a:p>
          <a:p>
            <a:pPr marL="342900" indent="-342900">
              <a:buFont typeface="+mj-lt"/>
              <a:buAutoNum type="arabicPeriod"/>
            </a:pPr>
            <a:endParaRPr lang="en-US" b="1" dirty="0">
              <a:solidFill>
                <a:schemeClr val="bg1">
                  <a:lumMod val="65000"/>
                </a:schemeClr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b="1" dirty="0"/>
              <a:t>How should measurement uncertainty be accounted for within the limit setting?</a:t>
            </a:r>
          </a:p>
          <a:p>
            <a:pPr lvl="1"/>
            <a:r>
              <a:rPr lang="en-US" b="1" dirty="0">
                <a:solidFill>
                  <a:srgbClr val="0070C0"/>
                </a:solidFill>
              </a:rPr>
              <a:t>Co-chairs’ proposal:  </a:t>
            </a:r>
            <a:r>
              <a:rPr lang="en-US" dirty="0"/>
              <a:t>a core limit with separate uncertainty margin (detailed on previous slides)</a:t>
            </a:r>
          </a:p>
          <a:p>
            <a:pPr marL="800100" lvl="1" indent="-342900">
              <a:buFont typeface="+mj-lt"/>
              <a:buAutoNum type="arabicPeriod"/>
            </a:pPr>
            <a:endParaRPr lang="en-US" b="1" dirty="0"/>
          </a:p>
          <a:p>
            <a:r>
              <a:rPr lang="en-US" b="1" dirty="0">
                <a:solidFill>
                  <a:srgbClr val="FF0000"/>
                </a:solidFill>
              </a:rPr>
              <a:t>(Proposed format: rapid rounds of discussion for questions 4 and 5 –  max 1 minute per intervention)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90B521F-E81D-9445-1513-E97B1B04E199}"/>
              </a:ext>
            </a:extLst>
          </p:cNvPr>
          <p:cNvSpPr txBox="1"/>
          <p:nvPr/>
        </p:nvSpPr>
        <p:spPr>
          <a:xfrm>
            <a:off x="10269645" y="149393"/>
            <a:ext cx="19917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TF TA 33rd session</a:t>
            </a:r>
          </a:p>
          <a:p>
            <a:r>
              <a:rPr lang="en-US" sz="1400" dirty="0"/>
              <a:t>20</a:t>
            </a:r>
            <a:r>
              <a:rPr lang="en-US" sz="1400" baseline="30000" dirty="0"/>
              <a:t>th</a:t>
            </a:r>
            <a:r>
              <a:rPr lang="en-US" sz="1400" dirty="0"/>
              <a:t> May 2025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5009014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413430-DB55-20AF-C22B-EA807D0C90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2FFEAC8C-9E90-CCE1-2BFB-51A8A6624830}"/>
              </a:ext>
            </a:extLst>
          </p:cNvPr>
          <p:cNvSpPr txBox="1"/>
          <p:nvPr/>
        </p:nvSpPr>
        <p:spPr>
          <a:xfrm>
            <a:off x="844989" y="751436"/>
            <a:ext cx="10748297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400" b="1" dirty="0"/>
              <a:t>Co-chairs’ proposal – limits and MU</a:t>
            </a:r>
          </a:p>
          <a:p>
            <a:pPr lvl="1"/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4FFBFF6-CE5E-0234-9010-3FF075346A19}"/>
              </a:ext>
            </a:extLst>
          </p:cNvPr>
          <p:cNvSpPr txBox="1"/>
          <p:nvPr/>
        </p:nvSpPr>
        <p:spPr>
          <a:xfrm>
            <a:off x="10269645" y="149393"/>
            <a:ext cx="19917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TF TA 33rd session</a:t>
            </a:r>
          </a:p>
          <a:p>
            <a:r>
              <a:rPr lang="en-US" sz="1400" dirty="0"/>
              <a:t>20</a:t>
            </a:r>
            <a:r>
              <a:rPr lang="en-US" sz="1400" baseline="30000" dirty="0"/>
              <a:t>th</a:t>
            </a:r>
            <a:r>
              <a:rPr lang="en-US" sz="1400" dirty="0"/>
              <a:t> May 2025</a:t>
            </a:r>
            <a:endParaRPr lang="en-GB" sz="14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555A72D-D522-293E-4004-474730A8BF6B}"/>
              </a:ext>
            </a:extLst>
          </p:cNvPr>
          <p:cNvSpPr txBox="1"/>
          <p:nvPr/>
        </p:nvSpPr>
        <p:spPr>
          <a:xfrm>
            <a:off x="844989" y="1613210"/>
            <a:ext cx="1038090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Questions for TF 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Do you agree to the approach we have proposed in structuring the  limits and measurement uncertainty?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Do you agree with our proposals for limits?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Do you agree with our proposals for measurement uncertainty margins?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Do you think an additional 0.05 should be applied to the measurement uncertainty for COP?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Which date D1 should be considered?</a:t>
            </a:r>
          </a:p>
        </p:txBody>
      </p:sp>
    </p:spTree>
    <p:extLst>
      <p:ext uri="{BB962C8B-B14F-4D97-AF65-F5344CB8AC3E}">
        <p14:creationId xmlns:p14="http://schemas.microsoft.com/office/powerpoint/2010/main" val="37819189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lc_EmailTo xmlns="15ff3d39-6e7b-4d70-9b7c-8d9fe85d0f29" xsi:nil="true"/>
    <TaxCatchAll xmlns="15ff3d39-6e7b-4d70-9b7c-8d9fe85d0f29" xsi:nil="true"/>
    <d28f1dd39ca44d93a9ba0d339cd2cfbc xmlns="4fea251c-3bdd-4d50-962b-ffa2ae250ba0">
      <Terms xmlns="http://schemas.microsoft.com/office/infopath/2007/PartnerControls"/>
    </d28f1dd39ca44d93a9ba0d339cd2cfbc>
    <dlc_EmailSubject xmlns="15ff3d39-6e7b-4d70-9b7c-8d9fe85d0f29" xsi:nil="true"/>
    <lcf76f155ced4ddcb4097134ff3c332f xmlns="77e6f50a-bf2d-471a-9b58-a8885246c773">
      <Terms xmlns="http://schemas.microsoft.com/office/infopath/2007/PartnerControls"/>
    </lcf76f155ced4ddcb4097134ff3c332f>
    <n30081d4a6394f3798cc88be69ab51c8 xmlns="4fea251c-3bdd-4d50-962b-ffa2ae250ba0">
      <Terms xmlns="http://schemas.microsoft.com/office/infopath/2007/PartnerControls"/>
    </n30081d4a6394f3798cc88be69ab51c8>
    <dlc_EmailCC xmlns="15ff3d39-6e7b-4d70-9b7c-8d9fe85d0f29" xsi:nil="true"/>
    <Historical_x0020_Importance xmlns="15ff3d39-6e7b-4d70-9b7c-8d9fe85d0f29">false</Historical_x0020_Importance>
    <dlc_EmailBCC xmlns="15ff3d39-6e7b-4d70-9b7c-8d9fe85d0f29" xsi:nil="true"/>
    <dlc_EmailFrom xmlns="15ff3d39-6e7b-4d70-9b7c-8d9fe85d0f29" xsi:nil="true"/>
    <Security_x0020_Classification xmlns="15ff3d39-6e7b-4d70-9b7c-8d9fe85d0f29">Official</Security_x0020_Classification>
    <dlc_EmailReceivedUTC xmlns="15ff3d39-6e7b-4d70-9b7c-8d9fe85d0f29" xsi:nil="true"/>
    <dlc_EmailSentUTC xmlns="15ff3d39-6e7b-4d70-9b7c-8d9fe85d0f29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5BE4F50F8ABE24F8646D8BF3DA14D7A" ma:contentTypeVersion="16" ma:contentTypeDescription="Create a new document." ma:contentTypeScope="" ma:versionID="be0f5d126ddad459633ff0270621bf48">
  <xsd:schema xmlns:xsd="http://www.w3.org/2001/XMLSchema" xmlns:xs="http://www.w3.org/2001/XMLSchema" xmlns:p="http://schemas.microsoft.com/office/2006/metadata/properties" xmlns:ns2="4fea251c-3bdd-4d50-962b-ffa2ae250ba0" xmlns:ns3="15ff3d39-6e7b-4d70-9b7c-8d9fe85d0f29" xmlns:ns4="77e6f50a-bf2d-471a-9b58-a8885246c773" targetNamespace="http://schemas.microsoft.com/office/2006/metadata/properties" ma:root="true" ma:fieldsID="e1ae21906c570a60387e94090eb87b6c" ns2:_="" ns3:_="" ns4:_="">
    <xsd:import namespace="4fea251c-3bdd-4d50-962b-ffa2ae250ba0"/>
    <xsd:import namespace="15ff3d39-6e7b-4d70-9b7c-8d9fe85d0f29"/>
    <xsd:import namespace="77e6f50a-bf2d-471a-9b58-a8885246c773"/>
    <xsd:element name="properties">
      <xsd:complexType>
        <xsd:sequence>
          <xsd:element name="documentManagement">
            <xsd:complexType>
              <xsd:all>
                <xsd:element ref="ns2:n30081d4a6394f3798cc88be69ab51c8" minOccurs="0"/>
                <xsd:element ref="ns3:TaxCatchAll" minOccurs="0"/>
                <xsd:element ref="ns3:TaxCatchAllLabel" minOccurs="0"/>
                <xsd:element ref="ns2:d28f1dd39ca44d93a9ba0d339cd2cfbc" minOccurs="0"/>
                <xsd:element ref="ns3:Historical_x0020_Importance" minOccurs="0"/>
                <xsd:element ref="ns3:Security_x0020_Classification" minOccurs="0"/>
                <xsd:element ref="ns3:dlc_EmailBCC" minOccurs="0"/>
                <xsd:element ref="ns3:dlc_EmailCC" minOccurs="0"/>
                <xsd:element ref="ns3:dlc_EmailReceivedUTC" minOccurs="0"/>
                <xsd:element ref="ns3:dlc_EmailSentUTC" minOccurs="0"/>
                <xsd:element ref="ns3:dlc_EmailFrom" minOccurs="0"/>
                <xsd:element ref="ns3:dlc_EmailSubject" minOccurs="0"/>
                <xsd:element ref="ns3:dlc_EmailTo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OCR" minOccurs="0"/>
                <xsd:element ref="ns4:MediaServiceDateTaken" minOccurs="0"/>
                <xsd:element ref="ns4:MediaServiceLocation" minOccurs="0"/>
                <xsd:element ref="ns2:SharedWithUsers" minOccurs="0"/>
                <xsd:element ref="ns2:SharedWithDetails" minOccurs="0"/>
                <xsd:element ref="ns4:MediaServiceAutoKeyPoints" minOccurs="0"/>
                <xsd:element ref="ns4:MediaServiceKeyPoints" minOccurs="0"/>
                <xsd:element ref="ns4:lcf76f155ced4ddcb4097134ff3c332f" minOccurs="0"/>
                <xsd:element ref="ns4:MediaServiceObjectDetectorVersions" minOccurs="0"/>
                <xsd:element ref="ns4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fea251c-3bdd-4d50-962b-ffa2ae250ba0" elementFormDefault="qualified">
    <xsd:import namespace="http://schemas.microsoft.com/office/2006/documentManagement/types"/>
    <xsd:import namespace="http://schemas.microsoft.com/office/infopath/2007/PartnerControls"/>
    <xsd:element name="n30081d4a6394f3798cc88be69ab51c8" ma:index="8" nillable="true" ma:taxonomy="true" ma:internalName="n30081d4a6394f3798cc88be69ab51c8" ma:taxonomyFieldName="CustomTag" ma:displayName="Custom Tag" ma:default="" ma:fieldId="{730081d4-a639-4f37-98cc-88be69ab51c8}" ma:sspId="5de26ec3-896b-4bef-bed1-ad194f885b2b" ma:termSetId="1fda0bda-7382-4997-83fd-c032905b4fa4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d28f1dd39ca44d93a9ba0d339cd2cfbc" ma:index="12" nillable="true" ma:taxonomy="true" ma:internalName="d28f1dd39ca44d93a9ba0d339cd2cfbc" ma:taxonomyFieldName="FinancialYear" ma:displayName="Financial Year" ma:fieldId="{d28f1dd3-9ca4-4d93-a9ba-0d339cd2cfbc}" ma:sspId="5de26ec3-896b-4bef-bed1-ad194f885b2b" ma:termSetId="ad0d7153-16bc-4f62-8559-37863dc2e05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aredWithUsers" ma:index="3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3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ff3d39-6e7b-4d70-9b7c-8d9fe85d0f29" elementFormDefault="qualified">
    <xsd:import namespace="http://schemas.microsoft.com/office/2006/documentManagement/types"/>
    <xsd:import namespace="http://schemas.microsoft.com/office/infopath/2007/PartnerControls"/>
    <xsd:element name="TaxCatchAll" ma:index="9" nillable="true" ma:displayName="Taxonomy Catch All Column" ma:hidden="true" ma:list="{55e0d90b-24ab-4bde-ad7e-6e63d4e76866}" ma:internalName="TaxCatchAll" ma:showField="CatchAllData" ma:web="4fea251c-3bdd-4d50-962b-ffa2ae250ba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55e0d90b-24ab-4bde-ad7e-6e63d4e76866}" ma:internalName="TaxCatchAllLabel" ma:readOnly="true" ma:showField="CatchAllDataLabel" ma:web="4fea251c-3bdd-4d50-962b-ffa2ae250ba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Historical_x0020_Importance" ma:index="14" nillable="true" ma:displayName="Historical Importance" ma:default="0" ma:internalName="Historical_x0020_Importance">
      <xsd:simpleType>
        <xsd:restriction base="dms:Boolean"/>
      </xsd:simpleType>
    </xsd:element>
    <xsd:element name="Security_x0020_Classification" ma:index="15" nillable="true" ma:displayName="Security Classification" ma:default="Official" ma:format="Dropdown" ma:internalName="Security_x0020_Classification">
      <xsd:simpleType>
        <xsd:restriction base="dms:Choice">
          <xsd:enumeration value="Official Sensitive"/>
          <xsd:enumeration value="Official"/>
        </xsd:restriction>
      </xsd:simpleType>
    </xsd:element>
    <xsd:element name="dlc_EmailBCC" ma:index="16" nillable="true" ma:displayName="BCC" ma:description="" ma:internalName="dlc_EmailBCC">
      <xsd:simpleType>
        <xsd:restriction base="dms:Note">
          <xsd:maxLength value="1024"/>
        </xsd:restriction>
      </xsd:simpleType>
    </xsd:element>
    <xsd:element name="dlc_EmailCC" ma:index="17" nillable="true" ma:displayName="CC" ma:description="" ma:internalName="dlc_EmailCC">
      <xsd:simpleType>
        <xsd:restriction base="dms:Note">
          <xsd:maxLength value="1024"/>
        </xsd:restriction>
      </xsd:simpleType>
    </xsd:element>
    <xsd:element name="dlc_EmailReceivedUTC" ma:index="18" nillable="true" ma:displayName="Date Received" ma:description="" ma:internalName="dlc_EmailReceivedUTC">
      <xsd:simpleType>
        <xsd:restriction base="dms:DateTime"/>
      </xsd:simpleType>
    </xsd:element>
    <xsd:element name="dlc_EmailSentUTC" ma:index="19" nillable="true" ma:displayName="Date Sent" ma:description="" ma:internalName="dlc_EmailSentUTC">
      <xsd:simpleType>
        <xsd:restriction base="dms:DateTime"/>
      </xsd:simpleType>
    </xsd:element>
    <xsd:element name="dlc_EmailFrom" ma:index="20" nillable="true" ma:displayName="From" ma:description="" ma:internalName="dlc_EmailFrom">
      <xsd:simpleType>
        <xsd:restriction base="dms:Text">
          <xsd:maxLength value="255"/>
        </xsd:restriction>
      </xsd:simpleType>
    </xsd:element>
    <xsd:element name="dlc_EmailSubject" ma:index="21" nillable="true" ma:displayName="Email Subject" ma:description="" ma:internalName="dlc_EmailSubject">
      <xsd:simpleType>
        <xsd:restriction base="dms:Note"/>
      </xsd:simpleType>
    </xsd:element>
    <xsd:element name="dlc_EmailTo" ma:index="22" nillable="true" ma:displayName="To" ma:description="" ma:internalName="dlc_EmailTo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e6f50a-bf2d-471a-9b58-a8885246c77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23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24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25" nillable="true" ma:displayName="Tags" ma:internalName="MediaServiceAutoTags" ma:readOnly="true">
      <xsd:simpleType>
        <xsd:restriction base="dms:Text"/>
      </xsd:simpleType>
    </xsd:element>
    <xsd:element name="MediaServiceGenerationTime" ma:index="2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9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30" nillable="true" ma:displayName="Location" ma:internalName="MediaServiceLocation" ma:readOnly="true">
      <xsd:simpleType>
        <xsd:restriction base="dms:Text"/>
      </xsd:simpleType>
    </xsd:element>
    <xsd:element name="MediaServiceAutoKeyPoints" ma:index="3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3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36" nillable="true" ma:taxonomy="true" ma:internalName="lcf76f155ced4ddcb4097134ff3c332f" ma:taxonomyFieldName="MediaServiceImageTags" ma:displayName="Image Tags" ma:readOnly="false" ma:fieldId="{5cf76f15-5ced-4ddc-b409-7134ff3c332f}" ma:taxonomyMulti="true" ma:sspId="5de26ec3-896b-4bef-bed1-ad194f885b2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37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38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DCA3952-9AFF-431E-A491-A2B5244EDDA0}">
  <ds:schemaRefs>
    <ds:schemaRef ds:uri="http://purl.org/dc/elements/1.1/"/>
    <ds:schemaRef ds:uri="4fea251c-3bdd-4d50-962b-ffa2ae250ba0"/>
    <ds:schemaRef ds:uri="http://schemas.microsoft.com/office/infopath/2007/PartnerControls"/>
    <ds:schemaRef ds:uri="http://purl.org/dc/dcmitype/"/>
    <ds:schemaRef ds:uri="http://www.w3.org/XML/1998/namespace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77e6f50a-bf2d-471a-9b58-a8885246c773"/>
    <ds:schemaRef ds:uri="15ff3d39-6e7b-4d70-9b7c-8d9fe85d0f29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2F752205-27FF-4756-9AEA-E36F59D46EA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fea251c-3bdd-4d50-962b-ffa2ae250ba0"/>
    <ds:schemaRef ds:uri="15ff3d39-6e7b-4d70-9b7c-8d9fe85d0f29"/>
    <ds:schemaRef ds:uri="77e6f50a-bf2d-471a-9b58-a8885246c77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CC7140D-1973-4EA5-83C6-A8EC026AD5C5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f0c28fc3-7798-4269-87f4-d58050cd53cb}" enabled="1" method="Privileged" siteId="{28b782fb-41e1-48ea-bfc3-ad7558ce7136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11018</TotalTime>
  <Words>1530</Words>
  <Application>Microsoft Office PowerPoint</Application>
  <PresentationFormat>Widescreen</PresentationFormat>
  <Paragraphs>223</Paragraphs>
  <Slides>13</Slides>
  <Notes>0</Notes>
  <HiddenSlides>4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Aptos</vt:lpstr>
      <vt:lpstr>Aptos Display</vt:lpstr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David Miles</dc:creator>
  <cp:lastModifiedBy>David Miles</cp:lastModifiedBy>
  <cp:revision>8</cp:revision>
  <dcterms:created xsi:type="dcterms:W3CDTF">2024-12-12T15:48:15Z</dcterms:created>
  <dcterms:modified xsi:type="dcterms:W3CDTF">2025-05-20T09:25:45Z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0x01010055BE4F50F8ABE24F8646D8BF3DA14D7A</vt:lpwstr>
  </property>
  <property fmtid="{D5CDD505-2E9C-101B-9397-08002B2CF9AE}" pid="3" name="ClassificationContentMarkingFooterLocations">
    <vt:lpwstr>Office Theme:10</vt:lpwstr>
  </property>
  <property fmtid="{D5CDD505-2E9C-101B-9397-08002B2CF9AE}" pid="4" name="ClassificationContentMarkingFooterText">
    <vt:lpwstr>OFFICIAL</vt:lpwstr>
  </property>
  <property fmtid="{D5CDD505-2E9C-101B-9397-08002B2CF9AE}" pid="5" name="ClassificationContentMarkingHeaderLocations">
    <vt:lpwstr>Office Theme:9</vt:lpwstr>
  </property>
  <property fmtid="{D5CDD505-2E9C-101B-9397-08002B2CF9AE}" pid="6" name="ClassificationContentMarkingHeaderText">
    <vt:lpwstr>OFFICIAL</vt:lpwstr>
  </property>
  <property fmtid="{D5CDD505-2E9C-101B-9397-08002B2CF9AE}" pid="7" name="MediaServiceImageTags">
    <vt:lpwstr/>
  </property>
  <property fmtid="{D5CDD505-2E9C-101B-9397-08002B2CF9AE}" pid="8" name="CustomTag">
    <vt:lpwstr/>
  </property>
  <property fmtid="{D5CDD505-2E9C-101B-9397-08002B2CF9AE}" pid="9" name="FinancialYear">
    <vt:lpwstr/>
  </property>
  <property fmtid="{D5CDD505-2E9C-101B-9397-08002B2CF9AE}" pid="10" name="MSIP_Label_6bd9ddd1-4d20-43f6-abfa-fc3c07406f94_Enabled">
    <vt:lpwstr>true</vt:lpwstr>
  </property>
  <property fmtid="{D5CDD505-2E9C-101B-9397-08002B2CF9AE}" pid="11" name="MSIP_Label_6bd9ddd1-4d20-43f6-abfa-fc3c07406f94_SetDate">
    <vt:lpwstr>2025-04-15T08:39:17Z</vt:lpwstr>
  </property>
  <property fmtid="{D5CDD505-2E9C-101B-9397-08002B2CF9AE}" pid="12" name="MSIP_Label_6bd9ddd1-4d20-43f6-abfa-fc3c07406f94_Method">
    <vt:lpwstr>Standard</vt:lpwstr>
  </property>
  <property fmtid="{D5CDD505-2E9C-101B-9397-08002B2CF9AE}" pid="13" name="MSIP_Label_6bd9ddd1-4d20-43f6-abfa-fc3c07406f94_Name">
    <vt:lpwstr>Commission Use</vt:lpwstr>
  </property>
  <property fmtid="{D5CDD505-2E9C-101B-9397-08002B2CF9AE}" pid="14" name="MSIP_Label_6bd9ddd1-4d20-43f6-abfa-fc3c07406f94_SiteId">
    <vt:lpwstr>b24c8b06-522c-46fe-9080-70926f8dddb1</vt:lpwstr>
  </property>
  <property fmtid="{D5CDD505-2E9C-101B-9397-08002B2CF9AE}" pid="15" name="MSIP_Label_6bd9ddd1-4d20-43f6-abfa-fc3c07406f94_ActionId">
    <vt:lpwstr>703e3ea8-fd81-4e7b-927a-8adb50d6dbb5</vt:lpwstr>
  </property>
  <property fmtid="{D5CDD505-2E9C-101B-9397-08002B2CF9AE}" pid="16" name="MSIP_Label_6bd9ddd1-4d20-43f6-abfa-fc3c07406f94_ContentBits">
    <vt:lpwstr>0</vt:lpwstr>
  </property>
</Properties>
</file>