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4" r:id="rId2"/>
    <p:sldId id="306" r:id="rId3"/>
    <p:sldId id="301" r:id="rId4"/>
    <p:sldId id="302" r:id="rId5"/>
    <p:sldId id="303" r:id="rId6"/>
    <p:sldId id="30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7F83B8-2C47-4C24-2D45-51150F7F93C4}" name="Nicolas De Mahieu" initials="NDM" userId="S::ndm@etrto.org::86ffda28-54bf-46cb-8307-ac4eaeeea85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3CCE9C-3E98-4675-8DA5-8B4C6366E7CC}" v="4" dt="2025-05-21T07:50:10.1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47" autoAdjust="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040090F7-0113-4CA4-A12C-0A5347D1D0B3}"/>
    <pc:docChg chg="modSld">
      <pc:chgData name="Nicolas De Mahieu" userId="86ffda28-54bf-46cb-8307-ac4eaeeea850" providerId="ADAL" clId="{040090F7-0113-4CA4-A12C-0A5347D1D0B3}" dt="2025-05-21T08:20:45.282" v="15" actId="20577"/>
      <pc:docMkLst>
        <pc:docMk/>
      </pc:docMkLst>
      <pc:sldChg chg="modSp mod">
        <pc:chgData name="Nicolas De Mahieu" userId="86ffda28-54bf-46cb-8307-ac4eaeeea850" providerId="ADAL" clId="{040090F7-0113-4CA4-A12C-0A5347D1D0B3}" dt="2025-05-21T08:20:45.282" v="15" actId="20577"/>
        <pc:sldMkLst>
          <pc:docMk/>
          <pc:sldMk cId="867285100" sldId="307"/>
        </pc:sldMkLst>
        <pc:spChg chg="mod">
          <ac:chgData name="Nicolas De Mahieu" userId="86ffda28-54bf-46cb-8307-ac4eaeeea850" providerId="ADAL" clId="{040090F7-0113-4CA4-A12C-0A5347D1D0B3}" dt="2025-05-21T08:20:45.282" v="15" actId="20577"/>
          <ac:spMkLst>
            <pc:docMk/>
            <pc:sldMk cId="867285100" sldId="307"/>
            <ac:spMk id="2" creationId="{E480DE98-0975-FF1D-3CDA-F1AACBCD24F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3D99B-8DC3-4891-9707-3320E2A84D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48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FC0C5-3BF6-F75D-67E8-144DB3104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178B4A2-F91A-A2F2-6986-0A4F8CB668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97D9674-45C0-7E66-464A-E73B5F4639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E4A43B2-44A8-7287-E400-ECE70875D2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3D99B-8DC3-4891-9707-3320E2A84D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42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1" y="80962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5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0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0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May 21, 2025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4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9CFE2A9A-197F-818B-56F1-8E9EA4F3D0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8" y="3101850"/>
            <a:ext cx="6858000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2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2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May 21, 2025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4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70BE1232-54CD-DE4C-A166-FA7B487091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0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1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8A0418BE-57B5-4700-BC32-78D3BC087E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" y="281593"/>
            <a:ext cx="3223397" cy="94869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May 21, 2025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Wednesday, May 21,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EE318F-5AB6-C846-A2F1-88F2143519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comments</a:t>
            </a:r>
            <a:r>
              <a:rPr lang="fr-FR" dirty="0"/>
              <a:t> on the </a:t>
            </a:r>
            <a:r>
              <a:rPr lang="fr-FR" dirty="0" err="1"/>
              <a:t>co</a:t>
            </a:r>
            <a:r>
              <a:rPr lang="fr-FR" dirty="0"/>
              <a:t>-chairs </a:t>
            </a:r>
            <a:r>
              <a:rPr lang="fr-FR" dirty="0" err="1"/>
              <a:t>limit</a:t>
            </a:r>
            <a:r>
              <a:rPr lang="fr-FR" dirty="0"/>
              <a:t> setting </a:t>
            </a:r>
            <a:r>
              <a:rPr lang="fr-FR" dirty="0" err="1"/>
              <a:t>proposal</a:t>
            </a:r>
            <a:r>
              <a:rPr lang="fr-FR" dirty="0"/>
              <a:t> </a:t>
            </a:r>
            <a:endParaRPr lang="fr-BE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896241C-113B-7039-9438-99A2C1119B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/>
              <a:t>TFTA 21 May 2025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C36BE1-FDA1-AAED-BEE5-3FC4CD417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Wednesday, May 21,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CAD66C-6A32-4DB4-AD19-9DF732C8A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035CA8-680B-104B-8794-D19C6DBEA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4617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57878C5-44E3-CFD1-3CFF-49E365880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2333750"/>
            <a:ext cx="10515600" cy="40829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ETRTO’s opinion is that limit settings are aimed to eliminate the worst performing </a:t>
            </a:r>
            <a:r>
              <a:rPr lang="en-US" dirty="0" err="1"/>
              <a:t>tyres</a:t>
            </a:r>
            <a:r>
              <a:rPr lang="en-US" dirty="0"/>
              <a:t> from the market, while the tolerances, whatever they are, should reflect the test methods variability [NEW: while COP represent also production variability]. </a:t>
            </a:r>
          </a:p>
          <a:p>
            <a:r>
              <a:rPr lang="en-US" dirty="0"/>
              <a:t>Those parameters have to be addressed in the regulation, but the tolerance cannot be an instrument to increase artificially the limit requirements. </a:t>
            </a:r>
          </a:p>
          <a:p>
            <a:r>
              <a:rPr lang="en-US" dirty="0"/>
              <a:t>Moreover, tolerance is usually one of the parameters that imply misleading outcome during the market surveillance, raising also unnecessary liability conflicts.</a:t>
            </a:r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EAE67BC-CA45-F663-7870-6DC0661ED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99" y="753206"/>
            <a:ext cx="10515600" cy="809411"/>
          </a:xfrm>
        </p:spPr>
        <p:txBody>
          <a:bodyPr>
            <a:noAutofit/>
          </a:bodyPr>
          <a:lstStyle/>
          <a:p>
            <a:r>
              <a:rPr lang="en-US" sz="3200" b="1" dirty="0"/>
              <a:t>Why is ETRTO not in favor of the concept of a stringent limit (1.0) with a higher tolerance at the beginning that will be tightened over certain period?</a:t>
            </a:r>
            <a:endParaRPr lang="fr-BE" sz="3200" b="1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4D1551-F301-88ED-7FA1-E2A33B29F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Wednesday, May 21,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41A3AE-73DE-FF1A-1518-1CDAC39DA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28BC2B-2959-3D31-1F0C-BAFF3A92D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0130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CB37D3-B51A-401A-A857-50C3303C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Wednesday, May 21,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BB829C-567A-4E6B-946C-2D75B2824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49B970-6DAD-4709-896F-22D7AF693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D2C369E-ED28-69BF-5EB0-3D5D906DB7DA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2164459" y="2960948"/>
            <a:ext cx="5284266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0E590215-0049-4CDD-2C86-285C653F13C2}"/>
              </a:ext>
            </a:extLst>
          </p:cNvPr>
          <p:cNvCxnSpPr>
            <a:cxnSpLocks/>
          </p:cNvCxnSpPr>
          <p:nvPr/>
        </p:nvCxnSpPr>
        <p:spPr>
          <a:xfrm>
            <a:off x="4897419" y="683512"/>
            <a:ext cx="0" cy="2301167"/>
          </a:xfrm>
          <a:prstGeom prst="line">
            <a:avLst/>
          </a:prstGeom>
          <a:ln w="25400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>
            <a:extLst>
              <a:ext uri="{FF2B5EF4-FFF2-40B4-BE49-F238E27FC236}">
                <a16:creationId xmlns:a16="http://schemas.microsoft.com/office/drawing/2014/main" id="{A0ABDDC3-E7FA-E044-F981-D11DDB555E30}"/>
              </a:ext>
            </a:extLst>
          </p:cNvPr>
          <p:cNvSpPr txBox="1"/>
          <p:nvPr/>
        </p:nvSpPr>
        <p:spPr>
          <a:xfrm>
            <a:off x="6800342" y="2960949"/>
            <a:ext cx="1296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65000"/>
                  </a:schemeClr>
                </a:solidFill>
              </a:rPr>
              <a:t>Abrasion Index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2936AC78-C25F-453B-9BAE-72B6249EFC0C}"/>
              </a:ext>
            </a:extLst>
          </p:cNvPr>
          <p:cNvSpPr txBox="1"/>
          <p:nvPr/>
        </p:nvSpPr>
        <p:spPr>
          <a:xfrm>
            <a:off x="3644896" y="448115"/>
            <a:ext cx="1252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dirty="0">
                <a:solidFill>
                  <a:srgbClr val="C00000"/>
                </a:solidFill>
              </a:rPr>
              <a:t>Type </a:t>
            </a:r>
            <a:r>
              <a:rPr lang="fr-FR" sz="1400" b="1" dirty="0" err="1">
                <a:solidFill>
                  <a:srgbClr val="C00000"/>
                </a:solidFill>
              </a:rPr>
              <a:t>Approval</a:t>
            </a:r>
            <a:endParaRPr lang="fr-FR" sz="1400" b="1" dirty="0">
              <a:solidFill>
                <a:srgbClr val="C00000"/>
              </a:solidFill>
            </a:endParaRPr>
          </a:p>
          <a:p>
            <a:pPr algn="r"/>
            <a:r>
              <a:rPr lang="fr-FR" sz="1400" b="1" dirty="0">
                <a:solidFill>
                  <a:srgbClr val="C00000"/>
                </a:solidFill>
              </a:rPr>
              <a:t>Limit</a:t>
            </a:r>
          </a:p>
        </p:txBody>
      </p:sp>
      <p:sp>
        <p:nvSpPr>
          <p:cNvPr id="72" name="Forme libre : forme 71">
            <a:extLst>
              <a:ext uri="{FF2B5EF4-FFF2-40B4-BE49-F238E27FC236}">
                <a16:creationId xmlns:a16="http://schemas.microsoft.com/office/drawing/2014/main" id="{6C2704B8-55C4-41AA-67AF-B5DB7EEB0568}"/>
              </a:ext>
            </a:extLst>
          </p:cNvPr>
          <p:cNvSpPr/>
          <p:nvPr/>
        </p:nvSpPr>
        <p:spPr>
          <a:xfrm>
            <a:off x="3719309" y="1060284"/>
            <a:ext cx="2129572" cy="1900665"/>
          </a:xfrm>
          <a:custGeom>
            <a:avLst/>
            <a:gdLst>
              <a:gd name="connsiteX0" fmla="*/ 0 w 1392964"/>
              <a:gd name="connsiteY0" fmla="*/ 692209 h 752301"/>
              <a:gd name="connsiteX1" fmla="*/ 384560 w 1392964"/>
              <a:gd name="connsiteY1" fmla="*/ 683664 h 752301"/>
              <a:gd name="connsiteX2" fmla="*/ 743484 w 1392964"/>
              <a:gd name="connsiteY2" fmla="*/ 0 h 752301"/>
              <a:gd name="connsiteX3" fmla="*/ 1093861 w 1392964"/>
              <a:gd name="connsiteY3" fmla="*/ 683664 h 752301"/>
              <a:gd name="connsiteX4" fmla="*/ 1392964 w 1392964"/>
              <a:gd name="connsiteY4" fmla="*/ 692209 h 752301"/>
              <a:gd name="connsiteX0" fmla="*/ 0 w 1392964"/>
              <a:gd name="connsiteY0" fmla="*/ 692209 h 752301"/>
              <a:gd name="connsiteX1" fmla="*/ 384560 w 1392964"/>
              <a:gd name="connsiteY1" fmla="*/ 683664 h 752301"/>
              <a:gd name="connsiteX2" fmla="*/ 743484 w 1392964"/>
              <a:gd name="connsiteY2" fmla="*/ 0 h 752301"/>
              <a:gd name="connsiteX3" fmla="*/ 1093861 w 1392964"/>
              <a:gd name="connsiteY3" fmla="*/ 683664 h 752301"/>
              <a:gd name="connsiteX4" fmla="*/ 1392964 w 1392964"/>
              <a:gd name="connsiteY4" fmla="*/ 692209 h 752301"/>
              <a:gd name="connsiteX0" fmla="*/ 0 w 1392964"/>
              <a:gd name="connsiteY0" fmla="*/ 692511 h 752603"/>
              <a:gd name="connsiteX1" fmla="*/ 391704 w 1392964"/>
              <a:gd name="connsiteY1" fmla="*/ 598241 h 752603"/>
              <a:gd name="connsiteX2" fmla="*/ 743484 w 1392964"/>
              <a:gd name="connsiteY2" fmla="*/ 302 h 752603"/>
              <a:gd name="connsiteX3" fmla="*/ 1093861 w 1392964"/>
              <a:gd name="connsiteY3" fmla="*/ 683966 h 752603"/>
              <a:gd name="connsiteX4" fmla="*/ 1392964 w 1392964"/>
              <a:gd name="connsiteY4" fmla="*/ 692511 h 752603"/>
              <a:gd name="connsiteX0" fmla="*/ 0 w 1392964"/>
              <a:gd name="connsiteY0" fmla="*/ 692494 h 752586"/>
              <a:gd name="connsiteX1" fmla="*/ 367892 w 1392964"/>
              <a:gd name="connsiteY1" fmla="*/ 600605 h 752586"/>
              <a:gd name="connsiteX2" fmla="*/ 743484 w 1392964"/>
              <a:gd name="connsiteY2" fmla="*/ 285 h 752586"/>
              <a:gd name="connsiteX3" fmla="*/ 1093861 w 1392964"/>
              <a:gd name="connsiteY3" fmla="*/ 683949 h 752586"/>
              <a:gd name="connsiteX4" fmla="*/ 1392964 w 1392964"/>
              <a:gd name="connsiteY4" fmla="*/ 692494 h 752586"/>
              <a:gd name="connsiteX0" fmla="*/ 0 w 1392964"/>
              <a:gd name="connsiteY0" fmla="*/ 692494 h 737782"/>
              <a:gd name="connsiteX1" fmla="*/ 367892 w 1392964"/>
              <a:gd name="connsiteY1" fmla="*/ 600605 h 737782"/>
              <a:gd name="connsiteX2" fmla="*/ 743484 w 1392964"/>
              <a:gd name="connsiteY2" fmla="*/ 285 h 737782"/>
              <a:gd name="connsiteX3" fmla="*/ 1093861 w 1392964"/>
              <a:gd name="connsiteY3" fmla="*/ 683949 h 737782"/>
              <a:gd name="connsiteX4" fmla="*/ 1392964 w 1392964"/>
              <a:gd name="connsiteY4" fmla="*/ 692494 h 737782"/>
              <a:gd name="connsiteX0" fmla="*/ 0 w 1502502"/>
              <a:gd name="connsiteY0" fmla="*/ 692494 h 738469"/>
              <a:gd name="connsiteX1" fmla="*/ 367892 w 1502502"/>
              <a:gd name="connsiteY1" fmla="*/ 600605 h 738469"/>
              <a:gd name="connsiteX2" fmla="*/ 743484 w 1502502"/>
              <a:gd name="connsiteY2" fmla="*/ 285 h 738469"/>
              <a:gd name="connsiteX3" fmla="*/ 1093861 w 1502502"/>
              <a:gd name="connsiteY3" fmla="*/ 683949 h 738469"/>
              <a:gd name="connsiteX4" fmla="*/ 1502502 w 1502502"/>
              <a:gd name="connsiteY4" fmla="*/ 694876 h 738469"/>
              <a:gd name="connsiteX0" fmla="*/ 0 w 1502502"/>
              <a:gd name="connsiteY0" fmla="*/ 692210 h 697005"/>
              <a:gd name="connsiteX1" fmla="*/ 367892 w 1502502"/>
              <a:gd name="connsiteY1" fmla="*/ 600321 h 697005"/>
              <a:gd name="connsiteX2" fmla="*/ 743484 w 1502502"/>
              <a:gd name="connsiteY2" fmla="*/ 1 h 697005"/>
              <a:gd name="connsiteX3" fmla="*/ 1112911 w 1502502"/>
              <a:gd name="connsiteY3" fmla="*/ 602703 h 697005"/>
              <a:gd name="connsiteX4" fmla="*/ 1502502 w 1502502"/>
              <a:gd name="connsiteY4" fmla="*/ 694592 h 697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2502" h="697005">
                <a:moveTo>
                  <a:pt x="0" y="692210"/>
                </a:moveTo>
                <a:cubicBezTo>
                  <a:pt x="166042" y="693233"/>
                  <a:pt x="243978" y="715689"/>
                  <a:pt x="367892" y="600321"/>
                </a:cubicBezTo>
                <a:cubicBezTo>
                  <a:pt x="491806" y="484953"/>
                  <a:pt x="619314" y="-396"/>
                  <a:pt x="743484" y="1"/>
                </a:cubicBezTo>
                <a:cubicBezTo>
                  <a:pt x="867654" y="398"/>
                  <a:pt x="1004664" y="487335"/>
                  <a:pt x="1112911" y="602703"/>
                </a:cubicBezTo>
                <a:cubicBezTo>
                  <a:pt x="1221158" y="718071"/>
                  <a:pt x="1385643" y="695616"/>
                  <a:pt x="1502502" y="694592"/>
                </a:cubicBezTo>
              </a:path>
            </a:pathLst>
          </a:custGeom>
          <a:noFill/>
          <a:ln w="25400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2F365E9-C3C0-C5FB-6015-2211F8B15071}"/>
              </a:ext>
            </a:extLst>
          </p:cNvPr>
          <p:cNvCxnSpPr>
            <a:cxnSpLocks/>
          </p:cNvCxnSpPr>
          <p:nvPr/>
        </p:nvCxnSpPr>
        <p:spPr>
          <a:xfrm>
            <a:off x="5015887" y="683512"/>
            <a:ext cx="0" cy="2301167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B26CDF69-45D7-17BB-E566-9F6683FA9B7A}"/>
              </a:ext>
            </a:extLst>
          </p:cNvPr>
          <p:cNvSpPr txBox="1"/>
          <p:nvPr/>
        </p:nvSpPr>
        <p:spPr>
          <a:xfrm>
            <a:off x="5015886" y="441707"/>
            <a:ext cx="495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7030A0"/>
                </a:solidFill>
              </a:rPr>
              <a:t>COP</a:t>
            </a: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EDF56588-3DCD-0366-931F-3503534D5231}"/>
              </a:ext>
            </a:extLst>
          </p:cNvPr>
          <p:cNvSpPr/>
          <p:nvPr/>
        </p:nvSpPr>
        <p:spPr>
          <a:xfrm>
            <a:off x="3130254" y="1060283"/>
            <a:ext cx="2129572" cy="1900665"/>
          </a:xfrm>
          <a:custGeom>
            <a:avLst/>
            <a:gdLst>
              <a:gd name="connsiteX0" fmla="*/ 0 w 1392964"/>
              <a:gd name="connsiteY0" fmla="*/ 692209 h 752301"/>
              <a:gd name="connsiteX1" fmla="*/ 384560 w 1392964"/>
              <a:gd name="connsiteY1" fmla="*/ 683664 h 752301"/>
              <a:gd name="connsiteX2" fmla="*/ 743484 w 1392964"/>
              <a:gd name="connsiteY2" fmla="*/ 0 h 752301"/>
              <a:gd name="connsiteX3" fmla="*/ 1093861 w 1392964"/>
              <a:gd name="connsiteY3" fmla="*/ 683664 h 752301"/>
              <a:gd name="connsiteX4" fmla="*/ 1392964 w 1392964"/>
              <a:gd name="connsiteY4" fmla="*/ 692209 h 752301"/>
              <a:gd name="connsiteX0" fmla="*/ 0 w 1392964"/>
              <a:gd name="connsiteY0" fmla="*/ 692209 h 752301"/>
              <a:gd name="connsiteX1" fmla="*/ 384560 w 1392964"/>
              <a:gd name="connsiteY1" fmla="*/ 683664 h 752301"/>
              <a:gd name="connsiteX2" fmla="*/ 743484 w 1392964"/>
              <a:gd name="connsiteY2" fmla="*/ 0 h 752301"/>
              <a:gd name="connsiteX3" fmla="*/ 1093861 w 1392964"/>
              <a:gd name="connsiteY3" fmla="*/ 683664 h 752301"/>
              <a:gd name="connsiteX4" fmla="*/ 1392964 w 1392964"/>
              <a:gd name="connsiteY4" fmla="*/ 692209 h 752301"/>
              <a:gd name="connsiteX0" fmla="*/ 0 w 1392964"/>
              <a:gd name="connsiteY0" fmla="*/ 692511 h 752603"/>
              <a:gd name="connsiteX1" fmla="*/ 391704 w 1392964"/>
              <a:gd name="connsiteY1" fmla="*/ 598241 h 752603"/>
              <a:gd name="connsiteX2" fmla="*/ 743484 w 1392964"/>
              <a:gd name="connsiteY2" fmla="*/ 302 h 752603"/>
              <a:gd name="connsiteX3" fmla="*/ 1093861 w 1392964"/>
              <a:gd name="connsiteY3" fmla="*/ 683966 h 752603"/>
              <a:gd name="connsiteX4" fmla="*/ 1392964 w 1392964"/>
              <a:gd name="connsiteY4" fmla="*/ 692511 h 752603"/>
              <a:gd name="connsiteX0" fmla="*/ 0 w 1392964"/>
              <a:gd name="connsiteY0" fmla="*/ 692494 h 752586"/>
              <a:gd name="connsiteX1" fmla="*/ 367892 w 1392964"/>
              <a:gd name="connsiteY1" fmla="*/ 600605 h 752586"/>
              <a:gd name="connsiteX2" fmla="*/ 743484 w 1392964"/>
              <a:gd name="connsiteY2" fmla="*/ 285 h 752586"/>
              <a:gd name="connsiteX3" fmla="*/ 1093861 w 1392964"/>
              <a:gd name="connsiteY3" fmla="*/ 683949 h 752586"/>
              <a:gd name="connsiteX4" fmla="*/ 1392964 w 1392964"/>
              <a:gd name="connsiteY4" fmla="*/ 692494 h 752586"/>
              <a:gd name="connsiteX0" fmla="*/ 0 w 1392964"/>
              <a:gd name="connsiteY0" fmla="*/ 692494 h 737782"/>
              <a:gd name="connsiteX1" fmla="*/ 367892 w 1392964"/>
              <a:gd name="connsiteY1" fmla="*/ 600605 h 737782"/>
              <a:gd name="connsiteX2" fmla="*/ 743484 w 1392964"/>
              <a:gd name="connsiteY2" fmla="*/ 285 h 737782"/>
              <a:gd name="connsiteX3" fmla="*/ 1093861 w 1392964"/>
              <a:gd name="connsiteY3" fmla="*/ 683949 h 737782"/>
              <a:gd name="connsiteX4" fmla="*/ 1392964 w 1392964"/>
              <a:gd name="connsiteY4" fmla="*/ 692494 h 737782"/>
              <a:gd name="connsiteX0" fmla="*/ 0 w 1502502"/>
              <a:gd name="connsiteY0" fmla="*/ 692494 h 738469"/>
              <a:gd name="connsiteX1" fmla="*/ 367892 w 1502502"/>
              <a:gd name="connsiteY1" fmla="*/ 600605 h 738469"/>
              <a:gd name="connsiteX2" fmla="*/ 743484 w 1502502"/>
              <a:gd name="connsiteY2" fmla="*/ 285 h 738469"/>
              <a:gd name="connsiteX3" fmla="*/ 1093861 w 1502502"/>
              <a:gd name="connsiteY3" fmla="*/ 683949 h 738469"/>
              <a:gd name="connsiteX4" fmla="*/ 1502502 w 1502502"/>
              <a:gd name="connsiteY4" fmla="*/ 694876 h 738469"/>
              <a:gd name="connsiteX0" fmla="*/ 0 w 1502502"/>
              <a:gd name="connsiteY0" fmla="*/ 692210 h 697005"/>
              <a:gd name="connsiteX1" fmla="*/ 367892 w 1502502"/>
              <a:gd name="connsiteY1" fmla="*/ 600321 h 697005"/>
              <a:gd name="connsiteX2" fmla="*/ 743484 w 1502502"/>
              <a:gd name="connsiteY2" fmla="*/ 1 h 697005"/>
              <a:gd name="connsiteX3" fmla="*/ 1112911 w 1502502"/>
              <a:gd name="connsiteY3" fmla="*/ 602703 h 697005"/>
              <a:gd name="connsiteX4" fmla="*/ 1502502 w 1502502"/>
              <a:gd name="connsiteY4" fmla="*/ 694592 h 697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2502" h="697005">
                <a:moveTo>
                  <a:pt x="0" y="692210"/>
                </a:moveTo>
                <a:cubicBezTo>
                  <a:pt x="166042" y="693233"/>
                  <a:pt x="243978" y="715689"/>
                  <a:pt x="367892" y="600321"/>
                </a:cubicBezTo>
                <a:cubicBezTo>
                  <a:pt x="491806" y="484953"/>
                  <a:pt x="619314" y="-396"/>
                  <a:pt x="743484" y="1"/>
                </a:cubicBezTo>
                <a:cubicBezTo>
                  <a:pt x="867654" y="398"/>
                  <a:pt x="1004664" y="487335"/>
                  <a:pt x="1112911" y="602703"/>
                </a:cubicBezTo>
                <a:cubicBezTo>
                  <a:pt x="1221158" y="718071"/>
                  <a:pt x="1385643" y="695616"/>
                  <a:pt x="1502502" y="694592"/>
                </a:cubicBezTo>
              </a:path>
            </a:pathLst>
          </a:custGeom>
          <a:noFill/>
          <a:ln w="2540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F0E6161-F552-589E-B646-A69444D75A30}"/>
              </a:ext>
            </a:extLst>
          </p:cNvPr>
          <p:cNvSpPr txBox="1"/>
          <p:nvPr/>
        </p:nvSpPr>
        <p:spPr>
          <a:xfrm>
            <a:off x="2842071" y="2128668"/>
            <a:ext cx="912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dirty="0">
                <a:solidFill>
                  <a:schemeClr val="accent6">
                    <a:lumMod val="75000"/>
                  </a:schemeClr>
                </a:solidFill>
              </a:rPr>
              <a:t>Tyre A OK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E0A4103-D9E3-B717-C5EF-957DD397BB85}"/>
              </a:ext>
            </a:extLst>
          </p:cNvPr>
          <p:cNvSpPr txBox="1"/>
          <p:nvPr/>
        </p:nvSpPr>
        <p:spPr>
          <a:xfrm>
            <a:off x="5184389" y="2114249"/>
            <a:ext cx="3260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dirty="0">
                <a:solidFill>
                  <a:schemeClr val="accent4">
                    <a:lumMod val="75000"/>
                  </a:schemeClr>
                </a:solidFill>
              </a:rPr>
              <a:t>Tyre B high </a:t>
            </a:r>
            <a:r>
              <a:rPr lang="fr-FR" sz="1400" b="1" dirty="0" err="1">
                <a:solidFill>
                  <a:schemeClr val="accent4">
                    <a:lumMod val="75000"/>
                  </a:schemeClr>
                </a:solidFill>
              </a:rPr>
              <a:t>risk</a:t>
            </a:r>
            <a:r>
              <a:rPr lang="fr-FR" sz="1400" b="1" dirty="0">
                <a:solidFill>
                  <a:schemeClr val="accent4">
                    <a:lumMod val="75000"/>
                  </a:schemeClr>
                </a:solidFill>
              </a:rPr>
              <a:t> of non compliance in COP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180F8D6-EBCD-B1B0-2F88-E901A26EA302}"/>
              </a:ext>
            </a:extLst>
          </p:cNvPr>
          <p:cNvSpPr txBox="1"/>
          <p:nvPr/>
        </p:nvSpPr>
        <p:spPr>
          <a:xfrm>
            <a:off x="159244" y="448115"/>
            <a:ext cx="3321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Option 1 (</a:t>
            </a:r>
            <a:r>
              <a:rPr lang="fr-FR" sz="2000" b="1" dirty="0" err="1"/>
              <a:t>cochairs</a:t>
            </a:r>
            <a:r>
              <a:rPr lang="fr-FR" sz="2000" b="1" dirty="0"/>
              <a:t>’ </a:t>
            </a:r>
            <a:r>
              <a:rPr lang="fr-FR" sz="2000" b="1" dirty="0" err="1"/>
              <a:t>proposal</a:t>
            </a:r>
            <a:r>
              <a:rPr lang="fr-FR" sz="2000" b="1" dirty="0"/>
              <a:t>):</a:t>
            </a:r>
          </a:p>
          <a:p>
            <a:r>
              <a:rPr lang="fr-FR" sz="2000" b="1" dirty="0"/>
              <a:t>0 or </a:t>
            </a:r>
            <a:r>
              <a:rPr lang="fr-FR" sz="2000" b="1" dirty="0" err="1"/>
              <a:t>low</a:t>
            </a:r>
            <a:r>
              <a:rPr lang="fr-FR" sz="2000" b="1" dirty="0"/>
              <a:t> COP </a:t>
            </a:r>
            <a:r>
              <a:rPr lang="fr-FR" sz="2000" b="1" dirty="0" err="1"/>
              <a:t>tolerance</a:t>
            </a:r>
            <a:endParaRPr lang="fr-FR" sz="2000" b="1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CD13EB5-A934-D087-D9C2-8CDDB26417F4}"/>
              </a:ext>
            </a:extLst>
          </p:cNvPr>
          <p:cNvSpPr txBox="1"/>
          <p:nvPr/>
        </p:nvSpPr>
        <p:spPr>
          <a:xfrm>
            <a:off x="6512349" y="162445"/>
            <a:ext cx="51376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2F5597"/>
                </a:solidFill>
              </a:rPr>
              <a:t>In practice, tyre </a:t>
            </a:r>
            <a:r>
              <a:rPr lang="fr-FR" b="1" dirty="0" err="1">
                <a:solidFill>
                  <a:srgbClr val="2F5597"/>
                </a:solidFill>
              </a:rPr>
              <a:t>manufacturers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will</a:t>
            </a:r>
            <a:r>
              <a:rPr lang="fr-FR" b="1" dirty="0">
                <a:solidFill>
                  <a:srgbClr val="2F5597"/>
                </a:solidFill>
              </a:rPr>
              <a:t> have to </a:t>
            </a:r>
            <a:r>
              <a:rPr lang="fr-FR" b="1" dirty="0" err="1">
                <a:solidFill>
                  <a:srgbClr val="2F5597"/>
                </a:solidFill>
              </a:rPr>
              <a:t>integrate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almost</a:t>
            </a:r>
            <a:r>
              <a:rPr lang="fr-FR" b="1" dirty="0">
                <a:solidFill>
                  <a:srgbClr val="2F5597"/>
                </a:solidFill>
              </a:rPr>
              <a:t> all method </a:t>
            </a:r>
            <a:r>
              <a:rPr lang="fr-FR" b="1" dirty="0" err="1">
                <a:solidFill>
                  <a:srgbClr val="2F5597"/>
                </a:solidFill>
              </a:rPr>
              <a:t>uncertainties</a:t>
            </a:r>
            <a:r>
              <a:rPr lang="fr-FR" b="1" dirty="0">
                <a:solidFill>
                  <a:srgbClr val="2F5597"/>
                </a:solidFill>
              </a:rPr>
              <a:t> in </a:t>
            </a:r>
            <a:r>
              <a:rPr lang="fr-FR" b="1" dirty="0" err="1">
                <a:solidFill>
                  <a:srgbClr val="2F5597"/>
                </a:solidFill>
              </a:rPr>
              <a:t>their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risk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assessment</a:t>
            </a:r>
            <a:r>
              <a:rPr lang="fr-FR" b="1" dirty="0">
                <a:solidFill>
                  <a:srgbClr val="2F5597"/>
                </a:solidFill>
              </a:rPr>
              <a:t>. </a:t>
            </a:r>
            <a:r>
              <a:rPr lang="fr-FR" b="1" dirty="0" err="1">
                <a:solidFill>
                  <a:srgbClr val="2F5597"/>
                </a:solidFill>
              </a:rPr>
              <a:t>Commonly</a:t>
            </a:r>
            <a:r>
              <a:rPr lang="fr-FR" b="1" dirty="0">
                <a:solidFill>
                  <a:srgbClr val="2F5597"/>
                </a:solidFill>
              </a:rPr>
              <a:t> tyre </a:t>
            </a:r>
            <a:r>
              <a:rPr lang="fr-FR" b="1" dirty="0" err="1">
                <a:solidFill>
                  <a:srgbClr val="2F5597"/>
                </a:solidFill>
              </a:rPr>
              <a:t>manufacturers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will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target</a:t>
            </a:r>
            <a:r>
              <a:rPr lang="fr-FR" b="1" dirty="0">
                <a:solidFill>
                  <a:srgbClr val="2F5597"/>
                </a:solidFill>
              </a:rPr>
              <a:t> to have </a:t>
            </a:r>
            <a:r>
              <a:rPr lang="fr-FR" b="1" dirty="0" err="1">
                <a:solidFill>
                  <a:srgbClr val="2F5597"/>
                </a:solidFill>
              </a:rPr>
              <a:t>products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positioned</a:t>
            </a:r>
            <a:r>
              <a:rPr lang="fr-FR" b="1" dirty="0">
                <a:solidFill>
                  <a:srgbClr val="2F5597"/>
                </a:solidFill>
              </a:rPr>
              <a:t> on </a:t>
            </a:r>
            <a:r>
              <a:rPr lang="fr-FR" b="1" dirty="0" err="1">
                <a:solidFill>
                  <a:srgbClr val="2F5597"/>
                </a:solidFill>
              </a:rPr>
              <a:t>average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below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limit</a:t>
            </a:r>
            <a:r>
              <a:rPr lang="fr-FR" b="1" dirty="0">
                <a:solidFill>
                  <a:srgbClr val="2F5597"/>
                </a:solidFill>
              </a:rPr>
              <a:t> - 2</a:t>
            </a:r>
            <a:r>
              <a:rPr lang="el-GR" b="1" dirty="0">
                <a:solidFill>
                  <a:srgbClr val="2F5597"/>
                </a:solidFill>
              </a:rPr>
              <a:t>σ</a:t>
            </a:r>
            <a:r>
              <a:rPr lang="fr-FR" b="1" dirty="0">
                <a:solidFill>
                  <a:srgbClr val="2F5597"/>
                </a:solidFill>
              </a:rPr>
              <a:t> (95% confidence </a:t>
            </a:r>
            <a:r>
              <a:rPr lang="fr-FR" b="1" dirty="0" err="1">
                <a:solidFill>
                  <a:srgbClr val="2F5597"/>
                </a:solidFill>
              </a:rPr>
              <a:t>interval</a:t>
            </a:r>
            <a:r>
              <a:rPr lang="fr-FR" b="1" dirty="0">
                <a:solidFill>
                  <a:srgbClr val="2F5597"/>
                </a:solidFill>
              </a:rPr>
              <a:t>). </a:t>
            </a:r>
          </a:p>
          <a:p>
            <a:endParaRPr lang="fr-FR" b="1" dirty="0">
              <a:solidFill>
                <a:srgbClr val="2F5597"/>
              </a:solidFill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682B74D-6FC7-EE5F-4A3F-D0B3D11A4D6E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2154721" y="5815488"/>
            <a:ext cx="5284266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ADBFDA33-7E83-40C3-0787-4385DCB88F12}"/>
              </a:ext>
            </a:extLst>
          </p:cNvPr>
          <p:cNvCxnSpPr>
            <a:cxnSpLocks/>
          </p:cNvCxnSpPr>
          <p:nvPr/>
        </p:nvCxnSpPr>
        <p:spPr>
          <a:xfrm>
            <a:off x="4887681" y="3538052"/>
            <a:ext cx="0" cy="2301167"/>
          </a:xfrm>
          <a:prstGeom prst="line">
            <a:avLst/>
          </a:prstGeom>
          <a:ln w="25400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16429854-3D91-4A09-7832-CCD179605B59}"/>
              </a:ext>
            </a:extLst>
          </p:cNvPr>
          <p:cNvSpPr txBox="1"/>
          <p:nvPr/>
        </p:nvSpPr>
        <p:spPr>
          <a:xfrm>
            <a:off x="6790604" y="5815489"/>
            <a:ext cx="1296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65000"/>
                  </a:schemeClr>
                </a:solidFill>
              </a:rPr>
              <a:t>Abrasion Index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7CC1EE2-BB4D-071C-AE78-DDCDF528819F}"/>
              </a:ext>
            </a:extLst>
          </p:cNvPr>
          <p:cNvSpPr txBox="1"/>
          <p:nvPr/>
        </p:nvSpPr>
        <p:spPr>
          <a:xfrm>
            <a:off x="3635158" y="3302655"/>
            <a:ext cx="1252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dirty="0">
                <a:solidFill>
                  <a:srgbClr val="C00000"/>
                </a:solidFill>
              </a:rPr>
              <a:t>Type </a:t>
            </a:r>
            <a:r>
              <a:rPr lang="fr-FR" sz="1400" b="1" dirty="0" err="1">
                <a:solidFill>
                  <a:srgbClr val="C00000"/>
                </a:solidFill>
              </a:rPr>
              <a:t>Approval</a:t>
            </a:r>
            <a:endParaRPr lang="fr-FR" sz="1400" b="1" dirty="0">
              <a:solidFill>
                <a:srgbClr val="C00000"/>
              </a:solidFill>
            </a:endParaRPr>
          </a:p>
          <a:p>
            <a:pPr algn="r"/>
            <a:r>
              <a:rPr lang="fr-FR" sz="1400" b="1" dirty="0">
                <a:solidFill>
                  <a:srgbClr val="C00000"/>
                </a:solidFill>
              </a:rPr>
              <a:t>Limit</a:t>
            </a:r>
          </a:p>
        </p:txBody>
      </p:sp>
      <p:sp>
        <p:nvSpPr>
          <p:cNvPr id="21" name="Forme libre : forme 20">
            <a:extLst>
              <a:ext uri="{FF2B5EF4-FFF2-40B4-BE49-F238E27FC236}">
                <a16:creationId xmlns:a16="http://schemas.microsoft.com/office/drawing/2014/main" id="{05A55CBC-4C87-4F37-FF23-FADD12A91177}"/>
              </a:ext>
            </a:extLst>
          </p:cNvPr>
          <p:cNvSpPr/>
          <p:nvPr/>
        </p:nvSpPr>
        <p:spPr>
          <a:xfrm>
            <a:off x="3709571" y="3914824"/>
            <a:ext cx="2129572" cy="1900665"/>
          </a:xfrm>
          <a:custGeom>
            <a:avLst/>
            <a:gdLst>
              <a:gd name="connsiteX0" fmla="*/ 0 w 1392964"/>
              <a:gd name="connsiteY0" fmla="*/ 692209 h 752301"/>
              <a:gd name="connsiteX1" fmla="*/ 384560 w 1392964"/>
              <a:gd name="connsiteY1" fmla="*/ 683664 h 752301"/>
              <a:gd name="connsiteX2" fmla="*/ 743484 w 1392964"/>
              <a:gd name="connsiteY2" fmla="*/ 0 h 752301"/>
              <a:gd name="connsiteX3" fmla="*/ 1093861 w 1392964"/>
              <a:gd name="connsiteY3" fmla="*/ 683664 h 752301"/>
              <a:gd name="connsiteX4" fmla="*/ 1392964 w 1392964"/>
              <a:gd name="connsiteY4" fmla="*/ 692209 h 752301"/>
              <a:gd name="connsiteX0" fmla="*/ 0 w 1392964"/>
              <a:gd name="connsiteY0" fmla="*/ 692209 h 752301"/>
              <a:gd name="connsiteX1" fmla="*/ 384560 w 1392964"/>
              <a:gd name="connsiteY1" fmla="*/ 683664 h 752301"/>
              <a:gd name="connsiteX2" fmla="*/ 743484 w 1392964"/>
              <a:gd name="connsiteY2" fmla="*/ 0 h 752301"/>
              <a:gd name="connsiteX3" fmla="*/ 1093861 w 1392964"/>
              <a:gd name="connsiteY3" fmla="*/ 683664 h 752301"/>
              <a:gd name="connsiteX4" fmla="*/ 1392964 w 1392964"/>
              <a:gd name="connsiteY4" fmla="*/ 692209 h 752301"/>
              <a:gd name="connsiteX0" fmla="*/ 0 w 1392964"/>
              <a:gd name="connsiteY0" fmla="*/ 692511 h 752603"/>
              <a:gd name="connsiteX1" fmla="*/ 391704 w 1392964"/>
              <a:gd name="connsiteY1" fmla="*/ 598241 h 752603"/>
              <a:gd name="connsiteX2" fmla="*/ 743484 w 1392964"/>
              <a:gd name="connsiteY2" fmla="*/ 302 h 752603"/>
              <a:gd name="connsiteX3" fmla="*/ 1093861 w 1392964"/>
              <a:gd name="connsiteY3" fmla="*/ 683966 h 752603"/>
              <a:gd name="connsiteX4" fmla="*/ 1392964 w 1392964"/>
              <a:gd name="connsiteY4" fmla="*/ 692511 h 752603"/>
              <a:gd name="connsiteX0" fmla="*/ 0 w 1392964"/>
              <a:gd name="connsiteY0" fmla="*/ 692494 h 752586"/>
              <a:gd name="connsiteX1" fmla="*/ 367892 w 1392964"/>
              <a:gd name="connsiteY1" fmla="*/ 600605 h 752586"/>
              <a:gd name="connsiteX2" fmla="*/ 743484 w 1392964"/>
              <a:gd name="connsiteY2" fmla="*/ 285 h 752586"/>
              <a:gd name="connsiteX3" fmla="*/ 1093861 w 1392964"/>
              <a:gd name="connsiteY3" fmla="*/ 683949 h 752586"/>
              <a:gd name="connsiteX4" fmla="*/ 1392964 w 1392964"/>
              <a:gd name="connsiteY4" fmla="*/ 692494 h 752586"/>
              <a:gd name="connsiteX0" fmla="*/ 0 w 1392964"/>
              <a:gd name="connsiteY0" fmla="*/ 692494 h 737782"/>
              <a:gd name="connsiteX1" fmla="*/ 367892 w 1392964"/>
              <a:gd name="connsiteY1" fmla="*/ 600605 h 737782"/>
              <a:gd name="connsiteX2" fmla="*/ 743484 w 1392964"/>
              <a:gd name="connsiteY2" fmla="*/ 285 h 737782"/>
              <a:gd name="connsiteX3" fmla="*/ 1093861 w 1392964"/>
              <a:gd name="connsiteY3" fmla="*/ 683949 h 737782"/>
              <a:gd name="connsiteX4" fmla="*/ 1392964 w 1392964"/>
              <a:gd name="connsiteY4" fmla="*/ 692494 h 737782"/>
              <a:gd name="connsiteX0" fmla="*/ 0 w 1502502"/>
              <a:gd name="connsiteY0" fmla="*/ 692494 h 738469"/>
              <a:gd name="connsiteX1" fmla="*/ 367892 w 1502502"/>
              <a:gd name="connsiteY1" fmla="*/ 600605 h 738469"/>
              <a:gd name="connsiteX2" fmla="*/ 743484 w 1502502"/>
              <a:gd name="connsiteY2" fmla="*/ 285 h 738469"/>
              <a:gd name="connsiteX3" fmla="*/ 1093861 w 1502502"/>
              <a:gd name="connsiteY3" fmla="*/ 683949 h 738469"/>
              <a:gd name="connsiteX4" fmla="*/ 1502502 w 1502502"/>
              <a:gd name="connsiteY4" fmla="*/ 694876 h 738469"/>
              <a:gd name="connsiteX0" fmla="*/ 0 w 1502502"/>
              <a:gd name="connsiteY0" fmla="*/ 692210 h 697005"/>
              <a:gd name="connsiteX1" fmla="*/ 367892 w 1502502"/>
              <a:gd name="connsiteY1" fmla="*/ 600321 h 697005"/>
              <a:gd name="connsiteX2" fmla="*/ 743484 w 1502502"/>
              <a:gd name="connsiteY2" fmla="*/ 1 h 697005"/>
              <a:gd name="connsiteX3" fmla="*/ 1112911 w 1502502"/>
              <a:gd name="connsiteY3" fmla="*/ 602703 h 697005"/>
              <a:gd name="connsiteX4" fmla="*/ 1502502 w 1502502"/>
              <a:gd name="connsiteY4" fmla="*/ 694592 h 697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2502" h="697005">
                <a:moveTo>
                  <a:pt x="0" y="692210"/>
                </a:moveTo>
                <a:cubicBezTo>
                  <a:pt x="166042" y="693233"/>
                  <a:pt x="243978" y="715689"/>
                  <a:pt x="367892" y="600321"/>
                </a:cubicBezTo>
                <a:cubicBezTo>
                  <a:pt x="491806" y="484953"/>
                  <a:pt x="619314" y="-396"/>
                  <a:pt x="743484" y="1"/>
                </a:cubicBezTo>
                <a:cubicBezTo>
                  <a:pt x="867654" y="398"/>
                  <a:pt x="1004664" y="487335"/>
                  <a:pt x="1112911" y="602703"/>
                </a:cubicBezTo>
                <a:cubicBezTo>
                  <a:pt x="1221158" y="718071"/>
                  <a:pt x="1385643" y="695616"/>
                  <a:pt x="1502502" y="694592"/>
                </a:cubicBezTo>
              </a:path>
            </a:pathLst>
          </a:custGeom>
          <a:noFill/>
          <a:ln w="25400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91FFC9A-1A41-27D7-B46D-1E52F89A1773}"/>
              </a:ext>
            </a:extLst>
          </p:cNvPr>
          <p:cNvCxnSpPr>
            <a:cxnSpLocks/>
          </p:cNvCxnSpPr>
          <p:nvPr/>
        </p:nvCxnSpPr>
        <p:spPr>
          <a:xfrm>
            <a:off x="5443391" y="3538052"/>
            <a:ext cx="0" cy="2301167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9883E4C9-DC8A-C5B3-CD0A-E6D48F314195}"/>
              </a:ext>
            </a:extLst>
          </p:cNvPr>
          <p:cNvSpPr txBox="1"/>
          <p:nvPr/>
        </p:nvSpPr>
        <p:spPr>
          <a:xfrm>
            <a:off x="5259826" y="3302655"/>
            <a:ext cx="495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7030A0"/>
                </a:solidFill>
              </a:rPr>
              <a:t>COP</a:t>
            </a:r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id="{48B52D08-DFC3-7E8C-7397-A55337A33BBA}"/>
              </a:ext>
            </a:extLst>
          </p:cNvPr>
          <p:cNvSpPr/>
          <p:nvPr/>
        </p:nvSpPr>
        <p:spPr>
          <a:xfrm>
            <a:off x="3120516" y="3914823"/>
            <a:ext cx="2129572" cy="1900665"/>
          </a:xfrm>
          <a:custGeom>
            <a:avLst/>
            <a:gdLst>
              <a:gd name="connsiteX0" fmla="*/ 0 w 1392964"/>
              <a:gd name="connsiteY0" fmla="*/ 692209 h 752301"/>
              <a:gd name="connsiteX1" fmla="*/ 384560 w 1392964"/>
              <a:gd name="connsiteY1" fmla="*/ 683664 h 752301"/>
              <a:gd name="connsiteX2" fmla="*/ 743484 w 1392964"/>
              <a:gd name="connsiteY2" fmla="*/ 0 h 752301"/>
              <a:gd name="connsiteX3" fmla="*/ 1093861 w 1392964"/>
              <a:gd name="connsiteY3" fmla="*/ 683664 h 752301"/>
              <a:gd name="connsiteX4" fmla="*/ 1392964 w 1392964"/>
              <a:gd name="connsiteY4" fmla="*/ 692209 h 752301"/>
              <a:gd name="connsiteX0" fmla="*/ 0 w 1392964"/>
              <a:gd name="connsiteY0" fmla="*/ 692209 h 752301"/>
              <a:gd name="connsiteX1" fmla="*/ 384560 w 1392964"/>
              <a:gd name="connsiteY1" fmla="*/ 683664 h 752301"/>
              <a:gd name="connsiteX2" fmla="*/ 743484 w 1392964"/>
              <a:gd name="connsiteY2" fmla="*/ 0 h 752301"/>
              <a:gd name="connsiteX3" fmla="*/ 1093861 w 1392964"/>
              <a:gd name="connsiteY3" fmla="*/ 683664 h 752301"/>
              <a:gd name="connsiteX4" fmla="*/ 1392964 w 1392964"/>
              <a:gd name="connsiteY4" fmla="*/ 692209 h 752301"/>
              <a:gd name="connsiteX0" fmla="*/ 0 w 1392964"/>
              <a:gd name="connsiteY0" fmla="*/ 692511 h 752603"/>
              <a:gd name="connsiteX1" fmla="*/ 391704 w 1392964"/>
              <a:gd name="connsiteY1" fmla="*/ 598241 h 752603"/>
              <a:gd name="connsiteX2" fmla="*/ 743484 w 1392964"/>
              <a:gd name="connsiteY2" fmla="*/ 302 h 752603"/>
              <a:gd name="connsiteX3" fmla="*/ 1093861 w 1392964"/>
              <a:gd name="connsiteY3" fmla="*/ 683966 h 752603"/>
              <a:gd name="connsiteX4" fmla="*/ 1392964 w 1392964"/>
              <a:gd name="connsiteY4" fmla="*/ 692511 h 752603"/>
              <a:gd name="connsiteX0" fmla="*/ 0 w 1392964"/>
              <a:gd name="connsiteY0" fmla="*/ 692494 h 752586"/>
              <a:gd name="connsiteX1" fmla="*/ 367892 w 1392964"/>
              <a:gd name="connsiteY1" fmla="*/ 600605 h 752586"/>
              <a:gd name="connsiteX2" fmla="*/ 743484 w 1392964"/>
              <a:gd name="connsiteY2" fmla="*/ 285 h 752586"/>
              <a:gd name="connsiteX3" fmla="*/ 1093861 w 1392964"/>
              <a:gd name="connsiteY3" fmla="*/ 683949 h 752586"/>
              <a:gd name="connsiteX4" fmla="*/ 1392964 w 1392964"/>
              <a:gd name="connsiteY4" fmla="*/ 692494 h 752586"/>
              <a:gd name="connsiteX0" fmla="*/ 0 w 1392964"/>
              <a:gd name="connsiteY0" fmla="*/ 692494 h 737782"/>
              <a:gd name="connsiteX1" fmla="*/ 367892 w 1392964"/>
              <a:gd name="connsiteY1" fmla="*/ 600605 h 737782"/>
              <a:gd name="connsiteX2" fmla="*/ 743484 w 1392964"/>
              <a:gd name="connsiteY2" fmla="*/ 285 h 737782"/>
              <a:gd name="connsiteX3" fmla="*/ 1093861 w 1392964"/>
              <a:gd name="connsiteY3" fmla="*/ 683949 h 737782"/>
              <a:gd name="connsiteX4" fmla="*/ 1392964 w 1392964"/>
              <a:gd name="connsiteY4" fmla="*/ 692494 h 737782"/>
              <a:gd name="connsiteX0" fmla="*/ 0 w 1502502"/>
              <a:gd name="connsiteY0" fmla="*/ 692494 h 738469"/>
              <a:gd name="connsiteX1" fmla="*/ 367892 w 1502502"/>
              <a:gd name="connsiteY1" fmla="*/ 600605 h 738469"/>
              <a:gd name="connsiteX2" fmla="*/ 743484 w 1502502"/>
              <a:gd name="connsiteY2" fmla="*/ 285 h 738469"/>
              <a:gd name="connsiteX3" fmla="*/ 1093861 w 1502502"/>
              <a:gd name="connsiteY3" fmla="*/ 683949 h 738469"/>
              <a:gd name="connsiteX4" fmla="*/ 1502502 w 1502502"/>
              <a:gd name="connsiteY4" fmla="*/ 694876 h 738469"/>
              <a:gd name="connsiteX0" fmla="*/ 0 w 1502502"/>
              <a:gd name="connsiteY0" fmla="*/ 692210 h 697005"/>
              <a:gd name="connsiteX1" fmla="*/ 367892 w 1502502"/>
              <a:gd name="connsiteY1" fmla="*/ 600321 h 697005"/>
              <a:gd name="connsiteX2" fmla="*/ 743484 w 1502502"/>
              <a:gd name="connsiteY2" fmla="*/ 1 h 697005"/>
              <a:gd name="connsiteX3" fmla="*/ 1112911 w 1502502"/>
              <a:gd name="connsiteY3" fmla="*/ 602703 h 697005"/>
              <a:gd name="connsiteX4" fmla="*/ 1502502 w 1502502"/>
              <a:gd name="connsiteY4" fmla="*/ 694592 h 697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2502" h="697005">
                <a:moveTo>
                  <a:pt x="0" y="692210"/>
                </a:moveTo>
                <a:cubicBezTo>
                  <a:pt x="166042" y="693233"/>
                  <a:pt x="243978" y="715689"/>
                  <a:pt x="367892" y="600321"/>
                </a:cubicBezTo>
                <a:cubicBezTo>
                  <a:pt x="491806" y="484953"/>
                  <a:pt x="619314" y="-396"/>
                  <a:pt x="743484" y="1"/>
                </a:cubicBezTo>
                <a:cubicBezTo>
                  <a:pt x="867654" y="398"/>
                  <a:pt x="1004664" y="487335"/>
                  <a:pt x="1112911" y="602703"/>
                </a:cubicBezTo>
                <a:cubicBezTo>
                  <a:pt x="1221158" y="718071"/>
                  <a:pt x="1385643" y="695616"/>
                  <a:pt x="1502502" y="694592"/>
                </a:cubicBezTo>
              </a:path>
            </a:pathLst>
          </a:custGeom>
          <a:noFill/>
          <a:ln w="2540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7087AE8-56E6-AF57-E63D-5938163720A1}"/>
              </a:ext>
            </a:extLst>
          </p:cNvPr>
          <p:cNvSpPr txBox="1"/>
          <p:nvPr/>
        </p:nvSpPr>
        <p:spPr>
          <a:xfrm>
            <a:off x="2832333" y="4983208"/>
            <a:ext cx="912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dirty="0">
                <a:solidFill>
                  <a:schemeClr val="accent6">
                    <a:lumMod val="75000"/>
                  </a:schemeClr>
                </a:solidFill>
              </a:rPr>
              <a:t>Tyre A OK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0441C87-78D2-C14B-09D3-3FDCCEA06333}"/>
              </a:ext>
            </a:extLst>
          </p:cNvPr>
          <p:cNvSpPr txBox="1"/>
          <p:nvPr/>
        </p:nvSpPr>
        <p:spPr>
          <a:xfrm>
            <a:off x="5115547" y="4968788"/>
            <a:ext cx="904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dirty="0">
                <a:solidFill>
                  <a:schemeClr val="accent4">
                    <a:lumMod val="75000"/>
                  </a:schemeClr>
                </a:solidFill>
              </a:rPr>
              <a:t>Tyre B OK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9553FBD-8034-1363-8DC4-6997A5B11D35}"/>
              </a:ext>
            </a:extLst>
          </p:cNvPr>
          <p:cNvSpPr txBox="1"/>
          <p:nvPr/>
        </p:nvSpPr>
        <p:spPr>
          <a:xfrm>
            <a:off x="149506" y="3302655"/>
            <a:ext cx="30725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Option 2 (ETRTO </a:t>
            </a:r>
            <a:r>
              <a:rPr lang="fr-FR" sz="2000" b="1" dirty="0" err="1"/>
              <a:t>proposal</a:t>
            </a:r>
            <a:r>
              <a:rPr lang="fr-FR" sz="2000" b="1" dirty="0"/>
              <a:t>):</a:t>
            </a:r>
          </a:p>
          <a:p>
            <a:r>
              <a:rPr lang="fr-FR" sz="2000" b="1" dirty="0"/>
              <a:t>COP </a:t>
            </a:r>
            <a:r>
              <a:rPr lang="fr-FR" sz="2000" b="1" dirty="0" err="1"/>
              <a:t>tolerance</a:t>
            </a:r>
            <a:r>
              <a:rPr lang="fr-FR" sz="2000" b="1" dirty="0"/>
              <a:t> ≈ 2 </a:t>
            </a:r>
            <a:r>
              <a:rPr lang="el-GR" sz="2000" b="1" dirty="0"/>
              <a:t>σ</a:t>
            </a:r>
            <a:endParaRPr lang="fr-FR" sz="2000" b="1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5FCF76B5-8652-10E3-4DD9-5D37EB37B8B1}"/>
              </a:ext>
            </a:extLst>
          </p:cNvPr>
          <p:cNvSpPr txBox="1"/>
          <p:nvPr/>
        </p:nvSpPr>
        <p:spPr>
          <a:xfrm>
            <a:off x="6343121" y="3442922"/>
            <a:ext cx="513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2F5597"/>
                </a:solidFill>
              </a:rPr>
              <a:t>Products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positioned</a:t>
            </a:r>
            <a:r>
              <a:rPr lang="fr-FR" b="1" dirty="0">
                <a:solidFill>
                  <a:srgbClr val="2F5597"/>
                </a:solidFill>
              </a:rPr>
              <a:t> on </a:t>
            </a:r>
            <a:r>
              <a:rPr lang="fr-FR" b="1" dirty="0" err="1">
                <a:solidFill>
                  <a:srgbClr val="2F5597"/>
                </a:solidFill>
              </a:rPr>
              <a:t>average</a:t>
            </a:r>
            <a:r>
              <a:rPr lang="fr-FR" b="1" dirty="0">
                <a:solidFill>
                  <a:srgbClr val="2F5597"/>
                </a:solidFill>
              </a:rPr>
              <a:t> </a:t>
            </a:r>
            <a:r>
              <a:rPr lang="fr-FR" b="1" dirty="0" err="1">
                <a:solidFill>
                  <a:srgbClr val="2F5597"/>
                </a:solidFill>
              </a:rPr>
              <a:t>below</a:t>
            </a:r>
            <a:r>
              <a:rPr lang="fr-FR" b="1" dirty="0">
                <a:solidFill>
                  <a:srgbClr val="2F5597"/>
                </a:solidFill>
              </a:rPr>
              <a:t> the </a:t>
            </a:r>
            <a:r>
              <a:rPr lang="fr-FR" b="1" dirty="0" err="1">
                <a:solidFill>
                  <a:srgbClr val="2F5597"/>
                </a:solidFill>
              </a:rPr>
              <a:t>limit</a:t>
            </a:r>
            <a:endParaRPr lang="fr-FR" b="1" dirty="0">
              <a:solidFill>
                <a:srgbClr val="2F5597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E73225-890B-6FAD-1663-3D20276B3D3C}"/>
              </a:ext>
            </a:extLst>
          </p:cNvPr>
          <p:cNvSpPr txBox="1"/>
          <p:nvPr/>
        </p:nvSpPr>
        <p:spPr>
          <a:xfrm>
            <a:off x="9878" y="-60182"/>
            <a:ext cx="543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Rationale</a:t>
            </a:r>
            <a:r>
              <a:rPr lang="fr-FR" sz="2400" b="1" dirty="0"/>
              <a:t> for a </a:t>
            </a:r>
            <a:r>
              <a:rPr lang="fr-FR" sz="2400" b="1" dirty="0" err="1"/>
              <a:t>coherent</a:t>
            </a:r>
            <a:r>
              <a:rPr lang="fr-FR" sz="2400" b="1" dirty="0"/>
              <a:t> COP </a:t>
            </a:r>
            <a:r>
              <a:rPr lang="fr-FR" sz="2400" b="1" dirty="0" err="1"/>
              <a:t>tolerance</a:t>
            </a:r>
            <a:endParaRPr lang="fr-BE" sz="2400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849D753-31B4-8651-E574-FEF16F20A1A3}"/>
              </a:ext>
            </a:extLst>
          </p:cNvPr>
          <p:cNvSpPr txBox="1"/>
          <p:nvPr/>
        </p:nvSpPr>
        <p:spPr>
          <a:xfrm>
            <a:off x="6908989" y="4675431"/>
            <a:ext cx="4005942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To </a:t>
            </a:r>
            <a:r>
              <a:rPr lang="fr-FR" b="1" dirty="0" err="1">
                <a:solidFill>
                  <a:srgbClr val="FF0000"/>
                </a:solidFill>
              </a:rPr>
              <a:t>ensure</a:t>
            </a:r>
            <a:r>
              <a:rPr lang="fr-FR" b="1" dirty="0">
                <a:solidFill>
                  <a:srgbClr val="FF0000"/>
                </a:solidFill>
              </a:rPr>
              <a:t> effective gain abrasion index </a:t>
            </a:r>
            <a:r>
              <a:rPr lang="fr-FR" b="1" dirty="0" err="1">
                <a:solidFill>
                  <a:srgbClr val="FF0000"/>
                </a:solidFill>
              </a:rPr>
              <a:t>it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is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necessary</a:t>
            </a:r>
            <a:r>
              <a:rPr lang="fr-FR" b="1" dirty="0">
                <a:solidFill>
                  <a:srgbClr val="FF0000"/>
                </a:solidFill>
              </a:rPr>
              <a:t> to set COP </a:t>
            </a:r>
            <a:r>
              <a:rPr lang="fr-FR" b="1" dirty="0" err="1">
                <a:solidFill>
                  <a:srgbClr val="FF0000"/>
                </a:solidFill>
              </a:rPr>
              <a:t>tolerance</a:t>
            </a:r>
            <a:r>
              <a:rPr lang="fr-FR" b="1" dirty="0">
                <a:solidFill>
                  <a:srgbClr val="FF0000"/>
                </a:solidFill>
              </a:rPr>
              <a:t> and </a:t>
            </a:r>
            <a:r>
              <a:rPr lang="fr-FR" b="1" dirty="0" err="1">
                <a:solidFill>
                  <a:srgbClr val="FF0000"/>
                </a:solidFill>
              </a:rPr>
              <a:t>limits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separately</a:t>
            </a:r>
            <a:r>
              <a:rPr lang="fr-FR" b="1" dirty="0">
                <a:solidFill>
                  <a:srgbClr val="FF0000"/>
                </a:solidFill>
              </a:rPr>
              <a:t>.</a:t>
            </a:r>
            <a:endParaRPr lang="fr-B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29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0FF5AE-28ED-D654-1123-2E6B87BE3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5911FE-04F3-EF3B-556E-6B9C8C6E7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Wednesday, May 21,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ED3740-7A90-8CC7-525E-F66EA27C2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175837-68EC-2F3E-3832-1614DA865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Espace réservé du contenu 1">
            <a:extLst>
              <a:ext uri="{FF2B5EF4-FFF2-40B4-BE49-F238E27FC236}">
                <a16:creationId xmlns:a16="http://schemas.microsoft.com/office/drawing/2014/main" id="{344CC354-B94A-64ED-10CB-ECF130091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302" y="358751"/>
            <a:ext cx="11149393" cy="307025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b="1" dirty="0"/>
              <a:t>Analysis of co-chairs proposal, assuming COP tolerance 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4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/>
              <a:t>Normal</a:t>
            </a:r>
            <a:r>
              <a:rPr lang="en-GB" sz="1800" dirty="0"/>
              <a:t> : 1.30 then 1.15 type approval limit for convoy vehicle method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/>
              <a:t>	=&gt; in practice 1.00 (2 </a:t>
            </a:r>
            <a:r>
              <a:rPr lang="el-GR" sz="1800" dirty="0"/>
              <a:t>σ</a:t>
            </a:r>
            <a:r>
              <a:rPr lang="fr-FR" sz="1800" dirty="0"/>
              <a:t>=0.30 =&gt; 1.30-0.30) </a:t>
            </a:r>
            <a:r>
              <a:rPr lang="en-GB" sz="1800" dirty="0"/>
              <a:t>then 0.95 (2 </a:t>
            </a:r>
            <a:r>
              <a:rPr lang="el-GR" sz="1800" dirty="0"/>
              <a:t>σ</a:t>
            </a:r>
            <a:r>
              <a:rPr lang="fr-FR" sz="1800" dirty="0"/>
              <a:t>=0.20? =&gt; 1.15-0.20) </a:t>
            </a:r>
            <a:r>
              <a:rPr lang="en-GB" sz="1800" dirty="0"/>
              <a:t>to be targeted by tyre manufacturers for average positioning of products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/>
              <a:t>	=&gt; removal rate of 68% then 78%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/>
              <a:t>3PMSF</a:t>
            </a:r>
            <a:r>
              <a:rPr lang="en-GB" sz="1800" dirty="0"/>
              <a:t>: 1.20 type approval limit for convoy vehicle method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/>
              <a:t>	=&gt; in practice 1.00 to be targeted (2 </a:t>
            </a:r>
            <a:r>
              <a:rPr lang="el-GR" sz="1800" dirty="0"/>
              <a:t>σ</a:t>
            </a:r>
            <a:r>
              <a:rPr lang="fr-FR" sz="1800" dirty="0"/>
              <a:t>=0.20)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/>
              <a:t>	=&gt; removal rate of 70%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0151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722ABCA-3E19-BB15-D135-7C4368B25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454798"/>
            <a:ext cx="10515600" cy="4082987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Measurement</a:t>
            </a:r>
            <a:r>
              <a:rPr lang="fr-FR" dirty="0"/>
              <a:t> </a:t>
            </a:r>
            <a:r>
              <a:rPr lang="fr-FR" dirty="0" err="1"/>
              <a:t>Uncertainty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included</a:t>
            </a:r>
            <a:r>
              <a:rPr lang="fr-FR" dirty="0"/>
              <a:t> in the gap </a:t>
            </a:r>
            <a:r>
              <a:rPr lang="fr-FR" dirty="0" err="1"/>
              <a:t>between</a:t>
            </a:r>
            <a:r>
              <a:rPr lang="fr-FR" dirty="0"/>
              <a:t> type </a:t>
            </a:r>
            <a:r>
              <a:rPr lang="fr-FR" dirty="0" err="1"/>
              <a:t>approval</a:t>
            </a:r>
            <a:r>
              <a:rPr lang="fr-FR" dirty="0"/>
              <a:t> </a:t>
            </a:r>
            <a:r>
              <a:rPr lang="fr-FR" dirty="0" err="1"/>
              <a:t>limit</a:t>
            </a:r>
            <a:r>
              <a:rPr lang="fr-FR" dirty="0"/>
              <a:t> and COP (0,25) (as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case for Rolling </a:t>
            </a:r>
            <a:r>
              <a:rPr lang="fr-FR" dirty="0" err="1"/>
              <a:t>resistance</a:t>
            </a:r>
            <a:r>
              <a:rPr lang="fr-FR" dirty="0"/>
              <a:t>)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The </a:t>
            </a:r>
            <a:r>
              <a:rPr lang="fr-FR" dirty="0" err="1"/>
              <a:t>co</a:t>
            </a:r>
            <a:r>
              <a:rPr lang="fr-FR" dirty="0"/>
              <a:t>-chair </a:t>
            </a:r>
            <a:r>
              <a:rPr lang="fr-FR" dirty="0" err="1"/>
              <a:t>proposal</a:t>
            </a:r>
            <a:r>
              <a:rPr lang="fr-FR" dirty="0"/>
              <a:t> for </a:t>
            </a:r>
            <a:r>
              <a:rPr lang="fr-FR" dirty="0" err="1"/>
              <a:t>addressing</a:t>
            </a:r>
            <a:r>
              <a:rPr lang="fr-FR" dirty="0"/>
              <a:t> the MU </a:t>
            </a:r>
            <a:r>
              <a:rPr lang="fr-FR" dirty="0" err="1"/>
              <a:t>concern</a:t>
            </a:r>
            <a:r>
              <a:rPr lang="fr-FR" dirty="0"/>
              <a:t> for Normal </a:t>
            </a:r>
            <a:r>
              <a:rPr lang="fr-FR" dirty="0" err="1"/>
              <a:t>tyres</a:t>
            </a:r>
            <a:r>
              <a:rPr lang="fr-FR" dirty="0"/>
              <a:t> </a:t>
            </a:r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managed</a:t>
            </a:r>
            <a:r>
              <a:rPr lang="fr-FR" dirty="0"/>
              <a:t> in the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 err="1"/>
              <a:t>way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 UHP </a:t>
            </a:r>
            <a:r>
              <a:rPr lang="fr-FR" dirty="0" err="1"/>
              <a:t>allowance</a:t>
            </a:r>
            <a:r>
              <a:rPr lang="fr-FR" dirty="0"/>
              <a:t> of 0,10</a:t>
            </a:r>
          </a:p>
          <a:p>
            <a:pPr lvl="1"/>
            <a:r>
              <a:rPr lang="fr-FR" dirty="0" err="1"/>
              <a:t>Constraints</a:t>
            </a:r>
            <a:r>
              <a:rPr lang="fr-FR" dirty="0"/>
              <a:t> on </a:t>
            </a:r>
            <a:r>
              <a:rPr lang="fr-FR" dirty="0" err="1"/>
              <a:t>testing</a:t>
            </a:r>
            <a:r>
              <a:rPr lang="fr-FR" dirty="0"/>
              <a:t> </a:t>
            </a:r>
            <a:r>
              <a:rPr lang="fr-FR" dirty="0" err="1"/>
              <a:t>temperature</a:t>
            </a:r>
            <a:r>
              <a:rPr lang="fr-FR" dirty="0"/>
              <a:t> range for UHP </a:t>
            </a:r>
            <a:r>
              <a:rPr lang="fr-FR" dirty="0" err="1"/>
              <a:t>tyres</a:t>
            </a:r>
            <a:r>
              <a:rPr lang="fr-FR" dirty="0"/>
              <a:t> to </a:t>
            </a:r>
            <a:r>
              <a:rPr lang="fr-FR" dirty="0" err="1"/>
              <a:t>improve</a:t>
            </a:r>
            <a:r>
              <a:rPr lang="fr-FR" dirty="0"/>
              <a:t> </a:t>
            </a:r>
            <a:r>
              <a:rPr lang="fr-FR" dirty="0" err="1"/>
              <a:t>reproducibility</a:t>
            </a:r>
            <a:r>
              <a:rPr lang="fr-FR" dirty="0"/>
              <a:t>.</a:t>
            </a:r>
          </a:p>
          <a:p>
            <a:pPr marL="457200" lvl="1" indent="0">
              <a:buNone/>
            </a:pP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 err="1">
                <a:sym typeface="Wingdings" panose="05000000000000000000" pitchFamily="2" charset="2"/>
              </a:rPr>
              <a:t>Proposal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will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simplify</a:t>
            </a:r>
            <a:r>
              <a:rPr lang="fr-FR" dirty="0">
                <a:sym typeface="Wingdings" panose="05000000000000000000" pitchFamily="2" charset="2"/>
              </a:rPr>
              <a:t> the </a:t>
            </a:r>
            <a:r>
              <a:rPr lang="fr-FR" dirty="0" err="1">
                <a:sym typeface="Wingdings" panose="05000000000000000000" pitchFamily="2" charset="2"/>
              </a:rPr>
              <a:t>scheme</a:t>
            </a:r>
            <a:r>
              <a:rPr lang="fr-FR" dirty="0">
                <a:sym typeface="Wingdings" panose="05000000000000000000" pitchFamily="2" charset="2"/>
              </a:rPr>
              <a:t> of the </a:t>
            </a:r>
            <a:r>
              <a:rPr lang="fr-FR" dirty="0" err="1">
                <a:sym typeface="Wingdings" panose="05000000000000000000" pitchFamily="2" charset="2"/>
              </a:rPr>
              <a:t>regulation</a:t>
            </a:r>
            <a:r>
              <a:rPr lang="fr-FR" dirty="0">
                <a:sym typeface="Wingdings" panose="05000000000000000000" pitchFamily="2" charset="2"/>
              </a:rPr>
              <a:t>.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3C977C6-8FF1-4E80-B058-B78E2AD81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proposal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1B2F9B-7D34-85EE-5D4A-481D4D7EC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Wednesday, May 21,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B62B70-1B02-747F-EFB3-5E485FC5B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705BAD-9880-9A9E-929A-D494BA01C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7257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480DE98-0975-FF1D-3CDA-F1AACBCD2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confronted with newly born test methods that have a significant uncertainty, according to tyre industry experience across many years, it is crucial to set a COP coherent with the measurement uncertainty.</a:t>
            </a:r>
            <a:endParaRPr lang="fr-BE" dirty="0"/>
          </a:p>
          <a:p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9F40031-8B42-B703-4007-095753D84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0D8FDF-563A-CD6B-019F-672BE1418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Wednesday, May 21,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941857-4AE3-9476-2C2F-BB500635E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BB0AD3-2130-4D7D-E6CB-B0CD5568C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2851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</TotalTime>
  <Words>520</Words>
  <Application>Microsoft Office PowerPoint</Application>
  <PresentationFormat>Grand écran</PresentationFormat>
  <Paragraphs>64</Paragraphs>
  <Slides>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ETRTO comments on the co-chairs limit setting proposal </vt:lpstr>
      <vt:lpstr>Why is ETRTO not in favor of the concept of a stringent limit (1.0) with a higher tolerance at the beginning that will be tightened over certain period?</vt:lpstr>
      <vt:lpstr>Présentation PowerPoint</vt:lpstr>
      <vt:lpstr>Présentation PowerPoint</vt:lpstr>
      <vt:lpstr>ETRTO proposal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166</cp:revision>
  <dcterms:created xsi:type="dcterms:W3CDTF">2021-11-17T09:31:58Z</dcterms:created>
  <dcterms:modified xsi:type="dcterms:W3CDTF">2025-05-21T08:20:55Z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2022-07-19T13:55:57Z</vt:lpwstr>
  </property>
  <property fmtid="{D5CDD505-2E9C-101B-9397-08002B2CF9AE}" pid="4" name="MSIP_Label_09e9a456-2778-4ca9-be06-1190b1e1118a_Method">
    <vt:lpwstr>Privileged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c4203505-1028-4a1b-aacd-149e359e3bd6</vt:lpwstr>
  </property>
  <property fmtid="{D5CDD505-2E9C-101B-9397-08002B2CF9AE}" pid="8" name="MSIP_Label_09e9a456-2778-4ca9-be06-1190b1e1118a_ContentBits">
    <vt:lpwstr>0</vt:lpwstr>
  </property>
</Properties>
</file>