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318" r:id="rId6"/>
    <p:sldId id="320" r:id="rId7"/>
    <p:sldId id="258" r:id="rId8"/>
  </p:sldIdLst>
  <p:sldSz cx="12192000" cy="6858000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7F83B8-2C47-4C24-2D45-51150F7F93C4}" name="Nicolas De Mahieu" initials="NDM" userId="S::ndm@etrto.org::86ffda28-54bf-46cb-8307-ac4eaeeea850" providerId="AD"/>
  <p188:author id="{34652AF8-F172-F70D-0FCE-7F2E388FC644}" name="Jerome Barrand" initials="JB" userId="S::jerome.barrand@michelin.com::85302edd-c94a-4460-b5ba-9b4cfec9593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516" y="-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ED4FF8E7-F73C-4C09-B000-143FC6380191}"/>
    <pc:docChg chg="custSel modSld">
      <pc:chgData name="Nicolas De Mahieu" userId="86ffda28-54bf-46cb-8307-ac4eaeeea850" providerId="ADAL" clId="{ED4FF8E7-F73C-4C09-B000-143FC6380191}" dt="2025-05-21T08:39:28.862" v="11" actId="20577"/>
      <pc:docMkLst>
        <pc:docMk/>
      </pc:docMkLst>
      <pc:sldChg chg="modSp mod">
        <pc:chgData name="Nicolas De Mahieu" userId="86ffda28-54bf-46cb-8307-ac4eaeeea850" providerId="ADAL" clId="{ED4FF8E7-F73C-4C09-B000-143FC6380191}" dt="2025-05-21T08:39:28.862" v="11" actId="20577"/>
        <pc:sldMkLst>
          <pc:docMk/>
          <pc:sldMk cId="2711021579" sldId="256"/>
        </pc:sldMkLst>
        <pc:spChg chg="mod">
          <ac:chgData name="Nicolas De Mahieu" userId="86ffda28-54bf-46cb-8307-ac4eaeeea850" providerId="ADAL" clId="{ED4FF8E7-F73C-4C09-B000-143FC6380191}" dt="2025-05-21T08:39:28.862" v="11" actId="20577"/>
          <ac:spMkLst>
            <pc:docMk/>
            <pc:sldMk cId="2711021579" sldId="256"/>
            <ac:spMk id="23" creationId="{D48780D4-D9D9-95B8-5A92-B8C64D74004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3D99B-8DC3-4891-9707-3320E2A84D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8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3D99B-8DC3-4891-9707-3320E2A84D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05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May 21, 2025</a:t>
            </a:fld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May 21, 2025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00" y="6161784"/>
            <a:ext cx="654304" cy="65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May 21, 2025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Wednesday, May 21,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9250" y="2398687"/>
            <a:ext cx="9144000" cy="1778027"/>
          </a:xfrm>
        </p:spPr>
        <p:txBody>
          <a:bodyPr>
            <a:normAutofit fontScale="90000"/>
          </a:bodyPr>
          <a:lstStyle/>
          <a:p>
            <a:r>
              <a:rPr lang="en-GB" dirty="0"/>
              <a:t>ETRTO additional considerations on limits setting criteria</a:t>
            </a:r>
            <a:endParaRPr lang="en-GB" b="1" dirty="0"/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9250" y="4622315"/>
            <a:ext cx="9144000" cy="499445"/>
          </a:xfrm>
        </p:spPr>
        <p:txBody>
          <a:bodyPr/>
          <a:lstStyle/>
          <a:p>
            <a:r>
              <a:rPr lang="en-US" dirty="0"/>
              <a:t>TFTA 33</a:t>
            </a:r>
            <a:r>
              <a:rPr lang="en-US" baseline="30000" dirty="0"/>
              <a:t>rd</a:t>
            </a:r>
            <a:r>
              <a:rPr lang="en-US" dirty="0"/>
              <a:t> session: 21 May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pPr/>
              <a:t>Wednesday, May 21,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4BD33BA-375E-1C71-A228-7931E7694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919" y="1323064"/>
            <a:ext cx="10755704" cy="4484643"/>
          </a:xfrm>
        </p:spPr>
        <p:txBody>
          <a:bodyPr>
            <a:noAutofit/>
          </a:bodyPr>
          <a:lstStyle/>
          <a:p>
            <a:pPr marL="0" indent="0">
              <a:lnSpc>
                <a:spcPts val="24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2000" dirty="0"/>
              <a:t>About co-chairs limit proposal ETRTO would like to remark the following:</a:t>
            </a:r>
          </a:p>
          <a:p>
            <a:pPr marL="0" indent="0">
              <a:lnSpc>
                <a:spcPts val="24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2000" b="1" dirty="0"/>
              <a:t>1) A newly introduced requirement is different from tightening of existing requirements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000" dirty="0"/>
              <a:t>Abrasion is a </a:t>
            </a:r>
            <a:r>
              <a:rPr lang="en-GB" sz="2000" u="sng" dirty="0">
                <a:solidFill>
                  <a:srgbClr val="FF0000"/>
                </a:solidFill>
              </a:rPr>
              <a:t>new requirement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→ </a:t>
            </a:r>
            <a:r>
              <a:rPr lang="en-GB" sz="2000" dirty="0">
                <a:solidFill>
                  <a:srgbClr val="FF0000"/>
                </a:solidFill>
              </a:rPr>
              <a:t>the entire tyre population will have to be newly assessed</a:t>
            </a:r>
            <a:r>
              <a:rPr lang="en-GB" sz="2000" dirty="0"/>
              <a:t>, and after assessment, part of it to be re-designed or removed from the market, depending on the limits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000" dirty="0"/>
              <a:t>Previous UN high impacting changes to requirements (</a:t>
            </a:r>
            <a:r>
              <a:rPr lang="en-GB" sz="2000" dirty="0">
                <a:solidFill>
                  <a:srgbClr val="FF0000"/>
                </a:solidFill>
              </a:rPr>
              <a:t>on existing regulations</a:t>
            </a:r>
            <a:r>
              <a:rPr lang="en-GB" sz="2000" dirty="0"/>
              <a:t>) were set on the basis of an </a:t>
            </a:r>
            <a:r>
              <a:rPr lang="en-GB" sz="2000" dirty="0">
                <a:solidFill>
                  <a:srgbClr val="FF0000"/>
                </a:solidFill>
              </a:rPr>
              <a:t>impact assessment of the performance of the current market</a:t>
            </a:r>
            <a:r>
              <a:rPr lang="en-GB" sz="2000" dirty="0"/>
              <a:t>, impacting </a:t>
            </a:r>
            <a:r>
              <a:rPr lang="en-GB" sz="2000" dirty="0">
                <a:solidFill>
                  <a:srgbClr val="FF0000"/>
                </a:solidFill>
              </a:rPr>
              <a:t>less than 25% </a:t>
            </a:r>
            <a:r>
              <a:rPr lang="en-GB" sz="2000" dirty="0"/>
              <a:t>of the product lines (e.g. R117.02,  wet grip or </a:t>
            </a:r>
            <a:r>
              <a:rPr lang="en-GB" sz="2000" dirty="0">
                <a:solidFill>
                  <a:srgbClr val="FF0000"/>
                </a:solidFill>
              </a:rPr>
              <a:t>much less for </a:t>
            </a:r>
            <a:r>
              <a:rPr lang="en-GB" sz="2000" dirty="0"/>
              <a:t>wet grip in worn conditions): </a:t>
            </a:r>
          </a:p>
          <a:p>
            <a:pPr lvl="1">
              <a:lnSpc>
                <a:spcPts val="24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1600" dirty="0"/>
              <a:t>this kind of magnitude of removal rate has always been relevant to tightening of already regulated performances: manufacturers do not need to assess the entire population in this case</a:t>
            </a:r>
          </a:p>
          <a:p>
            <a:pPr lvl="1">
              <a:lnSpc>
                <a:spcPts val="24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1600" dirty="0"/>
              <a:t>In general for newly regulated performances with new test methods introduced, the market removal vs the Market Assessment dataset, has been significantly lower (e.g. less than 5% for wet grip at worn).</a:t>
            </a:r>
            <a:endParaRPr lang="en-GB" sz="20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03D4721-08B4-6C4E-B17F-913BABCC2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88" y="300418"/>
            <a:ext cx="10515600" cy="809411"/>
          </a:xfrm>
        </p:spPr>
        <p:txBody>
          <a:bodyPr>
            <a:normAutofit/>
          </a:bodyPr>
          <a:lstStyle/>
          <a:p>
            <a:r>
              <a:rPr lang="en-GB" b="1" dirty="0"/>
              <a:t>Considerations on limits setting criteria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534BA2-5412-1A3A-8174-ACFDA1A1C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GB" smtClean="0"/>
              <a:t>Wednesday, 21 May 2025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934F5B-B515-6DA7-A746-E68FBA820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86E265-2A00-16C0-2ABA-D8B2DE294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1010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4BD33BA-375E-1C71-A228-7931E7694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688" y="1323064"/>
            <a:ext cx="10763977" cy="3950685"/>
          </a:xfrm>
        </p:spPr>
        <p:txBody>
          <a:bodyPr>
            <a:noAutofit/>
          </a:bodyPr>
          <a:lstStyle/>
          <a:p>
            <a:pPr marL="0" indent="0">
              <a:lnSpc>
                <a:spcPts val="24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2200" b="1" dirty="0"/>
              <a:t>2) Any </a:t>
            </a:r>
            <a:r>
              <a:rPr lang="en-GB" sz="2200" b="1" dirty="0">
                <a:solidFill>
                  <a:srgbClr val="FF0000"/>
                </a:solidFill>
              </a:rPr>
              <a:t>requirement limit target shall be considered vs the proper application timeline</a:t>
            </a:r>
            <a:r>
              <a:rPr lang="en-GB" sz="2200" b="1" dirty="0"/>
              <a:t>:</a:t>
            </a:r>
          </a:p>
          <a:p>
            <a:pPr lvl="1">
              <a:lnSpc>
                <a:spcPts val="24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1800" dirty="0"/>
              <a:t>At the time of EU Euro 7 Regulation publication*, the impact assessment analysing the potential economic, social, and environmental impacts of different policy options, </a:t>
            </a:r>
            <a:r>
              <a:rPr lang="en-GB" sz="1800" dirty="0">
                <a:solidFill>
                  <a:srgbClr val="FF0000"/>
                </a:solidFill>
              </a:rPr>
              <a:t>did not address tyres</a:t>
            </a:r>
            <a:r>
              <a:rPr lang="en-GB" sz="1800" dirty="0"/>
              <a:t>: ETRTO limit proposal is based on the Market Assessment vehicle R117 certified tyres test results</a:t>
            </a:r>
          </a:p>
          <a:p>
            <a:pPr lvl="1">
              <a:lnSpc>
                <a:spcPts val="24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1800" dirty="0"/>
              <a:t>In the case of Abrasion, </a:t>
            </a:r>
            <a:r>
              <a:rPr lang="en-GB" sz="1800" dirty="0">
                <a:solidFill>
                  <a:srgbClr val="FF0000"/>
                </a:solidFill>
              </a:rPr>
              <a:t>at EU level at least, the C1 requirements will apply from mid 2030 to the entire tyre market</a:t>
            </a:r>
            <a:r>
              <a:rPr lang="en-GB" sz="1800" dirty="0"/>
              <a:t>. An ambition of removing 60-70% of the market in such a short time has no precedent and it is not grounded. R117.04 tightened limits on existing requirements for RR/</a:t>
            </a:r>
            <a:r>
              <a:rPr lang="en-GB" sz="1800" dirty="0" err="1"/>
              <a:t>WetGrip</a:t>
            </a:r>
            <a:r>
              <a:rPr lang="en-GB" sz="1800" dirty="0"/>
              <a:t> targeted to impact about 25% of the market. The impact of </a:t>
            </a:r>
            <a:r>
              <a:rPr lang="en-GB" sz="1800" dirty="0" err="1"/>
              <a:t>of</a:t>
            </a:r>
            <a:r>
              <a:rPr lang="en-GB" sz="1800" dirty="0"/>
              <a:t> this massive removal of the market is not fully assessed in terms of business continuity and product availability.</a:t>
            </a:r>
          </a:p>
          <a:p>
            <a:pPr>
              <a:lnSpc>
                <a:spcPts val="24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200" dirty="0"/>
              <a:t>Additionally, as mentioned, the impact on tyre re designing is directly linked to the removal rate and will impact beyond tyre industry (vehicle industry).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03D4721-08B4-6C4E-B17F-913BABCC2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88" y="300418"/>
            <a:ext cx="10515600" cy="809411"/>
          </a:xfrm>
        </p:spPr>
        <p:txBody>
          <a:bodyPr>
            <a:normAutofit/>
          </a:bodyPr>
          <a:lstStyle/>
          <a:p>
            <a:r>
              <a:rPr lang="en-GB" b="1" dirty="0"/>
              <a:t>Considerations on limits setting criteria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534BA2-5412-1A3A-8174-ACFDA1A1C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GB" smtClean="0"/>
              <a:t>Wednesday, 21 May 2025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934F5B-B515-6DA7-A746-E68FBA820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The European Tyre and Rim Technical Organization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86E265-2A00-16C0-2ABA-D8B2DE294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9A1050-7AE4-7CDB-54CC-C0A1DA3A3A18}"/>
              </a:ext>
            </a:extLst>
          </p:cNvPr>
          <p:cNvSpPr txBox="1"/>
          <p:nvPr/>
        </p:nvSpPr>
        <p:spPr>
          <a:xfrm>
            <a:off x="281762" y="5972567"/>
            <a:ext cx="2749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https://data.europa.eu/doi/10.2873/249061</a:t>
            </a:r>
          </a:p>
        </p:txBody>
      </p:sp>
    </p:spTree>
    <p:extLst>
      <p:ext uri="{BB962C8B-B14F-4D97-AF65-F5344CB8AC3E}">
        <p14:creationId xmlns:p14="http://schemas.microsoft.com/office/powerpoint/2010/main" val="35594582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Wednesday, May 21,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d7ef93e-177d-4164-9333-a20586dbba11">
      <UserInfo>
        <DisplayName/>
        <AccountId xsi:nil="true"/>
        <AccountType/>
      </UserInfo>
    </SharedWithUsers>
    <lcf76f155ced4ddcb4097134ff3c332f xmlns="1debcf2b-dc41-4736-8d2d-f17ee7a56309">
      <Terms xmlns="http://schemas.microsoft.com/office/infopath/2007/PartnerControls"/>
    </lcf76f155ced4ddcb4097134ff3c332f>
    <TaxCatchAll xmlns="dd7ef93e-177d-4164-9333-a20586dbba1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0134C19A675E43987FF47511815F07" ma:contentTypeVersion="17" ma:contentTypeDescription="Create a new document." ma:contentTypeScope="" ma:versionID="f658f97a3abe72767109de93360f45d1">
  <xsd:schema xmlns:xsd="http://www.w3.org/2001/XMLSchema" xmlns:xs="http://www.w3.org/2001/XMLSchema" xmlns:p="http://schemas.microsoft.com/office/2006/metadata/properties" xmlns:ns2="1debcf2b-dc41-4736-8d2d-f17ee7a56309" xmlns:ns3="dd7ef93e-177d-4164-9333-a20586dbba11" targetNamespace="http://schemas.microsoft.com/office/2006/metadata/properties" ma:root="true" ma:fieldsID="d3d26ef4657972c3bf61cd3dee70e4ad" ns2:_="" ns3:_="">
    <xsd:import namespace="1debcf2b-dc41-4736-8d2d-f17ee7a56309"/>
    <xsd:import namespace="dd7ef93e-177d-4164-9333-a20586dbba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bcf2b-dc41-4736-8d2d-f17ee7a563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aec4aeb-d159-410d-8e29-7b8081bc29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ef93e-177d-4164-9333-a20586dbba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e648b1c1-771c-4a53-86f4-08cfbdf36d47}" ma:internalName="TaxCatchAll" ma:showField="CatchAllData" ma:web="dd7ef93e-177d-4164-9333-a20586dbba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D75645-2351-421F-A669-3EF0963191C9}">
  <ds:schemaRefs>
    <ds:schemaRef ds:uri="http://schemas.microsoft.com/office/2006/metadata/properties"/>
    <ds:schemaRef ds:uri="http://schemas.microsoft.com/office/2006/documentManagement/types"/>
    <ds:schemaRef ds:uri="dd7ef93e-177d-4164-9333-a20586dbba11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1debcf2b-dc41-4736-8d2d-f17ee7a5630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9678D8F-1FBC-4074-9339-D3B04E952A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560958-975D-419F-A700-2C9AD38307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ebcf2b-dc41-4736-8d2d-f17ee7a56309"/>
    <ds:schemaRef ds:uri="dd7ef93e-177d-4164-9333-a20586dbba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39</TotalTime>
  <Words>445</Words>
  <Application>Microsoft Office PowerPoint</Application>
  <PresentationFormat>Grand écran</PresentationFormat>
  <Paragraphs>30</Paragraphs>
  <Slides>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ETRTO additional considerations on limits setting criteria</vt:lpstr>
      <vt:lpstr>Considerations on limits setting criteria</vt:lpstr>
      <vt:lpstr>Considerations on limits setting criteria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Tyre Abrasion activities</dc:title>
  <dc:creator>Josep Guinjoan</dc:creator>
  <cp:lastModifiedBy>Nicolas De Mahieu</cp:lastModifiedBy>
  <cp:revision>51</cp:revision>
  <cp:lastPrinted>2025-05-19T15:39:25Z</cp:lastPrinted>
  <dcterms:created xsi:type="dcterms:W3CDTF">2021-11-17T09:31:58Z</dcterms:created>
  <dcterms:modified xsi:type="dcterms:W3CDTF">2025-05-21T08:39:35Z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9e9a456-2778-4ca9-be06-1190b1e1118a_Enabled">
    <vt:lpwstr>true</vt:lpwstr>
  </property>
  <property fmtid="{D5CDD505-2E9C-101B-9397-08002B2CF9AE}" pid="3" name="MSIP_Label_09e9a456-2778-4ca9-be06-1190b1e1118a_SetDate">
    <vt:lpwstr>2024-02-20T10:25:26Z</vt:lpwstr>
  </property>
  <property fmtid="{D5CDD505-2E9C-101B-9397-08002B2CF9AE}" pid="4" name="MSIP_Label_09e9a456-2778-4ca9-be06-1190b1e1118a_Method">
    <vt:lpwstr>Standard</vt:lpwstr>
  </property>
  <property fmtid="{D5CDD505-2E9C-101B-9397-08002B2CF9AE}" pid="5" name="MSIP_Label_09e9a456-2778-4ca9-be06-1190b1e1118a_Name">
    <vt:lpwstr>D3</vt:lpwstr>
  </property>
  <property fmtid="{D5CDD505-2E9C-101B-9397-08002B2CF9AE}" pid="6" name="MSIP_Label_09e9a456-2778-4ca9-be06-1190b1e1118a_SiteId">
    <vt:lpwstr>658ba197-6c73-4fea-91bd-1c7d8de6bf2c</vt:lpwstr>
  </property>
  <property fmtid="{D5CDD505-2E9C-101B-9397-08002B2CF9AE}" pid="7" name="MSIP_Label_09e9a456-2778-4ca9-be06-1190b1e1118a_ActionId">
    <vt:lpwstr>e237509a-c75d-405d-92e4-965afcaebef2</vt:lpwstr>
  </property>
  <property fmtid="{D5CDD505-2E9C-101B-9397-08002B2CF9AE}" pid="8" name="MSIP_Label_09e9a456-2778-4ca9-be06-1190b1e1118a_ContentBits">
    <vt:lpwstr>0</vt:lpwstr>
  </property>
  <property fmtid="{D5CDD505-2E9C-101B-9397-08002B2CF9AE}" pid="9" name="MediaServiceImageTags">
    <vt:lpwstr/>
  </property>
  <property fmtid="{D5CDD505-2E9C-101B-9397-08002B2CF9AE}" pid="10" name="ContentTypeId">
    <vt:lpwstr>0x010100270134C19A675E43987FF47511815F07</vt:lpwstr>
  </property>
  <property fmtid="{D5CDD505-2E9C-101B-9397-08002B2CF9AE}" pid="11" name="ComplianceAssetId">
    <vt:lpwstr/>
  </property>
  <property fmtid="{D5CDD505-2E9C-101B-9397-08002B2CF9AE}" pid="12" name="_ExtendedDescription">
    <vt:lpwstr/>
  </property>
  <property fmtid="{D5CDD505-2E9C-101B-9397-08002B2CF9AE}" pid="13" name="TriggerFlowInfo">
    <vt:lpwstr/>
  </property>
</Properties>
</file>