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4" r:id="rId2"/>
    <p:sldId id="260" r:id="rId3"/>
    <p:sldId id="278" r:id="rId4"/>
    <p:sldId id="279" r:id="rId5"/>
    <p:sldId id="277" r:id="rId6"/>
    <p:sldId id="272" r:id="rId7"/>
    <p:sldId id="280" r:id="rId8"/>
    <p:sldId id="281" r:id="rId9"/>
    <p:sldId id="271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4628" autoAdjust="0"/>
  </p:normalViewPr>
  <p:slideViewPr>
    <p:cSldViewPr>
      <p:cViewPr varScale="1">
        <p:scale>
          <a:sx n="118" d="100"/>
          <a:sy n="118" d="100"/>
        </p:scale>
        <p:origin x="80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C9834-2DF9-4363-A70A-0B03140E9F43}" type="datetimeFigureOut">
              <a:rPr lang="fr-FR" smtClean="0"/>
              <a:t>14/04/2016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F05D4-4EC3-4A10-BC63-B4A24505413B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112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C4710-4B87-4990-ADEF-63612A234E08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938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C4710-4B87-4990-ADEF-63612A234E08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938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C4710-4B87-4990-ADEF-63612A234E08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938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679A-2338-475B-AA0D-84DD93F47163}" type="datetime1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9972-F722-447F-BBA3-B4BE8D622A02}" type="datetime1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DCD8-0857-4A99-A75E-4FC0ACADD572}" type="datetime1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67C-50B4-4AB6-86D0-5B3AC0D46772}" type="datetime1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476E-3152-4E33-AF87-96E0341E24CB}" type="datetime1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F694-61A2-410A-94E0-726D25EFBDD0}" type="datetime1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8059-49A7-417E-8536-C15233BD519B}" type="datetime1">
              <a:rPr lang="en-US" smtClean="0"/>
              <a:t>4/14/2016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84A6-3CB6-4EAD-86EF-8CB32D436151}" type="datetime1">
              <a:rPr lang="en-US" smtClean="0"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72B7-F035-456D-884B-170F04D1DFB5}" type="datetime1">
              <a:rPr lang="en-US" smtClean="0"/>
              <a:t>4/14/2016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59D60-202D-4021-8C0F-2F60E69D3D33}" type="datetime1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513A-108B-4EE5-88F8-C21939E674A0}" type="datetime1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8348B-8EEE-4469-B72B-2B3777F95ACA}" type="datetime1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6th ACSF meeting</a:t>
            </a:r>
            <a:br>
              <a:rPr lang="fr-FR" dirty="0" smtClean="0"/>
            </a:br>
            <a:r>
              <a:rPr lang="fr-FR" sz="3600" dirty="0" smtClean="0"/>
              <a:t>Tokyo, 19-21 April 2016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</a:rPr>
              <a:t>Industry proposals </a:t>
            </a:r>
            <a:r>
              <a:rPr lang="en-GB" sz="2800" dirty="0" smtClean="0">
                <a:solidFill>
                  <a:schemeClr val="tx1"/>
                </a:solidFill>
              </a:rPr>
              <a:t>for 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ACSF status definition and HMI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9400" y="6029325"/>
            <a:ext cx="122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Version 1.4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Rectangle 4"/>
          <p:cNvSpPr/>
          <p:nvPr/>
        </p:nvSpPr>
        <p:spPr>
          <a:xfrm>
            <a:off x="96500" y="154475"/>
            <a:ext cx="4006546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Transmitted by 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the Experts of OICA and CLEPA</a:t>
            </a:r>
            <a:endParaRPr lang="en-US" sz="1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5"/>
          <p:cNvSpPr/>
          <p:nvPr/>
        </p:nvSpPr>
        <p:spPr>
          <a:xfrm>
            <a:off x="6096000" y="160065"/>
            <a:ext cx="2889845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Informal Document </a:t>
            </a:r>
            <a:r>
              <a:rPr lang="en-US" sz="1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ACSF-06-22</a:t>
            </a:r>
            <a:endParaRPr lang="en-US" sz="16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153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200682" y="228600"/>
            <a:ext cx="8920671" cy="54848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en-GB" sz="2800" dirty="0" smtClean="0"/>
              <a:t>Example of implementation</a:t>
            </a:r>
            <a:endParaRPr lang="en-GB" sz="2800" dirty="0"/>
          </a:p>
        </p:txBody>
      </p:sp>
      <p:sp>
        <p:nvSpPr>
          <p:cNvPr id="4" name="Oval 3"/>
          <p:cNvSpPr/>
          <p:nvPr/>
        </p:nvSpPr>
        <p:spPr>
          <a:xfrm>
            <a:off x="2999858" y="3505200"/>
            <a:ext cx="1343542" cy="1295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ACSF standby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6617808" y="3522846"/>
            <a:ext cx="1371600" cy="1295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ACSF active</a:t>
            </a:r>
          </a:p>
        </p:txBody>
      </p:sp>
      <p:sp>
        <p:nvSpPr>
          <p:cNvPr id="36" name="Oval 35"/>
          <p:cNvSpPr/>
          <p:nvPr/>
        </p:nvSpPr>
        <p:spPr>
          <a:xfrm>
            <a:off x="757874" y="3505200"/>
            <a:ext cx="1343542" cy="1295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ACSF OFF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32858" y="2819400"/>
            <a:ext cx="4328159" cy="22098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5816160" y="2819400"/>
            <a:ext cx="2974897" cy="22098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12985" y="2944091"/>
            <a:ext cx="1586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Manual Steering</a:t>
            </a:r>
            <a:endParaRPr lang="en-GB" sz="16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400800" y="2944091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Automatic Steering</a:t>
            </a:r>
            <a:endParaRPr lang="en-GB" sz="160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37858" y="3886200"/>
            <a:ext cx="76200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237858" y="4495799"/>
            <a:ext cx="762000" cy="1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419600" y="3886200"/>
            <a:ext cx="152400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419600" y="4492823"/>
            <a:ext cx="152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237858" y="3810000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on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2237858" y="4492823"/>
            <a:ext cx="386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off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844915" y="3494917"/>
            <a:ext cx="774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activate</a:t>
            </a:r>
            <a:endParaRPr lang="en-GB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768715" y="4170546"/>
            <a:ext cx="960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deactivate</a:t>
            </a:r>
            <a:endParaRPr lang="en-GB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2858" y="739676"/>
            <a:ext cx="88111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« ACSF off » may mean: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ECU is electrically switched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or… ACSF is waiting for the function to be switched on by driver and does nothing else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or… ACSF is waiting for the function to be switched on by driver, yet the ACSF sensors and/or actuators are used for other functionalities which are not ACSF (e.g. sign recognition, LDWS, steering assistance, side wind compensation…)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</a:t>
            </a:r>
            <a:r>
              <a:rPr lang="en-GB" sz="1600" dirty="0" smtClean="0"/>
              <a:t>r… ACSF is </a:t>
            </a:r>
            <a:r>
              <a:rPr lang="en-GB" sz="1600" dirty="0"/>
              <a:t>monitoring the conditions for </a:t>
            </a:r>
            <a:r>
              <a:rPr lang="en-GB" sz="1600" dirty="0" smtClean="0"/>
              <a:t>operation, waiting for the driver to request activation…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endParaRPr lang="en-GB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295400" y="2590800"/>
            <a:ext cx="517585" cy="111496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0682" y="5257800"/>
            <a:ext cx="88111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« ACSF standby » may work as follows: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ACSF is monitoring the conditions </a:t>
            </a:r>
            <a:r>
              <a:rPr lang="en-GB" sz="1600" dirty="0"/>
              <a:t>for </a:t>
            </a:r>
            <a:r>
              <a:rPr lang="en-GB" sz="1600" dirty="0" smtClean="0"/>
              <a:t>operation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ACSF indicates to driver if the conditions for operation are fulfilled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ACSF is monitoring driver request to activate ACSF (“deliberate action”)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If conditions are fulfilled and driver requests </a:t>
            </a:r>
            <a:r>
              <a:rPr lang="en-GB" sz="1600" dirty="0"/>
              <a:t>ACSF to be </a:t>
            </a:r>
            <a:r>
              <a:rPr lang="en-GB" sz="1600" dirty="0" smtClean="0"/>
              <a:t>activated, ACSF is activated</a:t>
            </a:r>
            <a:endParaRPr lang="en-GB" sz="16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999858" y="4423202"/>
            <a:ext cx="665226" cy="83459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9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214094" y="228600"/>
            <a:ext cx="8576964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en-GB" sz="2800" dirty="0" smtClean="0"/>
              <a:t>Reminder from ACSF-03-12 (Munich)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67042"/>
            <a:ext cx="7772400" cy="543855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89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Extracts from ACSF-05-16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299642"/>
            <a:ext cx="4343400" cy="5101158"/>
          </a:xfrm>
        </p:spPr>
        <p:txBody>
          <a:bodyPr>
            <a:noAutofit/>
          </a:bodyPr>
          <a:lstStyle/>
          <a:p>
            <a:pPr marL="622300" indent="-622300">
              <a:spcBef>
                <a:spcPts val="1200"/>
              </a:spcBef>
              <a:buNone/>
            </a:pPr>
            <a:r>
              <a:rPr lang="en-US" sz="1400" dirty="0"/>
              <a:t>5.1.6.1. 	Whenever </a:t>
            </a:r>
            <a:r>
              <a:rPr lang="en-US" sz="1400" strike="sngStrike" dirty="0"/>
              <a:t>the</a:t>
            </a:r>
            <a:r>
              <a:rPr lang="en-US" sz="1400" dirty="0"/>
              <a:t> </a:t>
            </a:r>
            <a:r>
              <a:rPr lang="en-US" sz="1400" b="1" dirty="0"/>
              <a:t>an</a:t>
            </a:r>
            <a:r>
              <a:rPr lang="en-US" sz="1400" dirty="0"/>
              <a:t> Automatically Commanded Steering function becomes operational, this shall be indicated to the driver. </a:t>
            </a:r>
            <a:r>
              <a:rPr lang="en-US" sz="1400" strike="sngStrike" dirty="0"/>
              <a:t>and the control action shall be automatically disabled if the vehicle speed exceeds the set limit of 10 km/h by more than 20 per cent or the signals to be evaluated are no longer being received</a:t>
            </a:r>
            <a:r>
              <a:rPr lang="en-US" sz="1400" dirty="0"/>
              <a:t>.  Any termination of control shall produce a</a:t>
            </a:r>
            <a:r>
              <a:rPr lang="en-US" sz="1400" strike="sngStrike" dirty="0"/>
              <a:t> short but distinctive driver </a:t>
            </a:r>
            <a:r>
              <a:rPr lang="en-US" sz="1400" dirty="0"/>
              <a:t>warning,</a:t>
            </a:r>
            <a:r>
              <a:rPr lang="en-US" sz="1400" strike="sngStrike" dirty="0"/>
              <a:t> </a:t>
            </a:r>
            <a:r>
              <a:rPr lang="en-US" sz="1400" b="1" dirty="0"/>
              <a:t>[especially, in case of category E termination of control is described]  in accordance with the requirements of paragraph 5.4.3.</a:t>
            </a:r>
            <a:r>
              <a:rPr lang="en-US" sz="1400" strike="sngStrike" dirty="0"/>
              <a:t> by a visual signal and either an acoustic signal or by imposing a tactile warning signal on the steering control</a:t>
            </a:r>
            <a:r>
              <a:rPr lang="en-US" sz="1400" dirty="0"/>
              <a:t>.</a:t>
            </a:r>
            <a:endParaRPr lang="fr-FR" sz="1400" dirty="0"/>
          </a:p>
          <a:p>
            <a:pPr marL="622300" indent="-622300">
              <a:spcBef>
                <a:spcPts val="1200"/>
              </a:spcBef>
              <a:buNone/>
            </a:pPr>
            <a:r>
              <a:rPr lang="en-US" sz="1400" b="1" dirty="0"/>
              <a:t>5.4.3. 	Special Warning Provisions for Automatically Commanded Steering Functions</a:t>
            </a:r>
            <a:endParaRPr lang="fr-FR" sz="1400" dirty="0"/>
          </a:p>
          <a:p>
            <a:pPr marL="622300" indent="-622300">
              <a:spcBef>
                <a:spcPts val="1200"/>
              </a:spcBef>
              <a:buNone/>
            </a:pPr>
            <a:r>
              <a:rPr lang="en-US" sz="1400" b="1" dirty="0"/>
              <a:t>5.4.3.1  	Any termination of control initiated by the system</a:t>
            </a:r>
            <a:r>
              <a:rPr lang="en-US" sz="1400" dirty="0"/>
              <a:t> </a:t>
            </a:r>
            <a:r>
              <a:rPr lang="en-US" sz="1400" b="1" dirty="0"/>
              <a:t> other than specified in 5.6.1.4.7 shall produce a distinctive driver warning including visual warning</a:t>
            </a:r>
            <a:r>
              <a:rPr lang="en-US" sz="1400" b="1" strike="sngStrike" dirty="0"/>
              <a:t>]</a:t>
            </a:r>
            <a:r>
              <a:rPr lang="en-US" sz="1400" b="1" dirty="0"/>
              <a:t> and either an acoustic warning or an haptic warning until the driver has resumed steering control.</a:t>
            </a:r>
            <a:endParaRPr lang="fr-FR" sz="1400" dirty="0"/>
          </a:p>
          <a:p>
            <a:endParaRPr lang="fr-FR" sz="14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0" y="1295400"/>
            <a:ext cx="4572000" cy="5101158"/>
          </a:xfrm>
        </p:spPr>
        <p:txBody>
          <a:bodyPr>
            <a:noAutofit/>
          </a:bodyPr>
          <a:lstStyle/>
          <a:p>
            <a:pPr marL="803275" indent="-803275">
              <a:buNone/>
            </a:pPr>
            <a:r>
              <a:rPr lang="en-US" sz="1400" b="1" dirty="0"/>
              <a:t>5.6.1.      	Special Provisions for </a:t>
            </a:r>
            <a:r>
              <a:rPr lang="en-US" sz="1400" b="1" u="sng" dirty="0"/>
              <a:t>Category E</a:t>
            </a:r>
            <a:r>
              <a:rPr lang="en-US" sz="1400" b="1" dirty="0"/>
              <a:t> </a:t>
            </a:r>
            <a:r>
              <a:rPr lang="en-US" sz="1400" b="1" dirty="0" smtClean="0"/>
              <a:t>ACSF</a:t>
            </a:r>
          </a:p>
          <a:p>
            <a:pPr marL="803275" indent="-803275">
              <a:buNone/>
            </a:pPr>
            <a:endParaRPr lang="en-US" sz="1400" b="1" dirty="0"/>
          </a:p>
          <a:p>
            <a:pPr marL="803275" indent="-803275">
              <a:buNone/>
            </a:pPr>
            <a:r>
              <a:rPr lang="en-US" sz="1400" b="1" dirty="0"/>
              <a:t>5.6.1.1.7.	</a:t>
            </a:r>
            <a:r>
              <a:rPr lang="en-US" sz="1400" b="1" strike="sngStrike" dirty="0"/>
              <a:t>The system shall at any time give a noticeable and distinctive signalization to the driver about the system status. This signalization shall be at least a visual signal. Any change in system status shall be indicated by an optical and [, if not initiated by the driver,] either an acoustic or haptic signal.</a:t>
            </a:r>
            <a:endParaRPr lang="fr-FR" sz="1400" dirty="0"/>
          </a:p>
          <a:p>
            <a:pPr marL="804863" lvl="3" indent="0" defTabSz="803275">
              <a:buNone/>
            </a:pPr>
            <a:r>
              <a:rPr lang="en-US" sz="1400" b="1" dirty="0"/>
              <a:t>The system status shall be indicated to the driver by a visual signal. </a:t>
            </a:r>
            <a:endParaRPr lang="fr-FR" sz="1400" dirty="0"/>
          </a:p>
          <a:p>
            <a:pPr marL="804863" lvl="3" indent="0" defTabSz="803275">
              <a:buNone/>
            </a:pPr>
            <a:r>
              <a:rPr lang="en-US" sz="1400" b="1" dirty="0"/>
              <a:t>The indication shall [at least] distinguish between the system status </a:t>
            </a:r>
            <a:r>
              <a:rPr lang="en-US" sz="1400" b="1" strike="sngStrike" dirty="0"/>
              <a:t>manual</a:t>
            </a:r>
            <a:r>
              <a:rPr lang="en-US" sz="1400" b="1" dirty="0"/>
              <a:t> stand-by Mode, active Mode and failure </a:t>
            </a:r>
            <a:r>
              <a:rPr lang="en-US" sz="1400" b="1" dirty="0" err="1"/>
              <a:t>M</a:t>
            </a:r>
            <a:r>
              <a:rPr lang="en-US" sz="1400" b="1" strike="sngStrike" dirty="0" err="1"/>
              <a:t>m</a:t>
            </a:r>
            <a:r>
              <a:rPr lang="en-US" sz="1400" b="1" dirty="0" err="1"/>
              <a:t>ode</a:t>
            </a:r>
            <a:r>
              <a:rPr lang="en-US" sz="1400" b="1" dirty="0"/>
              <a:t>.</a:t>
            </a:r>
            <a:endParaRPr lang="fr-FR" sz="1400" dirty="0"/>
          </a:p>
          <a:p>
            <a:pPr marL="804863" lvl="3" indent="0" defTabSz="803275">
              <a:buNone/>
            </a:pPr>
            <a:r>
              <a:rPr lang="en-US" sz="1400" b="1" dirty="0"/>
              <a:t>The indication shall be present as long as the relevant system status persists.</a:t>
            </a:r>
            <a:endParaRPr lang="fr-FR" sz="1400" dirty="0"/>
          </a:p>
          <a:p>
            <a:pPr marL="804863" lvl="3" indent="0" defTabSz="803275">
              <a:buNone/>
            </a:pPr>
            <a:r>
              <a:rPr lang="en-US" sz="1400" b="1" dirty="0"/>
              <a:t>When the system is </a:t>
            </a:r>
            <a:r>
              <a:rPr lang="en-US" sz="1400" b="1" strike="sngStrike" dirty="0"/>
              <a:t>manually</a:t>
            </a:r>
            <a:r>
              <a:rPr lang="en-US" sz="1400" b="1" dirty="0"/>
              <a:t> switched off by the driver, the indication of </a:t>
            </a:r>
            <a:r>
              <a:rPr lang="en-US" sz="1400" b="1" strike="sngStrike" dirty="0"/>
              <a:t>manual</a:t>
            </a:r>
            <a:r>
              <a:rPr lang="en-US" sz="1400" b="1" dirty="0"/>
              <a:t> stand-by </a:t>
            </a:r>
            <a:r>
              <a:rPr lang="en-US" sz="1400" b="1" dirty="0" err="1"/>
              <a:t>M</a:t>
            </a:r>
            <a:r>
              <a:rPr lang="en-US" sz="1400" b="1" strike="sngStrike" dirty="0" err="1"/>
              <a:t>m</a:t>
            </a:r>
            <a:r>
              <a:rPr lang="en-US" sz="1400" b="1" dirty="0" err="1"/>
              <a:t>ode</a:t>
            </a:r>
            <a:r>
              <a:rPr lang="en-US" sz="1400" b="1" dirty="0"/>
              <a:t> and failure </a:t>
            </a:r>
            <a:r>
              <a:rPr lang="en-US" sz="1400" b="1" dirty="0" err="1"/>
              <a:t>M</a:t>
            </a:r>
            <a:r>
              <a:rPr lang="en-US" sz="1400" b="1" strike="sngStrike" dirty="0" err="1"/>
              <a:t>m</a:t>
            </a:r>
            <a:r>
              <a:rPr lang="en-US" sz="1400" b="1" dirty="0" err="1"/>
              <a:t>ode</a:t>
            </a:r>
            <a:r>
              <a:rPr lang="en-US" sz="1400" b="1" dirty="0"/>
              <a:t> may be suppressed.</a:t>
            </a:r>
            <a:endParaRPr lang="fr-FR" sz="1400" dirty="0"/>
          </a:p>
          <a:p>
            <a:pPr marL="804863" lvl="3" indent="0" defTabSz="803275">
              <a:buNone/>
            </a:pPr>
            <a:r>
              <a:rPr lang="en-US" sz="1400" b="1" dirty="0"/>
              <a:t>Any change in system status shall be indicated by a visual and either an acoustic or haptic signal.</a:t>
            </a:r>
            <a:endParaRPr lang="fr-FR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" y="922829"/>
            <a:ext cx="40386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/>
              <a:t>General provisions for ACSF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48200" y="914400"/>
            <a:ext cx="43434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/>
              <a:t>Special provisions </a:t>
            </a:r>
            <a:r>
              <a:rPr lang="fr-FR" sz="1600" b="1" dirty="0"/>
              <a:t>for </a:t>
            </a:r>
            <a:r>
              <a:rPr lang="fr-FR" sz="1600" b="1" dirty="0" smtClean="0"/>
              <a:t>ACSF cat. E</a:t>
            </a:r>
            <a:endParaRPr lang="fr-FR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86100" y="6448585"/>
            <a:ext cx="2057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Consistency </a:t>
            </a:r>
            <a:r>
              <a:rPr lang="en-GB" b="1" dirty="0" err="1" smtClean="0"/>
              <a:t>tbc</a:t>
            </a:r>
            <a:endParaRPr lang="en-GB" b="1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724400" y="60960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086100" y="6248400"/>
            <a:ext cx="2667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95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/>
          </a:bodyPr>
          <a:lstStyle/>
          <a:p>
            <a:r>
              <a:rPr lang="fr-FR" sz="2800" dirty="0"/>
              <a:t>General provisions for ACSF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343400" cy="5257800"/>
          </a:xfrm>
        </p:spPr>
        <p:txBody>
          <a:bodyPr>
            <a:noAutofit/>
          </a:bodyPr>
          <a:lstStyle/>
          <a:p>
            <a:pPr marL="622300" indent="-622300">
              <a:spcBef>
                <a:spcPts val="1200"/>
              </a:spcBef>
              <a:buNone/>
            </a:pPr>
            <a:r>
              <a:rPr lang="en-US" sz="1400" dirty="0"/>
              <a:t>5.1.6.1. 	Whenever </a:t>
            </a:r>
            <a:r>
              <a:rPr lang="en-US" sz="1400" strike="sngStrike" dirty="0"/>
              <a:t>the</a:t>
            </a:r>
            <a:r>
              <a:rPr lang="en-US" sz="1400" dirty="0"/>
              <a:t> </a:t>
            </a:r>
            <a:r>
              <a:rPr lang="en-US" sz="1400" b="1" dirty="0"/>
              <a:t>an</a:t>
            </a:r>
            <a:r>
              <a:rPr lang="en-US" sz="1400" dirty="0"/>
              <a:t> Automatically Commanded Steering function becomes operational, this shall be indicated to the driver. </a:t>
            </a:r>
            <a:r>
              <a:rPr lang="en-US" sz="1400" strike="sngStrike" dirty="0"/>
              <a:t>and the control action shall be automatically disabled if the vehicle speed exceeds the set limit of 10 km/h by more than 20 per cent or the signals to be evaluated are no longer being received</a:t>
            </a:r>
            <a:r>
              <a:rPr lang="en-US" sz="1400" dirty="0"/>
              <a:t>.  Any termination of control shall produce a</a:t>
            </a:r>
            <a:r>
              <a:rPr lang="en-US" sz="1400" strike="sngStrike" dirty="0"/>
              <a:t> short but distinctive driver </a:t>
            </a:r>
            <a:r>
              <a:rPr lang="en-US" sz="1400" dirty="0"/>
              <a:t>warning,</a:t>
            </a:r>
            <a:r>
              <a:rPr lang="en-US" sz="1400" strike="sngStrike" dirty="0"/>
              <a:t> </a:t>
            </a:r>
            <a:r>
              <a:rPr lang="en-US" sz="1400" b="1" dirty="0"/>
              <a:t>[especially, in case of category E termination of control is described]  in accordance with the requirements of paragraph 5.4.3.</a:t>
            </a:r>
            <a:r>
              <a:rPr lang="en-US" sz="1400" strike="sngStrike" dirty="0"/>
              <a:t> by a visual signal and either an acoustic signal or by imposing a tactile warning signal on the steering control</a:t>
            </a:r>
            <a:r>
              <a:rPr lang="en-US" sz="1400" dirty="0"/>
              <a:t>.</a:t>
            </a:r>
            <a:endParaRPr lang="fr-FR" sz="1400" dirty="0"/>
          </a:p>
          <a:p>
            <a:pPr marL="622300" indent="-622300">
              <a:spcBef>
                <a:spcPts val="600"/>
              </a:spcBef>
              <a:buNone/>
            </a:pPr>
            <a:r>
              <a:rPr lang="en-US" sz="1400" b="1" dirty="0"/>
              <a:t>5.4.3. 	Special Warning Provisions for Automatically Commanded Steering Functions</a:t>
            </a:r>
            <a:endParaRPr lang="fr-FR" sz="1400" dirty="0"/>
          </a:p>
          <a:p>
            <a:pPr marL="622300" indent="-622300">
              <a:spcBef>
                <a:spcPts val="600"/>
              </a:spcBef>
              <a:buNone/>
            </a:pPr>
            <a:r>
              <a:rPr lang="en-US" sz="1400" b="1" dirty="0"/>
              <a:t>5.4.3.1  	Any termination of control initiated by the system</a:t>
            </a:r>
            <a:r>
              <a:rPr lang="en-US" sz="1400" dirty="0"/>
              <a:t> </a:t>
            </a:r>
            <a:r>
              <a:rPr lang="en-US" sz="1400" b="1" dirty="0"/>
              <a:t> other than specified in 5.6.1.4.7 shall produce a distinctive driver warning including visual warning</a:t>
            </a:r>
            <a:r>
              <a:rPr lang="en-US" sz="1400" b="1" strike="sngStrike" dirty="0"/>
              <a:t>]</a:t>
            </a:r>
            <a:r>
              <a:rPr lang="en-US" sz="1400" b="1" dirty="0"/>
              <a:t> and either an acoustic warning or an haptic warning until the driver has resumed steering control.</a:t>
            </a:r>
            <a:endParaRPr lang="fr-FR" sz="1400" dirty="0"/>
          </a:p>
          <a:p>
            <a:endParaRPr lang="fr-FR" sz="14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261383"/>
            <a:ext cx="4419600" cy="559661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400" b="1" dirty="0" smtClean="0"/>
              <a:t>Comments 1:</a:t>
            </a:r>
          </a:p>
          <a:p>
            <a:pPr marL="171450" lvl="0" indent="-171450"/>
            <a:r>
              <a:rPr lang="en-US" sz="1400" dirty="0" smtClean="0"/>
              <a:t>“</a:t>
            </a:r>
            <a:r>
              <a:rPr lang="en-US" sz="1400" dirty="0"/>
              <a:t>o</a:t>
            </a:r>
            <a:r>
              <a:rPr lang="en-US" sz="1400" dirty="0" smtClean="0"/>
              <a:t>perational</a:t>
            </a:r>
            <a:r>
              <a:rPr lang="en-US" sz="1400" dirty="0"/>
              <a:t>” should be clarified</a:t>
            </a:r>
          </a:p>
          <a:p>
            <a:pPr marL="171450" indent="-171450"/>
            <a:r>
              <a:rPr lang="en-US" sz="1400" dirty="0"/>
              <a:t>Consistency with 5.6.1.1.7. </a:t>
            </a:r>
            <a:r>
              <a:rPr lang="en-US" sz="1400" dirty="0" smtClean="0"/>
              <a:t> (HMI for cat E) to </a:t>
            </a:r>
            <a:r>
              <a:rPr lang="en-US" sz="1400" dirty="0"/>
              <a:t>be </a:t>
            </a:r>
            <a:r>
              <a:rPr lang="en-US" sz="1400" dirty="0" smtClean="0"/>
              <a:t>checked</a:t>
            </a:r>
          </a:p>
          <a:p>
            <a:pPr marL="171450" indent="-171450"/>
            <a:endParaRPr lang="en-US" sz="1400" dirty="0"/>
          </a:p>
          <a:p>
            <a:pPr marL="0" lvl="0" indent="0">
              <a:buNone/>
            </a:pPr>
            <a:r>
              <a:rPr lang="en-US" sz="1400" b="1" dirty="0" smtClean="0"/>
              <a:t>Comments 2:</a:t>
            </a:r>
            <a:endParaRPr lang="en-US" sz="1400" b="1" dirty="0"/>
          </a:p>
          <a:p>
            <a:pPr marL="171450" indent="-171450"/>
            <a:r>
              <a:rPr lang="en-US" sz="1400" dirty="0"/>
              <a:t>“especially” is </a:t>
            </a:r>
            <a:r>
              <a:rPr lang="en-US" sz="1400" dirty="0" smtClean="0"/>
              <a:t>unspecific</a:t>
            </a:r>
            <a:endParaRPr lang="en-US" sz="1400" dirty="0"/>
          </a:p>
          <a:p>
            <a:pPr marL="171450" indent="-171450"/>
            <a:r>
              <a:rPr lang="en-US" sz="1400" dirty="0"/>
              <a:t>Specific requirements to category should be in </a:t>
            </a:r>
            <a:r>
              <a:rPr lang="en-US" sz="1400" dirty="0" smtClean="0"/>
              <a:t>5.6.1.1.7</a:t>
            </a:r>
          </a:p>
          <a:p>
            <a:pPr marL="171450" indent="-171450"/>
            <a:r>
              <a:rPr lang="en-US" sz="1400" dirty="0" smtClean="0"/>
              <a:t>Proposal to delete text in [ ]</a:t>
            </a:r>
          </a:p>
          <a:p>
            <a:pPr marL="171450" indent="-171450"/>
            <a:endParaRPr lang="en-US" sz="1400" dirty="0"/>
          </a:p>
          <a:p>
            <a:pPr marL="0" indent="0">
              <a:buNone/>
            </a:pPr>
            <a:r>
              <a:rPr lang="en-US" sz="1400" b="1" dirty="0" smtClean="0"/>
              <a:t>Comments 3:</a:t>
            </a:r>
            <a:endParaRPr lang="en-US" sz="1400" b="1" dirty="0"/>
          </a:p>
          <a:p>
            <a:pPr marL="171450" indent="-171450"/>
            <a:r>
              <a:rPr lang="en-US" sz="1400" dirty="0" smtClean="0"/>
              <a:t>Not </a:t>
            </a:r>
            <a:r>
              <a:rPr lang="en-US" sz="1400" dirty="0"/>
              <a:t>relevant for a low speed ACSF (e.g. park Assist or </a:t>
            </a:r>
            <a:r>
              <a:rPr lang="en-US" sz="1400" dirty="0" smtClean="0"/>
              <a:t>RCP). The </a:t>
            </a:r>
            <a:r>
              <a:rPr lang="en-US" sz="1400" dirty="0"/>
              <a:t>proposal is to come back to the original </a:t>
            </a:r>
            <a:r>
              <a:rPr lang="en-US" sz="1400" dirty="0" smtClean="0"/>
              <a:t>requirement, </a:t>
            </a:r>
            <a:r>
              <a:rPr lang="en-US" sz="1400" dirty="0"/>
              <a:t>given the low speed </a:t>
            </a:r>
            <a:r>
              <a:rPr lang="en-US" sz="1400" dirty="0" smtClean="0"/>
              <a:t>/ </a:t>
            </a:r>
            <a:r>
              <a:rPr lang="en-US" sz="1400" dirty="0"/>
              <a:t>low </a:t>
            </a:r>
            <a:r>
              <a:rPr lang="en-US" sz="1400" dirty="0" smtClean="0"/>
              <a:t>criticality: “</a:t>
            </a:r>
            <a:r>
              <a:rPr lang="en-US" sz="1400" dirty="0"/>
              <a:t>Any termination of control shall produce a short but distinctive driver warning“</a:t>
            </a:r>
          </a:p>
          <a:p>
            <a:pPr marL="171450" indent="-171450"/>
            <a:r>
              <a:rPr lang="en-US" sz="1400" dirty="0"/>
              <a:t>An haptic/acoustic warning is not necessary </a:t>
            </a:r>
            <a:r>
              <a:rPr lang="en-US" sz="1400" dirty="0" smtClean="0"/>
              <a:t>for an </a:t>
            </a:r>
            <a:r>
              <a:rPr lang="en-US" sz="1400" dirty="0"/>
              <a:t>ACSF-B1, since the driver is hands-on and steering; a visual warning </a:t>
            </a:r>
            <a:r>
              <a:rPr lang="en-US" sz="1400" dirty="0" smtClean="0"/>
              <a:t>should be </a:t>
            </a:r>
            <a:r>
              <a:rPr lang="en-US" sz="1400" dirty="0"/>
              <a:t>enough</a:t>
            </a:r>
            <a:endParaRPr lang="fr-FR" sz="1400" dirty="0"/>
          </a:p>
          <a:p>
            <a:pPr marL="171450" indent="-171450"/>
            <a:r>
              <a:rPr lang="en-US" sz="1400" dirty="0"/>
              <a:t>When the vehicle comes to standstill, it should be possible to suppress the warning signal</a:t>
            </a:r>
            <a:r>
              <a:rPr lang="en-US" sz="1400" dirty="0" smtClean="0"/>
              <a:t>.</a:t>
            </a:r>
          </a:p>
          <a:p>
            <a:pPr marL="171450" indent="-171450"/>
            <a:r>
              <a:rPr lang="en-US" sz="1400" dirty="0" smtClean="0"/>
              <a:t>Proposal: amend this paragraph or move it to special provisions per category (e.g. 5.6.1.1.7 for cat E)</a:t>
            </a:r>
            <a:endParaRPr lang="fr-FR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200" y="922829"/>
            <a:ext cx="40386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/>
              <a:t>General provisions for ACSF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48200" y="914400"/>
            <a:ext cx="43434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 err="1" smtClean="0"/>
              <a:t>Comments</a:t>
            </a:r>
            <a:r>
              <a:rPr lang="fr-FR" sz="1600" b="1" dirty="0" smtClean="0"/>
              <a:t> &amp; </a:t>
            </a:r>
            <a:r>
              <a:rPr lang="fr-FR" sz="1600" b="1" dirty="0" err="1" smtClean="0"/>
              <a:t>proposals</a:t>
            </a:r>
            <a:endParaRPr lang="fr-FR" sz="1600" b="1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4267200" y="1600200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267200" y="2781300"/>
            <a:ext cx="3810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962400" y="4191000"/>
            <a:ext cx="703804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695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04800" y="3429000"/>
            <a:ext cx="8686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201484" y="228600"/>
            <a:ext cx="8920671" cy="6096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en-GB" sz="2800" dirty="0" smtClean="0"/>
              <a:t>What does “operational” mean?</a:t>
            </a:r>
            <a:endParaRPr lang="en-GB" sz="2800" dirty="0"/>
          </a:p>
        </p:txBody>
      </p:sp>
      <p:sp>
        <p:nvSpPr>
          <p:cNvPr id="72" name="Rectangle 71"/>
          <p:cNvSpPr/>
          <p:nvPr/>
        </p:nvSpPr>
        <p:spPr>
          <a:xfrm>
            <a:off x="152401" y="917911"/>
            <a:ext cx="20574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LKAS</a:t>
            </a:r>
          </a:p>
          <a:p>
            <a:pPr algn="ctr"/>
            <a:r>
              <a:rPr lang="en-GB" sz="1600" b="1" dirty="0" smtClean="0"/>
              <a:t>(as in ISO 11270)</a:t>
            </a:r>
          </a:p>
          <a:p>
            <a:pPr algn="ctr"/>
            <a:endParaRPr lang="en-GB" sz="1600" b="1" dirty="0"/>
          </a:p>
          <a:p>
            <a:pPr algn="ctr"/>
            <a:r>
              <a:rPr lang="en-GB" sz="1400" i="1" dirty="0" smtClean="0"/>
              <a:t>(valid for LKAS-CSF and ACSF-B1)</a:t>
            </a:r>
            <a:endParaRPr lang="en-GB" sz="1400" i="1" dirty="0"/>
          </a:p>
        </p:txBody>
      </p:sp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917911"/>
            <a:ext cx="6030925" cy="184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2667000" y="3884045"/>
            <a:ext cx="6248400" cy="1602355"/>
            <a:chOff x="332858" y="2437699"/>
            <a:chExt cx="8458199" cy="2209800"/>
          </a:xfrm>
        </p:grpSpPr>
        <p:sp>
          <p:nvSpPr>
            <p:cNvPr id="27" name="Oval 26"/>
            <p:cNvSpPr/>
            <p:nvPr/>
          </p:nvSpPr>
          <p:spPr>
            <a:xfrm>
              <a:off x="2999858" y="3123499"/>
              <a:ext cx="1343542" cy="1295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ACSF standby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248400" y="3123499"/>
              <a:ext cx="1371600" cy="1295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ACSF active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757874" y="3123499"/>
              <a:ext cx="1343542" cy="1295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ACSF OFF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32858" y="2437699"/>
              <a:ext cx="4328159" cy="2209800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5816160" y="2437699"/>
              <a:ext cx="2974897" cy="2209800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631570" y="2562389"/>
              <a:ext cx="1957326" cy="391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Manual Steering</a:t>
              </a:r>
              <a:endParaRPr lang="en-GB" sz="16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83816" y="2562389"/>
              <a:ext cx="2530735" cy="39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/>
                <a:t>Automatic Steering</a:t>
              </a:r>
              <a:endParaRPr lang="en-GB" sz="1600" b="1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2237858" y="3504499"/>
              <a:ext cx="762000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2237858" y="4114098"/>
              <a:ext cx="762000" cy="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4419600" y="3504499"/>
              <a:ext cx="1524000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4419600" y="4111122"/>
              <a:ext cx="1524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2237858" y="3428299"/>
              <a:ext cx="461226" cy="355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on</a:t>
              </a:r>
              <a:endParaRPr lang="en-GB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237858" y="4111122"/>
              <a:ext cx="476891" cy="355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off</a:t>
              </a:r>
              <a:endParaRPr lang="en-GB" sz="14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97127" y="3113216"/>
              <a:ext cx="955602" cy="355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activate</a:t>
              </a:r>
              <a:endParaRPr lang="en-GB" sz="1400" b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561957" y="3701716"/>
              <a:ext cx="1185029" cy="355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deactivate</a:t>
              </a:r>
              <a:endParaRPr lang="en-GB" sz="1400" b="1" dirty="0"/>
            </a:p>
          </p:txBody>
        </p:sp>
      </p:grpSp>
      <p:sp>
        <p:nvSpPr>
          <p:cNvPr id="59" name="Rectangle 58"/>
          <p:cNvSpPr/>
          <p:nvPr/>
        </p:nvSpPr>
        <p:spPr>
          <a:xfrm>
            <a:off x="152400" y="4237181"/>
            <a:ext cx="198119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ACSF-03-12</a:t>
            </a:r>
          </a:p>
          <a:p>
            <a:pPr algn="ctr"/>
            <a:endParaRPr lang="en-GB" b="1" dirty="0"/>
          </a:p>
          <a:p>
            <a:pPr algn="ctr"/>
            <a:r>
              <a:rPr lang="en-GB" sz="1600" i="1" dirty="0" smtClean="0"/>
              <a:t>(valid for ACSF-B2 and E)</a:t>
            </a:r>
            <a:endParaRPr lang="en-GB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183909" y="3037815"/>
            <a:ext cx="1707146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lvl="0" indent="-285750">
              <a:buFont typeface="Arial" panose="020B0604020202020204" pitchFamily="34" charset="0"/>
              <a:buChar char="•"/>
              <a:defRPr sz="1400"/>
            </a:lvl1pPr>
          </a:lstStyle>
          <a:p>
            <a:pPr marL="0" indent="0">
              <a:buNone/>
            </a:pPr>
            <a:r>
              <a:rPr lang="en-GB" sz="1200" dirty="0" smtClean="0"/>
              <a:t>Automatic activation when the conditions for operation are fulfilled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6934200" y="2000510"/>
            <a:ext cx="15083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b="1" i="1" dirty="0" smtClean="0">
                <a:solidFill>
                  <a:srgbClr val="0000FF"/>
                </a:solidFill>
              </a:rPr>
              <a:t>(ready to intervene or intervening)</a:t>
            </a:r>
          </a:p>
          <a:p>
            <a:pPr algn="ctr"/>
            <a:r>
              <a:rPr lang="en-GB" sz="1100" b="1" i="1" dirty="0" smtClean="0">
                <a:solidFill>
                  <a:srgbClr val="0000FF"/>
                </a:solidFill>
              </a:rPr>
              <a:t>= “available” in LKAS ad-hoc group</a:t>
            </a:r>
            <a:endParaRPr lang="en-GB" sz="1100" b="1" i="1" dirty="0">
              <a:solidFill>
                <a:srgbClr val="0000FF"/>
              </a:solidFill>
            </a:endParaRPr>
          </a:p>
        </p:txBody>
      </p:sp>
      <p:cxnSp>
        <p:nvCxnSpPr>
          <p:cNvPr id="7" name="Straight Arrow Connector 6"/>
          <p:cNvCxnSpPr>
            <a:stCxn id="4" idx="3"/>
          </p:cNvCxnSpPr>
          <p:nvPr/>
        </p:nvCxnSpPr>
        <p:spPr>
          <a:xfrm flipV="1">
            <a:off x="5891055" y="2385230"/>
            <a:ext cx="657201" cy="9757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57" idx="0"/>
          </p:cNvCxnSpPr>
          <p:nvPr/>
        </p:nvCxnSpPr>
        <p:spPr>
          <a:xfrm flipH="1">
            <a:off x="6244025" y="3684147"/>
            <a:ext cx="466167" cy="689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248954" y="3037816"/>
            <a:ext cx="2594297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lvl="0" indent="-285750">
              <a:buFont typeface="Arial" panose="020B0604020202020204" pitchFamily="34" charset="0"/>
              <a:buChar char="•"/>
              <a:defRPr sz="1400"/>
            </a:lvl1pPr>
          </a:lstStyle>
          <a:p>
            <a:pPr marL="0" indent="0">
              <a:buNone/>
            </a:pPr>
            <a:r>
              <a:rPr lang="en-GB" sz="1200" dirty="0" smtClean="0"/>
              <a:t>No automatic </a:t>
            </a:r>
            <a:r>
              <a:rPr lang="en-GB" sz="1200" dirty="0"/>
              <a:t>activation </a:t>
            </a:r>
            <a:r>
              <a:rPr lang="en-GB" sz="1200" dirty="0" smtClean="0"/>
              <a:t>when the </a:t>
            </a:r>
            <a:r>
              <a:rPr lang="en-GB" sz="1200" dirty="0"/>
              <a:t>conditions for operation are </a:t>
            </a:r>
            <a:r>
              <a:rPr lang="en-GB" sz="1200" dirty="0" smtClean="0"/>
              <a:t>fulfilled, deliberate action from driver required.</a:t>
            </a:r>
            <a:endParaRPr lang="en-GB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747282" y="5791200"/>
            <a:ext cx="7779868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lvl="0" indent="0">
              <a:buFont typeface="Arial" panose="020B0604020202020204" pitchFamily="34" charset="0"/>
              <a:buNone/>
              <a:defRPr sz="1200"/>
            </a:lvl1pPr>
          </a:lstStyle>
          <a:p>
            <a:r>
              <a:rPr lang="en-GB" sz="1400" b="1" dirty="0" smtClean="0"/>
              <a:t>What does “operational” mean: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GB" sz="1400" dirty="0" smtClean="0"/>
              <a:t>“switched on</a:t>
            </a:r>
            <a:r>
              <a:rPr lang="en-GB" sz="1400" dirty="0"/>
              <a:t>”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GB" sz="1400" dirty="0" smtClean="0"/>
              <a:t>“</a:t>
            </a:r>
            <a:r>
              <a:rPr lang="en-GB" sz="1400" dirty="0"/>
              <a:t>active”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GB" sz="1400" dirty="0" smtClean="0"/>
              <a:t>"</a:t>
            </a:r>
            <a:r>
              <a:rPr lang="en-GB" sz="1400" dirty="0"/>
              <a:t>the system is able to intervene without further </a:t>
            </a:r>
            <a:r>
              <a:rPr lang="en-GB" sz="1400" dirty="0" smtClean="0"/>
              <a:t>action or confirmation </a:t>
            </a:r>
            <a:r>
              <a:rPr lang="en-GB" sz="1400" dirty="0"/>
              <a:t>by </a:t>
            </a:r>
            <a:r>
              <a:rPr lang="en-GB" sz="1400" dirty="0" smtClean="0"/>
              <a:t>driver“ …?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153256" y="3037816"/>
            <a:ext cx="848822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lvl="0" indent="0">
              <a:buFont typeface="Arial" panose="020B0604020202020204" pitchFamily="34" charset="0"/>
              <a:buNone/>
              <a:defRPr sz="1200"/>
            </a:lvl1pPr>
          </a:lstStyle>
          <a:p>
            <a:r>
              <a:rPr lang="en-GB" dirty="0" smtClean="0"/>
              <a:t>Remark</a:t>
            </a:r>
            <a:r>
              <a:rPr lang="fr-FR" dirty="0" smtClean="0"/>
              <a:t> </a:t>
            </a:r>
            <a:r>
              <a:rPr lang="fr-FR" dirty="0">
                <a:sym typeface="Wingdings" panose="05000000000000000000" pitchFamily="2" charset="2"/>
              </a:rPr>
              <a:t>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990600" y="6268253"/>
            <a:ext cx="1676400" cy="2087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707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228042"/>
            <a:ext cx="8229600" cy="64422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Proposal for new definitions</a:t>
            </a:r>
            <a:endParaRPr lang="en-GB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4680" y="1362269"/>
            <a:ext cx="8229600" cy="4636028"/>
          </a:xfrm>
        </p:spPr>
        <p:txBody>
          <a:bodyPr>
            <a:normAutofit lnSpcReduction="10000"/>
          </a:bodyPr>
          <a:lstStyle/>
          <a:p>
            <a:pPr marL="895350" indent="-895350">
              <a:buNone/>
            </a:pPr>
            <a:r>
              <a:rPr lang="en-GB" sz="1600" b="1" dirty="0" smtClean="0"/>
              <a:t>2.4.8.18	An </a:t>
            </a:r>
            <a:r>
              <a:rPr lang="en-GB" sz="1600" b="1" dirty="0"/>
              <a:t>[ACSF </a:t>
            </a:r>
            <a:r>
              <a:rPr lang="en-GB" sz="1600" b="1" dirty="0" smtClean="0"/>
              <a:t>/ </a:t>
            </a:r>
            <a:r>
              <a:rPr lang="en-GB" sz="1600" b="1" dirty="0"/>
              <a:t>ADASS] is </a:t>
            </a:r>
            <a:r>
              <a:rPr lang="en-GB" sz="1600" b="1" dirty="0" smtClean="0"/>
              <a:t>in “off mode” (or “switched off”) when prevented from controlling the steering system. </a:t>
            </a:r>
          </a:p>
          <a:p>
            <a:pPr marL="895350" indent="-895350">
              <a:buNone/>
            </a:pPr>
            <a:endParaRPr lang="en-GB" sz="1600" b="1" dirty="0" smtClean="0"/>
          </a:p>
          <a:p>
            <a:pPr marL="895350" indent="-895350">
              <a:buNone/>
            </a:pPr>
            <a:r>
              <a:rPr lang="en-GB" sz="1600" b="1" dirty="0" smtClean="0"/>
              <a:t>2.4.8.19</a:t>
            </a:r>
            <a:r>
              <a:rPr lang="en-GB" sz="1600" b="1" dirty="0"/>
              <a:t>	An </a:t>
            </a:r>
            <a:r>
              <a:rPr lang="en-GB" sz="1600" b="1" dirty="0" smtClean="0"/>
              <a:t>[ACSF / ADASS] is </a:t>
            </a:r>
            <a:r>
              <a:rPr lang="en-GB" sz="1600" b="1" dirty="0"/>
              <a:t>in “standby mode” </a:t>
            </a:r>
            <a:r>
              <a:rPr lang="en-GB" sz="1600" b="1" dirty="0" smtClean="0"/>
              <a:t>when the [function / system] is switched on but the conditions for being active are not all met. </a:t>
            </a:r>
            <a:r>
              <a:rPr lang="en-GB" sz="1600" b="1" dirty="0"/>
              <a:t>In this mode, the system </a:t>
            </a:r>
            <a:r>
              <a:rPr lang="en-GB" sz="1600" b="1" dirty="0" smtClean="0"/>
              <a:t>does not control the </a:t>
            </a:r>
            <a:r>
              <a:rPr lang="en-GB" sz="1600" b="1" dirty="0"/>
              <a:t>steering </a:t>
            </a:r>
            <a:r>
              <a:rPr lang="en-GB" sz="1600" b="1" dirty="0" smtClean="0"/>
              <a:t>system.</a:t>
            </a:r>
          </a:p>
          <a:p>
            <a:pPr marL="895350" indent="-895350">
              <a:buNone/>
            </a:pPr>
            <a:endParaRPr lang="en-GB" sz="1600" b="1" dirty="0" smtClean="0"/>
          </a:p>
          <a:p>
            <a:pPr marL="895350" indent="-895350">
              <a:buNone/>
            </a:pPr>
            <a:r>
              <a:rPr lang="en-GB" sz="1600" b="1" dirty="0" smtClean="0"/>
              <a:t>2.4.8.20</a:t>
            </a:r>
            <a:r>
              <a:rPr lang="en-GB" sz="1600" b="1" dirty="0"/>
              <a:t>	</a:t>
            </a:r>
            <a:r>
              <a:rPr lang="en-GB" sz="1600" b="1" dirty="0" smtClean="0"/>
              <a:t>An </a:t>
            </a:r>
            <a:r>
              <a:rPr lang="en-GB" sz="1600" b="1" dirty="0"/>
              <a:t>[ACSF / ADASS] is </a:t>
            </a:r>
            <a:r>
              <a:rPr lang="en-GB" sz="1600" b="1" dirty="0" smtClean="0"/>
              <a:t>in “active mode” (or “active”) when </a:t>
            </a:r>
            <a:r>
              <a:rPr lang="en-GB" sz="1600" b="1" dirty="0"/>
              <a:t>the [function / system] is switched on </a:t>
            </a:r>
            <a:r>
              <a:rPr lang="en-GB" sz="1600" b="1" dirty="0" smtClean="0"/>
              <a:t>and the conditions </a:t>
            </a:r>
            <a:r>
              <a:rPr lang="en-GB" sz="1600" b="1" dirty="0"/>
              <a:t>for being active </a:t>
            </a:r>
            <a:r>
              <a:rPr lang="en-GB" sz="1600" b="1" dirty="0" smtClean="0"/>
              <a:t>are met. In this mode, the system [continuously or discontinuously] controls the </a:t>
            </a:r>
            <a:r>
              <a:rPr lang="en-GB" sz="1600" b="1" dirty="0"/>
              <a:t>steering </a:t>
            </a:r>
            <a:r>
              <a:rPr lang="en-GB" sz="1600" b="1" dirty="0" smtClean="0"/>
              <a:t>system.</a:t>
            </a:r>
          </a:p>
          <a:p>
            <a:pPr marL="895350" indent="-895350">
              <a:buNone/>
            </a:pPr>
            <a:endParaRPr lang="en-GB" sz="1600" b="1" dirty="0" smtClean="0"/>
          </a:p>
          <a:p>
            <a:pPr marL="895350" indent="-895350">
              <a:buNone/>
            </a:pPr>
            <a:r>
              <a:rPr lang="en-GB" sz="1600" b="1" dirty="0"/>
              <a:t>[</a:t>
            </a:r>
            <a:r>
              <a:rPr lang="en-GB" sz="1600" b="1" dirty="0" smtClean="0"/>
              <a:t>2.4.8.21</a:t>
            </a:r>
            <a:r>
              <a:rPr lang="en-GB" sz="1600" b="1" dirty="0"/>
              <a:t>	An [ACSF / ADASS] is “operational” when the system is </a:t>
            </a:r>
            <a:r>
              <a:rPr lang="en-GB" sz="1600" b="1" dirty="0" smtClean="0"/>
              <a:t>[active] ]</a:t>
            </a:r>
            <a:endParaRPr lang="en-GB" sz="1600" b="1" dirty="0"/>
          </a:p>
          <a:p>
            <a:pPr marL="895350" indent="-895350">
              <a:buNone/>
            </a:pPr>
            <a:r>
              <a:rPr lang="en-GB" sz="1600" b="1" dirty="0" smtClean="0"/>
              <a:t>	</a:t>
            </a:r>
            <a:r>
              <a:rPr lang="en-GB" sz="1600" i="1" dirty="0" smtClean="0"/>
              <a:t>Comment: maybe this definition is not needed, e.g. “operational” could be replaced </a:t>
            </a:r>
            <a:r>
              <a:rPr lang="en-GB" sz="1600" i="1" dirty="0"/>
              <a:t>by </a:t>
            </a:r>
            <a:r>
              <a:rPr lang="en-GB" sz="1600" i="1" dirty="0" smtClean="0"/>
              <a:t>[active] in 5.1.6.1</a:t>
            </a:r>
          </a:p>
          <a:p>
            <a:pPr marL="895350" indent="-895350">
              <a:buNone/>
            </a:pPr>
            <a:endParaRPr lang="en-GB" sz="1600" b="1" dirty="0"/>
          </a:p>
          <a:p>
            <a:pPr marL="895350" indent="-895350">
              <a:buNone/>
            </a:pPr>
            <a:r>
              <a:rPr lang="en-GB" sz="1600" b="1" dirty="0" smtClean="0"/>
              <a:t>2.4.8.22</a:t>
            </a:r>
            <a:r>
              <a:rPr lang="en-GB" sz="1600" b="1" dirty="0"/>
              <a:t>	An [ACSF / ADASS] is in “failure mode” when the [function / system] has detected a </a:t>
            </a:r>
            <a:r>
              <a:rPr lang="en-GB" sz="1600" b="1" dirty="0" smtClean="0"/>
              <a:t>failure.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59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Proposed requirements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299642"/>
            <a:ext cx="4343400" cy="5558358"/>
          </a:xfrm>
        </p:spPr>
        <p:txBody>
          <a:bodyPr>
            <a:noAutofit/>
          </a:bodyPr>
          <a:lstStyle/>
          <a:p>
            <a:pPr marL="622300" indent="-622300">
              <a:spcBef>
                <a:spcPts val="1200"/>
              </a:spcBef>
              <a:buNone/>
            </a:pPr>
            <a:r>
              <a:rPr lang="en-US" sz="1400" dirty="0"/>
              <a:t>5.1.6.1. 	Whenever </a:t>
            </a:r>
            <a:r>
              <a:rPr lang="en-US" sz="1400" strike="sngStrike" dirty="0"/>
              <a:t>the</a:t>
            </a:r>
            <a:r>
              <a:rPr lang="en-US" sz="1400" dirty="0"/>
              <a:t> </a:t>
            </a:r>
            <a:r>
              <a:rPr lang="en-US" sz="1400" b="1" dirty="0"/>
              <a:t>an</a:t>
            </a:r>
            <a:r>
              <a:rPr lang="en-US" sz="1400" dirty="0"/>
              <a:t> Automatically Commanded Steering function becomes </a:t>
            </a:r>
            <a:r>
              <a:rPr lang="en-US" sz="1400" b="1" dirty="0" smtClean="0">
                <a:solidFill>
                  <a:srgbClr val="0000FF"/>
                </a:solidFill>
              </a:rPr>
              <a:t>[</a:t>
            </a:r>
            <a:r>
              <a:rPr lang="en-US" sz="1400" strike="sngStrike" dirty="0" smtClean="0">
                <a:solidFill>
                  <a:srgbClr val="0000FF"/>
                </a:solidFill>
              </a:rPr>
              <a:t>operational</a:t>
            </a:r>
            <a:r>
              <a:rPr lang="en-US" sz="1400" b="1" dirty="0" smtClean="0">
                <a:solidFill>
                  <a:srgbClr val="0000FF"/>
                </a:solidFill>
              </a:rPr>
              <a:t>]</a:t>
            </a:r>
            <a:r>
              <a:rPr lang="en-US" sz="1400" dirty="0" smtClean="0"/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[active]</a:t>
            </a:r>
            <a:r>
              <a:rPr lang="en-US" sz="1400" dirty="0" smtClean="0"/>
              <a:t>, </a:t>
            </a:r>
            <a:r>
              <a:rPr lang="en-US" sz="1400" dirty="0"/>
              <a:t>this shall be indicated to the driver. </a:t>
            </a:r>
            <a:r>
              <a:rPr lang="en-US" sz="1400" strike="sngStrike" dirty="0"/>
              <a:t>and the control action shall be automatically disabled if the vehicle speed exceeds the set limit of 10 km/h by more than 20 per cent or the signals to be evaluated are no longer being received</a:t>
            </a:r>
            <a:r>
              <a:rPr lang="en-US" sz="1400" dirty="0"/>
              <a:t>.  Any termination of control shall produce a</a:t>
            </a:r>
            <a:r>
              <a:rPr lang="en-US" sz="1400" strike="sngStrike" dirty="0"/>
              <a:t> short but distinctive driver </a:t>
            </a:r>
            <a:r>
              <a:rPr lang="en-US" sz="1400" dirty="0"/>
              <a:t>warning,</a:t>
            </a:r>
            <a:r>
              <a:rPr lang="en-US" sz="1400" strike="sngStrike" dirty="0"/>
              <a:t> </a:t>
            </a:r>
            <a:r>
              <a:rPr lang="en-US" sz="1400" b="1" strike="sngStrike" dirty="0">
                <a:solidFill>
                  <a:srgbClr val="0000FF"/>
                </a:solidFill>
              </a:rPr>
              <a:t>[especially, in case of category E termination of control is described]</a:t>
            </a:r>
            <a:r>
              <a:rPr lang="en-US" sz="1400" b="1" strike="sngStrike" dirty="0"/>
              <a:t>  </a:t>
            </a:r>
            <a:r>
              <a:rPr lang="en-US" sz="1400" b="1" dirty="0"/>
              <a:t>in accordance with the requirements of paragraph 5.4.3.</a:t>
            </a:r>
            <a:r>
              <a:rPr lang="en-US" sz="1400" strike="sngStrike" dirty="0"/>
              <a:t> by a visual signal and either an acoustic signal or by imposing a tactile warning signal on the steering control</a:t>
            </a:r>
            <a:r>
              <a:rPr lang="en-US" sz="1400" dirty="0"/>
              <a:t>.</a:t>
            </a:r>
            <a:endParaRPr lang="fr-FR" sz="1400" dirty="0"/>
          </a:p>
          <a:p>
            <a:pPr marL="622300" indent="-622300">
              <a:spcBef>
                <a:spcPts val="600"/>
              </a:spcBef>
              <a:buNone/>
            </a:pPr>
            <a:r>
              <a:rPr lang="en-US" sz="1400" b="1" dirty="0"/>
              <a:t>5.4.3. 	Special Warning Provisions for Automatically Commanded Steering </a:t>
            </a:r>
            <a:r>
              <a:rPr lang="en-US" sz="1400" b="1" dirty="0" smtClean="0"/>
              <a:t>Functions</a:t>
            </a:r>
          </a:p>
          <a:p>
            <a:pPr marL="622300" indent="-622300">
              <a:spcBef>
                <a:spcPts val="600"/>
              </a:spcBef>
              <a:buNone/>
            </a:pPr>
            <a:r>
              <a:rPr lang="en-US" sz="1400" b="1" dirty="0" smtClean="0"/>
              <a:t>5.4.3.1  </a:t>
            </a:r>
            <a:r>
              <a:rPr lang="en-US" sz="1400" b="1" dirty="0"/>
              <a:t>	Any termination of control initiated by the system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FF"/>
                </a:solidFill>
                <a:ea typeface="MS Mincho"/>
                <a:cs typeface="Arial"/>
              </a:rPr>
              <a:t>(i.e. when the active mode is automatically deactivated by the system),</a:t>
            </a:r>
            <a:r>
              <a:rPr lang="en-US" sz="1400" b="1" dirty="0" smtClean="0"/>
              <a:t> </a:t>
            </a:r>
            <a:r>
              <a:rPr lang="en-US" sz="1400" b="1" dirty="0"/>
              <a:t>other than specified in 5.6.1.4.7 shall produce a distinctive driver warning including visual warning</a:t>
            </a:r>
            <a:r>
              <a:rPr lang="en-US" sz="1400" b="1" strike="sngStrike" dirty="0"/>
              <a:t>]</a:t>
            </a:r>
            <a:r>
              <a:rPr lang="en-US" sz="1400" b="1" dirty="0"/>
              <a:t> and either an acoustic warning or an haptic warning until the driver has resumed steering </a:t>
            </a:r>
            <a:r>
              <a:rPr lang="en-US" sz="1400" b="1" dirty="0" smtClean="0"/>
              <a:t>control</a:t>
            </a:r>
            <a:r>
              <a:rPr lang="en-US" sz="1400" b="1" dirty="0">
                <a:solidFill>
                  <a:srgbClr val="0000FF"/>
                </a:solidFill>
                <a:ea typeface="MS Mincho"/>
                <a:cs typeface="Times New Roman"/>
              </a:rPr>
              <a:t> or the vehicle is at </a:t>
            </a:r>
            <a:r>
              <a:rPr lang="en-US" sz="1400" b="1" dirty="0" smtClean="0">
                <a:solidFill>
                  <a:srgbClr val="0000FF"/>
                </a:solidFill>
                <a:ea typeface="MS Mincho"/>
                <a:cs typeface="Times New Roman"/>
              </a:rPr>
              <a:t>standstill.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419600" y="1092106"/>
            <a:ext cx="4724400" cy="5761652"/>
          </a:xfrm>
        </p:spPr>
        <p:txBody>
          <a:bodyPr>
            <a:noAutofit/>
          </a:bodyPr>
          <a:lstStyle/>
          <a:p>
            <a:pPr marL="803275" indent="0">
              <a:buNone/>
            </a:pPr>
            <a:r>
              <a:rPr lang="en-US" sz="1400" b="1" dirty="0" smtClean="0">
                <a:solidFill>
                  <a:srgbClr val="0000FF"/>
                </a:solidFill>
                <a:ea typeface="MS Mincho"/>
                <a:cs typeface="Times New Roman"/>
              </a:rPr>
              <a:t>The same warning as for a transition demand maybe used.</a:t>
            </a:r>
          </a:p>
          <a:p>
            <a:pPr marL="803275" indent="0">
              <a:buNone/>
            </a:pPr>
            <a:r>
              <a:rPr lang="en-US" sz="1400" b="1" dirty="0" smtClean="0">
                <a:solidFill>
                  <a:srgbClr val="0000FF"/>
                </a:solidFill>
                <a:ea typeface="MS Mincho"/>
                <a:cs typeface="Times New Roman"/>
              </a:rPr>
              <a:t>In </a:t>
            </a:r>
            <a:r>
              <a:rPr lang="en-US" sz="1400" b="1" dirty="0">
                <a:solidFill>
                  <a:srgbClr val="0000FF"/>
                </a:solidFill>
                <a:ea typeface="MS Mincho"/>
                <a:cs typeface="Times New Roman"/>
              </a:rPr>
              <a:t>the case of ACSF category A, </a:t>
            </a:r>
            <a:r>
              <a:rPr lang="en-US" sz="1400" b="1" dirty="0" smtClean="0">
                <a:solidFill>
                  <a:srgbClr val="0000FF"/>
                </a:solidFill>
                <a:ea typeface="MS Mincho"/>
                <a:cs typeface="Times New Roman"/>
              </a:rPr>
              <a:t>a short [but distinctive] warning is deemed to fulfill the warning requirement</a:t>
            </a:r>
            <a:r>
              <a:rPr lang="en-US" sz="1400" b="1" dirty="0">
                <a:solidFill>
                  <a:srgbClr val="0000FF"/>
                </a:solidFill>
                <a:ea typeface="MS Mincho"/>
                <a:cs typeface="Times New Roman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ea typeface="MS Mincho"/>
                <a:cs typeface="Times New Roman"/>
              </a:rPr>
              <a:t>above.</a:t>
            </a:r>
            <a:endParaRPr lang="en-US" sz="1400" b="1" dirty="0">
              <a:solidFill>
                <a:srgbClr val="0000FF"/>
              </a:solidFill>
              <a:ea typeface="MS Mincho"/>
              <a:cs typeface="Times New Roman"/>
            </a:endParaRPr>
          </a:p>
          <a:p>
            <a:pPr marL="803275" indent="0">
              <a:buNone/>
            </a:pPr>
            <a:r>
              <a:rPr lang="en-US" sz="1400" b="1" dirty="0" smtClean="0">
                <a:solidFill>
                  <a:srgbClr val="0000FF"/>
                </a:solidFill>
                <a:ea typeface="MS Mincho"/>
                <a:cs typeface="Times New Roman"/>
              </a:rPr>
              <a:t>In the case of ACSF category B1, the warning maybe optical only.</a:t>
            </a:r>
          </a:p>
          <a:p>
            <a:pPr marL="803275" indent="-803275">
              <a:buNone/>
            </a:pPr>
            <a:endParaRPr lang="en-US" sz="1400" b="1" dirty="0" smtClean="0"/>
          </a:p>
          <a:p>
            <a:pPr marL="803275" indent="-803275">
              <a:buNone/>
            </a:pPr>
            <a:endParaRPr lang="en-US" sz="1400" b="1" dirty="0" smtClean="0"/>
          </a:p>
          <a:p>
            <a:pPr marL="803275" indent="-803275">
              <a:buNone/>
            </a:pPr>
            <a:r>
              <a:rPr lang="en-US" sz="1400" b="1" dirty="0" smtClean="0"/>
              <a:t>5.6.1</a:t>
            </a:r>
            <a:r>
              <a:rPr lang="en-US" sz="1400" b="1" dirty="0"/>
              <a:t>.      	Special Provisions for </a:t>
            </a:r>
            <a:r>
              <a:rPr lang="en-US" sz="1400" b="1" u="sng" dirty="0"/>
              <a:t>Category E</a:t>
            </a:r>
            <a:r>
              <a:rPr lang="en-US" sz="1400" b="1" dirty="0"/>
              <a:t> </a:t>
            </a:r>
            <a:r>
              <a:rPr lang="en-US" sz="1400" b="1" dirty="0" smtClean="0"/>
              <a:t>ACSF</a:t>
            </a:r>
          </a:p>
          <a:p>
            <a:pPr marL="803275" indent="-803275">
              <a:buNone/>
            </a:pPr>
            <a:r>
              <a:rPr lang="en-US" sz="1400" b="1" dirty="0" smtClean="0"/>
              <a:t>5.6.1.1.7</a:t>
            </a:r>
            <a:r>
              <a:rPr lang="en-US" sz="1400" b="1" dirty="0"/>
              <a:t>.	</a:t>
            </a:r>
            <a:r>
              <a:rPr lang="en-US" sz="1400" b="1" strike="sngStrike" dirty="0"/>
              <a:t>The system </a:t>
            </a:r>
            <a:r>
              <a:rPr lang="en-US" sz="1400" b="1" strike="sngStrike" dirty="0" smtClean="0"/>
              <a:t>… signal</a:t>
            </a:r>
            <a:r>
              <a:rPr lang="en-US" sz="1400" b="1" strike="sngStrike" dirty="0"/>
              <a:t>.</a:t>
            </a:r>
            <a:endParaRPr lang="fr-FR" sz="1400" dirty="0"/>
          </a:p>
          <a:p>
            <a:pPr marL="803275" indent="0">
              <a:buNone/>
            </a:pPr>
            <a:r>
              <a:rPr lang="en-US" sz="1400" b="1" dirty="0" smtClean="0"/>
              <a:t>The </a:t>
            </a:r>
            <a:r>
              <a:rPr lang="en-US" sz="1400" b="1" dirty="0"/>
              <a:t>system status shall be indicated to the driver by a visual signal. </a:t>
            </a:r>
            <a:endParaRPr lang="fr-FR" sz="1400" dirty="0"/>
          </a:p>
          <a:p>
            <a:pPr marL="804863" lvl="3" indent="0" defTabSz="803275">
              <a:buNone/>
            </a:pPr>
            <a:r>
              <a:rPr lang="en-US" sz="1400" b="1" dirty="0"/>
              <a:t>The indication shall [at least] distinguish between </a:t>
            </a:r>
            <a:r>
              <a:rPr lang="en-US" sz="1400" b="1" strike="sngStrike" dirty="0">
                <a:solidFill>
                  <a:srgbClr val="0000FF"/>
                </a:solidFill>
              </a:rPr>
              <a:t>the system status </a:t>
            </a:r>
            <a:r>
              <a:rPr lang="en-US" sz="1400" b="1" strike="sngStrike" dirty="0"/>
              <a:t>manual</a:t>
            </a:r>
            <a:r>
              <a:rPr lang="en-US" sz="1400" b="1" dirty="0"/>
              <a:t> stand-by </a:t>
            </a:r>
            <a:r>
              <a:rPr lang="en-US" sz="1400" b="1" strike="sngStrike" dirty="0">
                <a:solidFill>
                  <a:srgbClr val="0000FF"/>
                </a:solidFill>
              </a:rPr>
              <a:t>Mode</a:t>
            </a:r>
            <a:r>
              <a:rPr lang="en-US" sz="1400" b="1" dirty="0"/>
              <a:t>, active </a:t>
            </a:r>
            <a:r>
              <a:rPr lang="en-US" sz="1400" b="1" strike="sngStrike" dirty="0">
                <a:solidFill>
                  <a:srgbClr val="0000FF"/>
                </a:solidFill>
              </a:rPr>
              <a:t>Mode </a:t>
            </a:r>
            <a:r>
              <a:rPr lang="en-US" sz="1400" b="1" dirty="0"/>
              <a:t>and failure </a:t>
            </a:r>
            <a:r>
              <a:rPr lang="en-US" sz="1400" b="1" dirty="0" err="1"/>
              <a:t>M</a:t>
            </a:r>
            <a:r>
              <a:rPr lang="en-US" sz="1400" b="1" strike="sngStrike" dirty="0" err="1"/>
              <a:t>m</a:t>
            </a:r>
            <a:r>
              <a:rPr lang="en-US" sz="1400" b="1" dirty="0" err="1"/>
              <a:t>ode</a:t>
            </a:r>
            <a:r>
              <a:rPr lang="en-US" sz="1400" b="1" dirty="0"/>
              <a:t>.</a:t>
            </a:r>
            <a:endParaRPr lang="fr-FR" sz="1400" dirty="0"/>
          </a:p>
          <a:p>
            <a:pPr marL="804863" lvl="3" indent="0" defTabSz="803275">
              <a:buNone/>
            </a:pPr>
            <a:r>
              <a:rPr lang="en-US" sz="1400" b="1" dirty="0"/>
              <a:t>The indication shall be present as long as the relevant system status persists.</a:t>
            </a:r>
            <a:endParaRPr lang="fr-FR" sz="1400" dirty="0"/>
          </a:p>
          <a:p>
            <a:pPr marL="804863" lvl="3" indent="0" defTabSz="803275">
              <a:buNone/>
            </a:pPr>
            <a:r>
              <a:rPr lang="en-US" sz="1400" b="1" strike="sngStrike" dirty="0">
                <a:solidFill>
                  <a:srgbClr val="0000FF"/>
                </a:solidFill>
              </a:rPr>
              <a:t>When the system is </a:t>
            </a:r>
            <a:r>
              <a:rPr lang="en-US" sz="1400" b="1" strike="sngStrike" dirty="0"/>
              <a:t>manually</a:t>
            </a:r>
            <a:r>
              <a:rPr lang="en-US" sz="1400" b="1" strike="sngStrike" dirty="0">
                <a:solidFill>
                  <a:srgbClr val="0000FF"/>
                </a:solidFill>
              </a:rPr>
              <a:t> switched off by the driver, the indication of </a:t>
            </a:r>
            <a:r>
              <a:rPr lang="en-US" sz="1400" b="1" strike="sngStrike" dirty="0"/>
              <a:t>manual</a:t>
            </a:r>
            <a:r>
              <a:rPr lang="en-US" sz="1400" b="1" dirty="0"/>
              <a:t> </a:t>
            </a:r>
            <a:r>
              <a:rPr lang="en-US" sz="1400" b="1" strike="sngStrike" dirty="0">
                <a:solidFill>
                  <a:srgbClr val="0000FF"/>
                </a:solidFill>
              </a:rPr>
              <a:t>stand-by </a:t>
            </a:r>
            <a:r>
              <a:rPr lang="en-US" sz="1400" b="1" strike="sngStrike" dirty="0" err="1">
                <a:solidFill>
                  <a:srgbClr val="0000FF"/>
                </a:solidFill>
              </a:rPr>
              <a:t>M</a:t>
            </a:r>
            <a:r>
              <a:rPr lang="en-US" sz="1400" b="1" strike="sngStrike" dirty="0" err="1"/>
              <a:t>m</a:t>
            </a:r>
            <a:r>
              <a:rPr lang="en-US" sz="1400" b="1" dirty="0" err="1"/>
              <a:t>ode</a:t>
            </a:r>
            <a:r>
              <a:rPr lang="en-US" sz="1400" b="1" dirty="0"/>
              <a:t> </a:t>
            </a:r>
            <a:r>
              <a:rPr lang="en-US" sz="1400" b="1" strike="sngStrike" dirty="0">
                <a:solidFill>
                  <a:srgbClr val="0000FF"/>
                </a:solidFill>
              </a:rPr>
              <a:t>and failure </a:t>
            </a:r>
            <a:r>
              <a:rPr lang="en-US" sz="1400" b="1" strike="sngStrike" dirty="0" err="1">
                <a:solidFill>
                  <a:srgbClr val="0000FF"/>
                </a:solidFill>
              </a:rPr>
              <a:t>M</a:t>
            </a:r>
            <a:r>
              <a:rPr lang="en-US" sz="1400" b="1" strike="sngStrike" dirty="0" err="1"/>
              <a:t>mode</a:t>
            </a:r>
            <a:r>
              <a:rPr lang="en-US" sz="1400" b="1" strike="sngStrike" dirty="0"/>
              <a:t> </a:t>
            </a:r>
            <a:r>
              <a:rPr lang="en-US" sz="1400" b="1" strike="sngStrike" dirty="0">
                <a:solidFill>
                  <a:srgbClr val="0000FF"/>
                </a:solidFill>
              </a:rPr>
              <a:t>may be suppressed.</a:t>
            </a:r>
            <a:endParaRPr lang="fr-FR" sz="1400" strike="sngStrike" dirty="0">
              <a:solidFill>
                <a:srgbClr val="0000FF"/>
              </a:solidFill>
            </a:endParaRPr>
          </a:p>
          <a:p>
            <a:pPr marL="804863" lvl="3" indent="0" defTabSz="803275">
              <a:buNone/>
            </a:pPr>
            <a:r>
              <a:rPr lang="en-US" sz="1400" b="1" strike="sngStrike" dirty="0">
                <a:solidFill>
                  <a:srgbClr val="0000FF"/>
                </a:solidFill>
              </a:rPr>
              <a:t>Any change in system status shall be indicated by a visual and either an acoustic or haptic signal.</a:t>
            </a:r>
            <a:endParaRPr lang="fr-FR" sz="1400" strike="sngStrike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" y="922829"/>
            <a:ext cx="40386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/>
              <a:t>General provisions for ACSF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95800" y="2861846"/>
            <a:ext cx="44958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/>
              <a:t>Special provisions </a:t>
            </a:r>
            <a:r>
              <a:rPr lang="fr-FR" sz="1600" b="1" dirty="0"/>
              <a:t>for </a:t>
            </a:r>
            <a:r>
              <a:rPr lang="fr-FR" sz="1600" b="1" dirty="0" smtClean="0"/>
              <a:t>ACSF cat. E</a:t>
            </a:r>
            <a:endParaRPr lang="fr-FR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200900" y="216335"/>
            <a:ext cx="179070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00FF"/>
                </a:solidFill>
              </a:rPr>
              <a:t>Changes to ACSF-05-16 in </a:t>
            </a:r>
            <a:r>
              <a:rPr lang="fr-FR" sz="1600" b="1" dirty="0" err="1" smtClean="0">
                <a:solidFill>
                  <a:srgbClr val="0000FF"/>
                </a:solidFill>
              </a:rPr>
              <a:t>blue</a:t>
            </a:r>
            <a:r>
              <a:rPr lang="fr-FR" sz="1600" b="1" dirty="0" smtClean="0">
                <a:solidFill>
                  <a:srgbClr val="0000FF"/>
                </a:solidFill>
              </a:rPr>
              <a:t> </a:t>
            </a:r>
            <a:r>
              <a:rPr lang="fr-FR" sz="1600" b="1" dirty="0" err="1" smtClean="0">
                <a:solidFill>
                  <a:srgbClr val="0000FF"/>
                </a:solidFill>
              </a:rPr>
              <a:t>text</a:t>
            </a:r>
            <a:endParaRPr lang="fr-FR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81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Proposed requirements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299642"/>
            <a:ext cx="4343400" cy="5558358"/>
          </a:xfrm>
        </p:spPr>
        <p:txBody>
          <a:bodyPr>
            <a:noAutofit/>
          </a:bodyPr>
          <a:lstStyle/>
          <a:p>
            <a:pPr marL="622300" indent="-622300">
              <a:spcBef>
                <a:spcPts val="1200"/>
              </a:spcBef>
              <a:buNone/>
            </a:pPr>
            <a:r>
              <a:rPr lang="en-US" sz="1400" dirty="0"/>
              <a:t>5.1.6.1. 	Whenever </a:t>
            </a:r>
            <a:r>
              <a:rPr lang="en-US" sz="1400" strike="sngStrike" dirty="0"/>
              <a:t>the</a:t>
            </a:r>
            <a:r>
              <a:rPr lang="en-US" sz="1400" dirty="0"/>
              <a:t> </a:t>
            </a:r>
            <a:r>
              <a:rPr lang="en-US" sz="1400" b="1" dirty="0"/>
              <a:t>an</a:t>
            </a:r>
            <a:r>
              <a:rPr lang="en-US" sz="1400" dirty="0"/>
              <a:t> Automatically Commanded Steering function becomes </a:t>
            </a:r>
            <a:r>
              <a:rPr lang="en-US" sz="1400" b="1" dirty="0" smtClean="0">
                <a:solidFill>
                  <a:srgbClr val="0000FF"/>
                </a:solidFill>
              </a:rPr>
              <a:t>[</a:t>
            </a:r>
            <a:r>
              <a:rPr lang="en-US" sz="1400" strike="sngStrike" dirty="0">
                <a:solidFill>
                  <a:srgbClr val="0000FF"/>
                </a:solidFill>
              </a:rPr>
              <a:t>operational</a:t>
            </a:r>
            <a:r>
              <a:rPr lang="en-US" sz="1400" b="1" dirty="0">
                <a:solidFill>
                  <a:srgbClr val="0000FF"/>
                </a:solidFill>
              </a:rPr>
              <a:t>]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FF"/>
                </a:solidFill>
              </a:rPr>
              <a:t>[active]</a:t>
            </a:r>
            <a:r>
              <a:rPr lang="en-US" sz="1400" dirty="0" smtClean="0"/>
              <a:t>, </a:t>
            </a:r>
            <a:r>
              <a:rPr lang="en-US" sz="1400" dirty="0"/>
              <a:t>this shall be indicated to the driver. </a:t>
            </a:r>
            <a:r>
              <a:rPr lang="en-US" sz="1400" strike="sngStrike" dirty="0"/>
              <a:t>and the control action shall be automatically disabled if the vehicle speed exceeds the set limit of 10 km/h by more than 20 per cent or the signals to be evaluated are no longer being received</a:t>
            </a:r>
            <a:r>
              <a:rPr lang="en-US" sz="1400" dirty="0"/>
              <a:t>.  Any termination of control shall produce a</a:t>
            </a:r>
            <a:r>
              <a:rPr lang="en-US" sz="1400" strike="sngStrike" dirty="0"/>
              <a:t> short but distinctive driver </a:t>
            </a:r>
            <a:r>
              <a:rPr lang="en-US" sz="1400" dirty="0" smtClean="0"/>
              <a:t>warning, </a:t>
            </a:r>
            <a:r>
              <a:rPr lang="en-US" sz="1400" b="1" dirty="0" smtClean="0"/>
              <a:t>in </a:t>
            </a:r>
            <a:r>
              <a:rPr lang="en-US" sz="1400" b="1" dirty="0"/>
              <a:t>accordance with the requirements of paragraph 5.4.3.</a:t>
            </a:r>
            <a:r>
              <a:rPr lang="en-US" sz="1400" strike="sngStrike" dirty="0"/>
              <a:t> by a visual signal and either an acoustic signal or by imposing a tactile warning signal on the steering control</a:t>
            </a:r>
            <a:r>
              <a:rPr lang="en-US" sz="1400" dirty="0"/>
              <a:t>.</a:t>
            </a:r>
            <a:endParaRPr lang="fr-FR" sz="1400" dirty="0"/>
          </a:p>
          <a:p>
            <a:pPr marL="622300" indent="-622300">
              <a:spcBef>
                <a:spcPts val="600"/>
              </a:spcBef>
              <a:buNone/>
            </a:pPr>
            <a:r>
              <a:rPr lang="en-US" sz="1400" b="1" dirty="0"/>
              <a:t>5.4.3. 	Special Warning Provisions for Automatically Commanded Steering Functions</a:t>
            </a:r>
            <a:endParaRPr lang="fr-FR" sz="1400" dirty="0"/>
          </a:p>
          <a:p>
            <a:pPr marL="622300" indent="-622300">
              <a:spcBef>
                <a:spcPts val="600"/>
              </a:spcBef>
              <a:buNone/>
            </a:pPr>
            <a:r>
              <a:rPr lang="en-US" sz="1400" b="1" dirty="0"/>
              <a:t>5.4.3.1  	Any termination of control initiated by the system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FF"/>
                </a:solidFill>
                <a:ea typeface="MS Mincho"/>
                <a:cs typeface="Arial"/>
              </a:rPr>
              <a:t>(i.e. when the active mode is automatically deactivated by the system),</a:t>
            </a:r>
            <a:r>
              <a:rPr lang="en-US" sz="1400" b="1" dirty="0" smtClean="0"/>
              <a:t> </a:t>
            </a:r>
            <a:r>
              <a:rPr lang="en-US" sz="1400" b="1" dirty="0"/>
              <a:t>other than specified in 5.6.1.4.7 shall produce a distinctive driver warning including visual warning</a:t>
            </a:r>
            <a:r>
              <a:rPr lang="en-US" sz="1400" b="1" strike="sngStrike" dirty="0"/>
              <a:t>]</a:t>
            </a:r>
            <a:r>
              <a:rPr lang="en-US" sz="1400" b="1" dirty="0"/>
              <a:t> and either an acoustic warning or an haptic warning until the driver has resumed steering </a:t>
            </a:r>
            <a:r>
              <a:rPr lang="en-US" sz="1400" b="1" dirty="0" smtClean="0"/>
              <a:t>control</a:t>
            </a:r>
            <a:r>
              <a:rPr lang="en-US" sz="1400" b="1" dirty="0">
                <a:solidFill>
                  <a:srgbClr val="0000FF"/>
                </a:solidFill>
                <a:ea typeface="MS Mincho"/>
                <a:cs typeface="Times New Roman"/>
              </a:rPr>
              <a:t> or the vehicle is at </a:t>
            </a:r>
            <a:r>
              <a:rPr lang="en-US" sz="1400" b="1" dirty="0" smtClean="0">
                <a:solidFill>
                  <a:srgbClr val="0000FF"/>
                </a:solidFill>
                <a:ea typeface="MS Mincho"/>
                <a:cs typeface="Times New Roman"/>
              </a:rPr>
              <a:t>standstill.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419600" y="1092106"/>
            <a:ext cx="4724400" cy="5761652"/>
          </a:xfrm>
        </p:spPr>
        <p:txBody>
          <a:bodyPr>
            <a:noAutofit/>
          </a:bodyPr>
          <a:lstStyle/>
          <a:p>
            <a:pPr marL="803275" indent="0">
              <a:buNone/>
            </a:pPr>
            <a:r>
              <a:rPr lang="en-US" sz="1400" b="1" dirty="0">
                <a:solidFill>
                  <a:srgbClr val="0000FF"/>
                </a:solidFill>
                <a:ea typeface="MS Mincho"/>
                <a:cs typeface="Times New Roman"/>
              </a:rPr>
              <a:t>The same warning as for a transition demand maybe used.</a:t>
            </a:r>
          </a:p>
          <a:p>
            <a:pPr marL="803275" indent="0">
              <a:buNone/>
            </a:pPr>
            <a:r>
              <a:rPr lang="en-US" sz="1400" b="1" dirty="0">
                <a:solidFill>
                  <a:srgbClr val="0000FF"/>
                </a:solidFill>
                <a:ea typeface="MS Mincho"/>
                <a:cs typeface="Times New Roman"/>
              </a:rPr>
              <a:t>In the case of ACSF category A, a short [but distinctive] warning is deemed to fulfill the warning requirement above.</a:t>
            </a:r>
          </a:p>
          <a:p>
            <a:pPr marL="803275" indent="0">
              <a:buNone/>
            </a:pPr>
            <a:r>
              <a:rPr lang="en-US" sz="1400" b="1" dirty="0">
                <a:solidFill>
                  <a:srgbClr val="0000FF"/>
                </a:solidFill>
                <a:ea typeface="MS Mincho"/>
                <a:cs typeface="Times New Roman"/>
              </a:rPr>
              <a:t>In the case of ACSF category B1, the warning maybe optical only.</a:t>
            </a:r>
          </a:p>
          <a:p>
            <a:pPr marL="803275" indent="-803275">
              <a:buNone/>
            </a:pPr>
            <a:endParaRPr lang="en-US" sz="1400" b="1" dirty="0" smtClean="0"/>
          </a:p>
          <a:p>
            <a:pPr marL="803275" indent="-803275">
              <a:buNone/>
            </a:pPr>
            <a:endParaRPr lang="en-US" sz="1400" b="1" dirty="0" smtClean="0"/>
          </a:p>
          <a:p>
            <a:pPr marL="803275" indent="-803275">
              <a:buNone/>
            </a:pPr>
            <a:endParaRPr lang="en-US" sz="1400" b="1" dirty="0" smtClean="0"/>
          </a:p>
          <a:p>
            <a:pPr marL="803275" indent="-803275">
              <a:buNone/>
            </a:pPr>
            <a:r>
              <a:rPr lang="en-US" sz="1400" b="1" dirty="0" smtClean="0"/>
              <a:t>5.6.1</a:t>
            </a:r>
            <a:r>
              <a:rPr lang="en-US" sz="1400" b="1" dirty="0"/>
              <a:t>.      	Special Provisions for </a:t>
            </a:r>
            <a:r>
              <a:rPr lang="en-US" sz="1400" b="1" u="sng" dirty="0"/>
              <a:t>Category E</a:t>
            </a:r>
            <a:r>
              <a:rPr lang="en-US" sz="1400" b="1" dirty="0"/>
              <a:t> </a:t>
            </a:r>
            <a:r>
              <a:rPr lang="en-US" sz="1400" b="1" dirty="0" smtClean="0"/>
              <a:t>ACSF</a:t>
            </a:r>
          </a:p>
          <a:p>
            <a:pPr marL="803275" indent="-803275">
              <a:buNone/>
            </a:pPr>
            <a:endParaRPr lang="en-US" sz="1400" b="1" dirty="0" smtClean="0"/>
          </a:p>
          <a:p>
            <a:pPr marL="803275" indent="-803275">
              <a:buNone/>
            </a:pPr>
            <a:r>
              <a:rPr lang="en-US" sz="1400" b="1" dirty="0" smtClean="0"/>
              <a:t>5.6.1.1.7</a:t>
            </a:r>
            <a:r>
              <a:rPr lang="en-US" sz="1400" b="1" dirty="0"/>
              <a:t>.	</a:t>
            </a:r>
            <a:r>
              <a:rPr lang="en-US" sz="1400" b="1" dirty="0" smtClean="0"/>
              <a:t>The </a:t>
            </a:r>
            <a:r>
              <a:rPr lang="en-US" sz="1400" b="1" dirty="0"/>
              <a:t>system status shall be indicated to the driver by a visual signal. </a:t>
            </a:r>
            <a:endParaRPr lang="fr-FR" sz="1400" dirty="0"/>
          </a:p>
          <a:p>
            <a:pPr marL="804863" lvl="3" indent="0" defTabSz="803275">
              <a:buNone/>
            </a:pPr>
            <a:r>
              <a:rPr lang="en-US" sz="1400" b="1" dirty="0"/>
              <a:t>The indication shall [at least] distinguish between </a:t>
            </a:r>
            <a:r>
              <a:rPr lang="en-US" sz="1400" b="1" dirty="0" smtClean="0">
                <a:solidFill>
                  <a:srgbClr val="0000FF"/>
                </a:solidFill>
              </a:rPr>
              <a:t>stand-by, active and </a:t>
            </a:r>
            <a:r>
              <a:rPr lang="en-US" sz="1400" b="1" dirty="0">
                <a:solidFill>
                  <a:srgbClr val="0000FF"/>
                </a:solidFill>
              </a:rPr>
              <a:t>failure </a:t>
            </a:r>
            <a:r>
              <a:rPr lang="en-US" sz="1400" b="1" dirty="0" smtClean="0">
                <a:solidFill>
                  <a:srgbClr val="0000FF"/>
                </a:solidFill>
              </a:rPr>
              <a:t>mode</a:t>
            </a:r>
            <a:r>
              <a:rPr lang="en-US" sz="1400" b="1" dirty="0">
                <a:solidFill>
                  <a:srgbClr val="0000FF"/>
                </a:solidFill>
              </a:rPr>
              <a:t>.</a:t>
            </a:r>
            <a:endParaRPr lang="fr-FR" sz="1400" dirty="0">
              <a:solidFill>
                <a:srgbClr val="0000FF"/>
              </a:solidFill>
            </a:endParaRPr>
          </a:p>
          <a:p>
            <a:pPr marL="804863" lvl="3" indent="0" defTabSz="803275">
              <a:buNone/>
            </a:pPr>
            <a:r>
              <a:rPr lang="en-US" sz="1400" b="1" dirty="0"/>
              <a:t>The indication shall be present as long as the relevant system status persists</a:t>
            </a:r>
            <a:r>
              <a:rPr lang="en-US" sz="1400" b="1" dirty="0" smtClean="0"/>
              <a:t>.</a:t>
            </a:r>
            <a:endParaRPr lang="fr-FR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" y="922829"/>
            <a:ext cx="40386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/>
              <a:t>General provisions for ACSF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95038" y="216334"/>
            <a:ext cx="179070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 smtClean="0">
                <a:solidFill>
                  <a:srgbClr val="0000FF"/>
                </a:solidFill>
              </a:rPr>
              <a:t>Cleaned</a:t>
            </a:r>
            <a:r>
              <a:rPr lang="fr-FR" sz="1600" b="1" dirty="0" smtClean="0">
                <a:solidFill>
                  <a:srgbClr val="0000FF"/>
                </a:solidFill>
              </a:rPr>
              <a:t>-up version</a:t>
            </a:r>
            <a:endParaRPr lang="fr-FR" sz="1600" b="1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95800" y="3014246"/>
            <a:ext cx="44958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/>
              <a:t>Special provisions </a:t>
            </a:r>
            <a:r>
              <a:rPr lang="fr-FR" sz="1600" b="1" dirty="0"/>
              <a:t>for </a:t>
            </a:r>
            <a:r>
              <a:rPr lang="fr-FR" sz="1600" b="1" dirty="0" smtClean="0"/>
              <a:t>ACSF cat. E</a:t>
            </a:r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169925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/>
          <a:lstStyle/>
          <a:p>
            <a:r>
              <a:rPr lang="fr-FR" dirty="0" smtClean="0"/>
              <a:t>Backup </a:t>
            </a:r>
            <a:r>
              <a:rPr lang="fr-FR" dirty="0" err="1" smtClean="0"/>
              <a:t>slides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52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514</Words>
  <Application>Microsoft Office PowerPoint</Application>
  <PresentationFormat>Bildschirmpräsentation (4:3)</PresentationFormat>
  <Paragraphs>148</Paragraphs>
  <Slides>10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MS Mincho</vt:lpstr>
      <vt:lpstr>ＭＳ Ｐゴシック</vt:lpstr>
      <vt:lpstr>Arial</vt:lpstr>
      <vt:lpstr>Calibri</vt:lpstr>
      <vt:lpstr>Times New Roman</vt:lpstr>
      <vt:lpstr>Wingdings</vt:lpstr>
      <vt:lpstr>Office Theme</vt:lpstr>
      <vt:lpstr>6th ACSF meeting Tokyo, 19-21 April 2016</vt:lpstr>
      <vt:lpstr>PowerPoint-Präsentation</vt:lpstr>
      <vt:lpstr>Extracts from ACSF-05-16</vt:lpstr>
      <vt:lpstr>General provisions for ACSF</vt:lpstr>
      <vt:lpstr>PowerPoint-Präsentation</vt:lpstr>
      <vt:lpstr>Proposal for new definitions</vt:lpstr>
      <vt:lpstr>Proposed requirements</vt:lpstr>
      <vt:lpstr>Proposed requirements</vt:lpstr>
      <vt:lpstr>Backup slides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ACSF - Prep GERF-78</dc:title>
  <dc:creator>Teyssier Pierre</dc:creator>
  <cp:lastModifiedBy>Jochen Schäfer CC/PJ-RO</cp:lastModifiedBy>
  <cp:revision>100</cp:revision>
  <dcterms:created xsi:type="dcterms:W3CDTF">2006-08-16T00:00:00Z</dcterms:created>
  <dcterms:modified xsi:type="dcterms:W3CDTF">2016-04-14T14:19:12Z</dcterms:modified>
</cp:coreProperties>
</file>