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367" autoAdjust="0"/>
  </p:normalViewPr>
  <p:slideViewPr>
    <p:cSldViewPr snapToGrid="0">
      <p:cViewPr varScale="1">
        <p:scale>
          <a:sx n="80" d="100"/>
          <a:sy n="80" d="100"/>
        </p:scale>
        <p:origin x="102" y="528"/>
      </p:cViewPr>
      <p:guideLst>
        <p:guide orient="horz" pos="2169"/>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2016/2/17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2016/2/17</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12038" y="1572150"/>
            <a:ext cx="3390672" cy="584775"/>
          </a:xfrm>
          <a:prstGeom prst="rect">
            <a:avLst/>
          </a:prstGeom>
          <a:noFill/>
        </p:spPr>
        <p:txBody>
          <a:bodyPr wrap="none" rtlCol="0">
            <a:spAutoFit/>
          </a:bodyPr>
          <a:lstStyle/>
          <a:p>
            <a:r>
              <a:rPr lang="en-US" altLang="ja-JP" sz="1600" b="1" dirty="0">
                <a:latin typeface="Arial" pitchFamily="34" charset="0"/>
                <a:cs typeface="Arial" pitchFamily="34" charset="0"/>
              </a:rPr>
              <a:t>6.2.5.3.	Procedures</a:t>
            </a:r>
          </a:p>
          <a:p>
            <a:r>
              <a:rPr lang="en-US" altLang="ja-JP" sz="1600" b="1" dirty="0" smtClean="0">
                <a:latin typeface="Arial" pitchFamily="34" charset="0"/>
                <a:cs typeface="Arial" pitchFamily="34" charset="0"/>
              </a:rPr>
              <a:t>6.2.5.3.1</a:t>
            </a:r>
            <a:r>
              <a:rPr lang="en-US" altLang="ja-JP" sz="1600" b="1" dirty="0">
                <a:latin typeface="Arial" pitchFamily="34" charset="0"/>
                <a:cs typeface="Arial" pitchFamily="34" charset="0"/>
              </a:rPr>
              <a:t>.	General test </a:t>
            </a:r>
            <a:r>
              <a:rPr lang="en-US" altLang="ja-JP" sz="1600" b="1" dirty="0" smtClean="0">
                <a:latin typeface="Arial" pitchFamily="34" charset="0"/>
                <a:cs typeface="Arial" pitchFamily="34" charset="0"/>
              </a:rPr>
              <a:t>conditions</a:t>
            </a:r>
            <a:endParaRPr lang="en-US" altLang="ja-JP" sz="1600" b="1" dirty="0">
              <a:latin typeface="Arial" pitchFamily="34" charset="0"/>
              <a:cs typeface="Arial" pitchFamily="34" charset="0"/>
            </a:endParaRPr>
          </a:p>
        </p:txBody>
      </p:sp>
      <p:sp>
        <p:nvSpPr>
          <p:cNvPr id="6" name="テキスト ボックス 5"/>
          <p:cNvSpPr txBox="1"/>
          <p:nvPr/>
        </p:nvSpPr>
        <p:spPr>
          <a:xfrm>
            <a:off x="212038" y="2075833"/>
            <a:ext cx="8733182" cy="4278094"/>
          </a:xfrm>
          <a:prstGeom prst="rect">
            <a:avLst/>
          </a:prstGeom>
          <a:noFill/>
        </p:spPr>
        <p:txBody>
          <a:bodyPr wrap="square" rtlCol="0">
            <a:spAutoFit/>
          </a:bodyPr>
          <a:lstStyle/>
          <a:p>
            <a:r>
              <a:rPr lang="en-US" altLang="ja-JP" sz="1600" b="1" dirty="0">
                <a:latin typeface="Arial" pitchFamily="34" charset="0"/>
                <a:cs typeface="Arial" pitchFamily="34" charset="0"/>
              </a:rPr>
              <a:t>6.2.5.3.1.	General test conditions</a:t>
            </a:r>
          </a:p>
          <a:p>
            <a:r>
              <a:rPr lang="en-US" altLang="ja-JP" sz="1600" dirty="0">
                <a:latin typeface="Arial" pitchFamily="34" charset="0"/>
                <a:cs typeface="Arial" pitchFamily="34" charset="0"/>
              </a:rPr>
              <a:t>The following condition and requirements shall apply to the test: </a:t>
            </a:r>
          </a:p>
          <a:p>
            <a:pPr marL="342900" indent="-342900">
              <a:buAutoNum type="alphaLcParenBoth"/>
            </a:pPr>
            <a:r>
              <a:rPr lang="en-US" altLang="ja-JP" sz="1600" dirty="0" smtClean="0">
                <a:latin typeface="Arial" pitchFamily="34" charset="0"/>
                <a:cs typeface="Arial" pitchFamily="34" charset="0"/>
              </a:rPr>
              <a:t>the </a:t>
            </a:r>
            <a:r>
              <a:rPr lang="en-US" altLang="ja-JP" sz="1600" dirty="0">
                <a:latin typeface="Arial" pitchFamily="34" charset="0"/>
                <a:cs typeface="Arial" pitchFamily="34" charset="0"/>
              </a:rPr>
              <a:t>test shall be conducted at an ambient temperature of 20 ± 10 °C. </a:t>
            </a:r>
            <a:endParaRPr lang="en-US" altLang="ja-JP" sz="1600" dirty="0" smtClean="0">
              <a:latin typeface="Arial" pitchFamily="34" charset="0"/>
              <a:cs typeface="Arial" pitchFamily="34" charset="0"/>
            </a:endParaRPr>
          </a:p>
          <a:p>
            <a:r>
              <a:rPr lang="en-US" altLang="ja-JP" sz="1600" dirty="0" smtClean="0">
                <a:latin typeface="Arial" pitchFamily="34" charset="0"/>
                <a:cs typeface="Arial" pitchFamily="34" charset="0"/>
              </a:rPr>
              <a:t>(b) at </a:t>
            </a:r>
            <a:r>
              <a:rPr lang="en-US" altLang="ja-JP" sz="1600" dirty="0">
                <a:latin typeface="Arial" pitchFamily="34" charset="0"/>
                <a:cs typeface="Arial" pitchFamily="34" charset="0"/>
              </a:rPr>
              <a:t>the beginning of the test, the SOC shall be adjusted to a value in the upper [50%:</a:t>
            </a:r>
            <a:r>
              <a:rPr lang="en-US" altLang="ja-JP" sz="1600" dirty="0" smtClean="0">
                <a:latin typeface="Arial" pitchFamily="34" charset="0"/>
                <a:cs typeface="Arial" pitchFamily="34" charset="0"/>
              </a:rPr>
              <a:t>USA:EVS-03-05]</a:t>
            </a:r>
            <a:r>
              <a:rPr lang="ja-JP" altLang="en-US" sz="1600" dirty="0" smtClean="0">
                <a:latin typeface="Arial" pitchFamily="34" charset="0"/>
                <a:cs typeface="Arial" pitchFamily="34" charset="0"/>
              </a:rPr>
              <a:t> </a:t>
            </a:r>
            <a:r>
              <a:rPr lang="en-US" altLang="ja-JP" sz="1600" dirty="0">
                <a:latin typeface="Arial" pitchFamily="34" charset="0"/>
                <a:cs typeface="Arial" pitchFamily="34" charset="0"/>
              </a:rPr>
              <a:t>of the normal operating SOC range</a:t>
            </a:r>
            <a:r>
              <a:rPr lang="en-US" altLang="ja-JP" sz="1600" dirty="0" smtClean="0">
                <a:latin typeface="Arial" pitchFamily="34" charset="0"/>
                <a:cs typeface="Arial" pitchFamily="34" charset="0"/>
              </a:rPr>
              <a:t>.</a:t>
            </a:r>
            <a:endParaRPr lang="en-US" altLang="ja-JP" sz="1600" dirty="0">
              <a:latin typeface="Arial" pitchFamily="34" charset="0"/>
              <a:cs typeface="Arial" pitchFamily="34" charset="0"/>
            </a:endParaRPr>
          </a:p>
          <a:p>
            <a:r>
              <a:rPr lang="en-US" altLang="ja-JP" sz="1600" dirty="0">
                <a:latin typeface="Arial" pitchFamily="34" charset="0"/>
                <a:cs typeface="Arial" pitchFamily="34" charset="0"/>
              </a:rPr>
              <a:t>[(</a:t>
            </a:r>
            <a:r>
              <a:rPr lang="en-US" altLang="ja-JP" sz="1600" dirty="0" smtClean="0">
                <a:latin typeface="Arial" pitchFamily="34" charset="0"/>
                <a:cs typeface="Arial" pitchFamily="34" charset="0"/>
              </a:rPr>
              <a:t>b) at </a:t>
            </a:r>
            <a:r>
              <a:rPr lang="en-US" altLang="ja-JP" sz="1600" dirty="0">
                <a:latin typeface="Arial" pitchFamily="34" charset="0"/>
                <a:cs typeface="Arial" pitchFamily="34" charset="0"/>
              </a:rPr>
              <a:t>the beginning of the test, the SOC shall be adjusted to a level of not less than 95% of the maximum of the normal operating SOC range of the Tested-Device at 20 ± 10 °C.  If the maximum of the normal operating SOC range is unclear, the SOC shall be adjusted to a level of not less than 95% of the maximum of the normal operating SOC range of available capacity of the Tested-Device at 20 ± 10 °C.; Japan:EVS-03-16</a:t>
            </a:r>
            <a:r>
              <a:rPr lang="en-US" altLang="ja-JP" sz="1600" dirty="0" smtClean="0">
                <a:latin typeface="Arial" pitchFamily="34" charset="0"/>
                <a:cs typeface="Arial" pitchFamily="34" charset="0"/>
              </a:rPr>
              <a:t>]</a:t>
            </a:r>
          </a:p>
          <a:p>
            <a:r>
              <a:rPr lang="en-US" altLang="ja-JP" sz="1600" dirty="0" smtClean="0">
                <a:latin typeface="Arial" pitchFamily="34" charset="0"/>
                <a:cs typeface="Arial" pitchFamily="34" charset="0"/>
              </a:rPr>
              <a:t>(c) at </a:t>
            </a:r>
            <a:r>
              <a:rPr lang="en-US" altLang="ja-JP" sz="1600" dirty="0">
                <a:latin typeface="Arial" pitchFamily="34" charset="0"/>
                <a:cs typeface="Arial" pitchFamily="34" charset="0"/>
              </a:rPr>
              <a:t>the beginning of the test, all internal and external protection devices which would affect the function of the Tested-Device and which are relevant to the outcome of the test shall be operational</a:t>
            </a:r>
            <a:r>
              <a:rPr lang="en-US" altLang="ja-JP" sz="1600" dirty="0" smtClean="0">
                <a:latin typeface="Arial" pitchFamily="34" charset="0"/>
                <a:cs typeface="Arial" pitchFamily="34" charset="0"/>
              </a:rPr>
              <a:t>.</a:t>
            </a:r>
          </a:p>
          <a:p>
            <a:endParaRPr lang="en-US" altLang="ja-JP" sz="1600" dirty="0">
              <a:latin typeface="Arial" pitchFamily="34" charset="0"/>
              <a:cs typeface="Arial" pitchFamily="34" charset="0"/>
            </a:endParaRPr>
          </a:p>
          <a:p>
            <a:r>
              <a:rPr lang="en-US" altLang="ja-JP" sz="1600" b="1" u="sng" dirty="0" smtClean="0">
                <a:solidFill>
                  <a:srgbClr val="FF0000"/>
                </a:solidFill>
                <a:latin typeface="Arial" pitchFamily="34" charset="0"/>
                <a:cs typeface="Arial" pitchFamily="34" charset="0"/>
              </a:rPr>
              <a:t>(d) Vehicle body structure or barriers or enclosures outside the REESS which have protection function against contact force to the REESS shall be incorporated to the Tested-Device if so requested by the manufacturer.</a:t>
            </a:r>
            <a:endParaRPr lang="en-US" altLang="ja-JP" sz="1600" b="1" u="sng" dirty="0">
              <a:solidFill>
                <a:srgbClr val="FF0000"/>
              </a:solidFill>
              <a:latin typeface="Arial" pitchFamily="34" charset="0"/>
              <a:cs typeface="Arial" pitchFamily="34" charset="0"/>
            </a:endParaRPr>
          </a:p>
        </p:txBody>
      </p:sp>
      <p:sp>
        <p:nvSpPr>
          <p:cNvPr id="7" name="テキスト ボックス 6"/>
          <p:cNvSpPr txBox="1"/>
          <p:nvPr/>
        </p:nvSpPr>
        <p:spPr>
          <a:xfrm>
            <a:off x="19882" y="38075"/>
            <a:ext cx="4367542" cy="400110"/>
          </a:xfrm>
          <a:prstGeom prst="rect">
            <a:avLst/>
          </a:prstGeom>
          <a:noFill/>
        </p:spPr>
        <p:txBody>
          <a:bodyPr wrap="none" rtlCol="0">
            <a:spAutoFit/>
          </a:bodyPr>
          <a:lstStyle/>
          <a:p>
            <a:r>
              <a:rPr kumimoji="1" lang="en-US" altLang="ja-JP" sz="2000" dirty="0" smtClean="0">
                <a:latin typeface="Arial" pitchFamily="34" charset="0"/>
                <a:cs typeface="Arial" pitchFamily="34" charset="0"/>
              </a:rPr>
              <a:t>Proposal to Mechanical Integrity Test</a:t>
            </a:r>
            <a:endParaRPr kumimoji="1" lang="ja-JP" altLang="en-US" sz="2000" dirty="0">
              <a:latin typeface="Arial" pitchFamily="34" charset="0"/>
              <a:cs typeface="Arial" pitchFamily="34" charset="0"/>
            </a:endParaRPr>
          </a:p>
        </p:txBody>
      </p:sp>
      <p:sp>
        <p:nvSpPr>
          <p:cNvPr id="8" name="正方形/長方形 7"/>
          <p:cNvSpPr/>
          <p:nvPr/>
        </p:nvSpPr>
        <p:spPr>
          <a:xfrm>
            <a:off x="-6622" y="438185"/>
            <a:ext cx="9150622" cy="45719"/>
          </a:xfrm>
          <a:prstGeom prst="rect">
            <a:avLst/>
          </a:prstGeom>
          <a:solidFill>
            <a:srgbClr val="0000FF"/>
          </a:solidFill>
          <a:ln>
            <a:noFill/>
          </a:ln>
        </p:spPr>
        <p:txBody>
          <a:bodyPr wrap="square" rtlCol="0" anchor="ctr">
            <a:spAutoFit/>
          </a:bodyPr>
          <a:lstStyle/>
          <a:p>
            <a:pPr algn="ctr"/>
            <a:endParaRPr kumimoji="1" lang="ja-JP" altLang="en-US" dirty="0" smtClean="0">
              <a:latin typeface="Arial" pitchFamily="34" charset="0"/>
              <a:cs typeface="Arial" pitchFamily="34" charset="0"/>
            </a:endParaRPr>
          </a:p>
        </p:txBody>
      </p:sp>
      <p:sp>
        <p:nvSpPr>
          <p:cNvPr id="2" name="テキスト ボックス 1"/>
          <p:cNvSpPr txBox="1"/>
          <p:nvPr/>
        </p:nvSpPr>
        <p:spPr>
          <a:xfrm>
            <a:off x="5327374" y="6303918"/>
            <a:ext cx="2340705" cy="338554"/>
          </a:xfrm>
          <a:prstGeom prst="rect">
            <a:avLst/>
          </a:prstGeom>
          <a:solidFill>
            <a:srgbClr val="FFFF00"/>
          </a:solidFill>
          <a:ln>
            <a:solidFill>
              <a:schemeClr val="tx1"/>
            </a:solidFill>
          </a:ln>
        </p:spPr>
        <p:txBody>
          <a:bodyPr wrap="none" rtlCol="0">
            <a:spAutoFit/>
          </a:bodyPr>
          <a:lstStyle/>
          <a:p>
            <a:r>
              <a:rPr kumimoji="1" lang="en-US" altLang="ja-JP" sz="1600" dirty="0" smtClean="0">
                <a:latin typeface="Arial" pitchFamily="34" charset="0"/>
                <a:cs typeface="Arial" pitchFamily="34" charset="0"/>
              </a:rPr>
              <a:t>Add new paragraph</a:t>
            </a:r>
            <a:r>
              <a:rPr lang="ja-JP" altLang="en-US" sz="1600" dirty="0" smtClean="0">
                <a:latin typeface="Arial" pitchFamily="34" charset="0"/>
                <a:cs typeface="Arial" pitchFamily="34" charset="0"/>
              </a:rPr>
              <a:t> </a:t>
            </a:r>
            <a:r>
              <a:rPr lang="en-US" altLang="ja-JP" sz="1600" dirty="0" smtClean="0">
                <a:latin typeface="Arial" pitchFamily="34" charset="0"/>
                <a:cs typeface="Arial" pitchFamily="34" charset="0"/>
              </a:rPr>
              <a:t>(d).</a:t>
            </a:r>
            <a:endParaRPr kumimoji="1" lang="ja-JP" altLang="en-US" sz="1600" dirty="0">
              <a:latin typeface="Arial" pitchFamily="34" charset="0"/>
              <a:cs typeface="Arial" pitchFamily="34" charset="0"/>
            </a:endParaRPr>
          </a:p>
        </p:txBody>
      </p:sp>
      <p:cxnSp>
        <p:nvCxnSpPr>
          <p:cNvPr id="9" name="直線矢印コネクタ 8"/>
          <p:cNvCxnSpPr/>
          <p:nvPr/>
        </p:nvCxnSpPr>
        <p:spPr>
          <a:xfrm flipH="1" flipV="1">
            <a:off x="5666264" y="6039823"/>
            <a:ext cx="204449" cy="2478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212038" y="657862"/>
            <a:ext cx="8733182" cy="830997"/>
          </a:xfrm>
          <a:prstGeom prst="rect">
            <a:avLst/>
          </a:prstGeom>
          <a:solidFill>
            <a:srgbClr val="FFFF00"/>
          </a:solidFill>
          <a:ln>
            <a:solidFill>
              <a:schemeClr val="tx1"/>
            </a:solidFill>
          </a:ln>
        </p:spPr>
        <p:txBody>
          <a:bodyPr wrap="square" rtlCol="0">
            <a:spAutoFit/>
          </a:bodyPr>
          <a:lstStyle/>
          <a:p>
            <a:r>
              <a:rPr lang="en-US" altLang="ja-JP" sz="1600" dirty="0" smtClean="0">
                <a:latin typeface="Arial" pitchFamily="34" charset="0"/>
                <a:cs typeface="Arial" pitchFamily="34" charset="0"/>
              </a:rPr>
              <a:t>It is </a:t>
            </a:r>
            <a:r>
              <a:rPr kumimoji="1" lang="en-US" altLang="ja-JP" sz="1600" dirty="0" smtClean="0">
                <a:latin typeface="Arial" pitchFamily="34" charset="0"/>
                <a:cs typeface="Arial" pitchFamily="34" charset="0"/>
              </a:rPr>
              <a:t>general rule that the component tests are the alternative measures of the vehicle tests. If vehicle body structure outside the REESS has an influence on the results of vehicle tests, the vehicle body structure should be included in the component tests. </a:t>
            </a:r>
            <a:endParaRPr kumimoji="1" lang="ja-JP" altLang="en-US" sz="1600" dirty="0">
              <a:latin typeface="Arial" pitchFamily="34" charset="0"/>
              <a:cs typeface="Arial" pitchFamily="34" charset="0"/>
            </a:endParaRPr>
          </a:p>
        </p:txBody>
      </p:sp>
      <p:sp>
        <p:nvSpPr>
          <p:cNvPr id="4" name="テキスト ボックス 2"/>
          <p:cNvSpPr txBox="1">
            <a:spLocks noChangeArrowheads="1"/>
          </p:cNvSpPr>
          <p:nvPr/>
        </p:nvSpPr>
        <p:spPr bwMode="auto">
          <a:xfrm>
            <a:off x="7243011" y="70888"/>
            <a:ext cx="1806193" cy="31654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EVSTF-07-08e</a:t>
            </a:r>
            <a:endParaRPr kumimoji="0" lang="ja-JP" altLang="ja-JP" sz="1400" b="0" i="0" u="none" strike="noStrike" cap="none" normalizeH="0" baseline="0" dirty="0" smtClean="0">
              <a:ln>
                <a:noFill/>
              </a:ln>
              <a:solidFill>
                <a:schemeClr val="tx1"/>
              </a:solidFill>
              <a:effectLst/>
              <a:latin typeface="Century" panose="02040604050505020304" pitchFamily="18" charset="0"/>
            </a:endParaRPr>
          </a:p>
        </p:txBody>
      </p:sp>
    </p:spTree>
    <p:extLst>
      <p:ext uri="{BB962C8B-B14F-4D97-AF65-F5344CB8AC3E}">
        <p14:creationId xmlns:p14="http://schemas.microsoft.com/office/powerpoint/2010/main" val="282046846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lgn="ctr">
          <a:defRPr dirty="0" smtClean="0">
            <a:latin typeface="Arial" pitchFamily="34" charset="0"/>
            <a:cs typeface="Arial" pitchFamily="34" charset="0"/>
          </a:defRPr>
        </a:defPPr>
      </a:lstStyle>
    </a:spDef>
    <a:txDef>
      <a:spPr>
        <a:noFill/>
      </a:spPr>
      <a:bodyPr wrap="square" rtlCol="0">
        <a:spAutoFit/>
      </a:bodyPr>
      <a:lstStyle>
        <a:defPPr>
          <a:defRPr sz="1600" dirty="0">
            <a:latin typeface="Arial" pitchFamily="34" charset="0"/>
            <a:cs typeface="Arial" pitchFamily="34" charset="0"/>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422</TotalTime>
  <Words>62</Words>
  <Application>Microsoft Office PowerPoint</Application>
  <PresentationFormat>画面に合わせる (4:3)</PresentationFormat>
  <Paragraphs>14</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ＭＳ Ｐゴシック</vt:lpstr>
      <vt:lpstr>ＭＳ 明朝</vt:lpstr>
      <vt:lpstr>Arial</vt:lpstr>
      <vt:lpstr>Calibri</vt:lpstr>
      <vt:lpstr>Century</vt:lpstr>
      <vt:lpstr>Office テーマ</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木下 直樹 Naoki Kinoshita</dc:creator>
  <cp:lastModifiedBy>NTSEL</cp:lastModifiedBy>
  <cp:revision>35</cp:revision>
  <cp:lastPrinted>2013-09-19T11:36:26Z</cp:lastPrinted>
  <dcterms:created xsi:type="dcterms:W3CDTF">2013-06-21T04:20:24Z</dcterms:created>
  <dcterms:modified xsi:type="dcterms:W3CDTF">2016-02-17T07:41:35Z</dcterms:modified>
</cp:coreProperties>
</file>