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9" r:id="rId4"/>
    <p:sldId id="262" r:id="rId5"/>
    <p:sldId id="257" r:id="rId6"/>
    <p:sldId id="258" r:id="rId7"/>
    <p:sldId id="263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9876B-AB43-4C74-939A-D90FF89D0785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A3D5F-12B0-4C63-BDB5-6F31CB47C05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272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B086F-599A-4580-9EF7-9B3403084D01}" type="datetime1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02E9B-6178-47CA-84A1-7834589E6439}" type="datetime1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2FB7D-55D2-4ED1-8DE1-7FA567132466}" type="datetime1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23E3-FA1E-47E2-B9A1-14F47F0C74A0}" type="datetime1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5B7A-CADF-4209-8D9C-BE0A7DE2814F}" type="datetime1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C43F-F15C-41B1-BD65-1B1B37FE7FE6}" type="datetime1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B6FC6-4D95-4E99-AADE-0B4D1450E645}" type="datetime1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79190-6B72-4AA9-8847-92736B2831B0}" type="datetime1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F990-0324-4C05-AD2C-D885FD8CD4EE}" type="datetime1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62ACB-F334-49B7-BEBD-B715F9C604C9}" type="datetime1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671B-4E1E-4993-9CD2-8B75E3E83F39}" type="datetime1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07244-FCDB-4D75-BCCA-2F371C65CF1E}" type="datetime1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OICA </a:t>
            </a:r>
            <a:r>
              <a:rPr kumimoji="1" lang="en-US" altLang="ja-JP" dirty="0" smtClean="0"/>
              <a:t>observation on venting 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03648" y="4484712"/>
            <a:ext cx="6400800" cy="1752600"/>
          </a:xfrm>
        </p:spPr>
        <p:txBody>
          <a:bodyPr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The</a:t>
            </a:r>
            <a:r>
              <a:rPr lang="ja-JP" altLang="en-US" dirty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7</a:t>
            </a:r>
            <a:r>
              <a:rPr lang="en-US" altLang="ja-JP" baseline="30000" dirty="0" smtClean="0">
                <a:solidFill>
                  <a:schemeClr val="tx1"/>
                </a:solidFill>
              </a:rPr>
              <a:t>th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all TF F2F Meetings </a:t>
            </a:r>
            <a:r>
              <a:rPr lang="en-US" altLang="ja-JP" dirty="0" smtClean="0">
                <a:solidFill>
                  <a:schemeClr val="tx1"/>
                </a:solidFill>
              </a:rPr>
              <a:t>EVS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in Tokyo JAPAN</a:t>
            </a:r>
            <a:endParaRPr lang="en-US" altLang="ja-JP" dirty="0">
              <a:solidFill>
                <a:schemeClr val="tx1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98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2"/>
          <p:cNvSpPr txBox="1">
            <a:spLocks noChangeArrowheads="1"/>
          </p:cNvSpPr>
          <p:nvPr/>
        </p:nvSpPr>
        <p:spPr bwMode="auto">
          <a:xfrm>
            <a:off x="323528" y="1124744"/>
            <a:ext cx="8496944" cy="43924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108000" tIns="45720" rIns="108000" bIns="45720" anchor="t" anchorCtr="0"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CA" sz="2000" b="1" kern="100" dirty="0" err="1" smtClean="0">
                <a:effectLst/>
                <a:latin typeface="Century"/>
                <a:ea typeface="ＭＳ 明朝"/>
                <a:cs typeface="Times New Roman"/>
              </a:rPr>
              <a:t>JRC</a:t>
            </a:r>
            <a:r>
              <a:rPr lang="en-US" sz="2000" b="1" kern="100" dirty="0" smtClean="0">
                <a:latin typeface="Century"/>
                <a:ea typeface="ＭＳ 明朝"/>
                <a:cs typeface="Times New Roman"/>
              </a:rPr>
              <a:t> proposal</a:t>
            </a:r>
            <a:r>
              <a:rPr lang="ja-JP" sz="2000" b="1" kern="100" dirty="0" smtClean="0">
                <a:effectLst/>
                <a:latin typeface="Century"/>
                <a:ea typeface="ＭＳ 明朝"/>
                <a:cs typeface="Times New Roman"/>
              </a:rPr>
              <a:t>（</a:t>
            </a:r>
            <a:r>
              <a:rPr lang="en-CA" sz="2000" b="1" kern="100" dirty="0" smtClean="0">
                <a:effectLst/>
                <a:latin typeface="Century"/>
                <a:ea typeface="ＭＳ 明朝"/>
                <a:cs typeface="Times New Roman"/>
              </a:rPr>
              <a:t>EVS </a:t>
            </a:r>
            <a:r>
              <a:rPr lang="en-CA" sz="2000" b="1" kern="100" dirty="0" err="1" smtClean="0">
                <a:effectLst/>
                <a:latin typeface="Century"/>
                <a:ea typeface="ＭＳ 明朝"/>
                <a:cs typeface="Times New Roman"/>
              </a:rPr>
              <a:t>TF</a:t>
            </a:r>
            <a:r>
              <a:rPr lang="en-CA" sz="2000" b="1" kern="100" dirty="0" smtClean="0">
                <a:effectLst/>
                <a:latin typeface="Century"/>
                <a:ea typeface="ＭＳ 明朝"/>
                <a:cs typeface="Times New Roman"/>
              </a:rPr>
              <a:t>-06-</a:t>
            </a:r>
            <a:r>
              <a:rPr lang="en-CA" sz="2000" b="1" kern="100" dirty="0" err="1" smtClean="0">
                <a:effectLst/>
                <a:latin typeface="Century"/>
                <a:ea typeface="ＭＳ 明朝"/>
                <a:cs typeface="Times New Roman"/>
              </a:rPr>
              <a:t>05e</a:t>
            </a:r>
            <a:r>
              <a:rPr lang="ja-JP" sz="2000" b="1" kern="100" dirty="0" smtClean="0">
                <a:effectLst/>
                <a:latin typeface="Century"/>
                <a:ea typeface="ＭＳ 明朝"/>
                <a:cs typeface="Times New Roman"/>
              </a:rPr>
              <a:t>）</a:t>
            </a:r>
            <a:r>
              <a:rPr lang="en-US" altLang="ja-JP" sz="2000" b="1" kern="100" dirty="0" smtClean="0">
                <a:effectLst/>
                <a:latin typeface="Century"/>
                <a:ea typeface="ＭＳ 明朝"/>
                <a:cs typeface="Times New Roman"/>
              </a:rPr>
              <a:t>  </a:t>
            </a:r>
            <a:r>
              <a:rPr lang="en-US" altLang="ja-JP" sz="2000" b="1" kern="100" dirty="0" smtClean="0">
                <a:solidFill>
                  <a:srgbClr val="00B050"/>
                </a:solidFill>
                <a:effectLst/>
                <a:latin typeface="Century"/>
                <a:ea typeface="ＭＳ 明朝"/>
                <a:cs typeface="Times New Roman"/>
              </a:rPr>
              <a:t>green : JRC modification point.</a:t>
            </a:r>
            <a:endParaRPr lang="ja-JP" sz="2000" kern="100" dirty="0" smtClean="0">
              <a:solidFill>
                <a:srgbClr val="00B050"/>
              </a:solidFill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600"/>
              </a:spcAft>
            </a:pPr>
            <a:r>
              <a:rPr lang="en-CA" sz="2000" kern="100" dirty="0" smtClean="0">
                <a:effectLst/>
                <a:latin typeface="Century"/>
                <a:ea typeface="ＭＳ 明朝"/>
                <a:cs typeface="Times New Roman"/>
              </a:rPr>
              <a:t>[</a:t>
            </a:r>
            <a:r>
              <a:rPr lang="en-CA" sz="2000" kern="100" dirty="0">
                <a:effectLst/>
                <a:latin typeface="Century"/>
                <a:ea typeface="ＭＳ 明朝"/>
                <a:cs typeface="Times New Roman"/>
              </a:rPr>
              <a:t>5.3.2.	 Vibration</a:t>
            </a:r>
            <a:endParaRPr lang="ja-JP" sz="20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600"/>
              </a:spcAft>
            </a:pPr>
            <a:r>
              <a:rPr lang="en-CA" sz="2000" kern="100" dirty="0">
                <a:effectLst/>
                <a:latin typeface="Century"/>
                <a:ea typeface="ＭＳ 明朝"/>
                <a:cs typeface="Times New Roman"/>
              </a:rPr>
              <a:t>The test shall be conducted in accordance with paragraph 6.2.2.</a:t>
            </a:r>
            <a:endParaRPr lang="ja-JP" sz="20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CA" sz="2000" kern="100" dirty="0">
                <a:effectLst/>
                <a:latin typeface="Century"/>
                <a:ea typeface="ＭＳ 明朝"/>
                <a:cs typeface="Times New Roman"/>
              </a:rPr>
              <a:t>During the test, there shall be no evidence of rupture (applicable to high voltage </a:t>
            </a:r>
            <a:r>
              <a:rPr lang="en-CA" sz="2000" kern="100" dirty="0" err="1">
                <a:effectLst/>
                <a:latin typeface="Century"/>
                <a:ea typeface="ＭＳ 明朝"/>
                <a:cs typeface="Times New Roman"/>
              </a:rPr>
              <a:t>REESS</a:t>
            </a:r>
            <a:r>
              <a:rPr lang="en-CA" sz="2000" kern="100" dirty="0">
                <a:effectLst/>
                <a:latin typeface="Century"/>
                <a:ea typeface="ＭＳ 明朝"/>
                <a:cs typeface="Times New Roman"/>
              </a:rPr>
              <a:t> (s) only), electrolyte leakage, </a:t>
            </a:r>
            <a:r>
              <a:rPr lang="en-CA" sz="2000" u="sng" kern="100" dirty="0">
                <a:solidFill>
                  <a:srgbClr val="00B050"/>
                </a:solidFill>
                <a:effectLst/>
                <a:latin typeface="Century"/>
                <a:ea typeface="ＭＳ 明朝"/>
                <a:cs typeface="Times New Roman"/>
              </a:rPr>
              <a:t>venting (for </a:t>
            </a:r>
            <a:r>
              <a:rPr lang="en-CA" sz="2000" u="sng" kern="100" dirty="0" err="1">
                <a:solidFill>
                  <a:srgbClr val="00B050"/>
                </a:solidFill>
                <a:effectLst/>
                <a:latin typeface="Century"/>
                <a:ea typeface="ＭＳ 明朝"/>
                <a:cs typeface="Times New Roman"/>
              </a:rPr>
              <a:t>REESS</a:t>
            </a:r>
            <a:r>
              <a:rPr lang="en-CA" sz="2000" u="sng" kern="100" dirty="0">
                <a:solidFill>
                  <a:srgbClr val="00B050"/>
                </a:solidFill>
                <a:effectLst/>
                <a:latin typeface="Century"/>
                <a:ea typeface="ＭＳ 明朝"/>
                <a:cs typeface="Times New Roman"/>
              </a:rPr>
              <a:t> other than open-type)</a:t>
            </a:r>
            <a:r>
              <a:rPr lang="en-CA" sz="2000" kern="100" dirty="0">
                <a:effectLst/>
                <a:latin typeface="Century"/>
                <a:ea typeface="ＭＳ 明朝"/>
                <a:cs typeface="Times New Roman"/>
              </a:rPr>
              <a:t>, fire or explosion.</a:t>
            </a:r>
            <a:endParaRPr lang="ja-JP" sz="20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CA" sz="2000" kern="100" dirty="0">
                <a:effectLst/>
                <a:latin typeface="Century"/>
                <a:ea typeface="ＭＳ 明朝"/>
                <a:cs typeface="Times New Roman"/>
              </a:rPr>
              <a:t>The evidence of electrolyte leakage shall be verified by visual inspection without disassembling any part of the Tested-Device. </a:t>
            </a:r>
            <a:r>
              <a:rPr lang="en-CA" sz="2000" b="1" u="sng" kern="100" dirty="0">
                <a:solidFill>
                  <a:srgbClr val="FF0000"/>
                </a:solidFill>
                <a:effectLst/>
                <a:latin typeface="Century"/>
                <a:ea typeface="ＭＳ 明朝"/>
                <a:cs typeface="Times New Roman"/>
              </a:rPr>
              <a:t>The </a:t>
            </a:r>
            <a:r>
              <a:rPr lang="en-CA" sz="2000" b="1" u="sng" kern="100" dirty="0">
                <a:solidFill>
                  <a:srgbClr val="00B050"/>
                </a:solidFill>
                <a:effectLst/>
                <a:latin typeface="Century"/>
                <a:ea typeface="ＭＳ 明朝"/>
                <a:cs typeface="Times New Roman"/>
              </a:rPr>
              <a:t>evidence of venting </a:t>
            </a:r>
            <a:r>
              <a:rPr lang="en-CA" sz="2000" u="sng" kern="100" dirty="0">
                <a:solidFill>
                  <a:srgbClr val="00B050"/>
                </a:solidFill>
                <a:effectLst/>
                <a:latin typeface="Century"/>
                <a:ea typeface="ＭＳ 明朝"/>
                <a:cs typeface="Times New Roman"/>
              </a:rPr>
              <a:t>shall be verified by visual and/or audible inspection without disassembling any part of the Tested Device.</a:t>
            </a:r>
            <a:endParaRPr lang="ja-JP" sz="20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600"/>
              </a:spcAft>
            </a:pPr>
            <a:r>
              <a:rPr lang="en-CA" sz="2000" kern="100" dirty="0">
                <a:effectLst/>
                <a:latin typeface="Century"/>
                <a:ea typeface="ＭＳ 明朝"/>
                <a:cs typeface="Times New Roman"/>
              </a:rPr>
              <a:t>For a high voltage </a:t>
            </a:r>
            <a:r>
              <a:rPr lang="en-CA" sz="2000" kern="100" dirty="0" err="1">
                <a:effectLst/>
                <a:latin typeface="Century"/>
                <a:ea typeface="ＭＳ 明朝"/>
                <a:cs typeface="Times New Roman"/>
              </a:rPr>
              <a:t>REESS</a:t>
            </a:r>
            <a:r>
              <a:rPr lang="en-CA" sz="2000" kern="100" dirty="0">
                <a:effectLst/>
                <a:latin typeface="Century"/>
                <a:ea typeface="ＭＳ 明朝"/>
                <a:cs typeface="Times New Roman"/>
              </a:rPr>
              <a:t>, the isolation resistance measured after the test in accordance with paragraph 6.1.1. shall not be less than 100 Ω/Volt</a:t>
            </a:r>
            <a:r>
              <a:rPr lang="en-CA" sz="2000" kern="100" dirty="0" smtClean="0">
                <a:effectLst/>
                <a:latin typeface="Century"/>
                <a:ea typeface="ＭＳ 明朝"/>
                <a:cs typeface="Times New Roman"/>
              </a:rPr>
              <a:t>.]</a:t>
            </a:r>
            <a:endParaRPr lang="ja-JP" sz="2000" kern="100" dirty="0">
              <a:effectLst/>
              <a:latin typeface="Century"/>
              <a:ea typeface="ＭＳ 明朝"/>
              <a:cs typeface="Times New Roman"/>
            </a:endParaRPr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35496" y="53752"/>
            <a:ext cx="9001000" cy="782960"/>
          </a:xfrm>
        </p:spPr>
        <p:txBody>
          <a:bodyPr>
            <a:normAutofit/>
          </a:bodyPr>
          <a:lstStyle/>
          <a:p>
            <a:pPr algn="l"/>
            <a:r>
              <a:rPr lang="en-US" altLang="ja-JP" sz="3600" dirty="0" smtClean="0"/>
              <a:t>Back</a:t>
            </a:r>
            <a:r>
              <a:rPr lang="ja-JP" altLang="en-US" sz="3600" dirty="0" smtClean="0"/>
              <a:t> </a:t>
            </a:r>
            <a:r>
              <a:rPr lang="en-US" altLang="ja-JP" sz="3600" dirty="0" smtClean="0"/>
              <a:t>ground</a:t>
            </a:r>
            <a:endParaRPr kumimoji="1" lang="ja-JP" altLang="en-US" sz="36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272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764704"/>
            <a:ext cx="8568952" cy="5544616"/>
          </a:xfrm>
        </p:spPr>
        <p:txBody>
          <a:bodyPr>
            <a:noAutofit/>
          </a:bodyPr>
          <a:lstStyle/>
          <a:p>
            <a:pPr marL="0" indent="0">
              <a:lnSpc>
                <a:spcPts val="2500"/>
              </a:lnSpc>
              <a:buNone/>
            </a:pPr>
            <a:r>
              <a:rPr lang="en-US" altLang="ja-JP" sz="2800" dirty="0" smtClean="0"/>
              <a:t>  OICA basically agrees with JRC proposal. However, OICA has concerns regarding verification methods as below.</a:t>
            </a:r>
          </a:p>
          <a:p>
            <a:pPr marL="0" indent="0">
              <a:lnSpc>
                <a:spcPts val="2500"/>
              </a:lnSpc>
              <a:buNone/>
            </a:pPr>
            <a:endParaRPr lang="en-US" altLang="ja-JP" sz="2800" dirty="0" smtClean="0"/>
          </a:p>
          <a:p>
            <a:pPr marL="0" indent="0">
              <a:lnSpc>
                <a:spcPts val="2000"/>
              </a:lnSpc>
              <a:spcBef>
                <a:spcPts val="600"/>
              </a:spcBef>
              <a:buNone/>
            </a:pPr>
            <a:r>
              <a:rPr lang="en-US" altLang="ja-JP" sz="2800" b="1" dirty="0" smtClean="0"/>
              <a:t>&lt;Audible inspection&gt;</a:t>
            </a:r>
          </a:p>
          <a:p>
            <a:pPr marL="0" indent="0">
              <a:lnSpc>
                <a:spcPts val="2000"/>
              </a:lnSpc>
              <a:buNone/>
            </a:pPr>
            <a:r>
              <a:rPr lang="ja-JP" altLang="en-US" sz="2800" dirty="0" smtClean="0"/>
              <a:t>・</a:t>
            </a:r>
            <a:r>
              <a:rPr lang="en-US" altLang="ja-JP" sz="2800" dirty="0" smtClean="0"/>
              <a:t>From the points below, “audible inspection” is not </a:t>
            </a:r>
          </a:p>
          <a:p>
            <a:pPr marL="0" indent="0">
              <a:lnSpc>
                <a:spcPts val="2000"/>
              </a:lnSpc>
              <a:buNone/>
            </a:pPr>
            <a:r>
              <a:rPr lang="en-US" altLang="ja-JP" sz="2800" dirty="0"/>
              <a:t> </a:t>
            </a:r>
            <a:r>
              <a:rPr lang="en-US" altLang="ja-JP" sz="2800" dirty="0" smtClean="0"/>
              <a:t> appropriate for the verification method.</a:t>
            </a:r>
          </a:p>
          <a:p>
            <a:pPr marL="0" indent="0">
              <a:lnSpc>
                <a:spcPts val="2000"/>
              </a:lnSpc>
              <a:buNone/>
            </a:pPr>
            <a:endParaRPr lang="en-US" altLang="ja-JP" sz="2800" dirty="0" smtClean="0"/>
          </a:p>
          <a:p>
            <a:pPr marL="0" indent="0">
              <a:lnSpc>
                <a:spcPts val="2000"/>
              </a:lnSpc>
              <a:buNone/>
            </a:pPr>
            <a:r>
              <a:rPr lang="en-US" altLang="ja-JP" sz="2800" dirty="0" smtClean="0"/>
              <a:t>    -By audible inspection, we cannot judge if it is the   </a:t>
            </a:r>
          </a:p>
          <a:p>
            <a:pPr marL="0" indent="0">
              <a:lnSpc>
                <a:spcPts val="2000"/>
              </a:lnSpc>
              <a:buNone/>
            </a:pPr>
            <a:r>
              <a:rPr lang="en-US" altLang="ja-JP" sz="2800" dirty="0"/>
              <a:t> </a:t>
            </a:r>
            <a:r>
              <a:rPr lang="en-US" altLang="ja-JP" sz="2800" dirty="0" smtClean="0"/>
              <a:t>     sond caused by severe </a:t>
            </a:r>
            <a:r>
              <a:rPr lang="en-US" altLang="ja-JP" sz="2800" dirty="0"/>
              <a:t>venting </a:t>
            </a:r>
            <a:r>
              <a:rPr lang="en-US" altLang="ja-JP" sz="2800" dirty="0" smtClean="0"/>
              <a:t>(</a:t>
            </a:r>
            <a:r>
              <a:rPr lang="en-US" altLang="ja-JP" sz="2800" dirty="0"/>
              <a:t>i.e. the smoke </a:t>
            </a:r>
            <a:r>
              <a:rPr lang="en-US" altLang="ja-JP" sz="2800" dirty="0" smtClean="0"/>
              <a:t>with </a:t>
            </a:r>
          </a:p>
          <a:p>
            <a:pPr marL="0" indent="0">
              <a:lnSpc>
                <a:spcPts val="2000"/>
              </a:lnSpc>
              <a:buNone/>
            </a:pPr>
            <a:r>
              <a:rPr lang="en-US" altLang="ja-JP" sz="2800" dirty="0"/>
              <a:t> </a:t>
            </a:r>
            <a:r>
              <a:rPr lang="en-US" altLang="ja-JP" sz="2800" dirty="0" smtClean="0"/>
              <a:t>     combustion, decomposition </a:t>
            </a:r>
            <a:r>
              <a:rPr lang="en-US" altLang="ja-JP" sz="2800" dirty="0"/>
              <a:t>of </a:t>
            </a:r>
            <a:r>
              <a:rPr lang="en-US" altLang="ja-JP" sz="2800" dirty="0" smtClean="0"/>
              <a:t>electrolyte or other </a:t>
            </a:r>
          </a:p>
          <a:p>
            <a:pPr marL="0" indent="0">
              <a:lnSpc>
                <a:spcPts val="2000"/>
              </a:lnSpc>
              <a:buNone/>
            </a:pPr>
            <a:r>
              <a:rPr lang="en-US" altLang="ja-JP" sz="2800" dirty="0"/>
              <a:t> </a:t>
            </a:r>
            <a:r>
              <a:rPr lang="en-US" altLang="ja-JP" sz="2800" dirty="0" smtClean="0"/>
              <a:t>     phenomena) which should be prohibited or not.</a:t>
            </a:r>
          </a:p>
          <a:p>
            <a:pPr marL="0" indent="0">
              <a:lnSpc>
                <a:spcPts val="2000"/>
              </a:lnSpc>
              <a:buNone/>
            </a:pPr>
            <a:endParaRPr lang="en-US" altLang="ja-JP" sz="2800" b="1" dirty="0" smtClean="0"/>
          </a:p>
          <a:p>
            <a:pPr marL="0" indent="0">
              <a:lnSpc>
                <a:spcPts val="2000"/>
              </a:lnSpc>
              <a:buNone/>
            </a:pPr>
            <a:r>
              <a:rPr lang="en-US" altLang="ja-JP" sz="2800" b="1" dirty="0"/>
              <a:t> </a:t>
            </a:r>
            <a:r>
              <a:rPr lang="en-US" altLang="ja-JP" sz="2800" b="1" dirty="0" smtClean="0"/>
              <a:t>   </a:t>
            </a:r>
            <a:r>
              <a:rPr lang="en-US" altLang="ja-JP" sz="2800" dirty="0" smtClean="0"/>
              <a:t>-The sound caused by venting is an instant phenomena.</a:t>
            </a:r>
          </a:p>
          <a:p>
            <a:pPr marL="0" indent="0">
              <a:lnSpc>
                <a:spcPts val="2000"/>
              </a:lnSpc>
              <a:buNone/>
            </a:pPr>
            <a:r>
              <a:rPr lang="en-US" altLang="ja-JP" sz="2800" dirty="0"/>
              <a:t> </a:t>
            </a:r>
            <a:r>
              <a:rPr lang="en-US" altLang="ja-JP" sz="2800" dirty="0" smtClean="0"/>
              <a:t>   </a:t>
            </a:r>
          </a:p>
          <a:p>
            <a:pPr marL="0" indent="0">
              <a:lnSpc>
                <a:spcPts val="2000"/>
              </a:lnSpc>
              <a:buNone/>
            </a:pPr>
            <a:r>
              <a:rPr lang="en-US" altLang="ja-JP" sz="2800" dirty="0"/>
              <a:t> </a:t>
            </a:r>
            <a:r>
              <a:rPr lang="en-US" altLang="ja-JP" sz="2800" dirty="0" smtClean="0"/>
              <a:t>   -It is difficult to identify recorded sound whether it is produced by venting or another source.</a:t>
            </a:r>
          </a:p>
          <a:p>
            <a:pPr>
              <a:lnSpc>
                <a:spcPts val="1200"/>
              </a:lnSpc>
            </a:pPr>
            <a:endParaRPr lang="en-US" altLang="ja-JP" sz="1050" dirty="0" smtClean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35496" y="53752"/>
            <a:ext cx="9145016" cy="782960"/>
          </a:xfrm>
        </p:spPr>
        <p:txBody>
          <a:bodyPr>
            <a:normAutofit/>
          </a:bodyPr>
          <a:lstStyle/>
          <a:p>
            <a:pPr algn="l"/>
            <a:r>
              <a:rPr lang="en-US" altLang="ja-JP" sz="3600" dirty="0" smtClean="0"/>
              <a:t>OICA observation</a:t>
            </a:r>
            <a:endParaRPr kumimoji="1" lang="ja-JP" altLang="en-US" sz="36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96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476672"/>
            <a:ext cx="8568952" cy="5544616"/>
          </a:xfrm>
        </p:spPr>
        <p:txBody>
          <a:bodyPr>
            <a:noAutofit/>
          </a:bodyPr>
          <a:lstStyle/>
          <a:p>
            <a:pPr>
              <a:lnSpc>
                <a:spcPts val="1200"/>
              </a:lnSpc>
            </a:pPr>
            <a:endParaRPr lang="en-US" altLang="ja-JP" sz="2800" dirty="0" smtClean="0"/>
          </a:p>
          <a:p>
            <a:pPr marL="0" indent="0">
              <a:buNone/>
            </a:pPr>
            <a:r>
              <a:rPr lang="en-US" altLang="ja-JP" sz="2800" b="1" dirty="0" smtClean="0"/>
              <a:t>&lt;Visible inspection&gt;</a:t>
            </a:r>
          </a:p>
          <a:p>
            <a:pPr marL="0" indent="0">
              <a:buNone/>
            </a:pPr>
            <a:r>
              <a:rPr lang="ja-JP" altLang="en-US" sz="2800" dirty="0" smtClean="0"/>
              <a:t>・  </a:t>
            </a:r>
            <a:r>
              <a:rPr lang="en-US" altLang="ja-JP" sz="2800" dirty="0" smtClean="0"/>
              <a:t>We consider visible inspection is the only method to </a:t>
            </a:r>
          </a:p>
          <a:p>
            <a:pPr marL="0" indent="0">
              <a:buNone/>
            </a:pPr>
            <a:r>
              <a:rPr lang="en-US" altLang="ja-JP" sz="2800" dirty="0"/>
              <a:t> </a:t>
            </a:r>
            <a:r>
              <a:rPr lang="en-US" altLang="ja-JP" sz="2800" dirty="0" smtClean="0"/>
              <a:t>    identify sever venting.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 smtClean="0"/>
              <a:t>・　</a:t>
            </a:r>
            <a:r>
              <a:rPr lang="en-US" altLang="ja-JP" sz="2800" dirty="0" smtClean="0"/>
              <a:t>We </a:t>
            </a:r>
            <a:r>
              <a:rPr lang="en-US" altLang="ja-JP" sz="2800" dirty="0"/>
              <a:t>would like to share the image of </a:t>
            </a:r>
            <a:r>
              <a:rPr lang="en-US" altLang="ja-JP" sz="2800" dirty="0" smtClean="0"/>
              <a:t>“</a:t>
            </a:r>
            <a:r>
              <a:rPr lang="en-US" altLang="ja-JP" sz="2800" dirty="0"/>
              <a:t>evidence of 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/>
              <a:t>　</a:t>
            </a:r>
            <a:r>
              <a:rPr lang="ja-JP" altLang="en-US" sz="2800" dirty="0" smtClean="0"/>
              <a:t>　</a:t>
            </a:r>
            <a:r>
              <a:rPr lang="en-US" altLang="ja-JP" sz="2800" dirty="0" smtClean="0"/>
              <a:t>venting by </a:t>
            </a:r>
            <a:r>
              <a:rPr lang="en-US" altLang="ja-JP" sz="2800" dirty="0"/>
              <a:t>visible insepection“ </a:t>
            </a:r>
            <a:r>
              <a:rPr lang="en-US" altLang="ja-JP" sz="2800" dirty="0" smtClean="0"/>
              <a:t>in order to </a:t>
            </a:r>
            <a:r>
              <a:rPr lang="en-US" altLang="ja-JP" sz="2800" dirty="0"/>
              <a:t>proceed 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/>
              <a:t>　</a:t>
            </a:r>
            <a:r>
              <a:rPr lang="ja-JP" altLang="en-US" sz="2800" dirty="0" smtClean="0"/>
              <a:t>　</a:t>
            </a:r>
            <a:r>
              <a:rPr lang="en-US" altLang="ja-JP" sz="2800" dirty="0" smtClean="0"/>
              <a:t>further discussion </a:t>
            </a:r>
            <a:r>
              <a:rPr lang="en-US" altLang="ja-JP" sz="2800" dirty="0"/>
              <a:t>of TF3</a:t>
            </a:r>
            <a:r>
              <a:rPr lang="en-US" altLang="ja-JP" sz="2800" dirty="0" smtClean="0"/>
              <a:t>. (see following pages.)</a:t>
            </a:r>
            <a:endParaRPr lang="en-US" altLang="ja-JP" sz="2800" dirty="0"/>
          </a:p>
          <a:p>
            <a:pPr marL="0" indent="0">
              <a:buNone/>
            </a:pPr>
            <a:endParaRPr lang="en-US" altLang="ja-JP" sz="2800" dirty="0" smtClean="0"/>
          </a:p>
          <a:p>
            <a:pPr marL="0" indent="0">
              <a:buNone/>
            </a:pPr>
            <a:endParaRPr lang="en-US" altLang="ja-JP" sz="2800" dirty="0" smtClean="0"/>
          </a:p>
          <a:p>
            <a:pPr marL="0" indent="0">
              <a:buNone/>
            </a:pPr>
            <a:endParaRPr lang="en-US" altLang="ja-JP" sz="2800" dirty="0" smtClean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107504" y="53752"/>
            <a:ext cx="6696744" cy="782960"/>
          </a:xfrm>
        </p:spPr>
        <p:txBody>
          <a:bodyPr>
            <a:normAutofit/>
          </a:bodyPr>
          <a:lstStyle/>
          <a:p>
            <a:pPr algn="l"/>
            <a:r>
              <a:rPr lang="en-US" altLang="ja-JP" sz="3600" dirty="0" smtClean="0"/>
              <a:t>OICA observation</a:t>
            </a:r>
            <a:endParaRPr kumimoji="1" lang="ja-JP" altLang="en-US" sz="3600" dirty="0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-35496" y="5517232"/>
            <a:ext cx="9179496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200"/>
              </a:lnSpc>
            </a:pPr>
            <a:endParaRPr lang="en-US" altLang="ja-JP" sz="2800" dirty="0" smtClean="0"/>
          </a:p>
          <a:p>
            <a:pPr marL="0" indent="0">
              <a:buFont typeface="Arial" pitchFamily="34" charset="0"/>
              <a:buNone/>
            </a:pPr>
            <a:endParaRPr lang="en-US" altLang="ja-JP" sz="2800" dirty="0" smtClean="0"/>
          </a:p>
          <a:p>
            <a:pPr marL="0" indent="0">
              <a:buFont typeface="Arial" pitchFamily="34" charset="0"/>
              <a:buNone/>
            </a:pPr>
            <a:endParaRPr lang="en-US" altLang="ja-JP" sz="2800" dirty="0" smtClean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52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197768"/>
            <a:ext cx="8229600" cy="782960"/>
          </a:xfrm>
        </p:spPr>
        <p:txBody>
          <a:bodyPr>
            <a:normAutofit/>
          </a:bodyPr>
          <a:lstStyle/>
          <a:p>
            <a:pPr algn="l"/>
            <a:r>
              <a:rPr lang="en-US" altLang="ja-JP" dirty="0" smtClean="0"/>
              <a:t>Example for the venting.</a:t>
            </a:r>
            <a:endParaRPr kumimoji="1" lang="ja-JP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7277100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10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496" y="83369"/>
            <a:ext cx="8928992" cy="609327"/>
          </a:xfrm>
        </p:spPr>
        <p:txBody>
          <a:bodyPr>
            <a:normAutofit fontScale="90000"/>
          </a:bodyPr>
          <a:lstStyle/>
          <a:p>
            <a:pPr algn="l"/>
            <a:r>
              <a:rPr lang="en-CA" altLang="ja-JP" dirty="0" smtClean="0"/>
              <a:t>Example </a:t>
            </a:r>
            <a:r>
              <a:rPr lang="en-CA" altLang="ja-JP" dirty="0"/>
              <a:t>for the evidence of </a:t>
            </a:r>
            <a:r>
              <a:rPr lang="en-CA" altLang="ja-JP" dirty="0" smtClean="0"/>
              <a:t>venting. </a:t>
            </a:r>
            <a:r>
              <a:rPr lang="ja-JP" altLang="en-US" dirty="0" smtClean="0"/>
              <a:t>　　　　　　　　　　　　　　</a:t>
            </a:r>
            <a:endParaRPr kumimoji="1" lang="ja-JP" altLang="en-US" dirty="0"/>
          </a:p>
        </p:txBody>
      </p:sp>
      <p:pic>
        <p:nvPicPr>
          <p:cNvPr id="4" name="図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12" y="1292567"/>
            <a:ext cx="7380396" cy="388843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テキスト ボックス 2"/>
          <p:cNvSpPr txBox="1">
            <a:spLocks noChangeArrowheads="1"/>
          </p:cNvSpPr>
          <p:nvPr/>
        </p:nvSpPr>
        <p:spPr bwMode="auto">
          <a:xfrm>
            <a:off x="251520" y="758894"/>
            <a:ext cx="29523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CA" sz="2400" kern="100" dirty="0">
                <a:effectLst/>
                <a:latin typeface="Century"/>
                <a:ea typeface="ＭＳ 明朝"/>
                <a:cs typeface="Times New Roman"/>
              </a:rPr>
              <a:t>&lt;Before the test&gt;</a:t>
            </a:r>
            <a:endParaRPr lang="ja-JP" sz="3200" kern="100" dirty="0">
              <a:effectLst/>
              <a:latin typeface="Century"/>
              <a:ea typeface="ＭＳ 明朝"/>
              <a:cs typeface="Times New Roman"/>
            </a:endParaRPr>
          </a:p>
        </p:txBody>
      </p:sp>
      <p:sp>
        <p:nvSpPr>
          <p:cNvPr id="6" name="テキスト ボックス 2"/>
          <p:cNvSpPr txBox="1">
            <a:spLocks noChangeArrowheads="1"/>
          </p:cNvSpPr>
          <p:nvPr/>
        </p:nvSpPr>
        <p:spPr bwMode="auto">
          <a:xfrm>
            <a:off x="4572000" y="830902"/>
            <a:ext cx="28005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CA" sz="2400" kern="100" dirty="0">
                <a:effectLst/>
                <a:latin typeface="Century"/>
                <a:ea typeface="ＭＳ 明朝"/>
                <a:cs typeface="Times New Roman"/>
              </a:rPr>
              <a:t>&lt;After the test&gt;</a:t>
            </a:r>
            <a:endParaRPr lang="ja-JP" sz="2400" kern="100" dirty="0">
              <a:effectLst/>
              <a:latin typeface="Century"/>
              <a:ea typeface="ＭＳ 明朝"/>
              <a:cs typeface="Times New Roman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7056784" y="90872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 smtClean="0"/>
              <a:t>※</a:t>
            </a:r>
            <a:r>
              <a:rPr lang="en-CA" altLang="ja-JP" dirty="0" smtClean="0"/>
              <a:t>at vent gas pipe</a:t>
            </a:r>
            <a:r>
              <a:rPr lang="ja-JP" altLang="ja-JP" dirty="0"/>
              <a:t/>
            </a:r>
            <a:br>
              <a:rPr lang="ja-JP" altLang="ja-JP" dirty="0"/>
            </a:br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7504" y="5397023"/>
            <a:ext cx="87928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altLang="ja-JP" sz="2400" dirty="0"/>
              <a:t>-Soot remains inside the </a:t>
            </a:r>
            <a:r>
              <a:rPr lang="en-CA" altLang="ja-JP" sz="2400" dirty="0" smtClean="0"/>
              <a:t>pipe after the venting.</a:t>
            </a:r>
            <a:endParaRPr lang="ja-JP" altLang="ja-JP" sz="2400" dirty="0"/>
          </a:p>
          <a:p>
            <a:r>
              <a:rPr lang="en-CA" altLang="ja-JP" sz="2400" dirty="0"/>
              <a:t>-Soot can be verified by visible inspection without disassembling any </a:t>
            </a:r>
            <a:endParaRPr lang="en-CA" altLang="ja-JP" sz="2400" dirty="0" smtClean="0"/>
          </a:p>
          <a:p>
            <a:r>
              <a:rPr lang="en-CA" altLang="ja-JP" sz="2400" dirty="0"/>
              <a:t> </a:t>
            </a:r>
            <a:r>
              <a:rPr lang="en-CA" altLang="ja-JP" sz="2400" dirty="0" smtClean="0"/>
              <a:t> part </a:t>
            </a:r>
            <a:r>
              <a:rPr lang="en-CA" altLang="ja-JP" sz="2400" dirty="0"/>
              <a:t>of the </a:t>
            </a:r>
            <a:r>
              <a:rPr lang="en-CA" altLang="ja-JP" sz="2400" dirty="0" smtClean="0"/>
              <a:t>tested </a:t>
            </a:r>
            <a:r>
              <a:rPr lang="en-CA" altLang="ja-JP" sz="2400" dirty="0"/>
              <a:t>Device</a:t>
            </a:r>
            <a:r>
              <a:rPr lang="en-CA" altLang="ja-JP" sz="2400" dirty="0" smtClean="0"/>
              <a:t>.</a:t>
            </a:r>
            <a:endParaRPr kumimoji="1" lang="ja-JP" altLang="en-US" sz="24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569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548680"/>
            <a:ext cx="8496944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b="1" dirty="0"/>
              <a:t>&lt;other concern</a:t>
            </a:r>
            <a:r>
              <a:rPr lang="en-US" altLang="ja-JP" b="1" dirty="0" smtClean="0"/>
              <a:t>&gt;</a:t>
            </a:r>
          </a:p>
          <a:p>
            <a:pPr marL="0" indent="0">
              <a:buNone/>
            </a:pPr>
            <a:endParaRPr lang="en-US" altLang="ja-JP" b="1" dirty="0"/>
          </a:p>
          <a:p>
            <a:pPr marL="0" indent="0">
              <a:buNone/>
            </a:pPr>
            <a:endParaRPr lang="en-US" altLang="ja-JP" b="1" dirty="0" smtClean="0"/>
          </a:p>
          <a:p>
            <a:pPr marL="0" indent="0">
              <a:buNone/>
            </a:pPr>
            <a:endParaRPr lang="en-US" altLang="ja-JP" b="1" dirty="0"/>
          </a:p>
          <a:p>
            <a:pPr marL="0" indent="0">
              <a:buNone/>
            </a:pPr>
            <a:endParaRPr lang="en-US" altLang="ja-JP" b="1" dirty="0" smtClean="0"/>
          </a:p>
          <a:p>
            <a:pPr marL="0" indent="0">
              <a:buNone/>
            </a:pPr>
            <a:r>
              <a:rPr lang="en-US" altLang="ja-JP" sz="2000" dirty="0" smtClean="0"/>
              <a:t>Proposed text might induce some confusions or misunderstanding.</a:t>
            </a:r>
          </a:p>
          <a:p>
            <a:pPr marL="0" indent="0">
              <a:buNone/>
            </a:pPr>
            <a:endParaRPr kumimoji="1" lang="en-US" altLang="ja-JP" sz="2000" dirty="0"/>
          </a:p>
          <a:p>
            <a:pPr marL="0" indent="0">
              <a:buNone/>
            </a:pPr>
            <a:r>
              <a:rPr lang="en-US" altLang="ja-JP" sz="2000" b="1" dirty="0" smtClean="0"/>
              <a:t>&lt;modification proposal&gt;</a:t>
            </a:r>
          </a:p>
          <a:p>
            <a:pPr marL="0" indent="0">
              <a:buNone/>
            </a:pPr>
            <a:r>
              <a:rPr lang="en-GB" altLang="ja-JP" sz="2200" dirty="0">
                <a:ea typeface="ＭＳ 明朝"/>
                <a:cs typeface="Times New Roman"/>
              </a:rPr>
              <a:t>For </a:t>
            </a:r>
            <a:r>
              <a:rPr lang="en-GB" altLang="ja-JP" sz="2200" dirty="0" err="1">
                <a:ea typeface="ＭＳ 明朝"/>
                <a:cs typeface="Times New Roman"/>
              </a:rPr>
              <a:t>REESS</a:t>
            </a:r>
            <a:r>
              <a:rPr lang="en-GB" altLang="ja-JP" sz="2200" dirty="0">
                <a:ea typeface="ＭＳ 明朝"/>
                <a:cs typeface="Times New Roman"/>
              </a:rPr>
              <a:t> </a:t>
            </a:r>
            <a:r>
              <a:rPr lang="en-GB" altLang="ja-JP" sz="2200" dirty="0" smtClean="0">
                <a:ea typeface="ＭＳ 明朝"/>
                <a:cs typeface="Times New Roman"/>
              </a:rPr>
              <a:t>other </a:t>
            </a:r>
            <a:r>
              <a:rPr lang="en-GB" altLang="ja-JP" sz="2200" dirty="0">
                <a:ea typeface="ＭＳ 明朝"/>
                <a:cs typeface="Times New Roman"/>
              </a:rPr>
              <a:t>than open-type traction battery, the requirement of </a:t>
            </a:r>
            <a:r>
              <a:rPr lang="en-GB" altLang="ja-JP" sz="2200" dirty="0" err="1" smtClean="0">
                <a:ea typeface="ＭＳ 明朝"/>
                <a:cs typeface="Times New Roman"/>
              </a:rPr>
              <a:t>5.1.X.2is</a:t>
            </a:r>
            <a:r>
              <a:rPr lang="en-GB" altLang="ja-JP" sz="2200" dirty="0" smtClean="0">
                <a:ea typeface="ＭＳ 明朝"/>
                <a:cs typeface="Times New Roman"/>
              </a:rPr>
              <a:t> </a:t>
            </a:r>
            <a:r>
              <a:rPr lang="en-GB" altLang="ja-JP" sz="2200" dirty="0">
                <a:ea typeface="ＭＳ 明朝"/>
                <a:cs typeface="Times New Roman"/>
              </a:rPr>
              <a:t>deemed to be satisfied, if </a:t>
            </a:r>
            <a:r>
              <a:rPr lang="en-GB" altLang="ja-JP" sz="2200" dirty="0" smtClean="0">
                <a:ea typeface="ＭＳ 明朝"/>
                <a:cs typeface="Times New Roman"/>
              </a:rPr>
              <a:t>no evidence of venting is verified</a:t>
            </a:r>
            <a:r>
              <a:rPr lang="en-GB" altLang="ja-JP" sz="2200" strike="sngStrike" dirty="0" smtClean="0">
                <a:ea typeface="ＭＳ 明朝"/>
                <a:cs typeface="Times New Roman"/>
              </a:rPr>
              <a:t> </a:t>
            </a:r>
            <a:r>
              <a:rPr lang="en-GB" altLang="ja-JP" sz="2200" dirty="0">
                <a:ea typeface="ＭＳ 明朝"/>
                <a:cs typeface="Times New Roman"/>
              </a:rPr>
              <a:t>by visual </a:t>
            </a:r>
            <a:r>
              <a:rPr lang="en-GB" altLang="ja-JP" sz="2200" dirty="0" smtClean="0">
                <a:ea typeface="ＭＳ 明朝"/>
                <a:cs typeface="Times New Roman"/>
              </a:rPr>
              <a:t>inspection </a:t>
            </a:r>
            <a:r>
              <a:rPr lang="en-GB" altLang="ja-JP" sz="2200" dirty="0">
                <a:ea typeface="ＭＳ 明朝"/>
                <a:cs typeface="Times New Roman"/>
              </a:rPr>
              <a:t>without disassembling any part of the Tested-Device when tested according to </a:t>
            </a:r>
            <a:r>
              <a:rPr lang="en-GB" altLang="ja-JP" sz="2200" dirty="0" err="1">
                <a:ea typeface="ＭＳ 明朝"/>
                <a:cs typeface="Times New Roman"/>
              </a:rPr>
              <a:t>6.X.X</a:t>
            </a:r>
            <a:r>
              <a:rPr lang="en-GB" altLang="ja-JP" sz="2200" dirty="0">
                <a:ea typeface="ＭＳ 明朝"/>
                <a:cs typeface="Times New Roman"/>
              </a:rPr>
              <a:t>.*   (based on EVS-</a:t>
            </a:r>
            <a:r>
              <a:rPr lang="en-GB" altLang="ja-JP" sz="2200" dirty="0" err="1">
                <a:ea typeface="ＭＳ 明朝"/>
                <a:cs typeface="Times New Roman"/>
              </a:rPr>
              <a:t>0719e</a:t>
            </a:r>
            <a:r>
              <a:rPr lang="en-GB" altLang="ja-JP" sz="2200" dirty="0">
                <a:ea typeface="ＭＳ 明朝"/>
                <a:cs typeface="Times New Roman"/>
              </a:rPr>
              <a:t>).</a:t>
            </a:r>
            <a:endParaRPr lang="ja-JP" altLang="ja-JP" sz="2200" dirty="0">
              <a:ea typeface="ＭＳ 明朝"/>
              <a:cs typeface="Times New Roman"/>
            </a:endParaRP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37245" y="1196752"/>
            <a:ext cx="8712968" cy="21575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en-CA" altLang="ja-JP" b="1" kern="100" dirty="0" err="1">
                <a:latin typeface="Century"/>
                <a:ea typeface="ＭＳ 明朝"/>
                <a:cs typeface="Times New Roman"/>
              </a:rPr>
              <a:t>JRC</a:t>
            </a:r>
            <a:r>
              <a:rPr lang="en-US" altLang="ja-JP" b="1" kern="100" dirty="0">
                <a:latin typeface="Century"/>
                <a:ea typeface="ＭＳ 明朝"/>
                <a:cs typeface="Times New Roman"/>
              </a:rPr>
              <a:t> proposal</a:t>
            </a:r>
            <a:r>
              <a:rPr lang="ja-JP" altLang="ja-JP" b="1" kern="100" dirty="0">
                <a:latin typeface="Century"/>
                <a:ea typeface="ＭＳ 明朝"/>
                <a:cs typeface="Times New Roman"/>
              </a:rPr>
              <a:t>（</a:t>
            </a:r>
            <a:r>
              <a:rPr lang="en-CA" altLang="ja-JP" b="1" kern="100" dirty="0">
                <a:latin typeface="Century"/>
                <a:ea typeface="ＭＳ 明朝"/>
                <a:cs typeface="Times New Roman"/>
              </a:rPr>
              <a:t>EVS </a:t>
            </a:r>
            <a:r>
              <a:rPr lang="en-CA" altLang="ja-JP" b="1" kern="100" dirty="0" err="1">
                <a:latin typeface="Century"/>
                <a:ea typeface="ＭＳ 明朝"/>
                <a:cs typeface="Times New Roman"/>
              </a:rPr>
              <a:t>TF</a:t>
            </a:r>
            <a:r>
              <a:rPr lang="en-CA" altLang="ja-JP" b="1" kern="100" dirty="0">
                <a:latin typeface="Century"/>
                <a:ea typeface="ＭＳ 明朝"/>
                <a:cs typeface="Times New Roman"/>
              </a:rPr>
              <a:t>-06-</a:t>
            </a:r>
            <a:r>
              <a:rPr lang="en-CA" altLang="ja-JP" b="1" kern="100" dirty="0" err="1">
                <a:latin typeface="Century"/>
                <a:ea typeface="ＭＳ 明朝"/>
                <a:cs typeface="Times New Roman"/>
              </a:rPr>
              <a:t>05e</a:t>
            </a:r>
            <a:r>
              <a:rPr lang="ja-JP" altLang="ja-JP" b="1" kern="100" dirty="0">
                <a:latin typeface="Century"/>
                <a:ea typeface="ＭＳ 明朝"/>
                <a:cs typeface="Times New Roman"/>
              </a:rPr>
              <a:t>）</a:t>
            </a:r>
            <a:endParaRPr lang="ja-JP" altLang="ja-JP" kern="100" dirty="0">
              <a:latin typeface="Century"/>
              <a:ea typeface="ＭＳ 明朝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en-GB" altLang="ja-JP" dirty="0" err="1" smtClean="0">
                <a:ea typeface="ＭＳ 明朝"/>
                <a:cs typeface="Times New Roman"/>
              </a:rPr>
              <a:t>5.1.x.</a:t>
            </a:r>
            <a:r>
              <a:rPr lang="en-GB" altLang="ja-JP" strike="sngStrike" dirty="0" err="1" smtClean="0">
                <a:solidFill>
                  <a:srgbClr val="00B050"/>
                </a:solidFill>
                <a:ea typeface="ＭＳ 明朝"/>
                <a:cs typeface="Times New Roman"/>
              </a:rPr>
              <a:t>1.</a:t>
            </a:r>
            <a:r>
              <a:rPr lang="en-GB" altLang="ja-JP" dirty="0" err="1" smtClean="0">
                <a:ea typeface="ＭＳ 明朝"/>
                <a:cs typeface="Times New Roman"/>
              </a:rPr>
              <a:t>2</a:t>
            </a:r>
            <a:endParaRPr lang="ja-JP" altLang="ja-JP" dirty="0">
              <a:ea typeface="ＭＳ 明朝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en-GB" altLang="ja-JP" dirty="0">
                <a:ea typeface="ＭＳ 明朝"/>
                <a:cs typeface="Times New Roman"/>
              </a:rPr>
              <a:t>For </a:t>
            </a:r>
            <a:r>
              <a:rPr lang="en-GB" altLang="ja-JP" dirty="0" err="1">
                <a:ea typeface="ＭＳ 明朝"/>
                <a:cs typeface="Times New Roman"/>
              </a:rPr>
              <a:t>REESS</a:t>
            </a:r>
            <a:r>
              <a:rPr lang="en-GB" altLang="ja-JP" dirty="0">
                <a:ea typeface="ＭＳ 明朝"/>
                <a:cs typeface="Times New Roman"/>
              </a:rPr>
              <a:t> other than open-type traction battery, the requirement of </a:t>
            </a:r>
            <a:r>
              <a:rPr lang="en-GB" altLang="ja-JP" dirty="0" err="1">
                <a:ea typeface="ＭＳ 明朝"/>
                <a:cs typeface="Times New Roman"/>
              </a:rPr>
              <a:t>5.1.X</a:t>
            </a:r>
            <a:r>
              <a:rPr lang="en-GB" altLang="ja-JP" strike="sngStrike" dirty="0" err="1">
                <a:ea typeface="ＭＳ 明朝"/>
                <a:cs typeface="Times New Roman"/>
              </a:rPr>
              <a:t>.1</a:t>
            </a:r>
            <a:r>
              <a:rPr lang="en-GB" altLang="ja-JP" dirty="0">
                <a:ea typeface="ＭＳ 明朝"/>
                <a:cs typeface="Times New Roman"/>
              </a:rPr>
              <a:t> is deemed to be satisfied,</a:t>
            </a:r>
            <a:r>
              <a:rPr lang="en-GB" altLang="ja-JP" dirty="0">
                <a:solidFill>
                  <a:srgbClr val="FF0000"/>
                </a:solidFill>
                <a:ea typeface="ＭＳ 明朝"/>
                <a:cs typeface="Times New Roman"/>
              </a:rPr>
              <a:t> </a:t>
            </a:r>
            <a:r>
              <a:rPr lang="en-GB" altLang="ja-JP" strike="sngStrike" dirty="0">
                <a:solidFill>
                  <a:srgbClr val="00B050"/>
                </a:solidFill>
                <a:ea typeface="ＭＳ 明朝"/>
                <a:cs typeface="Times New Roman"/>
              </a:rPr>
              <a:t>if </a:t>
            </a:r>
            <a:r>
              <a:rPr lang="en-GB" altLang="ja-JP" dirty="0">
                <a:solidFill>
                  <a:srgbClr val="00B050"/>
                </a:solidFill>
                <a:ea typeface="ＭＳ 明朝"/>
                <a:cs typeface="Times New Roman"/>
              </a:rPr>
              <a:t>when </a:t>
            </a:r>
            <a:r>
              <a:rPr lang="en-GB" altLang="ja-JP" dirty="0">
                <a:solidFill>
                  <a:srgbClr val="FF0000"/>
                </a:solidFill>
                <a:ea typeface="ＭＳ 明朝"/>
                <a:cs typeface="Times New Roman"/>
              </a:rPr>
              <a:t>no</a:t>
            </a:r>
            <a:r>
              <a:rPr lang="en-GB" altLang="ja-JP" strike="sngStrike" dirty="0">
                <a:solidFill>
                  <a:srgbClr val="FF0000"/>
                </a:solidFill>
                <a:ea typeface="ＭＳ 明朝"/>
                <a:cs typeface="Times New Roman"/>
              </a:rPr>
              <a:t> </a:t>
            </a:r>
            <a:r>
              <a:rPr lang="en-GB" altLang="ja-JP" dirty="0">
                <a:solidFill>
                  <a:srgbClr val="FF0000"/>
                </a:solidFill>
                <a:ea typeface="ＭＳ 明朝"/>
                <a:cs typeface="Times New Roman"/>
              </a:rPr>
              <a:t>venting </a:t>
            </a:r>
            <a:r>
              <a:rPr lang="en-GB" altLang="ja-JP" strike="sngStrike" dirty="0">
                <a:solidFill>
                  <a:srgbClr val="00B050"/>
                </a:solidFill>
                <a:ea typeface="ＭＳ 明朝"/>
                <a:cs typeface="Times New Roman"/>
              </a:rPr>
              <a:t>gas </a:t>
            </a:r>
            <a:r>
              <a:rPr lang="en-GB" altLang="ja-JP" dirty="0">
                <a:solidFill>
                  <a:srgbClr val="00B050"/>
                </a:solidFill>
                <a:ea typeface="ＭＳ 明朝"/>
                <a:cs typeface="Times New Roman"/>
              </a:rPr>
              <a:t>occurs </a:t>
            </a:r>
            <a:r>
              <a:rPr lang="en-GB" altLang="ja-JP" strike="sngStrike" dirty="0">
                <a:ea typeface="ＭＳ 明朝"/>
                <a:cs typeface="Times New Roman"/>
              </a:rPr>
              <a:t>is observed </a:t>
            </a:r>
            <a:r>
              <a:rPr lang="en-GB" altLang="ja-JP" dirty="0">
                <a:solidFill>
                  <a:srgbClr val="00B050"/>
                </a:solidFill>
                <a:ea typeface="ＭＳ 明朝"/>
                <a:cs typeface="Times New Roman"/>
              </a:rPr>
              <a:t>as verified</a:t>
            </a:r>
            <a:r>
              <a:rPr lang="en-GB" altLang="ja-JP" strike="sngStrike" dirty="0">
                <a:solidFill>
                  <a:srgbClr val="00B050"/>
                </a:solidFill>
                <a:ea typeface="ＭＳ 明朝"/>
                <a:cs typeface="Times New Roman"/>
              </a:rPr>
              <a:t> </a:t>
            </a:r>
            <a:r>
              <a:rPr lang="en-GB" altLang="ja-JP" dirty="0">
                <a:ea typeface="ＭＳ 明朝"/>
                <a:cs typeface="Times New Roman"/>
              </a:rPr>
              <a:t>by visual </a:t>
            </a:r>
            <a:r>
              <a:rPr lang="en-GB" altLang="ja-JP" dirty="0">
                <a:solidFill>
                  <a:srgbClr val="00B050"/>
                </a:solidFill>
                <a:ea typeface="ＭＳ 明朝"/>
                <a:cs typeface="Times New Roman"/>
              </a:rPr>
              <a:t>and/or audible </a:t>
            </a:r>
            <a:r>
              <a:rPr lang="en-GB" altLang="ja-JP" dirty="0">
                <a:ea typeface="ＭＳ 明朝"/>
                <a:cs typeface="Times New Roman"/>
              </a:rPr>
              <a:t>inspection without disassembling any part of the Tested-Device when tested according to </a:t>
            </a:r>
            <a:r>
              <a:rPr lang="en-GB" altLang="ja-JP" dirty="0" err="1">
                <a:ea typeface="ＭＳ 明朝"/>
                <a:cs typeface="Times New Roman"/>
              </a:rPr>
              <a:t>6.X.X</a:t>
            </a:r>
            <a:r>
              <a:rPr lang="en-GB" altLang="ja-JP" dirty="0">
                <a:ea typeface="ＭＳ 明朝"/>
                <a:cs typeface="Times New Roman"/>
              </a:rPr>
              <a:t>.*   (based on EVS-</a:t>
            </a:r>
            <a:r>
              <a:rPr lang="en-GB" altLang="ja-JP" dirty="0" err="1">
                <a:ea typeface="ＭＳ 明朝"/>
                <a:cs typeface="Times New Roman"/>
              </a:rPr>
              <a:t>0719e</a:t>
            </a:r>
            <a:r>
              <a:rPr lang="en-GB" altLang="ja-JP" dirty="0">
                <a:ea typeface="ＭＳ 明朝"/>
                <a:cs typeface="Times New Roman"/>
              </a:rPr>
              <a:t>).</a:t>
            </a:r>
            <a:endParaRPr lang="ja-JP" altLang="ja-JP" dirty="0">
              <a:ea typeface="ＭＳ 明朝"/>
              <a:cs typeface="Times New Roman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05247" y="3558766"/>
            <a:ext cx="9179496" cy="22464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200"/>
              </a:lnSpc>
              <a:buNone/>
            </a:pPr>
            <a:endParaRPr lang="en-US" altLang="ja-JP" sz="1050" dirty="0" smtClean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8064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354</Words>
  <Application>Microsoft Office PowerPoint</Application>
  <PresentationFormat>Affichage à l'écran (4:3)</PresentationFormat>
  <Paragraphs>62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ＭＳ 明朝</vt:lpstr>
      <vt:lpstr>ＭＳ Ｐゴシック</vt:lpstr>
      <vt:lpstr>Arial</vt:lpstr>
      <vt:lpstr>Calibri</vt:lpstr>
      <vt:lpstr>Century</vt:lpstr>
      <vt:lpstr>Times New Roman</vt:lpstr>
      <vt:lpstr>Office テーマ</vt:lpstr>
      <vt:lpstr>OICA observation on venting </vt:lpstr>
      <vt:lpstr>Back ground</vt:lpstr>
      <vt:lpstr>OICA observation</vt:lpstr>
      <vt:lpstr>OICA observation</vt:lpstr>
      <vt:lpstr>Example for the venting.</vt:lpstr>
      <vt:lpstr>Example for the evidence of venting. 　　　　　　　　　　　　　　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朝田　英治</dc:creator>
  <cp:lastModifiedBy>TRIPATHY Samarendra</cp:lastModifiedBy>
  <cp:revision>32</cp:revision>
  <dcterms:created xsi:type="dcterms:W3CDTF">2016-02-15T08:32:49Z</dcterms:created>
  <dcterms:modified xsi:type="dcterms:W3CDTF">2016-02-29T02:21:27Z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1959511612</vt:i4>
  </property>
  <property fmtid="{D5CDD505-2E9C-101B-9397-08002B2CF9AE}" pid="3" name="_NewReviewCycle">
    <vt:lpwstr/>
  </property>
  <property fmtid="{D5CDD505-2E9C-101B-9397-08002B2CF9AE}" pid="4" name="_EmailSubject">
    <vt:lpwstr>TF document on venting</vt:lpwstr>
  </property>
  <property fmtid="{D5CDD505-2E9C-101B-9397-08002B2CF9AE}" pid="5" name="_AuthorEmail">
    <vt:lpwstr>samarendra.tripathy@renault.com</vt:lpwstr>
  </property>
  <property fmtid="{D5CDD505-2E9C-101B-9397-08002B2CF9AE}" pid="6" name="_AuthorEmailDisplayName">
    <vt:lpwstr>TRIPATHY Samarendra</vt:lpwstr>
  </property>
</Properties>
</file>