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1" r:id="rId3"/>
    <p:sldId id="260" r:id="rId4"/>
    <p:sldId id="262" r:id="rId5"/>
    <p:sldId id="264" r:id="rId6"/>
    <p:sldId id="263" r:id="rId7"/>
    <p:sldId id="265" r:id="rId8"/>
    <p:sldId id="266" r:id="rId9"/>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7" d="100"/>
          <a:sy n="67" d="100"/>
        </p:scale>
        <p:origin x="-1476"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2016/3/2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2016/3/2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2016/3/2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2016/3/2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2016/3/2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t>2016/3/2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t>2016/3/2</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t>2016/3/2</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t>2016/3/2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2016/3/2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2016/3/2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t>2016/3/2</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9512" y="116632"/>
            <a:ext cx="6480720" cy="400110"/>
          </a:xfrm>
          <a:prstGeom prst="rect">
            <a:avLst/>
          </a:prstGeom>
          <a:noFill/>
        </p:spPr>
        <p:txBody>
          <a:bodyPr wrap="square" rtlCol="0">
            <a:spAutoFit/>
          </a:bodyPr>
          <a:lstStyle/>
          <a:p>
            <a:r>
              <a:rPr lang="en-US" altLang="zh-CN" sz="2000" b="1" dirty="0" smtClean="0">
                <a:latin typeface="Times New Roman" panose="02020603050405020304" pitchFamily="18" charset="0"/>
                <a:ea typeface="黑体" panose="02010609060101010101" pitchFamily="49" charset="-122"/>
                <a:cs typeface="Times New Roman" panose="02020603050405020304" pitchFamily="18" charset="0"/>
              </a:rPr>
              <a:t>Review of EVS 9</a:t>
            </a:r>
            <a:r>
              <a:rPr lang="en-US" altLang="zh-CN" sz="2000" b="1" baseline="30000" dirty="0" smtClean="0">
                <a:latin typeface="Times New Roman" panose="02020603050405020304" pitchFamily="18" charset="0"/>
                <a:ea typeface="黑体" panose="02010609060101010101" pitchFamily="49" charset="-122"/>
                <a:cs typeface="Times New Roman" panose="02020603050405020304" pitchFamily="18" charset="0"/>
              </a:rPr>
              <a:t>th</a:t>
            </a:r>
            <a:r>
              <a:rPr lang="en-US" altLang="zh-CN" sz="2000" b="1" dirty="0" smtClean="0">
                <a:latin typeface="Times New Roman" panose="02020603050405020304" pitchFamily="18" charset="0"/>
                <a:ea typeface="黑体" panose="02010609060101010101" pitchFamily="49" charset="-122"/>
                <a:cs typeface="Times New Roman" panose="02020603050405020304" pitchFamily="18" charset="0"/>
              </a:rPr>
              <a:t> Meeting</a:t>
            </a:r>
            <a:endParaRPr lang="zh-CN" altLang="en-US" sz="2000" b="1" dirty="0">
              <a:latin typeface="Times New Roman" panose="02020603050405020304" pitchFamily="18" charset="0"/>
              <a:ea typeface="黑体" panose="02010609060101010101" pitchFamily="49" charset="-122"/>
              <a:cs typeface="Times New Roman" panose="02020603050405020304" pitchFamily="18" charset="0"/>
            </a:endParaRPr>
          </a:p>
        </p:txBody>
      </p:sp>
      <p:sp>
        <p:nvSpPr>
          <p:cNvPr id="5" name="TextBox 4"/>
          <p:cNvSpPr txBox="1"/>
          <p:nvPr/>
        </p:nvSpPr>
        <p:spPr>
          <a:xfrm>
            <a:off x="179512" y="2555607"/>
            <a:ext cx="8352928" cy="4185761"/>
          </a:xfrm>
          <a:prstGeom prst="rect">
            <a:avLst/>
          </a:prstGeom>
          <a:noFill/>
        </p:spPr>
        <p:txBody>
          <a:bodyPr wrap="square" rtlCol="0">
            <a:spAutoFit/>
          </a:bodyPr>
          <a:lstStyle/>
          <a:p>
            <a:r>
              <a:rPr lang="en-US" altLang="zh-CN" dirty="0" smtClean="0"/>
              <a:t>1&gt;    TF8 catch an agreement on the definition of heavy duty electric vehicles as below:</a:t>
            </a:r>
            <a:endParaRPr lang="zh-CN" altLang="en-US" dirty="0"/>
          </a:p>
          <a:p>
            <a:pPr>
              <a:spcBef>
                <a:spcPts val="600"/>
              </a:spcBef>
              <a:spcAft>
                <a:spcPts val="600"/>
              </a:spcAft>
            </a:pPr>
            <a:r>
              <a:rPr lang="en-US" altLang="zh-CN" dirty="0" smtClean="0"/>
              <a:t>        heavy </a:t>
            </a:r>
            <a:r>
              <a:rPr lang="en-US" altLang="zh-CN" dirty="0"/>
              <a:t>vehicles </a:t>
            </a:r>
            <a:r>
              <a:rPr lang="en-US" altLang="zh-CN" dirty="0" smtClean="0"/>
              <a:t> cover the </a:t>
            </a:r>
            <a:r>
              <a:rPr lang="en-US" altLang="zh-CN" dirty="0"/>
              <a:t>vehicles belong to category 1-2 with GVM exceeding </a:t>
            </a:r>
            <a:r>
              <a:rPr lang="en-US" altLang="zh-CN" dirty="0" smtClean="0"/>
              <a:t>   4,500kg </a:t>
            </a:r>
            <a:r>
              <a:rPr lang="en-US" altLang="zh-CN" dirty="0"/>
              <a:t>and the vehicles belong to </a:t>
            </a:r>
            <a:r>
              <a:rPr lang="en-US" altLang="zh-CN" dirty="0" smtClean="0"/>
              <a:t>category </a:t>
            </a:r>
            <a:r>
              <a:rPr lang="en-US" altLang="zh-CN" dirty="0"/>
              <a:t>2 with a GVM </a:t>
            </a:r>
            <a:r>
              <a:rPr lang="en-US" altLang="zh-CN" dirty="0" smtClean="0"/>
              <a:t>exceeding 3,500kg </a:t>
            </a:r>
            <a:r>
              <a:rPr lang="en-US" altLang="zh-CN" dirty="0"/>
              <a:t> </a:t>
            </a:r>
            <a:r>
              <a:rPr lang="en-US" altLang="zh-CN" dirty="0" smtClean="0"/>
              <a:t>equipped </a:t>
            </a:r>
            <a:r>
              <a:rPr lang="en-US" altLang="zh-CN" dirty="0"/>
              <a:t>with electric power train containing high </a:t>
            </a:r>
            <a:r>
              <a:rPr lang="en-US" altLang="zh-CN" dirty="0" smtClean="0"/>
              <a:t>voltage.</a:t>
            </a:r>
            <a:endParaRPr lang="en-US" altLang="zh-CN" dirty="0"/>
          </a:p>
          <a:p>
            <a:pPr>
              <a:spcBef>
                <a:spcPts val="600"/>
              </a:spcBef>
              <a:spcAft>
                <a:spcPts val="600"/>
              </a:spcAft>
            </a:pPr>
            <a:r>
              <a:rPr lang="en-US" altLang="zh-CN" dirty="0" smtClean="0"/>
              <a:t>2</a:t>
            </a:r>
            <a:r>
              <a:rPr lang="en-US" altLang="zh-CN" dirty="0"/>
              <a:t>&gt;</a:t>
            </a:r>
            <a:r>
              <a:rPr lang="en-US" altLang="zh-CN" dirty="0" smtClean="0"/>
              <a:t>    China think heavy duty vehicles could be included in the EVS-GTR  as an Annex or as the main document content, and nobody is disagree with that.</a:t>
            </a:r>
            <a:endParaRPr lang="en-US" altLang="zh-CN" dirty="0"/>
          </a:p>
          <a:p>
            <a:pPr>
              <a:spcBef>
                <a:spcPts val="600"/>
              </a:spcBef>
              <a:spcAft>
                <a:spcPts val="600"/>
              </a:spcAft>
            </a:pPr>
            <a:r>
              <a:rPr lang="en-US" altLang="zh-CN" dirty="0" smtClean="0"/>
              <a:t>3&gt;    The agreement  opinion about items` adoptions is as below:</a:t>
            </a:r>
          </a:p>
          <a:p>
            <a:pPr>
              <a:spcAft>
                <a:spcPts val="600"/>
              </a:spcAft>
            </a:pPr>
            <a:r>
              <a:rPr lang="en-US" altLang="zh-CN" dirty="0"/>
              <a:t>A</a:t>
            </a:r>
            <a:r>
              <a:rPr lang="en-US" altLang="zh-CN" dirty="0" smtClean="0"/>
              <a:t>pplicable items: </a:t>
            </a:r>
          </a:p>
          <a:p>
            <a:pPr>
              <a:spcAft>
                <a:spcPts val="600"/>
              </a:spcAft>
            </a:pPr>
            <a:r>
              <a:rPr lang="en-US" altLang="zh-CN" dirty="0" smtClean="0"/>
              <a:t> </a:t>
            </a:r>
            <a:r>
              <a:rPr lang="en-US" altLang="zh-CN" dirty="0" smtClean="0">
                <a:solidFill>
                  <a:srgbClr val="00B050"/>
                </a:solidFill>
              </a:rPr>
              <a:t>1.Thermal shock and cycling</a:t>
            </a:r>
            <a:r>
              <a:rPr lang="en-US" altLang="zh-CN" dirty="0" smtClean="0"/>
              <a:t>;      </a:t>
            </a:r>
            <a:r>
              <a:rPr lang="en-US" altLang="zh-CN" dirty="0" smtClean="0">
                <a:solidFill>
                  <a:srgbClr val="00B050"/>
                </a:solidFill>
              </a:rPr>
              <a:t>2.External short circuit protection;</a:t>
            </a:r>
            <a:r>
              <a:rPr lang="en-US" altLang="zh-CN" dirty="0" smtClean="0"/>
              <a:t>        </a:t>
            </a:r>
          </a:p>
          <a:p>
            <a:pPr>
              <a:spcAft>
                <a:spcPts val="600"/>
              </a:spcAft>
            </a:pPr>
            <a:r>
              <a:rPr lang="en-US" altLang="zh-CN" dirty="0" smtClean="0"/>
              <a:t> </a:t>
            </a:r>
            <a:r>
              <a:rPr lang="en-US" altLang="zh-CN" dirty="0" smtClean="0">
                <a:solidFill>
                  <a:srgbClr val="00B050"/>
                </a:solidFill>
              </a:rPr>
              <a:t>3.over charge protection;            4.over discharge protection;       </a:t>
            </a:r>
          </a:p>
          <a:p>
            <a:pPr>
              <a:spcAft>
                <a:spcPts val="600"/>
              </a:spcAft>
            </a:pPr>
            <a:r>
              <a:rPr lang="en-US" altLang="zh-CN" dirty="0" smtClean="0">
                <a:solidFill>
                  <a:srgbClr val="00B050"/>
                </a:solidFill>
              </a:rPr>
              <a:t> 5.over temperature protection;  6.Fire  resistance;</a:t>
            </a:r>
            <a:endParaRPr lang="zh-CN" altLang="zh-CN" dirty="0"/>
          </a:p>
          <a:p>
            <a:endParaRPr lang="en-US" altLang="zh-CN" dirty="0"/>
          </a:p>
        </p:txBody>
      </p:sp>
      <p:sp>
        <p:nvSpPr>
          <p:cNvPr id="6" name="TextBox 5"/>
          <p:cNvSpPr txBox="1"/>
          <p:nvPr/>
        </p:nvSpPr>
        <p:spPr>
          <a:xfrm>
            <a:off x="179512" y="614879"/>
            <a:ext cx="6768752" cy="1661993"/>
          </a:xfrm>
          <a:prstGeom prst="rect">
            <a:avLst/>
          </a:prstGeom>
          <a:noFill/>
        </p:spPr>
        <p:txBody>
          <a:bodyPr wrap="square" rtlCol="0">
            <a:spAutoFit/>
          </a:bodyPr>
          <a:lstStyle/>
          <a:p>
            <a:pPr>
              <a:spcBef>
                <a:spcPts val="600"/>
              </a:spcBef>
              <a:spcAft>
                <a:spcPts val="600"/>
              </a:spcAft>
            </a:pPr>
            <a:r>
              <a:rPr lang="en-US" altLang="zh-CN" b="1" dirty="0" smtClean="0"/>
              <a:t>Time : </a:t>
            </a:r>
            <a:r>
              <a:rPr lang="en-US" altLang="zh-CN" dirty="0" smtClean="0"/>
              <a:t>Sep, 16,2015</a:t>
            </a:r>
          </a:p>
          <a:p>
            <a:pPr>
              <a:spcBef>
                <a:spcPts val="600"/>
              </a:spcBef>
              <a:spcAft>
                <a:spcPts val="600"/>
              </a:spcAft>
            </a:pPr>
            <a:r>
              <a:rPr lang="en-US" altLang="zh-CN" b="1" dirty="0" smtClean="0"/>
              <a:t>Address: </a:t>
            </a:r>
            <a:r>
              <a:rPr lang="en-US" altLang="zh-CN" dirty="0" smtClean="0"/>
              <a:t>Changchun</a:t>
            </a:r>
          </a:p>
          <a:p>
            <a:pPr>
              <a:spcBef>
                <a:spcPts val="600"/>
              </a:spcBef>
              <a:spcAft>
                <a:spcPts val="600"/>
              </a:spcAft>
            </a:pPr>
            <a:r>
              <a:rPr lang="en-GB" altLang="zh-CN" b="1" dirty="0" smtClean="0"/>
              <a:t>Participants</a:t>
            </a:r>
            <a:r>
              <a:rPr lang="en-US" altLang="zh-CN" b="1" dirty="0" smtClean="0"/>
              <a:t>: </a:t>
            </a:r>
            <a:r>
              <a:rPr lang="en-US" altLang="zh-CN" dirty="0" smtClean="0"/>
              <a:t>experts form China, </a:t>
            </a:r>
            <a:r>
              <a:rPr lang="en-GB" altLang="zh-CN" dirty="0" smtClean="0"/>
              <a:t>NTSEL, OICA, JAMA, EC</a:t>
            </a:r>
            <a:endParaRPr lang="en-US" altLang="zh-CN" dirty="0" smtClean="0"/>
          </a:p>
          <a:p>
            <a:pPr>
              <a:spcBef>
                <a:spcPts val="600"/>
              </a:spcBef>
              <a:spcAft>
                <a:spcPts val="600"/>
              </a:spcAft>
            </a:pPr>
            <a:r>
              <a:rPr lang="en-US" altLang="zh-CN" b="1" dirty="0" smtClean="0"/>
              <a:t>Meeting Summary:</a:t>
            </a:r>
            <a:endParaRPr lang="en-US" altLang="zh-CN" b="1" dirty="0"/>
          </a:p>
        </p:txBody>
      </p:sp>
    </p:spTree>
    <p:extLst>
      <p:ext uri="{BB962C8B-B14F-4D97-AF65-F5344CB8AC3E}">
        <p14:creationId xmlns:p14="http://schemas.microsoft.com/office/powerpoint/2010/main" val="196062159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9512" y="116632"/>
            <a:ext cx="6480720" cy="400110"/>
          </a:xfrm>
          <a:prstGeom prst="rect">
            <a:avLst/>
          </a:prstGeom>
          <a:noFill/>
        </p:spPr>
        <p:txBody>
          <a:bodyPr wrap="square" rtlCol="0">
            <a:spAutoFit/>
          </a:bodyPr>
          <a:lstStyle/>
          <a:p>
            <a:r>
              <a:rPr lang="en-US" altLang="zh-CN" sz="2000" b="1" dirty="0" smtClean="0">
                <a:latin typeface="Times New Roman" panose="02020603050405020304" pitchFamily="18" charset="0"/>
                <a:ea typeface="黑体" panose="02010609060101010101" pitchFamily="49" charset="-122"/>
                <a:cs typeface="Times New Roman" panose="02020603050405020304" pitchFamily="18" charset="0"/>
              </a:rPr>
              <a:t>Review of EVS 9</a:t>
            </a:r>
            <a:r>
              <a:rPr lang="en-US" altLang="zh-CN" sz="2000" b="1" baseline="30000" dirty="0" smtClean="0">
                <a:latin typeface="Times New Roman" panose="02020603050405020304" pitchFamily="18" charset="0"/>
                <a:ea typeface="黑体" panose="02010609060101010101" pitchFamily="49" charset="-122"/>
                <a:cs typeface="Times New Roman" panose="02020603050405020304" pitchFamily="18" charset="0"/>
              </a:rPr>
              <a:t>th</a:t>
            </a:r>
            <a:r>
              <a:rPr lang="en-US" altLang="zh-CN" sz="2000" b="1" dirty="0" smtClean="0">
                <a:latin typeface="Times New Roman" panose="02020603050405020304" pitchFamily="18" charset="0"/>
                <a:ea typeface="黑体" panose="02010609060101010101" pitchFamily="49" charset="-122"/>
                <a:cs typeface="Times New Roman" panose="02020603050405020304" pitchFamily="18" charset="0"/>
              </a:rPr>
              <a:t> Meeting</a:t>
            </a:r>
            <a:endParaRPr lang="zh-CN" altLang="en-US" sz="2000" b="1" dirty="0">
              <a:latin typeface="Times New Roman" panose="02020603050405020304" pitchFamily="18" charset="0"/>
              <a:ea typeface="黑体" panose="02010609060101010101" pitchFamily="49" charset="-122"/>
              <a:cs typeface="Times New Roman" panose="02020603050405020304" pitchFamily="18" charset="0"/>
            </a:endParaRPr>
          </a:p>
        </p:txBody>
      </p:sp>
      <p:sp>
        <p:nvSpPr>
          <p:cNvPr id="5" name="TextBox 4"/>
          <p:cNvSpPr txBox="1"/>
          <p:nvPr/>
        </p:nvSpPr>
        <p:spPr>
          <a:xfrm>
            <a:off x="323528" y="1916832"/>
            <a:ext cx="8352928" cy="2015936"/>
          </a:xfrm>
          <a:prstGeom prst="rect">
            <a:avLst/>
          </a:prstGeom>
          <a:noFill/>
        </p:spPr>
        <p:txBody>
          <a:bodyPr wrap="square" rtlCol="0">
            <a:spAutoFit/>
          </a:bodyPr>
          <a:lstStyle/>
          <a:p>
            <a:pPr>
              <a:spcBef>
                <a:spcPts val="600"/>
              </a:spcBef>
              <a:spcAft>
                <a:spcPts val="600"/>
              </a:spcAft>
            </a:pPr>
            <a:endParaRPr lang="en-US" altLang="zh-CN" dirty="0" smtClean="0"/>
          </a:p>
          <a:p>
            <a:pPr>
              <a:spcBef>
                <a:spcPts val="600"/>
              </a:spcBef>
              <a:spcAft>
                <a:spcPts val="600"/>
              </a:spcAft>
            </a:pPr>
            <a:endParaRPr lang="en-US" altLang="zh-CN" dirty="0" smtClean="0"/>
          </a:p>
          <a:p>
            <a:pPr>
              <a:spcBef>
                <a:spcPts val="600"/>
              </a:spcBef>
              <a:spcAft>
                <a:spcPts val="600"/>
              </a:spcAft>
            </a:pPr>
            <a:endParaRPr lang="en-US" altLang="zh-CN" dirty="0"/>
          </a:p>
          <a:p>
            <a:pPr>
              <a:spcBef>
                <a:spcPts val="600"/>
              </a:spcBef>
              <a:spcAft>
                <a:spcPts val="600"/>
              </a:spcAft>
            </a:pPr>
            <a:endParaRPr lang="zh-CN" altLang="zh-CN" dirty="0"/>
          </a:p>
          <a:p>
            <a:endParaRPr lang="en-US" altLang="zh-CN" dirty="0"/>
          </a:p>
        </p:txBody>
      </p:sp>
      <p:sp>
        <p:nvSpPr>
          <p:cNvPr id="6" name="TextBox 5"/>
          <p:cNvSpPr txBox="1"/>
          <p:nvPr/>
        </p:nvSpPr>
        <p:spPr>
          <a:xfrm>
            <a:off x="827584" y="940073"/>
            <a:ext cx="6768752" cy="4001095"/>
          </a:xfrm>
          <a:prstGeom prst="rect">
            <a:avLst/>
          </a:prstGeom>
          <a:noFill/>
        </p:spPr>
        <p:txBody>
          <a:bodyPr wrap="square" rtlCol="0">
            <a:spAutoFit/>
          </a:bodyPr>
          <a:lstStyle/>
          <a:p>
            <a:pPr>
              <a:spcBef>
                <a:spcPts val="600"/>
              </a:spcBef>
              <a:spcAft>
                <a:spcPts val="600"/>
              </a:spcAft>
            </a:pPr>
            <a:r>
              <a:rPr lang="en-US" altLang="zh-CN" dirty="0"/>
              <a:t>Exemption items</a:t>
            </a:r>
            <a:r>
              <a:rPr lang="en-US" altLang="zh-CN" dirty="0">
                <a:solidFill>
                  <a:srgbClr val="00B050"/>
                </a:solidFill>
              </a:rPr>
              <a:t>: </a:t>
            </a:r>
            <a:r>
              <a:rPr lang="en-US" altLang="zh-CN" dirty="0" smtClean="0">
                <a:solidFill>
                  <a:srgbClr val="00B050"/>
                </a:solidFill>
              </a:rPr>
              <a:t>7.Low </a:t>
            </a:r>
            <a:r>
              <a:rPr lang="en-US" altLang="zh-CN" dirty="0">
                <a:solidFill>
                  <a:srgbClr val="00B050"/>
                </a:solidFill>
              </a:rPr>
              <a:t>energy</a:t>
            </a:r>
            <a:r>
              <a:rPr lang="en-US" altLang="zh-CN" dirty="0" smtClean="0">
                <a:solidFill>
                  <a:srgbClr val="00B050"/>
                </a:solidFill>
              </a:rPr>
              <a:t>;   </a:t>
            </a:r>
            <a:r>
              <a:rPr lang="en-US" altLang="zh-CN" dirty="0">
                <a:solidFill>
                  <a:srgbClr val="00B050"/>
                </a:solidFill>
              </a:rPr>
              <a:t>8.Mechanical </a:t>
            </a:r>
            <a:r>
              <a:rPr lang="en-US" altLang="zh-CN" dirty="0" err="1">
                <a:solidFill>
                  <a:srgbClr val="00B050"/>
                </a:solidFill>
              </a:rPr>
              <a:t>integrety</a:t>
            </a:r>
            <a:r>
              <a:rPr lang="en-US" altLang="zh-CN" dirty="0">
                <a:solidFill>
                  <a:srgbClr val="00B050"/>
                </a:solidFill>
              </a:rPr>
              <a:t> ;</a:t>
            </a:r>
          </a:p>
          <a:p>
            <a:pPr>
              <a:spcBef>
                <a:spcPts val="600"/>
              </a:spcBef>
              <a:spcAft>
                <a:spcPts val="600"/>
              </a:spcAft>
            </a:pPr>
            <a:r>
              <a:rPr lang="en-US" altLang="zh-CN" dirty="0"/>
              <a:t>Modification items:  </a:t>
            </a:r>
            <a:r>
              <a:rPr lang="en-US" altLang="zh-CN" dirty="0">
                <a:solidFill>
                  <a:srgbClr val="FFC000"/>
                </a:solidFill>
              </a:rPr>
              <a:t>9.Vibration test </a:t>
            </a:r>
            <a:r>
              <a:rPr lang="en-US" altLang="zh-CN" dirty="0" smtClean="0"/>
              <a:t>;  </a:t>
            </a:r>
            <a:r>
              <a:rPr lang="en-US" altLang="zh-CN" dirty="0" smtClean="0">
                <a:solidFill>
                  <a:srgbClr val="00B050"/>
                </a:solidFill>
              </a:rPr>
              <a:t>10</a:t>
            </a:r>
            <a:r>
              <a:rPr lang="en-US" altLang="zh-CN" dirty="0">
                <a:solidFill>
                  <a:srgbClr val="00B050"/>
                </a:solidFill>
              </a:rPr>
              <a:t>. Leakage requirement</a:t>
            </a:r>
            <a:r>
              <a:rPr lang="en-US" altLang="zh-CN" dirty="0"/>
              <a:t>;</a:t>
            </a:r>
          </a:p>
          <a:p>
            <a:pPr>
              <a:spcBef>
                <a:spcPts val="600"/>
              </a:spcBef>
              <a:spcAft>
                <a:spcPts val="600"/>
              </a:spcAft>
            </a:pPr>
            <a:r>
              <a:rPr lang="en-US" altLang="zh-CN" dirty="0"/>
              <a:t>Not decided items: </a:t>
            </a:r>
            <a:r>
              <a:rPr lang="en-US" altLang="zh-CN" dirty="0">
                <a:solidFill>
                  <a:srgbClr val="FFC000"/>
                </a:solidFill>
              </a:rPr>
              <a:t>11.Water immersion/water resistance</a:t>
            </a:r>
            <a:r>
              <a:rPr lang="en-US" altLang="zh-CN" dirty="0"/>
              <a:t>; </a:t>
            </a:r>
            <a:endParaRPr lang="en-US" altLang="zh-CN" dirty="0" smtClean="0"/>
          </a:p>
          <a:p>
            <a:pPr>
              <a:spcBef>
                <a:spcPts val="600"/>
              </a:spcBef>
              <a:spcAft>
                <a:spcPts val="600"/>
              </a:spcAft>
            </a:pPr>
            <a:r>
              <a:rPr lang="en-US" altLang="zh-CN" dirty="0" smtClean="0">
                <a:solidFill>
                  <a:srgbClr val="FFC000"/>
                </a:solidFill>
              </a:rPr>
              <a:t>12.Thermal </a:t>
            </a:r>
            <a:r>
              <a:rPr lang="en-US" altLang="zh-CN" dirty="0" err="1" smtClean="0">
                <a:solidFill>
                  <a:srgbClr val="FFC000"/>
                </a:solidFill>
              </a:rPr>
              <a:t>propogation</a:t>
            </a:r>
            <a:r>
              <a:rPr lang="en-US" altLang="zh-CN" dirty="0" smtClean="0"/>
              <a:t>;        </a:t>
            </a:r>
            <a:r>
              <a:rPr lang="en-US" altLang="zh-CN" dirty="0" smtClean="0">
                <a:solidFill>
                  <a:srgbClr val="FF0000"/>
                </a:solidFill>
              </a:rPr>
              <a:t>13. venting ;       </a:t>
            </a:r>
            <a:r>
              <a:rPr lang="en-US" altLang="zh-CN" dirty="0" smtClean="0">
                <a:solidFill>
                  <a:srgbClr val="FFC000"/>
                </a:solidFill>
              </a:rPr>
              <a:t>14.warning;</a:t>
            </a:r>
            <a:endParaRPr lang="en-US" altLang="zh-CN" dirty="0">
              <a:solidFill>
                <a:srgbClr val="00B050"/>
              </a:solidFill>
            </a:endParaRPr>
          </a:p>
          <a:p>
            <a:pPr>
              <a:spcBef>
                <a:spcPts val="600"/>
              </a:spcBef>
              <a:spcAft>
                <a:spcPts val="600"/>
              </a:spcAft>
            </a:pPr>
            <a:r>
              <a:rPr lang="en-US" altLang="zh-CN" sz="1600" dirty="0" err="1" smtClean="0"/>
              <a:t>Addtion</a:t>
            </a:r>
            <a:r>
              <a:rPr lang="en-US" altLang="zh-CN" sz="1600" dirty="0" smtClean="0"/>
              <a:t>: </a:t>
            </a:r>
          </a:p>
          <a:p>
            <a:pPr>
              <a:spcBef>
                <a:spcPts val="600"/>
              </a:spcBef>
              <a:spcAft>
                <a:spcPts val="600"/>
              </a:spcAft>
            </a:pPr>
            <a:r>
              <a:rPr lang="en-US" altLang="zh-CN" sz="1400" dirty="0" smtClean="0"/>
              <a:t>	1.Not decided items are depend on these items for passenger vehicles;</a:t>
            </a:r>
          </a:p>
          <a:p>
            <a:pPr>
              <a:spcBef>
                <a:spcPts val="600"/>
              </a:spcBef>
              <a:spcAft>
                <a:spcPts val="600"/>
              </a:spcAft>
            </a:pPr>
            <a:r>
              <a:rPr lang="en-US" altLang="zh-CN" sz="1400" dirty="0" smtClean="0"/>
              <a:t>	2.</a:t>
            </a:r>
            <a:r>
              <a:rPr lang="en-US" altLang="zh-CN" sz="1400" dirty="0" smtClean="0">
                <a:solidFill>
                  <a:srgbClr val="00B050"/>
                </a:solidFill>
              </a:rPr>
              <a:t>Font</a:t>
            </a:r>
            <a:r>
              <a:rPr lang="en-US" altLang="zh-CN" sz="1400" dirty="0" smtClean="0"/>
              <a:t>: phase1 work;  </a:t>
            </a:r>
          </a:p>
          <a:p>
            <a:pPr>
              <a:spcBef>
                <a:spcPts val="600"/>
              </a:spcBef>
              <a:spcAft>
                <a:spcPts val="600"/>
              </a:spcAft>
            </a:pPr>
            <a:r>
              <a:rPr lang="en-US" altLang="zh-CN" sz="1400" dirty="0">
                <a:solidFill>
                  <a:srgbClr val="FFC000"/>
                </a:solidFill>
              </a:rPr>
              <a:t> </a:t>
            </a:r>
            <a:r>
              <a:rPr lang="en-US" altLang="zh-CN" sz="1400" dirty="0" smtClean="0">
                <a:solidFill>
                  <a:srgbClr val="FFC000"/>
                </a:solidFill>
              </a:rPr>
              <a:t> 	  Font: </a:t>
            </a:r>
            <a:r>
              <a:rPr lang="en-US" altLang="zh-CN" sz="1400" dirty="0" smtClean="0"/>
              <a:t>depend on the passenger vehicles part; </a:t>
            </a:r>
          </a:p>
          <a:p>
            <a:pPr>
              <a:spcBef>
                <a:spcPts val="600"/>
              </a:spcBef>
              <a:spcAft>
                <a:spcPts val="600"/>
              </a:spcAft>
            </a:pPr>
            <a:r>
              <a:rPr lang="en-US" altLang="zh-CN" sz="1400" dirty="0"/>
              <a:t> </a:t>
            </a:r>
            <a:r>
              <a:rPr lang="en-US" altLang="zh-CN" sz="1400" dirty="0" smtClean="0"/>
              <a:t>	   </a:t>
            </a:r>
            <a:r>
              <a:rPr lang="en-US" altLang="zh-CN" sz="1400" dirty="0" smtClean="0">
                <a:solidFill>
                  <a:srgbClr val="FF0000"/>
                </a:solidFill>
              </a:rPr>
              <a:t>Font: </a:t>
            </a:r>
            <a:r>
              <a:rPr lang="en-US" altLang="zh-CN" sz="1400" dirty="0" smtClean="0"/>
              <a:t>phase2 work;</a:t>
            </a:r>
          </a:p>
          <a:p>
            <a:pPr>
              <a:spcBef>
                <a:spcPts val="600"/>
              </a:spcBef>
              <a:spcAft>
                <a:spcPts val="600"/>
              </a:spcAft>
            </a:pPr>
            <a:r>
              <a:rPr lang="en-US" altLang="zh-CN" dirty="0"/>
              <a:t> </a:t>
            </a:r>
            <a:r>
              <a:rPr lang="en-US" altLang="zh-CN" dirty="0" smtClean="0"/>
              <a:t>  </a:t>
            </a:r>
            <a:endParaRPr lang="en-US" altLang="zh-CN" dirty="0"/>
          </a:p>
        </p:txBody>
      </p:sp>
    </p:spTree>
    <p:extLst>
      <p:ext uri="{BB962C8B-B14F-4D97-AF65-F5344CB8AC3E}">
        <p14:creationId xmlns:p14="http://schemas.microsoft.com/office/powerpoint/2010/main" val="278267844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9512" y="116632"/>
            <a:ext cx="6480720" cy="400110"/>
          </a:xfrm>
          <a:prstGeom prst="rect">
            <a:avLst/>
          </a:prstGeom>
          <a:noFill/>
        </p:spPr>
        <p:txBody>
          <a:bodyPr wrap="square" rtlCol="0">
            <a:spAutoFit/>
          </a:bodyPr>
          <a:lstStyle/>
          <a:p>
            <a:r>
              <a:rPr lang="en-US" altLang="zh-CN" sz="2000" b="1" dirty="0" smtClean="0">
                <a:latin typeface="Times New Roman" panose="02020603050405020304" pitchFamily="18" charset="0"/>
                <a:ea typeface="黑体" panose="02010609060101010101" pitchFamily="49" charset="-122"/>
                <a:cs typeface="Times New Roman" panose="02020603050405020304" pitchFamily="18" charset="0"/>
              </a:rPr>
              <a:t>Review of  6</a:t>
            </a:r>
            <a:r>
              <a:rPr lang="en-US" altLang="zh-CN" sz="2000" b="1" baseline="30000" dirty="0" smtClean="0">
                <a:latin typeface="Times New Roman" panose="02020603050405020304" pitchFamily="18" charset="0"/>
                <a:ea typeface="黑体" panose="02010609060101010101" pitchFamily="49" charset="-122"/>
                <a:cs typeface="Times New Roman" panose="02020603050405020304" pitchFamily="18" charset="0"/>
              </a:rPr>
              <a:t>th</a:t>
            </a:r>
            <a:r>
              <a:rPr lang="en-US" altLang="zh-CN" sz="2000" b="1" dirty="0" smtClean="0">
                <a:latin typeface="Times New Roman" panose="02020603050405020304" pitchFamily="18" charset="0"/>
                <a:ea typeface="黑体" panose="02010609060101010101" pitchFamily="49" charset="-122"/>
                <a:cs typeface="Times New Roman" panose="02020603050405020304" pitchFamily="18" charset="0"/>
              </a:rPr>
              <a:t> TF8 Meeting  </a:t>
            </a:r>
            <a:endParaRPr lang="zh-CN" altLang="en-US" sz="2000" b="1" dirty="0">
              <a:latin typeface="Times New Roman" panose="02020603050405020304" pitchFamily="18" charset="0"/>
              <a:ea typeface="黑体" panose="02010609060101010101" pitchFamily="49" charset="-122"/>
              <a:cs typeface="Times New Roman" panose="02020603050405020304" pitchFamily="18" charset="0"/>
            </a:endParaRPr>
          </a:p>
        </p:txBody>
      </p:sp>
      <p:sp>
        <p:nvSpPr>
          <p:cNvPr id="5" name="TextBox 4"/>
          <p:cNvSpPr txBox="1"/>
          <p:nvPr/>
        </p:nvSpPr>
        <p:spPr>
          <a:xfrm>
            <a:off x="183455" y="620688"/>
            <a:ext cx="8640960" cy="2015936"/>
          </a:xfrm>
          <a:prstGeom prst="rect">
            <a:avLst/>
          </a:prstGeom>
          <a:noFill/>
        </p:spPr>
        <p:txBody>
          <a:bodyPr wrap="square" rtlCol="0">
            <a:spAutoFit/>
          </a:bodyPr>
          <a:lstStyle/>
          <a:p>
            <a:pPr>
              <a:spcBef>
                <a:spcPts val="600"/>
              </a:spcBef>
              <a:spcAft>
                <a:spcPts val="600"/>
              </a:spcAft>
            </a:pPr>
            <a:endParaRPr lang="en-US" altLang="zh-CN" dirty="0" smtClean="0"/>
          </a:p>
          <a:p>
            <a:pPr>
              <a:spcBef>
                <a:spcPts val="600"/>
              </a:spcBef>
              <a:spcAft>
                <a:spcPts val="600"/>
              </a:spcAft>
            </a:pPr>
            <a:endParaRPr lang="en-US" altLang="zh-CN" dirty="0" smtClean="0"/>
          </a:p>
          <a:p>
            <a:pPr>
              <a:spcBef>
                <a:spcPts val="600"/>
              </a:spcBef>
              <a:spcAft>
                <a:spcPts val="600"/>
              </a:spcAft>
            </a:pPr>
            <a:endParaRPr lang="en-US" altLang="zh-CN" dirty="0"/>
          </a:p>
          <a:p>
            <a:pPr>
              <a:spcBef>
                <a:spcPts val="600"/>
              </a:spcBef>
              <a:spcAft>
                <a:spcPts val="600"/>
              </a:spcAft>
            </a:pPr>
            <a:endParaRPr lang="zh-CN" altLang="zh-CN" dirty="0"/>
          </a:p>
          <a:p>
            <a:endParaRPr lang="en-US" altLang="zh-CN" dirty="0"/>
          </a:p>
        </p:txBody>
      </p:sp>
      <p:sp>
        <p:nvSpPr>
          <p:cNvPr id="6" name="TextBox 5"/>
          <p:cNvSpPr txBox="1"/>
          <p:nvPr/>
        </p:nvSpPr>
        <p:spPr>
          <a:xfrm>
            <a:off x="154359" y="620688"/>
            <a:ext cx="8424936" cy="5201424"/>
          </a:xfrm>
          <a:prstGeom prst="rect">
            <a:avLst/>
          </a:prstGeom>
          <a:noFill/>
        </p:spPr>
        <p:txBody>
          <a:bodyPr wrap="square" rtlCol="0">
            <a:spAutoFit/>
          </a:bodyPr>
          <a:lstStyle/>
          <a:p>
            <a:pPr>
              <a:spcBef>
                <a:spcPts val="600"/>
              </a:spcBef>
              <a:spcAft>
                <a:spcPts val="600"/>
              </a:spcAft>
            </a:pPr>
            <a:r>
              <a:rPr lang="en-US" altLang="zh-CN" b="1" dirty="0" smtClean="0"/>
              <a:t>Time :</a:t>
            </a:r>
            <a:r>
              <a:rPr lang="en-US" altLang="zh-CN" dirty="0" smtClean="0"/>
              <a:t>Jan, 22, 2016</a:t>
            </a:r>
          </a:p>
          <a:p>
            <a:pPr>
              <a:spcBef>
                <a:spcPts val="600"/>
              </a:spcBef>
              <a:spcAft>
                <a:spcPts val="600"/>
              </a:spcAft>
            </a:pPr>
            <a:r>
              <a:rPr lang="en-US" altLang="zh-CN" b="1" dirty="0" smtClean="0"/>
              <a:t>Address: </a:t>
            </a:r>
            <a:r>
              <a:rPr lang="en-US" altLang="zh-CN" dirty="0" smtClean="0"/>
              <a:t>Brussels</a:t>
            </a:r>
          </a:p>
          <a:p>
            <a:pPr>
              <a:spcBef>
                <a:spcPts val="600"/>
              </a:spcBef>
              <a:spcAft>
                <a:spcPts val="600"/>
              </a:spcAft>
            </a:pPr>
            <a:r>
              <a:rPr lang="en-GB" altLang="zh-CN" b="1" dirty="0"/>
              <a:t>Participants</a:t>
            </a:r>
            <a:r>
              <a:rPr lang="en-US" altLang="zh-CN" b="1" dirty="0"/>
              <a:t>:</a:t>
            </a:r>
            <a:r>
              <a:rPr lang="en-US" altLang="zh-CN" dirty="0" smtClean="0"/>
              <a:t> </a:t>
            </a:r>
          </a:p>
          <a:p>
            <a:pPr>
              <a:spcBef>
                <a:spcPts val="600"/>
              </a:spcBef>
              <a:spcAft>
                <a:spcPts val="600"/>
              </a:spcAft>
            </a:pPr>
            <a:r>
              <a:rPr lang="en-GB" altLang="zh-CN" dirty="0" smtClean="0"/>
              <a:t>(</a:t>
            </a:r>
            <a:r>
              <a:rPr lang="en-GB" altLang="zh-CN" dirty="0"/>
              <a:t>in person): </a:t>
            </a:r>
            <a:r>
              <a:rPr lang="en-GB" altLang="zh-CN" dirty="0" smtClean="0"/>
              <a:t>EC </a:t>
            </a:r>
            <a:r>
              <a:rPr lang="en-GB" altLang="zh-CN" dirty="0"/>
              <a:t>(DG GROW, JRC), JASIC, UTAC, OICA (ACEA, JAMA, SCANIA, Daimler, Renault, Volvo Cars)  - Total 10 participants</a:t>
            </a:r>
            <a:endParaRPr lang="zh-CN" altLang="zh-CN" dirty="0"/>
          </a:p>
          <a:p>
            <a:pPr>
              <a:spcBef>
                <a:spcPts val="600"/>
              </a:spcBef>
              <a:spcAft>
                <a:spcPts val="600"/>
              </a:spcAft>
            </a:pPr>
            <a:r>
              <a:rPr lang="en-GB" altLang="zh-CN" dirty="0"/>
              <a:t>(Web/audio</a:t>
            </a:r>
            <a:r>
              <a:rPr lang="en-GB" altLang="zh-CN" dirty="0" smtClean="0"/>
              <a:t>):China </a:t>
            </a:r>
            <a:r>
              <a:rPr lang="en-GB" altLang="zh-CN" dirty="0"/>
              <a:t>(TF8 leader, BYD, CATARC), NTSEL, OICA (JAMA)</a:t>
            </a:r>
            <a:endParaRPr lang="zh-CN" altLang="zh-CN" dirty="0"/>
          </a:p>
          <a:p>
            <a:pPr>
              <a:spcBef>
                <a:spcPts val="600"/>
              </a:spcBef>
              <a:spcAft>
                <a:spcPts val="600"/>
              </a:spcAft>
            </a:pPr>
            <a:r>
              <a:rPr lang="en-US" altLang="zh-CN" b="1" dirty="0" smtClean="0"/>
              <a:t>Meeting Summary:</a:t>
            </a:r>
          </a:p>
          <a:p>
            <a:pPr>
              <a:spcBef>
                <a:spcPts val="600"/>
              </a:spcBef>
              <a:spcAft>
                <a:spcPts val="600"/>
              </a:spcAft>
            </a:pPr>
            <a:r>
              <a:rPr lang="en-US" altLang="zh-CN" dirty="0" smtClean="0"/>
              <a:t>1&gt;    China provide the vibration road test data that shows the vibration acceleration on buses is smaller than passenger vehicles part, and China suggest the random vibration is more close to the practical situation. Other members are not oppose to this but that needs more convincing reason. </a:t>
            </a:r>
          </a:p>
          <a:p>
            <a:pPr>
              <a:spcBef>
                <a:spcPts val="600"/>
              </a:spcBef>
              <a:spcAft>
                <a:spcPts val="600"/>
              </a:spcAft>
            </a:pPr>
            <a:r>
              <a:rPr lang="en-US" altLang="zh-CN" dirty="0" smtClean="0"/>
              <a:t>2&gt;    OICA review the Annex draft by them that shows they are also agree to include the heavy vehicles into the EVS-GTR . </a:t>
            </a:r>
          </a:p>
          <a:p>
            <a:pPr marL="342900" indent="-342900">
              <a:spcBef>
                <a:spcPts val="600"/>
              </a:spcBef>
              <a:spcAft>
                <a:spcPts val="600"/>
              </a:spcAft>
              <a:buAutoNum type="arabicPeriod"/>
            </a:pPr>
            <a:endParaRPr lang="en-US" altLang="zh-CN" dirty="0"/>
          </a:p>
        </p:txBody>
      </p:sp>
    </p:spTree>
    <p:extLst>
      <p:ext uri="{BB962C8B-B14F-4D97-AF65-F5344CB8AC3E}">
        <p14:creationId xmlns:p14="http://schemas.microsoft.com/office/powerpoint/2010/main" val="306012899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9512" y="116632"/>
            <a:ext cx="6480720" cy="400110"/>
          </a:xfrm>
          <a:prstGeom prst="rect">
            <a:avLst/>
          </a:prstGeom>
          <a:noFill/>
        </p:spPr>
        <p:txBody>
          <a:bodyPr wrap="square" rtlCol="0">
            <a:spAutoFit/>
          </a:bodyPr>
          <a:lstStyle/>
          <a:p>
            <a:r>
              <a:rPr lang="en-US" altLang="zh-CN" sz="2000" b="1" dirty="0" smtClean="0">
                <a:latin typeface="Times New Roman" panose="02020603050405020304" pitchFamily="18" charset="0"/>
                <a:ea typeface="黑体" panose="02010609060101010101" pitchFamily="49" charset="-122"/>
                <a:cs typeface="Times New Roman" panose="02020603050405020304" pitchFamily="18" charset="0"/>
              </a:rPr>
              <a:t>Key Points of  TF8 works</a:t>
            </a:r>
          </a:p>
        </p:txBody>
      </p:sp>
      <p:sp>
        <p:nvSpPr>
          <p:cNvPr id="5" name="TextBox 4"/>
          <p:cNvSpPr txBox="1"/>
          <p:nvPr/>
        </p:nvSpPr>
        <p:spPr>
          <a:xfrm>
            <a:off x="183455" y="620688"/>
            <a:ext cx="8640960" cy="2015936"/>
          </a:xfrm>
          <a:prstGeom prst="rect">
            <a:avLst/>
          </a:prstGeom>
          <a:noFill/>
        </p:spPr>
        <p:txBody>
          <a:bodyPr wrap="square" rtlCol="0">
            <a:spAutoFit/>
          </a:bodyPr>
          <a:lstStyle/>
          <a:p>
            <a:pPr>
              <a:spcBef>
                <a:spcPts val="600"/>
              </a:spcBef>
              <a:spcAft>
                <a:spcPts val="600"/>
              </a:spcAft>
            </a:pPr>
            <a:endParaRPr lang="en-US" altLang="zh-CN" dirty="0" smtClean="0"/>
          </a:p>
          <a:p>
            <a:pPr>
              <a:spcBef>
                <a:spcPts val="600"/>
              </a:spcBef>
              <a:spcAft>
                <a:spcPts val="600"/>
              </a:spcAft>
            </a:pPr>
            <a:endParaRPr lang="en-US" altLang="zh-CN" dirty="0" smtClean="0"/>
          </a:p>
          <a:p>
            <a:pPr>
              <a:spcBef>
                <a:spcPts val="600"/>
              </a:spcBef>
              <a:spcAft>
                <a:spcPts val="600"/>
              </a:spcAft>
            </a:pPr>
            <a:endParaRPr lang="en-US" altLang="zh-CN" dirty="0"/>
          </a:p>
          <a:p>
            <a:pPr>
              <a:spcBef>
                <a:spcPts val="600"/>
              </a:spcBef>
              <a:spcAft>
                <a:spcPts val="600"/>
              </a:spcAft>
            </a:pPr>
            <a:endParaRPr lang="zh-CN" altLang="zh-CN" dirty="0"/>
          </a:p>
          <a:p>
            <a:endParaRPr lang="en-US" altLang="zh-CN" dirty="0"/>
          </a:p>
        </p:txBody>
      </p:sp>
      <p:sp>
        <p:nvSpPr>
          <p:cNvPr id="2" name="TextBox 1"/>
          <p:cNvSpPr txBox="1"/>
          <p:nvPr/>
        </p:nvSpPr>
        <p:spPr>
          <a:xfrm>
            <a:off x="179510" y="649512"/>
            <a:ext cx="8784977" cy="1908215"/>
          </a:xfrm>
          <a:prstGeom prst="rect">
            <a:avLst/>
          </a:prstGeom>
          <a:noFill/>
        </p:spPr>
        <p:txBody>
          <a:bodyPr wrap="square" rtlCol="0">
            <a:spAutoFit/>
          </a:bodyPr>
          <a:lstStyle/>
          <a:p>
            <a:pPr>
              <a:spcBef>
                <a:spcPts val="600"/>
              </a:spcBef>
              <a:spcAft>
                <a:spcPts val="600"/>
              </a:spcAft>
            </a:pPr>
            <a:r>
              <a:rPr lang="en-US" altLang="zh-CN" dirty="0" smtClean="0"/>
              <a:t>1. </a:t>
            </a:r>
            <a:r>
              <a:rPr lang="en-US" altLang="zh-CN" dirty="0"/>
              <a:t>This part of EVS-GTR  specifies safety-related performance of electrically propelled road heavy duty vehicles and their rechargeable energy storage systems.</a:t>
            </a:r>
            <a:endParaRPr lang="zh-CN" altLang="zh-CN" dirty="0"/>
          </a:p>
          <a:p>
            <a:pPr>
              <a:spcBef>
                <a:spcPts val="600"/>
              </a:spcBef>
              <a:spcAft>
                <a:spcPts val="600"/>
              </a:spcAft>
            </a:pPr>
            <a:r>
              <a:rPr lang="en-US" altLang="zh-CN" dirty="0"/>
              <a:t> </a:t>
            </a:r>
            <a:r>
              <a:rPr lang="en-US" altLang="zh-CN" dirty="0" smtClean="0"/>
              <a:t>     Heavy </a:t>
            </a:r>
            <a:r>
              <a:rPr lang="en-US" altLang="zh-CN" dirty="0"/>
              <a:t>duty vehicles cover vehicles of Category 1-2 with a gross vehicle mass (</a:t>
            </a:r>
            <a:r>
              <a:rPr lang="en-US" altLang="zh-CN" dirty="0" smtClean="0"/>
              <a:t>GVM) exceeding </a:t>
            </a:r>
            <a:r>
              <a:rPr lang="en-US" altLang="zh-CN" dirty="0"/>
              <a:t>4,536kg  , [and category 2 with a GVM exceeding 3,500kg  ]equipped with electric power train containing high voltage bus, [excluding when vehicles can be connected to the grid and at the same time moved by its own propulsion system ]</a:t>
            </a:r>
            <a:r>
              <a:rPr lang="zh-CN" altLang="zh-CN" dirty="0"/>
              <a:t> </a:t>
            </a:r>
            <a:r>
              <a:rPr lang="en-US" altLang="zh-CN" dirty="0"/>
              <a:t> </a:t>
            </a:r>
            <a:r>
              <a:rPr lang="en-US" altLang="zh-CN" dirty="0" smtClean="0"/>
              <a:t>.</a:t>
            </a:r>
            <a:endParaRPr lang="zh-CN" altLang="en-US" dirty="0"/>
          </a:p>
        </p:txBody>
      </p:sp>
      <p:sp>
        <p:nvSpPr>
          <p:cNvPr id="7" name="TextBox 6"/>
          <p:cNvSpPr txBox="1"/>
          <p:nvPr/>
        </p:nvSpPr>
        <p:spPr>
          <a:xfrm>
            <a:off x="183455" y="2843058"/>
            <a:ext cx="8640960" cy="3970318"/>
          </a:xfrm>
          <a:prstGeom prst="rect">
            <a:avLst/>
          </a:prstGeom>
          <a:noFill/>
        </p:spPr>
        <p:txBody>
          <a:bodyPr wrap="square" rtlCol="0">
            <a:spAutoFit/>
          </a:bodyPr>
          <a:lstStyle/>
          <a:p>
            <a:r>
              <a:rPr lang="en-US" altLang="zh-CN" dirty="0" smtClean="0"/>
              <a:t>Comments </a:t>
            </a:r>
            <a:r>
              <a:rPr lang="en-US" altLang="zh-CN" dirty="0"/>
              <a:t>f</a:t>
            </a:r>
            <a:r>
              <a:rPr lang="en-US" altLang="zh-CN" dirty="0" smtClean="0"/>
              <a:t>rom China :</a:t>
            </a:r>
          </a:p>
          <a:p>
            <a:r>
              <a:rPr lang="en-US" altLang="zh-CN" dirty="0" smtClean="0"/>
              <a:t>1.1&gt;     The reason for scope of EVS-GTR main document is not enough. </a:t>
            </a:r>
          </a:p>
          <a:p>
            <a:r>
              <a:rPr lang="en-US" altLang="zh-CN" dirty="0" smtClean="0"/>
              <a:t>Page 8, 4.1 section only explain the reason for heavy vehicle`s exemption of crash requirements, but EVS-GTR considers about </a:t>
            </a:r>
            <a:r>
              <a:rPr lang="en-US" altLang="zh-CN" dirty="0" err="1" smtClean="0"/>
              <a:t>safty</a:t>
            </a:r>
            <a:r>
              <a:rPr lang="en-US" altLang="zh-CN" dirty="0" smtClean="0"/>
              <a:t> requirement in normal use either, So that`s not convincing to define the GTR scope as passenger vehicles.</a:t>
            </a:r>
          </a:p>
          <a:p>
            <a:endParaRPr lang="en-US" altLang="zh-CN" dirty="0"/>
          </a:p>
          <a:p>
            <a:r>
              <a:rPr lang="en-US" altLang="zh-CN" dirty="0" smtClean="0"/>
              <a:t>1.2&gt;     Heavy vehicles  could be included in the main document of EVS-GTR. Because  most items for passenger vehicles could be used applied to heavy vehicles directly or could be exempt for heavy vehicles, besides other items also are the same in principle ,the only difference may be the test parameters. </a:t>
            </a:r>
          </a:p>
          <a:p>
            <a:endParaRPr lang="en-US" altLang="zh-CN" dirty="0" smtClean="0"/>
          </a:p>
          <a:p>
            <a:endParaRPr lang="en-US" altLang="zh-CN" dirty="0"/>
          </a:p>
          <a:p>
            <a:r>
              <a:rPr lang="en-US" altLang="zh-CN" dirty="0" smtClean="0"/>
              <a:t> </a:t>
            </a:r>
          </a:p>
          <a:p>
            <a:r>
              <a:rPr lang="en-US" altLang="zh-CN" dirty="0" smtClean="0"/>
              <a:t> </a:t>
            </a:r>
            <a:endParaRPr lang="zh-CN" altLang="en-US" dirty="0"/>
          </a:p>
        </p:txBody>
      </p:sp>
    </p:spTree>
    <p:extLst>
      <p:ext uri="{BB962C8B-B14F-4D97-AF65-F5344CB8AC3E}">
        <p14:creationId xmlns:p14="http://schemas.microsoft.com/office/powerpoint/2010/main" val="126795992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9512" y="116632"/>
            <a:ext cx="6480720" cy="400110"/>
          </a:xfrm>
          <a:prstGeom prst="rect">
            <a:avLst/>
          </a:prstGeom>
          <a:noFill/>
        </p:spPr>
        <p:txBody>
          <a:bodyPr wrap="square" rtlCol="0">
            <a:spAutoFit/>
          </a:bodyPr>
          <a:lstStyle/>
          <a:p>
            <a:r>
              <a:rPr lang="en-US" altLang="zh-CN" sz="2000" b="1" dirty="0" smtClean="0">
                <a:latin typeface="Times New Roman" panose="02020603050405020304" pitchFamily="18" charset="0"/>
                <a:ea typeface="黑体" panose="02010609060101010101" pitchFamily="49" charset="-122"/>
                <a:cs typeface="Times New Roman" panose="02020603050405020304" pitchFamily="18" charset="0"/>
              </a:rPr>
              <a:t>Key Points of  TF8 works</a:t>
            </a:r>
          </a:p>
        </p:txBody>
      </p:sp>
      <p:sp>
        <p:nvSpPr>
          <p:cNvPr id="5" name="TextBox 4"/>
          <p:cNvSpPr txBox="1"/>
          <p:nvPr/>
        </p:nvSpPr>
        <p:spPr>
          <a:xfrm>
            <a:off x="183455" y="620688"/>
            <a:ext cx="8640960" cy="2015936"/>
          </a:xfrm>
          <a:prstGeom prst="rect">
            <a:avLst/>
          </a:prstGeom>
          <a:noFill/>
        </p:spPr>
        <p:txBody>
          <a:bodyPr wrap="square" rtlCol="0">
            <a:spAutoFit/>
          </a:bodyPr>
          <a:lstStyle/>
          <a:p>
            <a:pPr>
              <a:spcBef>
                <a:spcPts val="600"/>
              </a:spcBef>
              <a:spcAft>
                <a:spcPts val="600"/>
              </a:spcAft>
            </a:pPr>
            <a:endParaRPr lang="en-US" altLang="zh-CN" dirty="0" smtClean="0"/>
          </a:p>
          <a:p>
            <a:pPr>
              <a:spcBef>
                <a:spcPts val="600"/>
              </a:spcBef>
              <a:spcAft>
                <a:spcPts val="600"/>
              </a:spcAft>
            </a:pPr>
            <a:endParaRPr lang="en-US" altLang="zh-CN" dirty="0" smtClean="0"/>
          </a:p>
          <a:p>
            <a:pPr>
              <a:spcBef>
                <a:spcPts val="600"/>
              </a:spcBef>
              <a:spcAft>
                <a:spcPts val="600"/>
              </a:spcAft>
            </a:pPr>
            <a:endParaRPr lang="en-US" altLang="zh-CN" dirty="0"/>
          </a:p>
          <a:p>
            <a:pPr>
              <a:spcBef>
                <a:spcPts val="600"/>
              </a:spcBef>
              <a:spcAft>
                <a:spcPts val="600"/>
              </a:spcAft>
            </a:pPr>
            <a:endParaRPr lang="zh-CN" altLang="zh-CN" dirty="0"/>
          </a:p>
          <a:p>
            <a:endParaRPr lang="en-US" altLang="zh-CN" dirty="0"/>
          </a:p>
        </p:txBody>
      </p:sp>
      <p:sp>
        <p:nvSpPr>
          <p:cNvPr id="2" name="TextBox 1"/>
          <p:cNvSpPr txBox="1"/>
          <p:nvPr/>
        </p:nvSpPr>
        <p:spPr>
          <a:xfrm>
            <a:off x="179510" y="649512"/>
            <a:ext cx="8784977" cy="2092881"/>
          </a:xfrm>
          <a:prstGeom prst="rect">
            <a:avLst/>
          </a:prstGeom>
          <a:noFill/>
        </p:spPr>
        <p:txBody>
          <a:bodyPr wrap="square" rtlCol="0">
            <a:spAutoFit/>
          </a:bodyPr>
          <a:lstStyle/>
          <a:p>
            <a:pPr>
              <a:spcBef>
                <a:spcPts val="600"/>
              </a:spcBef>
              <a:spcAft>
                <a:spcPts val="600"/>
              </a:spcAft>
            </a:pPr>
            <a:r>
              <a:rPr lang="en-US" altLang="zh-CN" dirty="0" smtClean="0"/>
              <a:t>Comments from OICA:</a:t>
            </a:r>
          </a:p>
          <a:p>
            <a:pPr>
              <a:spcBef>
                <a:spcPts val="600"/>
              </a:spcBef>
              <a:spcAft>
                <a:spcPts val="600"/>
              </a:spcAft>
            </a:pPr>
            <a:r>
              <a:rPr lang="en-US" altLang="zh-CN" dirty="0" smtClean="0"/>
              <a:t>1.3&gt;    OICA </a:t>
            </a:r>
            <a:r>
              <a:rPr lang="en-US" altLang="zh-CN" dirty="0"/>
              <a:t> </a:t>
            </a:r>
            <a:r>
              <a:rPr lang="en-US" altLang="zh-CN" dirty="0" smtClean="0"/>
              <a:t>support to  include heavy vehicles into the EVS-GTR as an Annex. </a:t>
            </a:r>
          </a:p>
          <a:p>
            <a:pPr>
              <a:spcBef>
                <a:spcPts val="600"/>
              </a:spcBef>
              <a:spcAft>
                <a:spcPts val="600"/>
              </a:spcAft>
            </a:pPr>
            <a:r>
              <a:rPr lang="en-US" altLang="zh-CN" dirty="0" smtClean="0"/>
              <a:t>1.4&gt;    items not included in R100 may be postponed to phase 2.</a:t>
            </a:r>
          </a:p>
          <a:p>
            <a:pPr>
              <a:spcBef>
                <a:spcPts val="600"/>
              </a:spcBef>
              <a:spcAft>
                <a:spcPts val="600"/>
              </a:spcAft>
            </a:pPr>
            <a:endParaRPr lang="en-US" altLang="zh-CN" dirty="0" smtClean="0"/>
          </a:p>
          <a:p>
            <a:pPr>
              <a:spcBef>
                <a:spcPts val="600"/>
              </a:spcBef>
              <a:spcAft>
                <a:spcPts val="600"/>
              </a:spcAft>
            </a:pPr>
            <a:endParaRPr lang="zh-CN" altLang="en-US" dirty="0"/>
          </a:p>
        </p:txBody>
      </p:sp>
    </p:spTree>
    <p:extLst>
      <p:ext uri="{BB962C8B-B14F-4D97-AF65-F5344CB8AC3E}">
        <p14:creationId xmlns:p14="http://schemas.microsoft.com/office/powerpoint/2010/main" val="361418823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9512" y="116632"/>
            <a:ext cx="6480720" cy="400110"/>
          </a:xfrm>
          <a:prstGeom prst="rect">
            <a:avLst/>
          </a:prstGeom>
          <a:noFill/>
        </p:spPr>
        <p:txBody>
          <a:bodyPr wrap="square" rtlCol="0">
            <a:spAutoFit/>
          </a:bodyPr>
          <a:lstStyle/>
          <a:p>
            <a:r>
              <a:rPr lang="en-US" altLang="zh-CN" sz="2000" b="1" dirty="0" smtClean="0">
                <a:latin typeface="Times New Roman" panose="02020603050405020304" pitchFamily="18" charset="0"/>
                <a:ea typeface="黑体" panose="02010609060101010101" pitchFamily="49" charset="-122"/>
                <a:cs typeface="Times New Roman" panose="02020603050405020304" pitchFamily="18" charset="0"/>
              </a:rPr>
              <a:t>Key Points of  TF8 works</a:t>
            </a:r>
          </a:p>
        </p:txBody>
      </p:sp>
      <p:sp>
        <p:nvSpPr>
          <p:cNvPr id="5" name="TextBox 4"/>
          <p:cNvSpPr txBox="1"/>
          <p:nvPr/>
        </p:nvSpPr>
        <p:spPr>
          <a:xfrm>
            <a:off x="183455" y="620688"/>
            <a:ext cx="8640960" cy="2015936"/>
          </a:xfrm>
          <a:prstGeom prst="rect">
            <a:avLst/>
          </a:prstGeom>
          <a:noFill/>
        </p:spPr>
        <p:txBody>
          <a:bodyPr wrap="square" rtlCol="0">
            <a:spAutoFit/>
          </a:bodyPr>
          <a:lstStyle/>
          <a:p>
            <a:pPr>
              <a:spcBef>
                <a:spcPts val="600"/>
              </a:spcBef>
              <a:spcAft>
                <a:spcPts val="600"/>
              </a:spcAft>
            </a:pPr>
            <a:endParaRPr lang="en-US" altLang="zh-CN" dirty="0" smtClean="0"/>
          </a:p>
          <a:p>
            <a:pPr>
              <a:spcBef>
                <a:spcPts val="600"/>
              </a:spcBef>
              <a:spcAft>
                <a:spcPts val="600"/>
              </a:spcAft>
            </a:pPr>
            <a:endParaRPr lang="en-US" altLang="zh-CN" dirty="0" smtClean="0"/>
          </a:p>
          <a:p>
            <a:pPr>
              <a:spcBef>
                <a:spcPts val="600"/>
              </a:spcBef>
              <a:spcAft>
                <a:spcPts val="600"/>
              </a:spcAft>
            </a:pPr>
            <a:endParaRPr lang="en-US" altLang="zh-CN" dirty="0"/>
          </a:p>
          <a:p>
            <a:pPr>
              <a:spcBef>
                <a:spcPts val="600"/>
              </a:spcBef>
              <a:spcAft>
                <a:spcPts val="600"/>
              </a:spcAft>
            </a:pPr>
            <a:endParaRPr lang="zh-CN" altLang="zh-CN" dirty="0"/>
          </a:p>
          <a:p>
            <a:endParaRPr lang="en-US" altLang="zh-CN" dirty="0"/>
          </a:p>
        </p:txBody>
      </p:sp>
      <p:sp>
        <p:nvSpPr>
          <p:cNvPr id="7" name="TextBox 6"/>
          <p:cNvSpPr txBox="1"/>
          <p:nvPr/>
        </p:nvSpPr>
        <p:spPr>
          <a:xfrm>
            <a:off x="183455" y="2780928"/>
            <a:ext cx="8640960" cy="369332"/>
          </a:xfrm>
          <a:prstGeom prst="rect">
            <a:avLst/>
          </a:prstGeom>
          <a:noFill/>
        </p:spPr>
        <p:txBody>
          <a:bodyPr wrap="square" rtlCol="0">
            <a:spAutoFit/>
          </a:bodyPr>
          <a:lstStyle/>
          <a:p>
            <a:r>
              <a:rPr lang="en-US" altLang="zh-CN" dirty="0" smtClean="0"/>
              <a:t> </a:t>
            </a:r>
            <a:endParaRPr lang="zh-CN" altLang="en-US" dirty="0"/>
          </a:p>
        </p:txBody>
      </p:sp>
      <p:sp>
        <p:nvSpPr>
          <p:cNvPr id="3" name="TextBox 2"/>
          <p:cNvSpPr txBox="1"/>
          <p:nvPr/>
        </p:nvSpPr>
        <p:spPr>
          <a:xfrm>
            <a:off x="183455" y="692696"/>
            <a:ext cx="8640960" cy="4524315"/>
          </a:xfrm>
          <a:prstGeom prst="rect">
            <a:avLst/>
          </a:prstGeom>
          <a:noFill/>
        </p:spPr>
        <p:txBody>
          <a:bodyPr wrap="square" rtlCol="0">
            <a:spAutoFit/>
          </a:bodyPr>
          <a:lstStyle/>
          <a:p>
            <a:pPr marL="342900" indent="-342900">
              <a:buAutoNum type="arabicPeriod" startAt="2"/>
            </a:pPr>
            <a:r>
              <a:rPr lang="en-US" altLang="zh-CN" dirty="0" smtClean="0"/>
              <a:t>Definition of “subsystem”</a:t>
            </a:r>
          </a:p>
          <a:p>
            <a:r>
              <a:rPr lang="en-US" altLang="zh-CN" dirty="0" smtClean="0"/>
              <a:t>Comments from china:</a:t>
            </a:r>
          </a:p>
          <a:p>
            <a:r>
              <a:rPr lang="en-GB" altLang="zh-CN" dirty="0" smtClean="0"/>
              <a:t>      “Subsystem” means any functional assembly of REESS components. </a:t>
            </a:r>
            <a:r>
              <a:rPr lang="en-US" altLang="zh-CN" dirty="0"/>
              <a:t> </a:t>
            </a:r>
            <a:r>
              <a:rPr lang="en-GB" altLang="zh-CN" dirty="0" smtClean="0"/>
              <a:t>The </a:t>
            </a:r>
            <a:r>
              <a:rPr lang="en-GB" altLang="zh-CN" dirty="0"/>
              <a:t>subsystem which represents the same safety performance as complete REESS could contain </a:t>
            </a:r>
            <a:r>
              <a:rPr lang="en-GB" altLang="zh-CN" dirty="0" err="1"/>
              <a:t>cells,electrical</a:t>
            </a:r>
            <a:r>
              <a:rPr lang="en-GB" altLang="zh-CN" dirty="0"/>
              <a:t> connections, electrical components, electric management controller, physical support and so on.</a:t>
            </a:r>
            <a:endParaRPr lang="zh-CN" altLang="zh-CN" dirty="0"/>
          </a:p>
          <a:p>
            <a:r>
              <a:rPr lang="en-US" altLang="zh-CN" dirty="0"/>
              <a:t>  </a:t>
            </a:r>
            <a:r>
              <a:rPr lang="en-US" altLang="zh-CN" dirty="0" smtClean="0"/>
              <a:t>     This </a:t>
            </a:r>
            <a:r>
              <a:rPr lang="en-US" altLang="zh-CN" dirty="0" err="1"/>
              <a:t>explaination</a:t>
            </a:r>
            <a:r>
              <a:rPr lang="en-US" altLang="zh-CN" dirty="0"/>
              <a:t> is much more important to heavy vehicles than passenger vehicles,</a:t>
            </a:r>
            <a:endParaRPr lang="zh-CN" altLang="zh-CN" dirty="0"/>
          </a:p>
          <a:p>
            <a:r>
              <a:rPr lang="en-US" altLang="zh-CN" dirty="0"/>
              <a:t>For the REESS in heavy vehicles contains more pack with much bigger dimensions and much heavier weight ,that`s impossible, at least impractical, to test the whole REESS, so in almost all the test items , the manufactures prefers to chose </a:t>
            </a:r>
            <a:r>
              <a:rPr lang="en-GB" altLang="zh-CN" dirty="0"/>
              <a:t>to test with related subsystem(s) whose test result can reasonably represent the performance of the complete REESS </a:t>
            </a:r>
            <a:r>
              <a:rPr lang="en-GB" altLang="zh-CN" dirty="0" smtClean="0"/>
              <a:t>under </a:t>
            </a:r>
            <a:r>
              <a:rPr lang="en-GB" altLang="zh-CN" dirty="0"/>
              <a:t>the same conditions. </a:t>
            </a:r>
            <a:r>
              <a:rPr lang="en-GB" altLang="zh-CN" dirty="0" smtClean="0"/>
              <a:t>So </a:t>
            </a:r>
            <a:r>
              <a:rPr lang="en-GB" altLang="zh-CN" dirty="0"/>
              <a:t>that`s very important to clarify the definition of “subsystem</a:t>
            </a:r>
            <a:r>
              <a:rPr lang="en-GB" altLang="zh-CN" dirty="0" smtClean="0"/>
              <a:t>”.</a:t>
            </a:r>
            <a:endParaRPr lang="zh-CN" altLang="zh-CN" dirty="0"/>
          </a:p>
          <a:p>
            <a:endParaRPr lang="en-US" altLang="zh-CN" dirty="0" smtClean="0"/>
          </a:p>
          <a:p>
            <a:endParaRPr lang="en-US" altLang="zh-CN" dirty="0" smtClean="0"/>
          </a:p>
          <a:p>
            <a:endParaRPr lang="zh-CN" altLang="en-US" dirty="0"/>
          </a:p>
        </p:txBody>
      </p:sp>
    </p:spTree>
    <p:extLst>
      <p:ext uri="{BB962C8B-B14F-4D97-AF65-F5344CB8AC3E}">
        <p14:creationId xmlns:p14="http://schemas.microsoft.com/office/powerpoint/2010/main" val="277207484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9512" y="116632"/>
            <a:ext cx="6480720" cy="400110"/>
          </a:xfrm>
          <a:prstGeom prst="rect">
            <a:avLst/>
          </a:prstGeom>
          <a:noFill/>
        </p:spPr>
        <p:txBody>
          <a:bodyPr wrap="square" rtlCol="0">
            <a:spAutoFit/>
          </a:bodyPr>
          <a:lstStyle/>
          <a:p>
            <a:r>
              <a:rPr lang="en-US" altLang="zh-CN" sz="2000" b="1" dirty="0" smtClean="0">
                <a:latin typeface="Times New Roman" panose="02020603050405020304" pitchFamily="18" charset="0"/>
                <a:ea typeface="黑体" panose="02010609060101010101" pitchFamily="49" charset="-122"/>
                <a:cs typeface="Times New Roman" panose="02020603050405020304" pitchFamily="18" charset="0"/>
              </a:rPr>
              <a:t>Key Points of  TF8 works</a:t>
            </a:r>
          </a:p>
        </p:txBody>
      </p:sp>
      <p:sp>
        <p:nvSpPr>
          <p:cNvPr id="5" name="TextBox 4"/>
          <p:cNvSpPr txBox="1"/>
          <p:nvPr/>
        </p:nvSpPr>
        <p:spPr>
          <a:xfrm>
            <a:off x="183455" y="620688"/>
            <a:ext cx="8640960" cy="2015936"/>
          </a:xfrm>
          <a:prstGeom prst="rect">
            <a:avLst/>
          </a:prstGeom>
          <a:noFill/>
        </p:spPr>
        <p:txBody>
          <a:bodyPr wrap="square" rtlCol="0">
            <a:spAutoFit/>
          </a:bodyPr>
          <a:lstStyle/>
          <a:p>
            <a:pPr>
              <a:spcBef>
                <a:spcPts val="600"/>
              </a:spcBef>
              <a:spcAft>
                <a:spcPts val="600"/>
              </a:spcAft>
            </a:pPr>
            <a:endParaRPr lang="en-US" altLang="zh-CN" dirty="0" smtClean="0"/>
          </a:p>
          <a:p>
            <a:pPr>
              <a:spcBef>
                <a:spcPts val="600"/>
              </a:spcBef>
              <a:spcAft>
                <a:spcPts val="600"/>
              </a:spcAft>
            </a:pPr>
            <a:endParaRPr lang="en-US" altLang="zh-CN" dirty="0" smtClean="0"/>
          </a:p>
          <a:p>
            <a:pPr>
              <a:spcBef>
                <a:spcPts val="600"/>
              </a:spcBef>
              <a:spcAft>
                <a:spcPts val="600"/>
              </a:spcAft>
            </a:pPr>
            <a:endParaRPr lang="en-US" altLang="zh-CN" dirty="0"/>
          </a:p>
          <a:p>
            <a:pPr>
              <a:spcBef>
                <a:spcPts val="600"/>
              </a:spcBef>
              <a:spcAft>
                <a:spcPts val="600"/>
              </a:spcAft>
            </a:pPr>
            <a:endParaRPr lang="zh-CN" altLang="zh-CN" dirty="0"/>
          </a:p>
          <a:p>
            <a:endParaRPr lang="en-US" altLang="zh-CN" dirty="0"/>
          </a:p>
        </p:txBody>
      </p:sp>
      <p:sp>
        <p:nvSpPr>
          <p:cNvPr id="7" name="TextBox 6"/>
          <p:cNvSpPr txBox="1"/>
          <p:nvPr/>
        </p:nvSpPr>
        <p:spPr>
          <a:xfrm>
            <a:off x="183455" y="2780928"/>
            <a:ext cx="8640960" cy="369332"/>
          </a:xfrm>
          <a:prstGeom prst="rect">
            <a:avLst/>
          </a:prstGeom>
          <a:noFill/>
        </p:spPr>
        <p:txBody>
          <a:bodyPr wrap="square" rtlCol="0">
            <a:spAutoFit/>
          </a:bodyPr>
          <a:lstStyle/>
          <a:p>
            <a:r>
              <a:rPr lang="en-US" altLang="zh-CN" dirty="0" smtClean="0"/>
              <a:t> </a:t>
            </a:r>
            <a:endParaRPr lang="zh-CN" altLang="en-US" dirty="0"/>
          </a:p>
        </p:txBody>
      </p:sp>
      <p:sp>
        <p:nvSpPr>
          <p:cNvPr id="3" name="TextBox 2"/>
          <p:cNvSpPr txBox="1"/>
          <p:nvPr/>
        </p:nvSpPr>
        <p:spPr>
          <a:xfrm>
            <a:off x="183455" y="692696"/>
            <a:ext cx="8640960" cy="5078313"/>
          </a:xfrm>
          <a:prstGeom prst="rect">
            <a:avLst/>
          </a:prstGeom>
          <a:noFill/>
        </p:spPr>
        <p:txBody>
          <a:bodyPr wrap="square" rtlCol="0">
            <a:spAutoFit/>
          </a:bodyPr>
          <a:lstStyle/>
          <a:p>
            <a:pPr marL="342900" indent="-342900">
              <a:buAutoNum type="arabicPeriod" startAt="3"/>
            </a:pPr>
            <a:r>
              <a:rPr lang="en-US" altLang="zh-CN" dirty="0" smtClean="0"/>
              <a:t>Vibration test </a:t>
            </a:r>
          </a:p>
          <a:p>
            <a:r>
              <a:rPr lang="en-US" altLang="zh-CN" dirty="0" smtClean="0"/>
              <a:t>Comments from OICA:</a:t>
            </a:r>
          </a:p>
          <a:p>
            <a:r>
              <a:rPr lang="en-US" altLang="zh-CN" dirty="0" smtClean="0"/>
              <a:t>1&gt;    </a:t>
            </a:r>
            <a:r>
              <a:rPr lang="en-GB" altLang="zh-CN" dirty="0" smtClean="0"/>
              <a:t>Propose </a:t>
            </a:r>
            <a:r>
              <a:rPr lang="en-GB" altLang="zh-CN" dirty="0"/>
              <a:t>alignment with requirements in R100.02, since this is already applied in EU and </a:t>
            </a:r>
            <a:r>
              <a:rPr lang="en-GB" altLang="zh-CN" dirty="0" smtClean="0"/>
              <a:t>Japan. </a:t>
            </a:r>
          </a:p>
          <a:p>
            <a:endParaRPr lang="en-GB" altLang="zh-CN" dirty="0"/>
          </a:p>
          <a:p>
            <a:pPr lvl="0"/>
            <a:r>
              <a:rPr lang="en-US" altLang="zh-CN" dirty="0"/>
              <a:t>Comments from </a:t>
            </a:r>
            <a:r>
              <a:rPr lang="en-GB" altLang="zh-CN" dirty="0" smtClean="0"/>
              <a:t>NTSEL:</a:t>
            </a:r>
          </a:p>
          <a:p>
            <a:pPr lvl="0"/>
            <a:r>
              <a:rPr lang="en-GB" altLang="zh-CN" dirty="0" smtClean="0"/>
              <a:t>2&gt;   </a:t>
            </a:r>
            <a:r>
              <a:rPr lang="en-GB" altLang="zh-CN" dirty="0"/>
              <a:t>Support </a:t>
            </a:r>
            <a:r>
              <a:rPr lang="en-GB" altLang="zh-CN" dirty="0" smtClean="0"/>
              <a:t>vibration test align </a:t>
            </a:r>
            <a:r>
              <a:rPr lang="en-GB" altLang="zh-CN" dirty="0"/>
              <a:t>with R100.02 in phase 1 and work on improving test profile in phase 2.</a:t>
            </a:r>
            <a:endParaRPr lang="zh-CN" altLang="zh-CN" dirty="0"/>
          </a:p>
          <a:p>
            <a:endParaRPr lang="en-US" altLang="zh-CN" dirty="0" smtClean="0"/>
          </a:p>
          <a:p>
            <a:r>
              <a:rPr lang="en-US" altLang="zh-CN" dirty="0" smtClean="0"/>
              <a:t>Comments from China:</a:t>
            </a:r>
          </a:p>
          <a:p>
            <a:r>
              <a:rPr lang="en-US" altLang="zh-CN" dirty="0" smtClean="0"/>
              <a:t>3&gt;    China support a random vibration test for that`s more close to the practical situation. </a:t>
            </a:r>
          </a:p>
          <a:p>
            <a:r>
              <a:rPr lang="en-US" altLang="zh-CN" dirty="0" smtClean="0"/>
              <a:t>From BYD test report, we find the acceleration for heavy vehicles is smaller than passenger vehicles request, so China suggest more research on vibration test in phase 1 . Besides ,in order to get  convincing rational for vibration test, China suggest to find out how the parameters defined in r100, that helps a lot.</a:t>
            </a:r>
          </a:p>
          <a:p>
            <a:endParaRPr lang="en-US" altLang="zh-CN" dirty="0" smtClean="0"/>
          </a:p>
          <a:p>
            <a:endParaRPr lang="en-US" altLang="zh-CN" dirty="0" smtClean="0"/>
          </a:p>
          <a:p>
            <a:endParaRPr lang="zh-CN" altLang="en-US" dirty="0"/>
          </a:p>
        </p:txBody>
      </p:sp>
    </p:spTree>
    <p:extLst>
      <p:ext uri="{BB962C8B-B14F-4D97-AF65-F5344CB8AC3E}">
        <p14:creationId xmlns:p14="http://schemas.microsoft.com/office/powerpoint/2010/main" val="261192303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9512" y="116632"/>
            <a:ext cx="6480720" cy="400110"/>
          </a:xfrm>
          <a:prstGeom prst="rect">
            <a:avLst/>
          </a:prstGeom>
          <a:noFill/>
        </p:spPr>
        <p:txBody>
          <a:bodyPr wrap="square" rtlCol="0">
            <a:spAutoFit/>
          </a:bodyPr>
          <a:lstStyle/>
          <a:p>
            <a:r>
              <a:rPr lang="en-US" altLang="zh-CN" sz="2000" b="1" dirty="0" smtClean="0">
                <a:latin typeface="Times New Roman" panose="02020603050405020304" pitchFamily="18" charset="0"/>
                <a:ea typeface="黑体" panose="02010609060101010101" pitchFamily="49" charset="-122"/>
                <a:cs typeface="Times New Roman" panose="02020603050405020304" pitchFamily="18" charset="0"/>
              </a:rPr>
              <a:t>Key Points of  TF8 works</a:t>
            </a:r>
          </a:p>
        </p:txBody>
      </p:sp>
      <p:sp>
        <p:nvSpPr>
          <p:cNvPr id="5" name="TextBox 4"/>
          <p:cNvSpPr txBox="1"/>
          <p:nvPr/>
        </p:nvSpPr>
        <p:spPr>
          <a:xfrm>
            <a:off x="183455" y="620688"/>
            <a:ext cx="8640960" cy="2015936"/>
          </a:xfrm>
          <a:prstGeom prst="rect">
            <a:avLst/>
          </a:prstGeom>
          <a:noFill/>
        </p:spPr>
        <p:txBody>
          <a:bodyPr wrap="square" rtlCol="0">
            <a:spAutoFit/>
          </a:bodyPr>
          <a:lstStyle/>
          <a:p>
            <a:pPr>
              <a:spcBef>
                <a:spcPts val="600"/>
              </a:spcBef>
              <a:spcAft>
                <a:spcPts val="600"/>
              </a:spcAft>
            </a:pPr>
            <a:endParaRPr lang="en-US" altLang="zh-CN" dirty="0" smtClean="0"/>
          </a:p>
          <a:p>
            <a:pPr>
              <a:spcBef>
                <a:spcPts val="600"/>
              </a:spcBef>
              <a:spcAft>
                <a:spcPts val="600"/>
              </a:spcAft>
            </a:pPr>
            <a:endParaRPr lang="en-US" altLang="zh-CN" dirty="0" smtClean="0"/>
          </a:p>
          <a:p>
            <a:pPr>
              <a:spcBef>
                <a:spcPts val="600"/>
              </a:spcBef>
              <a:spcAft>
                <a:spcPts val="600"/>
              </a:spcAft>
            </a:pPr>
            <a:endParaRPr lang="en-US" altLang="zh-CN" dirty="0"/>
          </a:p>
          <a:p>
            <a:pPr>
              <a:spcBef>
                <a:spcPts val="600"/>
              </a:spcBef>
              <a:spcAft>
                <a:spcPts val="600"/>
              </a:spcAft>
            </a:pPr>
            <a:endParaRPr lang="zh-CN" altLang="zh-CN" dirty="0"/>
          </a:p>
          <a:p>
            <a:endParaRPr lang="en-US" altLang="zh-CN" dirty="0"/>
          </a:p>
        </p:txBody>
      </p:sp>
      <p:sp>
        <p:nvSpPr>
          <p:cNvPr id="7" name="TextBox 6"/>
          <p:cNvSpPr txBox="1"/>
          <p:nvPr/>
        </p:nvSpPr>
        <p:spPr>
          <a:xfrm>
            <a:off x="183455" y="2780928"/>
            <a:ext cx="8640960" cy="369332"/>
          </a:xfrm>
          <a:prstGeom prst="rect">
            <a:avLst/>
          </a:prstGeom>
          <a:noFill/>
        </p:spPr>
        <p:txBody>
          <a:bodyPr wrap="square" rtlCol="0">
            <a:spAutoFit/>
          </a:bodyPr>
          <a:lstStyle/>
          <a:p>
            <a:r>
              <a:rPr lang="en-US" altLang="zh-CN" dirty="0" smtClean="0"/>
              <a:t> </a:t>
            </a:r>
            <a:endParaRPr lang="zh-CN" altLang="en-US" dirty="0"/>
          </a:p>
        </p:txBody>
      </p:sp>
      <p:sp>
        <p:nvSpPr>
          <p:cNvPr id="3" name="TextBox 2"/>
          <p:cNvSpPr txBox="1"/>
          <p:nvPr/>
        </p:nvSpPr>
        <p:spPr>
          <a:xfrm>
            <a:off x="183455" y="692696"/>
            <a:ext cx="8640960" cy="5078313"/>
          </a:xfrm>
          <a:prstGeom prst="rect">
            <a:avLst/>
          </a:prstGeom>
          <a:noFill/>
        </p:spPr>
        <p:txBody>
          <a:bodyPr wrap="square" rtlCol="0">
            <a:spAutoFit/>
          </a:bodyPr>
          <a:lstStyle/>
          <a:p>
            <a:pPr marL="342900" indent="-342900">
              <a:buAutoNum type="arabicPeriod" startAt="3"/>
            </a:pPr>
            <a:r>
              <a:rPr lang="en-US" altLang="zh-CN" dirty="0" smtClean="0"/>
              <a:t>Vibration test </a:t>
            </a:r>
          </a:p>
          <a:p>
            <a:r>
              <a:rPr lang="en-US" altLang="zh-CN" dirty="0" smtClean="0"/>
              <a:t>Comments from OICA:</a:t>
            </a:r>
          </a:p>
          <a:p>
            <a:r>
              <a:rPr lang="en-US" altLang="zh-CN" dirty="0" smtClean="0"/>
              <a:t>1&gt;    </a:t>
            </a:r>
            <a:r>
              <a:rPr lang="en-GB" altLang="zh-CN" dirty="0" smtClean="0"/>
              <a:t>Propose </a:t>
            </a:r>
            <a:r>
              <a:rPr lang="en-GB" altLang="zh-CN" dirty="0"/>
              <a:t>alignment with requirements in R100.02, since this is already applied in EU and </a:t>
            </a:r>
            <a:r>
              <a:rPr lang="en-GB" altLang="zh-CN" dirty="0" smtClean="0"/>
              <a:t>Japan. </a:t>
            </a:r>
          </a:p>
          <a:p>
            <a:endParaRPr lang="en-GB" altLang="zh-CN" dirty="0"/>
          </a:p>
          <a:p>
            <a:pPr lvl="0"/>
            <a:r>
              <a:rPr lang="en-US" altLang="zh-CN" dirty="0"/>
              <a:t>Comments from </a:t>
            </a:r>
            <a:r>
              <a:rPr lang="en-GB" altLang="zh-CN" dirty="0" smtClean="0"/>
              <a:t>NTSEL:</a:t>
            </a:r>
          </a:p>
          <a:p>
            <a:pPr lvl="0"/>
            <a:r>
              <a:rPr lang="en-GB" altLang="zh-CN" dirty="0" smtClean="0"/>
              <a:t>2&gt;   </a:t>
            </a:r>
            <a:r>
              <a:rPr lang="en-GB" altLang="zh-CN" dirty="0"/>
              <a:t>Support </a:t>
            </a:r>
            <a:r>
              <a:rPr lang="en-GB" altLang="zh-CN" dirty="0" smtClean="0"/>
              <a:t>vibration test align </a:t>
            </a:r>
            <a:r>
              <a:rPr lang="en-GB" altLang="zh-CN" dirty="0"/>
              <a:t>with R100.02 in phase 1 and work on improving test profile in phase 2.</a:t>
            </a:r>
            <a:endParaRPr lang="zh-CN" altLang="zh-CN" dirty="0"/>
          </a:p>
          <a:p>
            <a:endParaRPr lang="en-US" altLang="zh-CN" dirty="0" smtClean="0"/>
          </a:p>
          <a:p>
            <a:r>
              <a:rPr lang="en-US" altLang="zh-CN" dirty="0" smtClean="0"/>
              <a:t>Comments from China:</a:t>
            </a:r>
          </a:p>
          <a:p>
            <a:r>
              <a:rPr lang="en-US" altLang="zh-CN" dirty="0" smtClean="0"/>
              <a:t>3&gt;    China support a random vibration test for that`s more close to the practical situation. </a:t>
            </a:r>
          </a:p>
          <a:p>
            <a:r>
              <a:rPr lang="en-US" altLang="zh-CN" dirty="0" smtClean="0"/>
              <a:t>From BYD test report, we find the acceleration for heavy vehicles is smaller than passenger vehicles request, so China suggest more research on vibration test in phase 1 . Besides ,in order to get  convincing rational for vibration test, China suggest to find out how the parameters defined in r100, that helps a lot.</a:t>
            </a:r>
          </a:p>
          <a:p>
            <a:endParaRPr lang="en-US" altLang="zh-CN" dirty="0" smtClean="0"/>
          </a:p>
          <a:p>
            <a:endParaRPr lang="en-US" altLang="zh-CN" dirty="0" smtClean="0"/>
          </a:p>
          <a:p>
            <a:endParaRPr lang="zh-CN" altLang="en-US" dirty="0"/>
          </a:p>
        </p:txBody>
      </p:sp>
    </p:spTree>
    <p:extLst>
      <p:ext uri="{BB962C8B-B14F-4D97-AF65-F5344CB8AC3E}">
        <p14:creationId xmlns:p14="http://schemas.microsoft.com/office/powerpoint/2010/main" val="147222882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519</TotalTime>
  <Words>729</Words>
  <Application>Microsoft Office PowerPoint</Application>
  <PresentationFormat>全屏显示(4:3)</PresentationFormat>
  <Paragraphs>104</Paragraphs>
  <Slides>8</Slides>
  <Notes>0</Notes>
  <HiddenSlides>0</HiddenSlides>
  <MMClips>0</MMClips>
  <ScaleCrop>false</ScaleCrop>
  <HeadingPairs>
    <vt:vector size="4" baseType="variant">
      <vt:variant>
        <vt:lpstr>主题</vt:lpstr>
      </vt:variant>
      <vt:variant>
        <vt:i4>1</vt:i4>
      </vt:variant>
      <vt:variant>
        <vt:lpstr>幻灯片标题</vt:lpstr>
      </vt:variant>
      <vt:variant>
        <vt:i4>8</vt:i4>
      </vt:variant>
    </vt:vector>
  </HeadingPairs>
  <TitlesOfParts>
    <vt:vector size="9"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陈明文</dc:creator>
  <cp:lastModifiedBy>陈明文</cp:lastModifiedBy>
  <cp:revision>34</cp:revision>
  <dcterms:created xsi:type="dcterms:W3CDTF">2016-03-01T04:39:58Z</dcterms:created>
  <dcterms:modified xsi:type="dcterms:W3CDTF">2016-03-02T00:25:13Z</dcterms:modified>
</cp:coreProperties>
</file>