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1"/>
  </p:handoutMasterIdLst>
  <p:sldIdLst>
    <p:sldId id="258" r:id="rId2"/>
    <p:sldId id="265" r:id="rId3"/>
    <p:sldId id="266" r:id="rId4"/>
    <p:sldId id="269" r:id="rId5"/>
    <p:sldId id="270" r:id="rId6"/>
    <p:sldId id="271" r:id="rId7"/>
    <p:sldId id="272" r:id="rId8"/>
    <p:sldId id="256" r:id="rId9"/>
    <p:sldId id="268" r:id="rId10"/>
    <p:sldId id="273" r:id="rId11"/>
    <p:sldId id="267" r:id="rId12"/>
    <p:sldId id="274" r:id="rId13"/>
    <p:sldId id="275" r:id="rId14"/>
    <p:sldId id="276" r:id="rId15"/>
    <p:sldId id="278" r:id="rId16"/>
    <p:sldId id="279" r:id="rId17"/>
    <p:sldId id="280" r:id="rId18"/>
    <p:sldId id="263" r:id="rId19"/>
    <p:sldId id="26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97E7"/>
    <a:srgbClr val="7DA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53"/>
  </p:normalViewPr>
  <p:slideViewPr>
    <p:cSldViewPr snapToGrid="0" snapToObjects="1" showGuides="1">
      <p:cViewPr varScale="1">
        <p:scale>
          <a:sx n="83" d="100"/>
          <a:sy n="83" d="100"/>
        </p:scale>
        <p:origin x="153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204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E4F17-12AE-4C33-83D5-82615346FBA8}" type="datetimeFigureOut">
              <a:rPr lang="en-US" smtClean="0"/>
              <a:t>3/8/2016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4DE61-85F6-4586-84CC-159E0A05F1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98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500" b="1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0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06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5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932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2083"/>
            <a:ext cx="2057400" cy="52599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2083"/>
            <a:ext cx="6019800" cy="52599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03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44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459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629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629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456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6882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6882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5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232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Really blank no logo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57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3250"/>
            <a:ext cx="3008313" cy="8318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3250"/>
            <a:ext cx="5111750" cy="51223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2904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C63E4-F9BE-C24A-B4FF-309EB18BA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4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709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68500"/>
            <a:ext cx="8229600" cy="3831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17643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283C63E4-F9BE-C24A-B4FF-309EB18BA56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638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i="0" kern="1200">
          <a:solidFill>
            <a:schemeClr val="bg1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tu.int/en/ITU-T/extcoop/cits/Documents/ITS%20work%20items.xls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457200" y="5442182"/>
            <a:ext cx="8229600" cy="743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sz="3000" b="0" i="1" dirty="0" smtClean="0"/>
              <a:t>T.Russell Shields, Co-Chair, Collaboration on ITS Communication Standards</a:t>
            </a:r>
          </a:p>
          <a:p>
            <a:r>
              <a:rPr lang="en-US" sz="3000" b="0" i="1" dirty="0" smtClean="0"/>
              <a:t>Martin Adolph, </a:t>
            </a:r>
            <a:r>
              <a:rPr lang="en-US" sz="3000" b="0" i="1" dirty="0" err="1" smtClean="0"/>
              <a:t>Programme</a:t>
            </a:r>
            <a:r>
              <a:rPr lang="en-US" sz="3000" b="0" i="1" dirty="0" smtClean="0"/>
              <a:t> Coordinator, ITU</a:t>
            </a:r>
            <a:endParaRPr lang="en-US" sz="3000" b="0" i="1" dirty="0"/>
          </a:p>
        </p:txBody>
      </p:sp>
      <p:sp>
        <p:nvSpPr>
          <p:cNvPr id="12" name="Title 4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ITU activities on secure vehicle software updates</a:t>
            </a:r>
            <a:endParaRPr lang="en-US" dirty="0"/>
          </a:p>
        </p:txBody>
      </p:sp>
      <p:sp>
        <p:nvSpPr>
          <p:cNvPr id="13" name="Subtitle 5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meeting of IWG ITS/AD</a:t>
            </a:r>
          </a:p>
          <a:p>
            <a:r>
              <a:rPr lang="en-US" dirty="0" smtClean="0"/>
              <a:t>9 March 2016</a:t>
            </a:r>
            <a:endParaRPr 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3565002" y="112997"/>
            <a:ext cx="54979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8431213" algn="r"/>
              </a:tabLst>
            </a:pPr>
            <a:r>
              <a:rPr lang="en-US" altLang="ja-JP" sz="1400" dirty="0">
                <a:solidFill>
                  <a:schemeClr val="bg1"/>
                </a:solidFill>
              </a:rPr>
              <a:t>Submitted by the expert form </a:t>
            </a:r>
            <a:r>
              <a:rPr lang="en-US" altLang="ja-JP" sz="1400" dirty="0" smtClean="0">
                <a:solidFill>
                  <a:schemeClr val="bg1"/>
                </a:solidFill>
              </a:rPr>
              <a:t>ITU</a:t>
            </a:r>
            <a:r>
              <a:rPr lang="en-US" altLang="ja-JP" sz="1400" dirty="0">
                <a:solidFill>
                  <a:schemeClr val="bg1"/>
                </a:solidFill>
              </a:rPr>
              <a:t>	Document No. </a:t>
            </a:r>
            <a:r>
              <a:rPr lang="en-US" altLang="ja-JP" sz="1400" dirty="0" smtClean="0">
                <a:solidFill>
                  <a:schemeClr val="bg1"/>
                </a:solidFill>
              </a:rPr>
              <a:t>ITS/AD-08-08</a:t>
            </a:r>
            <a:endParaRPr lang="en-US" altLang="ja-JP" sz="1400" dirty="0">
              <a:solidFill>
                <a:schemeClr val="bg1"/>
              </a:solidFill>
            </a:endParaRPr>
          </a:p>
          <a:p>
            <a:pPr algn="r"/>
            <a:r>
              <a:rPr lang="en-US" altLang="ja-JP" sz="1400" dirty="0">
                <a:solidFill>
                  <a:schemeClr val="bg1"/>
                </a:solidFill>
              </a:rPr>
              <a:t>(8</a:t>
            </a:r>
            <a:r>
              <a:rPr lang="en-US" altLang="ja-JP" sz="1400" baseline="30000" dirty="0">
                <a:solidFill>
                  <a:schemeClr val="bg1"/>
                </a:solidFill>
              </a:rPr>
              <a:t>th</a:t>
            </a:r>
            <a:r>
              <a:rPr lang="en-US" altLang="ja-JP" sz="1400" dirty="0">
                <a:solidFill>
                  <a:schemeClr val="bg1"/>
                </a:solidFill>
              </a:rPr>
              <a:t> ITS/AD, 9 March 2016, agenda </a:t>
            </a:r>
            <a:r>
              <a:rPr lang="en-US" altLang="ja-JP" sz="1400">
                <a:solidFill>
                  <a:schemeClr val="bg1"/>
                </a:solidFill>
              </a:rPr>
              <a:t>item </a:t>
            </a:r>
            <a:r>
              <a:rPr lang="en-US" altLang="ja-JP" sz="1400" smtClean="0">
                <a:solidFill>
                  <a:schemeClr val="bg1"/>
                </a:solidFill>
              </a:rPr>
              <a:t>4)</a:t>
            </a:r>
            <a:endParaRPr lang="en-US" altLang="ja-JP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4113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Report on </a:t>
            </a:r>
            <a:r>
              <a:rPr lang="en-US" sz="3200" dirty="0" smtClean="0"/>
              <a:t>secure </a:t>
            </a:r>
            <a:r>
              <a:rPr lang="en-US" sz="3200" dirty="0"/>
              <a:t>over-the-air vehicle software updates - operational and functional requirements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71" y="1859316"/>
            <a:ext cx="7488058" cy="47734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987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Report on </a:t>
            </a:r>
            <a:r>
              <a:rPr lang="en-US" sz="3200" dirty="0" smtClean="0"/>
              <a:t>secure </a:t>
            </a:r>
            <a:r>
              <a:rPr lang="en-US" sz="3200" dirty="0"/>
              <a:t>over-the-air vehicle software updates - operational and functional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GB" dirty="0"/>
              <a:t>A properly designed system that provides for as high a level of security as is possible must protect each of the four levels of vehicle electronics systems that could be addressed by OTA software updates:</a:t>
            </a:r>
          </a:p>
          <a:p>
            <a:pPr marL="685800" lvl="1" hangingPunct="0">
              <a:buFont typeface="Arial" panose="020B0604020202020204" pitchFamily="34" charset="0"/>
              <a:buChar char="•"/>
            </a:pPr>
            <a:r>
              <a:rPr lang="en-GB" dirty="0"/>
              <a:t>Information and entertainment systems</a:t>
            </a:r>
            <a:endParaRPr lang="en-US" dirty="0"/>
          </a:p>
          <a:p>
            <a:pPr marL="685800" lvl="1" hangingPunct="0">
              <a:buFont typeface="Arial" panose="020B0604020202020204" pitchFamily="34" charset="0"/>
              <a:buChar char="•"/>
            </a:pPr>
            <a:r>
              <a:rPr lang="en-GB" dirty="0"/>
              <a:t>Fail safe body function systems</a:t>
            </a:r>
            <a:endParaRPr lang="en-US" dirty="0"/>
          </a:p>
          <a:p>
            <a:pPr marL="685800" lvl="1" hangingPunct="0">
              <a:buFont typeface="Arial" panose="020B0604020202020204" pitchFamily="34" charset="0"/>
              <a:buChar char="•"/>
            </a:pPr>
            <a:r>
              <a:rPr lang="en-GB" dirty="0"/>
              <a:t>Fail safe driving and vehicle dynamic function systems</a:t>
            </a:r>
            <a:endParaRPr lang="en-US" dirty="0"/>
          </a:p>
          <a:p>
            <a:pPr marL="685800" lvl="1" hangingPunct="0">
              <a:buFont typeface="Arial" panose="020B0604020202020204" pitchFamily="34" charset="0"/>
              <a:buChar char="•"/>
            </a:pPr>
            <a:r>
              <a:rPr lang="en-GB" dirty="0"/>
              <a:t>Fault functional driving and vehicle dynamic function systems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08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 txBox="1">
            <a:spLocks/>
          </p:cNvSpPr>
          <p:nvPr/>
        </p:nvSpPr>
        <p:spPr>
          <a:xfrm>
            <a:off x="167425" y="44624"/>
            <a:ext cx="8757634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altLang="ja-JP" dirty="0" smtClean="0"/>
              <a:t>X.itssec-1: Model data flow of remote software update</a:t>
            </a:r>
            <a:endParaRPr kumimoji="1" lang="ja-JP" altLang="en-US" dirty="0"/>
          </a:p>
        </p:txBody>
      </p:sp>
      <p:pic>
        <p:nvPicPr>
          <p:cNvPr id="5" name="図 69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38"/>
          <a:stretch/>
        </p:blipFill>
        <p:spPr bwMode="auto">
          <a:xfrm>
            <a:off x="62650" y="696553"/>
            <a:ext cx="5616572" cy="5734776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テキスト ボックス 1"/>
          <p:cNvSpPr txBox="1"/>
          <p:nvPr/>
        </p:nvSpPr>
        <p:spPr>
          <a:xfrm>
            <a:off x="5679222" y="1620983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Request </a:t>
            </a:r>
            <a:r>
              <a:rPr lang="en-GB" altLang="ja-JP" sz="1200" b="1" dirty="0">
                <a:solidFill>
                  <a:schemeClr val="bg1"/>
                </a:solidFill>
              </a:rPr>
              <a:t>of diagnose of software </a:t>
            </a:r>
            <a:r>
              <a:rPr lang="en-GB" altLang="ja-JP" sz="1200" b="1" dirty="0" smtClean="0">
                <a:solidFill>
                  <a:schemeClr val="bg1"/>
                </a:solidFill>
              </a:rPr>
              <a:t>status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79222" y="1967353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Result </a:t>
            </a:r>
            <a:r>
              <a:rPr lang="en-GB" altLang="ja-JP" sz="1200" b="1" dirty="0">
                <a:solidFill>
                  <a:schemeClr val="bg1"/>
                </a:solidFill>
              </a:rPr>
              <a:t>of diagnose </a:t>
            </a:r>
            <a:r>
              <a:rPr lang="en-GB" altLang="ja-JP" sz="1200" b="1" dirty="0" smtClean="0">
                <a:solidFill>
                  <a:schemeClr val="bg1"/>
                </a:solidFill>
              </a:rPr>
              <a:t>with </a:t>
            </a:r>
            <a:r>
              <a:rPr lang="en-GB" altLang="ja-JP" sz="1200" b="1" dirty="0">
                <a:solidFill>
                  <a:schemeClr val="bg1"/>
                </a:solidFill>
              </a:rPr>
              <a:t>software </a:t>
            </a:r>
            <a:r>
              <a:rPr lang="en-GB" altLang="ja-JP" sz="1200" b="1" dirty="0" smtClean="0">
                <a:solidFill>
                  <a:schemeClr val="bg1"/>
                </a:solidFill>
              </a:rPr>
              <a:t>status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79222" y="2327578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Report </a:t>
            </a:r>
            <a:r>
              <a:rPr lang="en-GB" altLang="ja-JP" sz="1200" b="1" dirty="0">
                <a:solidFill>
                  <a:schemeClr val="bg1"/>
                </a:solidFill>
              </a:rPr>
              <a:t>of results of ECUs in a </a:t>
            </a:r>
            <a:r>
              <a:rPr lang="en-GB" altLang="ja-JP" sz="1200" b="1" dirty="0" smtClean="0">
                <a:solidFill>
                  <a:schemeClr val="bg1"/>
                </a:solidFill>
              </a:rPr>
              <a:t>vehicle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79222" y="2660093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Receipt </a:t>
            </a:r>
            <a:r>
              <a:rPr lang="en-GB" altLang="ja-JP" sz="1200" b="1" dirty="0">
                <a:solidFill>
                  <a:schemeClr val="bg1"/>
                </a:solidFill>
              </a:rPr>
              <a:t>for submit of diagnose report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0" name="テキスト ボックス 11"/>
          <p:cNvSpPr txBox="1"/>
          <p:nvPr/>
        </p:nvSpPr>
        <p:spPr>
          <a:xfrm>
            <a:off x="5679222" y="3380530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Request </a:t>
            </a:r>
            <a:r>
              <a:rPr lang="en-GB" altLang="ja-JP" sz="1200" b="1" dirty="0">
                <a:solidFill>
                  <a:schemeClr val="bg1"/>
                </a:solidFill>
              </a:rPr>
              <a:t>of update </a:t>
            </a:r>
            <a:r>
              <a:rPr lang="en-GB" altLang="ja-JP" sz="1200" b="1" dirty="0" smtClean="0">
                <a:solidFill>
                  <a:schemeClr val="bg1"/>
                </a:solidFill>
              </a:rPr>
              <a:t>module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1" name="テキスト ボックス 12"/>
          <p:cNvSpPr txBox="1"/>
          <p:nvPr/>
        </p:nvSpPr>
        <p:spPr>
          <a:xfrm>
            <a:off x="5679222" y="3699190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Update </a:t>
            </a:r>
            <a:r>
              <a:rPr lang="en-GB" altLang="ja-JP" sz="1200" b="1" dirty="0">
                <a:solidFill>
                  <a:schemeClr val="bg1"/>
                </a:solidFill>
              </a:rPr>
              <a:t>module is </a:t>
            </a:r>
            <a:r>
              <a:rPr lang="en-GB" altLang="ja-JP" sz="1200" b="1" dirty="0" smtClean="0">
                <a:solidFill>
                  <a:schemeClr val="bg1"/>
                </a:solidFill>
              </a:rPr>
              <a:t>provided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2" name="テキスト ボックス 13"/>
          <p:cNvSpPr txBox="1"/>
          <p:nvPr/>
        </p:nvSpPr>
        <p:spPr>
          <a:xfrm>
            <a:off x="5679222" y="4383023"/>
            <a:ext cx="3364286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Notification to User (driver) for Updates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3" name="テキスト ボックス 16"/>
          <p:cNvSpPr txBox="1"/>
          <p:nvPr/>
        </p:nvSpPr>
        <p:spPr>
          <a:xfrm>
            <a:off x="5679221" y="4743556"/>
            <a:ext cx="3245837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en-GB" altLang="ja-JP" sz="1200" b="1" dirty="0" smtClean="0">
                <a:solidFill>
                  <a:schemeClr val="bg1"/>
                </a:solidFill>
              </a:rPr>
              <a:t>Confirmation for the update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4" name="テキスト ボックス 17"/>
          <p:cNvSpPr txBox="1"/>
          <p:nvPr/>
        </p:nvSpPr>
        <p:spPr>
          <a:xfrm>
            <a:off x="5679222" y="5112351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Request for updates to ECUs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5" name="テキスト ボックス 18"/>
          <p:cNvSpPr txBox="1"/>
          <p:nvPr/>
        </p:nvSpPr>
        <p:spPr>
          <a:xfrm>
            <a:off x="5679222" y="5417156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Results for updates in ECUs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6" name="テキスト ボックス 19"/>
          <p:cNvSpPr txBox="1"/>
          <p:nvPr/>
        </p:nvSpPr>
        <p:spPr>
          <a:xfrm>
            <a:off x="5679222" y="5749671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Report </a:t>
            </a:r>
            <a:r>
              <a:rPr lang="en-GB" altLang="ja-JP" sz="1200" b="1" dirty="0">
                <a:solidFill>
                  <a:schemeClr val="bg1"/>
                </a:solidFill>
              </a:rPr>
              <a:t>of application of the </a:t>
            </a:r>
            <a:r>
              <a:rPr lang="en-GB" altLang="ja-JP" sz="1200" b="1" dirty="0" smtClean="0">
                <a:solidFill>
                  <a:schemeClr val="bg1"/>
                </a:solidFill>
              </a:rPr>
              <a:t>update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7" name="テキスト ボックス 21"/>
          <p:cNvSpPr txBox="1"/>
          <p:nvPr/>
        </p:nvSpPr>
        <p:spPr>
          <a:xfrm>
            <a:off x="5679222" y="6082186"/>
            <a:ext cx="3374031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200" b="1" dirty="0" smtClean="0">
                <a:solidFill>
                  <a:schemeClr val="bg1"/>
                </a:solidFill>
              </a:rPr>
              <a:t>Conformation from the Update server</a:t>
            </a:r>
            <a:endParaRPr lang="ja-JP" altLang="ja-JP" sz="1200" b="1" dirty="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18" name="角丸四角形 10"/>
          <p:cNvSpPr/>
          <p:nvPr/>
        </p:nvSpPr>
        <p:spPr>
          <a:xfrm>
            <a:off x="1399884" y="2919138"/>
            <a:ext cx="5974917" cy="1619761"/>
          </a:xfrm>
          <a:prstGeom prst="roundRect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400" dirty="0" smtClean="0"/>
              <a:t>Conducted threat analysis</a:t>
            </a:r>
            <a:br>
              <a:rPr lang="en-US" altLang="ja-JP" sz="2400" dirty="0" smtClean="0"/>
            </a:br>
            <a:r>
              <a:rPr lang="en-US" altLang="ja-JP" sz="2400" dirty="0" smtClean="0"/>
              <a:t>for </a:t>
            </a:r>
            <a:r>
              <a:rPr lang="en-US" altLang="ja-JP" sz="2400" dirty="0"/>
              <a:t>each step in the </a:t>
            </a:r>
            <a:r>
              <a:rPr lang="en-US" altLang="ja-JP" sz="2400" dirty="0" smtClean="0"/>
              <a:t>procedure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34543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1"/>
          <p:cNvSpPr txBox="1">
            <a:spLocks/>
          </p:cNvSpPr>
          <p:nvPr/>
        </p:nvSpPr>
        <p:spPr>
          <a:xfrm>
            <a:off x="457200" y="44624"/>
            <a:ext cx="8229600" cy="490066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r>
              <a:rPr lang="en-US" altLang="ja-JP" sz="2800" dirty="0"/>
              <a:t>X.itssec-1: </a:t>
            </a:r>
            <a:r>
              <a:rPr lang="en-US" altLang="ja-JP" sz="2800" dirty="0" smtClean="0"/>
              <a:t>Threat analysis: example case</a:t>
            </a:r>
            <a:endParaRPr kumimoji="1" lang="ja-JP" altLang="en-US" sz="2800" dirty="0"/>
          </a:p>
        </p:txBody>
      </p:sp>
      <p:sp>
        <p:nvSpPr>
          <p:cNvPr id="1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311964" y="6469166"/>
            <a:ext cx="832036" cy="365125"/>
          </a:xfrm>
        </p:spPr>
        <p:txBody>
          <a:bodyPr/>
          <a:lstStyle/>
          <a:p>
            <a:fld id="{48F5B49C-76E7-46A6-969F-1ED9A7B9DFBD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17" name="図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003" y="639541"/>
            <a:ext cx="8967993" cy="6218459"/>
          </a:xfrm>
          <a:prstGeom prst="rect">
            <a:avLst/>
          </a:prstGeom>
        </p:spPr>
      </p:pic>
      <p:sp>
        <p:nvSpPr>
          <p:cNvPr id="18" name="正方形/長方形 5"/>
          <p:cNvSpPr/>
          <p:nvPr/>
        </p:nvSpPr>
        <p:spPr>
          <a:xfrm>
            <a:off x="-1" y="1385180"/>
            <a:ext cx="9143159" cy="73305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6"/>
          <p:cNvSpPr/>
          <p:nvPr/>
        </p:nvSpPr>
        <p:spPr>
          <a:xfrm>
            <a:off x="841" y="2514600"/>
            <a:ext cx="9143159" cy="43434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0" name="グループ化 7"/>
          <p:cNvGrpSpPr/>
          <p:nvPr/>
        </p:nvGrpSpPr>
        <p:grpSpPr>
          <a:xfrm>
            <a:off x="124244" y="4665212"/>
            <a:ext cx="3315037" cy="772111"/>
            <a:chOff x="6553975" y="970321"/>
            <a:chExt cx="2400451" cy="772111"/>
          </a:xfrm>
        </p:grpSpPr>
        <p:sp>
          <p:nvSpPr>
            <p:cNvPr id="21" name="線吹き出し 2 (枠付き) 8"/>
            <p:cNvSpPr/>
            <p:nvPr/>
          </p:nvSpPr>
          <p:spPr>
            <a:xfrm>
              <a:off x="6553975" y="970321"/>
              <a:ext cx="2400451" cy="310446"/>
            </a:xfrm>
            <a:prstGeom prst="borderCallout2">
              <a:avLst>
                <a:gd name="adj1" fmla="val -11579"/>
                <a:gd name="adj2" fmla="val 53686"/>
                <a:gd name="adj3" fmla="val -177527"/>
                <a:gd name="adj4" fmla="val 72086"/>
                <a:gd name="adj5" fmla="val -680841"/>
                <a:gd name="adj6" fmla="val 99591"/>
              </a:avLst>
            </a:prstGeom>
            <a:noFill/>
            <a:ln w="9525">
              <a:solidFill>
                <a:srgbClr val="C0000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Clr>
                  <a:schemeClr val="accent1"/>
                </a:buClr>
              </a:pPr>
              <a:r>
                <a:rPr lang="en-US" altLang="ja-JP" sz="1400" b="1" dirty="0" smtClean="0">
                  <a:solidFill>
                    <a:srgbClr val="C00000"/>
                  </a:solidFill>
                </a:rPr>
                <a:t>Impersonation of VMG</a:t>
              </a:r>
              <a:endParaRPr lang="en-US" altLang="ja-JP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2" name="テキスト ボックス 9"/>
            <p:cNvSpPr txBox="1"/>
            <p:nvPr/>
          </p:nvSpPr>
          <p:spPr>
            <a:xfrm>
              <a:off x="6553975" y="1280767"/>
              <a:ext cx="24004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accent1"/>
                </a:buClr>
                <a:buFont typeface="Verdana" panose="020B0604030504040204" pitchFamily="34" charset="0"/>
                <a:buChar char="!"/>
              </a:pPr>
              <a:r>
                <a:rPr lang="en-US" altLang="ja-JP" sz="1200" dirty="0"/>
                <a:t>Software information on every ECU in the vehicle is </a:t>
              </a:r>
              <a:r>
                <a:rPr lang="en-US" altLang="ja-JP" sz="1200" dirty="0" smtClean="0"/>
                <a:t>improperly collected</a:t>
              </a:r>
              <a:endParaRPr lang="en-US" altLang="ja-JP" sz="1200" dirty="0"/>
            </a:p>
          </p:txBody>
        </p:sp>
      </p:grpSp>
      <p:grpSp>
        <p:nvGrpSpPr>
          <p:cNvPr id="23" name="グループ化 10"/>
          <p:cNvGrpSpPr/>
          <p:nvPr/>
        </p:nvGrpSpPr>
        <p:grpSpPr>
          <a:xfrm>
            <a:off x="5738986" y="3242379"/>
            <a:ext cx="3315037" cy="1326109"/>
            <a:chOff x="6553975" y="970321"/>
            <a:chExt cx="2400451" cy="1326109"/>
          </a:xfrm>
        </p:grpSpPr>
        <p:sp>
          <p:nvSpPr>
            <p:cNvPr id="24" name="線吹き出し 2 (枠付き) 11"/>
            <p:cNvSpPr/>
            <p:nvPr/>
          </p:nvSpPr>
          <p:spPr>
            <a:xfrm>
              <a:off x="6553975" y="970321"/>
              <a:ext cx="2400451" cy="310446"/>
            </a:xfrm>
            <a:prstGeom prst="borderCallout2">
              <a:avLst>
                <a:gd name="adj1" fmla="val 50728"/>
                <a:gd name="adj2" fmla="val -2542"/>
                <a:gd name="adj3" fmla="val -38565"/>
                <a:gd name="adj4" fmla="val -19096"/>
                <a:gd name="adj5" fmla="val -215010"/>
                <a:gd name="adj6" fmla="val -24615"/>
              </a:avLst>
            </a:prstGeom>
            <a:noFill/>
            <a:ln w="9525">
              <a:solidFill>
                <a:srgbClr val="C0000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 smtClean="0">
                  <a:solidFill>
                    <a:srgbClr val="C00000"/>
                  </a:solidFill>
                </a:rPr>
                <a:t>Impersonation of ECU</a:t>
              </a:r>
              <a:endParaRPr kumimoji="1" lang="ja-JP" altLang="en-US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5" name="テキスト ボックス 12"/>
            <p:cNvSpPr txBox="1"/>
            <p:nvPr/>
          </p:nvSpPr>
          <p:spPr>
            <a:xfrm>
              <a:off x="6553975" y="1280767"/>
              <a:ext cx="240045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accent1"/>
                </a:buClr>
                <a:buFont typeface="Verdana" panose="020B0604030504040204" pitchFamily="34" charset="0"/>
                <a:buChar char="!"/>
              </a:pPr>
              <a:r>
                <a:rPr lang="en-US" altLang="ja-JP" sz="1200" dirty="0"/>
                <a:t>Improper software </a:t>
              </a:r>
              <a:r>
                <a:rPr lang="en-US" altLang="ja-JP" sz="1200" dirty="0" smtClean="0"/>
                <a:t>information is uploaded to VMG</a:t>
              </a:r>
            </a:p>
            <a:p>
              <a:pPr marL="171450" indent="-171450">
                <a:buClr>
                  <a:schemeClr val="accent1"/>
                </a:buClr>
                <a:buFont typeface="Verdana" panose="020B0604030504040204" pitchFamily="34" charset="0"/>
                <a:buChar char="!"/>
              </a:pPr>
              <a:r>
                <a:rPr lang="en-US" altLang="ja-JP" sz="1200" dirty="0" err="1" smtClean="0"/>
                <a:t>DoS</a:t>
              </a:r>
              <a:r>
                <a:rPr lang="en-US" altLang="ja-JP" sz="1200" dirty="0" smtClean="0"/>
                <a:t> attack against VMG by sending forged data (e.g., enormously huge data)</a:t>
              </a:r>
              <a:endParaRPr lang="en-US" altLang="ja-JP" sz="1200" dirty="0"/>
            </a:p>
          </p:txBody>
        </p:sp>
      </p:grpSp>
      <p:grpSp>
        <p:nvGrpSpPr>
          <p:cNvPr id="26" name="グループ化 13"/>
          <p:cNvGrpSpPr/>
          <p:nvPr/>
        </p:nvGrpSpPr>
        <p:grpSpPr>
          <a:xfrm>
            <a:off x="4481848" y="4756984"/>
            <a:ext cx="4528546" cy="1523686"/>
            <a:chOff x="6198125" y="772744"/>
            <a:chExt cx="3279166" cy="1523686"/>
          </a:xfrm>
        </p:grpSpPr>
        <p:sp>
          <p:nvSpPr>
            <p:cNvPr id="27" name="線吹き出し 2 (枠付き) 14"/>
            <p:cNvSpPr/>
            <p:nvPr/>
          </p:nvSpPr>
          <p:spPr>
            <a:xfrm>
              <a:off x="6198125" y="772744"/>
              <a:ext cx="3061133" cy="508023"/>
            </a:xfrm>
            <a:prstGeom prst="borderCallout2">
              <a:avLst>
                <a:gd name="adj1" fmla="val -15394"/>
                <a:gd name="adj2" fmla="val 22194"/>
                <a:gd name="adj3" fmla="val -233014"/>
                <a:gd name="adj4" fmla="val -3325"/>
                <a:gd name="adj5" fmla="val -425826"/>
                <a:gd name="adj6" fmla="val -7650"/>
              </a:avLst>
            </a:prstGeom>
            <a:noFill/>
            <a:ln w="9525">
              <a:solidFill>
                <a:srgbClr val="C00000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b="1" dirty="0">
                  <a:solidFill>
                    <a:srgbClr val="C00000"/>
                  </a:solidFill>
                </a:rPr>
                <a:t>Tampering / </a:t>
              </a:r>
              <a:r>
                <a:rPr lang="en-US" altLang="ja-JP" sz="1400" b="1" dirty="0" smtClean="0">
                  <a:solidFill>
                    <a:srgbClr val="C00000"/>
                  </a:solidFill>
                </a:rPr>
                <a:t>eavesdropping / replay </a:t>
              </a:r>
              <a:r>
                <a:rPr lang="en-US" altLang="ja-JP" sz="1400" b="1" dirty="0">
                  <a:solidFill>
                    <a:srgbClr val="C00000"/>
                  </a:solidFill>
                </a:rPr>
                <a:t>of a message</a:t>
              </a:r>
              <a:endParaRPr lang="ja-JP" altLang="en-US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8" name="テキスト ボックス 15"/>
            <p:cNvSpPr txBox="1"/>
            <p:nvPr/>
          </p:nvSpPr>
          <p:spPr>
            <a:xfrm>
              <a:off x="6300708" y="1280767"/>
              <a:ext cx="317658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Clr>
                  <a:schemeClr val="accent1"/>
                </a:buClr>
                <a:buFont typeface="Verdana" panose="020B0604030504040204" pitchFamily="34" charset="0"/>
                <a:buChar char="!"/>
              </a:pPr>
              <a:r>
                <a:rPr lang="en-US" altLang="ja-JP" sz="1200" dirty="0"/>
                <a:t>Improper software information is uploaded to </a:t>
              </a:r>
              <a:r>
                <a:rPr lang="en-US" altLang="ja-JP" sz="1200" dirty="0" smtClean="0"/>
                <a:t>VMG</a:t>
              </a:r>
            </a:p>
            <a:p>
              <a:pPr marL="171450" indent="-171450">
                <a:buClr>
                  <a:schemeClr val="accent1"/>
                </a:buClr>
                <a:buFont typeface="Verdana" panose="020B0604030504040204" pitchFamily="34" charset="0"/>
                <a:buChar char="!"/>
              </a:pPr>
              <a:r>
                <a:rPr lang="en-US" altLang="ja-JP" sz="1200" dirty="0"/>
                <a:t>Software information on every ECU in the vehicle is </a:t>
              </a:r>
              <a:r>
                <a:rPr lang="en-US" altLang="ja-JP" sz="1200" dirty="0" smtClean="0"/>
                <a:t>improperly collected</a:t>
              </a:r>
            </a:p>
            <a:p>
              <a:pPr marL="171450" indent="-171450">
                <a:buClr>
                  <a:schemeClr val="accent1"/>
                </a:buClr>
                <a:buFont typeface="Verdana" panose="020B0604030504040204" pitchFamily="34" charset="0"/>
                <a:buChar char="!"/>
              </a:pPr>
              <a:r>
                <a:rPr lang="en-US" altLang="ja-JP" sz="1200" dirty="0" err="1"/>
                <a:t>DoS</a:t>
              </a:r>
              <a:r>
                <a:rPr lang="en-US" altLang="ja-JP" sz="1200" dirty="0"/>
                <a:t> attack against VMG by sending forged data (e.g., enormously huge data</a:t>
              </a:r>
              <a:r>
                <a:rPr lang="en-US" altLang="ja-JP" sz="1200" dirty="0" smtClean="0"/>
                <a:t>)</a:t>
              </a:r>
              <a:endParaRPr lang="en-US" altLang="ja-JP" sz="12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456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X.itssec-1: Security </a:t>
            </a:r>
            <a:r>
              <a:rPr lang="en-US" dirty="0"/>
              <a:t>controls for the software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02418" indent="-259556">
              <a:buFont typeface="Wingdings" panose="05000000000000000000" pitchFamily="2" charset="2"/>
              <a:buChar char="ü"/>
            </a:pPr>
            <a:r>
              <a:rPr lang="en-US" altLang="ja-JP" sz="2600" b="1" dirty="0"/>
              <a:t>Message verification</a:t>
            </a:r>
          </a:p>
          <a:p>
            <a:pPr marL="628650" lvl="1"/>
            <a:r>
              <a:rPr lang="en-GB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Threats:</a:t>
            </a:r>
            <a:r>
              <a:rPr lang="en-GB" altLang="ja-JP" sz="2000" dirty="0"/>
              <a:t> </a:t>
            </a:r>
            <a:r>
              <a:rPr lang="en-GB" altLang="ja-JP" sz="2000" u="sng" dirty="0"/>
              <a:t>tampering</a:t>
            </a:r>
            <a:r>
              <a:rPr lang="en-GB" altLang="ja-JP" sz="2000" dirty="0"/>
              <a:t>, </a:t>
            </a:r>
            <a:r>
              <a:rPr lang="en-GB" altLang="ja-JP" sz="2000" u="sng" dirty="0"/>
              <a:t>eavesdropping</a:t>
            </a:r>
            <a:r>
              <a:rPr lang="en-GB" altLang="ja-JP" sz="2000" dirty="0"/>
              <a:t> and </a:t>
            </a:r>
            <a:r>
              <a:rPr lang="en-GB" altLang="ja-JP" sz="2000" u="sng" dirty="0"/>
              <a:t>replaying of messages</a:t>
            </a:r>
          </a:p>
          <a:p>
            <a:pPr marL="628650" lvl="1"/>
            <a:r>
              <a:rPr lang="en-GB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Measure:</a:t>
            </a:r>
            <a:r>
              <a:rPr lang="en-GB" altLang="ja-JP" sz="2000" dirty="0"/>
              <a:t> message verification mechanism based on Message Authentication Code (MAC) or digital signature </a:t>
            </a:r>
            <a:r>
              <a:rPr lang="en-GB" altLang="ja-JP" sz="2000" dirty="0" smtClean="0"/>
              <a:t>method</a:t>
            </a:r>
            <a:endParaRPr lang="en-GB" altLang="ja-JP" sz="2000" dirty="0"/>
          </a:p>
          <a:p>
            <a:pPr marL="302418" indent="-259556">
              <a:buFont typeface="Wingdings" panose="05000000000000000000" pitchFamily="2" charset="2"/>
              <a:buChar char="ü"/>
            </a:pPr>
            <a:r>
              <a:rPr lang="en-GB" altLang="ja-JP" sz="2600" b="1" dirty="0"/>
              <a:t>Trusted boot of ECUs</a:t>
            </a:r>
          </a:p>
          <a:p>
            <a:pPr marL="628650" lvl="1"/>
            <a:r>
              <a:rPr lang="en-US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Threats: </a:t>
            </a:r>
            <a:r>
              <a:rPr lang="en-US" altLang="ja-JP" sz="2000" u="sng" dirty="0"/>
              <a:t>tampering</a:t>
            </a:r>
            <a:r>
              <a:rPr lang="en-US" altLang="ja-JP" sz="2000" dirty="0"/>
              <a:t> of software in ECU</a:t>
            </a:r>
          </a:p>
          <a:p>
            <a:pPr marL="628650" lvl="1"/>
            <a:r>
              <a:rPr lang="en-GB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 :</a:t>
            </a:r>
            <a:r>
              <a:rPr lang="en-GB" altLang="ja-JP" sz="2000" dirty="0"/>
              <a:t> hardware Security Module (HSM) to</a:t>
            </a:r>
            <a:br>
              <a:rPr lang="en-GB" altLang="ja-JP" sz="2000" dirty="0"/>
            </a:br>
            <a:r>
              <a:rPr lang="en-GB" altLang="ja-JP" sz="2000" dirty="0"/>
              <a:t>verify software modules in ECUs’ boot </a:t>
            </a:r>
            <a:r>
              <a:rPr lang="en-GB" altLang="ja-JP" sz="2000" dirty="0" smtClean="0"/>
              <a:t>sequences</a:t>
            </a:r>
            <a:endParaRPr lang="en-US" altLang="ja-JP" sz="2000" dirty="0"/>
          </a:p>
          <a:p>
            <a:pPr marL="302418" indent="-259556">
              <a:buFont typeface="Wingdings" panose="05000000000000000000" pitchFamily="2" charset="2"/>
              <a:buChar char="ü"/>
            </a:pPr>
            <a:r>
              <a:rPr lang="en-US" altLang="ja-JP" sz="2600" b="1" dirty="0"/>
              <a:t>Authentication of communication entity</a:t>
            </a:r>
          </a:p>
          <a:p>
            <a:pPr marL="628650" lvl="1"/>
            <a:r>
              <a:rPr lang="en-GB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Threats:</a:t>
            </a:r>
            <a:r>
              <a:rPr lang="en-GB" altLang="ja-JP" sz="2000" dirty="0"/>
              <a:t> </a:t>
            </a:r>
            <a:r>
              <a:rPr lang="en-GB" altLang="ja-JP" sz="2000" u="sng" dirty="0"/>
              <a:t>impersonation</a:t>
            </a:r>
            <a:r>
              <a:rPr lang="en-GB" altLang="ja-JP" sz="2000" dirty="0"/>
              <a:t> of the </a:t>
            </a:r>
            <a:r>
              <a:rPr lang="en-GB" altLang="ja-JP" sz="2000" dirty="0" smtClean="0"/>
              <a:t>entities</a:t>
            </a:r>
          </a:p>
          <a:p>
            <a:pPr marL="628650" lvl="1"/>
            <a:r>
              <a:rPr lang="en-GB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 :</a:t>
            </a:r>
            <a:r>
              <a:rPr lang="en-GB" altLang="ja-JP" sz="2000" dirty="0"/>
              <a:t> authentication of both client and server of each communication based authentication protocol such as </a:t>
            </a:r>
            <a:r>
              <a:rPr lang="en-GB" altLang="ja-JP" sz="2000" dirty="0" smtClean="0"/>
              <a:t>SSL/TLS</a:t>
            </a:r>
            <a:endParaRPr lang="en-GB" altLang="ja-JP" sz="20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57200" y="44624"/>
            <a:ext cx="822960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endParaRPr kumimoji="1" lang="ja-JP" altLang="en-US" sz="2800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457200" y="692698"/>
            <a:ext cx="8229600" cy="5433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2418" indent="-259556">
              <a:buFont typeface="Wingdings" panose="05000000000000000000" pitchFamily="2" charset="2"/>
              <a:buChar char="ü"/>
            </a:pPr>
            <a:endParaRPr lang="en-US" altLang="ja-JP" sz="2000" dirty="0" smtClean="0"/>
          </a:p>
        </p:txBody>
      </p:sp>
      <p:pic>
        <p:nvPicPr>
          <p:cNvPr id="6" name="Picture 2" descr="http://blogs.msdn.com/cfs-filesystemfile.ashx/__key/communityserver-blogs-components-weblogfiles/00-00-00-60-29-metablogapi/2248.Secure_5F00_Boot1_5F00_5AF596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252" y="3132165"/>
            <a:ext cx="2429775" cy="1503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2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X.itssec-1: Security </a:t>
            </a:r>
            <a:r>
              <a:rPr lang="en-US" dirty="0"/>
              <a:t>controls for the software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02418" indent="-259556">
              <a:buFont typeface="Wingdings" panose="05000000000000000000" pitchFamily="2" charset="2"/>
              <a:buChar char="ü"/>
            </a:pPr>
            <a:r>
              <a:rPr lang="en-US" altLang="ja-JP" sz="2400" b="1" dirty="0"/>
              <a:t>Message filtering</a:t>
            </a:r>
          </a:p>
          <a:p>
            <a:pPr marL="628650" lvl="1"/>
            <a:r>
              <a:rPr lang="en-GB" altLang="ja-JP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Threats:</a:t>
            </a:r>
            <a:r>
              <a:rPr lang="en-GB" altLang="ja-JP" sz="1800" dirty="0"/>
              <a:t> </a:t>
            </a:r>
            <a:r>
              <a:rPr lang="en-GB" altLang="ja-JP" sz="1800" u="sng" dirty="0" err="1"/>
              <a:t>DoS</a:t>
            </a:r>
            <a:r>
              <a:rPr lang="en-GB" altLang="ja-JP" sz="1800" u="sng" dirty="0"/>
              <a:t> attack</a:t>
            </a:r>
            <a:r>
              <a:rPr lang="en-GB" altLang="ja-JP" sz="1800" dirty="0"/>
              <a:t> against VMG or update server</a:t>
            </a:r>
          </a:p>
          <a:p>
            <a:pPr marL="628650" lvl="1"/>
            <a:r>
              <a:rPr lang="en-GB" altLang="ja-JP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 :</a:t>
            </a:r>
            <a:r>
              <a:rPr lang="en-GB" altLang="ja-JP" sz="1800" dirty="0"/>
              <a:t> message filtering based on </a:t>
            </a:r>
            <a:r>
              <a:rPr lang="en-GB" altLang="ja-JP" sz="1800" u="sng" dirty="0"/>
              <a:t>white listing</a:t>
            </a:r>
            <a:r>
              <a:rPr lang="en-GB" altLang="ja-JP" sz="1800" dirty="0"/>
              <a:t> of senders and </a:t>
            </a:r>
            <a:r>
              <a:rPr lang="en-GB" altLang="ja-JP" sz="1800" u="sng" dirty="0"/>
              <a:t>frequency limitation</a:t>
            </a:r>
            <a:r>
              <a:rPr lang="en-GB" altLang="ja-JP" sz="1800" dirty="0"/>
              <a:t> of received messages, etc</a:t>
            </a:r>
            <a:r>
              <a:rPr lang="en-GB" altLang="ja-JP" sz="1800" dirty="0" smtClean="0"/>
              <a:t>.</a:t>
            </a:r>
            <a:endParaRPr lang="en-GB" altLang="ja-JP" sz="1800" dirty="0"/>
          </a:p>
          <a:p>
            <a:pPr marL="302418" indent="-259556">
              <a:buFont typeface="Wingdings" panose="05000000000000000000" pitchFamily="2" charset="2"/>
              <a:buChar char="ü"/>
            </a:pPr>
            <a:r>
              <a:rPr lang="en-US" altLang="ja-JP" sz="2400" b="1" dirty="0"/>
              <a:t>Fault tolerance</a:t>
            </a:r>
          </a:p>
          <a:p>
            <a:pPr marL="628650" lvl="1"/>
            <a:r>
              <a:rPr lang="en-GB" altLang="ja-JP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Threats:</a:t>
            </a:r>
            <a:r>
              <a:rPr lang="en-GB" altLang="ja-JP" sz="1800" dirty="0"/>
              <a:t> </a:t>
            </a:r>
            <a:r>
              <a:rPr lang="en-GB" altLang="ja-JP" sz="1800" u="sng" dirty="0" err="1"/>
              <a:t>DoS</a:t>
            </a:r>
            <a:r>
              <a:rPr lang="en-GB" altLang="ja-JP" sz="1800" u="sng" dirty="0"/>
              <a:t> attack</a:t>
            </a:r>
            <a:r>
              <a:rPr lang="en-GB" altLang="ja-JP" sz="1800" dirty="0"/>
              <a:t> against VMG</a:t>
            </a:r>
          </a:p>
          <a:p>
            <a:pPr marL="628650" lvl="1"/>
            <a:r>
              <a:rPr lang="en-GB" altLang="ja-JP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Measure :</a:t>
            </a:r>
            <a:r>
              <a:rPr lang="en-GB" altLang="ja-JP" sz="1800" dirty="0"/>
              <a:t> measures such as auto-reboot for recovery of normal state, safe suspension of operation should be taken if something irregular is detected on the operation of VMG.</a:t>
            </a:r>
            <a:endParaRPr lang="en-US" altLang="ja-JP" sz="18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457200" y="44624"/>
            <a:ext cx="8229600" cy="4900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i="0" kern="120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</a:lstStyle>
          <a:p>
            <a:endParaRPr kumimoji="1" lang="ja-JP" altLang="en-US" sz="2800" dirty="0"/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457200" y="692698"/>
            <a:ext cx="8229600" cy="5433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02418" indent="-259556">
              <a:buFont typeface="Wingdings" panose="05000000000000000000" pitchFamily="2" charset="2"/>
              <a:buChar char="ü"/>
            </a:pPr>
            <a:endParaRPr lang="en-US" altLang="ja-JP" sz="2000" dirty="0" smtClean="0"/>
          </a:p>
        </p:txBody>
      </p:sp>
    </p:spTree>
    <p:extLst>
      <p:ext uri="{BB962C8B-B14F-4D97-AF65-F5344CB8AC3E}">
        <p14:creationId xmlns:p14="http://schemas.microsoft.com/office/powerpoint/2010/main" val="170046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テキスト ボックス 32"/>
          <p:cNvSpPr txBox="1"/>
          <p:nvPr/>
        </p:nvSpPr>
        <p:spPr>
          <a:xfrm>
            <a:off x="0" y="6124065"/>
            <a:ext cx="1538654" cy="73393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endParaRPr kumimoji="1" lang="ja-JP" altLang="en-US" sz="2000" b="1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54520" y="639014"/>
            <a:ext cx="5878193" cy="5964597"/>
            <a:chOff x="54520" y="639014"/>
            <a:chExt cx="5878193" cy="5964597"/>
          </a:xfrm>
        </p:grpSpPr>
        <p:pic>
          <p:nvPicPr>
            <p:cNvPr id="11" name="図 10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294"/>
            <a:stretch/>
          </p:blipFill>
          <p:spPr bwMode="auto">
            <a:xfrm>
              <a:off x="54520" y="639014"/>
              <a:ext cx="5878193" cy="596459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5" name="スライド番号プレースホルダー 3"/>
            <p:cNvSpPr txBox="1">
              <a:spLocks/>
            </p:cNvSpPr>
            <p:nvPr/>
          </p:nvSpPr>
          <p:spPr>
            <a:xfrm>
              <a:off x="5571215" y="1550371"/>
              <a:ext cx="361498" cy="499806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/>
            <a:lstStyle>
              <a:defPPr>
                <a:defRPr lang="ja-JP"/>
              </a:defPPr>
              <a:lvl1pPr marL="0" algn="r" defTabSz="914400" rtl="0" eaLnBrk="1" latinLnBrk="0" hangingPunct="1">
                <a:defRPr kumimoji="1" sz="900" kern="1200">
                  <a:solidFill>
                    <a:schemeClr val="tx2"/>
                  </a:solidFill>
                  <a:latin typeface="ヒラギノ丸ゴ Pro W4" pitchFamily="34" charset="-128"/>
                  <a:ea typeface="ヒラギノ丸ゴ Pro W4" pitchFamily="34" charset="-128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dirty="0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457200" y="-122283"/>
            <a:ext cx="8229600" cy="1143000"/>
          </a:xfrm>
        </p:spPr>
        <p:txBody>
          <a:bodyPr/>
          <a:lstStyle/>
          <a:p>
            <a:r>
              <a:rPr kumimoji="1" lang="en-US" altLang="ja-JP" sz="2800" b="1" dirty="0" smtClean="0">
                <a:solidFill>
                  <a:schemeClr val="tx1"/>
                </a:solidFill>
              </a:rPr>
              <a:t>X.itssec-1: Procedure definition (Phases)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40908" y="1623701"/>
            <a:ext cx="8589664" cy="1375873"/>
          </a:xfrm>
          <a:prstGeom prst="roundRect">
            <a:avLst/>
          </a:prstGeom>
          <a:noFill/>
          <a:ln w="63500" cap="rnd">
            <a:solidFill>
              <a:schemeClr val="accent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diagnose phase</a:t>
            </a:r>
            <a:endParaRPr kumimoji="1" lang="ja-JP" altLang="en-US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340908" y="3410621"/>
            <a:ext cx="8589664" cy="651426"/>
          </a:xfrm>
          <a:prstGeom prst="roundRect">
            <a:avLst>
              <a:gd name="adj" fmla="val 22066"/>
            </a:avLst>
          </a:prstGeom>
          <a:noFill/>
          <a:ln w="63500" cap="rnd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14600"/>
            <a:r>
              <a:rPr lang="en-US" altLang="ja-JP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 check</a:t>
            </a:r>
            <a:br>
              <a:rPr lang="en-US" altLang="ja-JP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</a:t>
            </a:r>
            <a:endParaRPr kumimoji="1" lang="ja-JP" altLang="en-US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340907" y="4473094"/>
            <a:ext cx="8589664" cy="1364998"/>
          </a:xfrm>
          <a:prstGeom prst="roundRect">
            <a:avLst>
              <a:gd name="adj" fmla="val 22066"/>
            </a:avLst>
          </a:prstGeom>
          <a:noFill/>
          <a:ln w="63500" cap="rnd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altLang="ja-JP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 phase</a:t>
            </a:r>
            <a:endParaRPr kumimoji="1" lang="ja-JP" altLang="en-US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340906" y="5908431"/>
            <a:ext cx="8589664" cy="633046"/>
          </a:xfrm>
          <a:prstGeom prst="roundRect">
            <a:avLst>
              <a:gd name="adj" fmla="val 22066"/>
            </a:avLst>
          </a:prstGeom>
          <a:noFill/>
          <a:ln w="63500" cap="rnd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14600"/>
            <a:r>
              <a:rPr lang="en-US" altLang="ja-JP" b="1" dirty="0" smtClean="0">
                <a:solidFill>
                  <a:srgbClr val="0052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update</a:t>
            </a:r>
            <a:br>
              <a:rPr lang="en-US" altLang="ja-JP" b="1" dirty="0" smtClean="0">
                <a:solidFill>
                  <a:srgbClr val="0052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b="1" dirty="0" smtClean="0">
                <a:solidFill>
                  <a:srgbClr val="0052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 phase</a:t>
            </a:r>
            <a:endParaRPr lang="ja-JP" altLang="en-US" b="1" dirty="0">
              <a:solidFill>
                <a:srgbClr val="0052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536758" y="1686299"/>
            <a:ext cx="3370376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2. diagnose (request)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536758" y="2039926"/>
            <a:ext cx="3370376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3. diagnose (report)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536758" y="2393553"/>
            <a:ext cx="3370376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4. diagnose (submit)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536758" y="2747181"/>
            <a:ext cx="3370376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5. diagnose (receipt)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536758" y="3456732"/>
            <a:ext cx="3329405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7. </a:t>
            </a:r>
            <a:r>
              <a:rPr lang="en-GB" altLang="ja-JP" sz="1600" b="1" dirty="0" err="1" smtClean="0"/>
              <a:t>update_check</a:t>
            </a:r>
            <a:r>
              <a:rPr lang="en-GB" altLang="ja-JP" sz="1600" b="1" dirty="0" smtClean="0"/>
              <a:t> (request)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536758" y="3808050"/>
            <a:ext cx="3329405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8. </a:t>
            </a:r>
            <a:r>
              <a:rPr lang="en-GB" altLang="ja-JP" sz="1600" b="1" dirty="0" err="1" smtClean="0"/>
              <a:t>update_check</a:t>
            </a:r>
            <a:r>
              <a:rPr lang="en-GB" altLang="ja-JP" sz="1600" b="1" dirty="0" smtClean="0"/>
              <a:t> (response)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536758" y="4511165"/>
            <a:ext cx="3360642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10. update (notification)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536758" y="4800127"/>
            <a:ext cx="324232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en-GB" altLang="ja-JP" sz="1600" b="1" dirty="0" smtClean="0"/>
              <a:t>11. update (confirmation)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536758" y="5237675"/>
            <a:ext cx="3370376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12. update (application)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536758" y="5591953"/>
            <a:ext cx="3370376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13. update (report)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536758" y="5954094"/>
            <a:ext cx="3370376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14. </a:t>
            </a:r>
            <a:r>
              <a:rPr lang="en-GB" altLang="ja-JP" sz="1600" b="1" dirty="0" err="1" smtClean="0"/>
              <a:t>update_report</a:t>
            </a:r>
            <a:r>
              <a:rPr lang="en-GB" altLang="ja-JP" sz="1600" b="1" dirty="0" smtClean="0"/>
              <a:t> (submit)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536758" y="6289387"/>
            <a:ext cx="3370376" cy="2590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GB" altLang="ja-JP" sz="1600" b="1" dirty="0" smtClean="0"/>
              <a:t>15. </a:t>
            </a:r>
            <a:r>
              <a:rPr lang="en-GB" altLang="ja-JP" sz="1600" b="1" dirty="0" err="1" smtClean="0"/>
              <a:t>update_report</a:t>
            </a:r>
            <a:r>
              <a:rPr lang="en-GB" altLang="ja-JP" sz="1600" b="1" dirty="0" smtClean="0"/>
              <a:t> (receipt)</a:t>
            </a:r>
            <a:endParaRPr lang="ja-JP" altLang="ja-JP" sz="1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893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6" grpId="0" animBg="1"/>
      <p:bldP spid="2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ボックス 27"/>
          <p:cNvSpPr txBox="1"/>
          <p:nvPr/>
        </p:nvSpPr>
        <p:spPr>
          <a:xfrm>
            <a:off x="0" y="6124065"/>
            <a:ext cx="1538654" cy="73393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noAutofit/>
          </a:bodyPr>
          <a:lstStyle/>
          <a:p>
            <a:endParaRPr kumimoji="1" lang="ja-JP" altLang="en-US" dirty="0"/>
          </a:p>
        </p:txBody>
      </p:sp>
      <p:pic>
        <p:nvPicPr>
          <p:cNvPr id="11" name="図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552" y="639014"/>
            <a:ext cx="7764526" cy="596459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正方形/長方形 12"/>
          <p:cNvSpPr/>
          <p:nvPr/>
        </p:nvSpPr>
        <p:spPr>
          <a:xfrm>
            <a:off x="-1" y="1274884"/>
            <a:ext cx="9143159" cy="1017681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841" y="2681653"/>
            <a:ext cx="9030778" cy="400929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36480"/>
            <a:ext cx="8229600" cy="1143000"/>
          </a:xfrm>
        </p:spPr>
        <p:txBody>
          <a:bodyPr/>
          <a:lstStyle/>
          <a:p>
            <a:r>
              <a:rPr kumimoji="1" lang="en-US" altLang="ja-JP" sz="2800" b="1" dirty="0" smtClean="0">
                <a:solidFill>
                  <a:schemeClr val="tx1"/>
                </a:solidFill>
              </a:rPr>
              <a:t>X.itssec-1: Example of a message: diagnose (submit)</a:t>
            </a:r>
            <a:endParaRPr kumimoji="1" lang="ja-JP" altLang="en-US" sz="2800" b="1" dirty="0">
              <a:solidFill>
                <a:schemeClr val="tx1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 flipH="1">
            <a:off x="74186" y="2606467"/>
            <a:ext cx="3178969" cy="734202"/>
          </a:xfrm>
          <a:prstGeom prst="line">
            <a:avLst/>
          </a:prstGeom>
          <a:ln w="571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H="1">
            <a:off x="2145112" y="2606467"/>
            <a:ext cx="1384302" cy="755457"/>
          </a:xfrm>
          <a:prstGeom prst="line">
            <a:avLst/>
          </a:prstGeom>
          <a:ln w="57150" cap="rnd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87" y="3340669"/>
            <a:ext cx="2070925" cy="3128497"/>
          </a:xfrm>
          <a:prstGeom prst="rect">
            <a:avLst/>
          </a:prstGeom>
        </p:spPr>
      </p:pic>
      <p:cxnSp>
        <p:nvCxnSpPr>
          <p:cNvPr id="16" name="直線矢印コネクタ 15"/>
          <p:cNvCxnSpPr/>
          <p:nvPr/>
        </p:nvCxnSpPr>
        <p:spPr>
          <a:xfrm>
            <a:off x="2206869" y="4879730"/>
            <a:ext cx="975948" cy="0"/>
          </a:xfrm>
          <a:prstGeom prst="straightConnector1">
            <a:avLst/>
          </a:prstGeom>
          <a:ln w="152400" cap="rnd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184" y="6370746"/>
            <a:ext cx="23524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n-US" altLang="ja-JP" sz="1200" b="1" dirty="0" smtClean="0">
                <a:latin typeface="+mj-lt"/>
                <a:ea typeface="SimSun" panose="02010600030101010101" pitchFamily="2" charset="-122"/>
              </a:rPr>
              <a:t>Structure of</a:t>
            </a:r>
            <a:br>
              <a:rPr lang="en-US" altLang="ja-JP" sz="1200" b="1" dirty="0" smtClean="0">
                <a:latin typeface="+mj-lt"/>
                <a:ea typeface="SimSun" panose="02010600030101010101" pitchFamily="2" charset="-122"/>
              </a:rPr>
            </a:br>
            <a:r>
              <a:rPr lang="en-US" altLang="ja-JP" sz="1200" b="1" dirty="0" smtClean="0">
                <a:latin typeface="+mj-lt"/>
                <a:ea typeface="SimSun" panose="02010600030101010101" pitchFamily="2" charset="-122"/>
              </a:rPr>
              <a:t>diagnose (submit) message</a:t>
            </a:r>
            <a:endParaRPr lang="ja-JP" altLang="ja-JP" sz="1200" b="1" dirty="0">
              <a:effectLst/>
              <a:latin typeface="+mj-lt"/>
              <a:ea typeface="SimSun" panose="02010600030101010101" pitchFamily="2" charset="-122"/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4"/>
          <a:srcRect l="2619" t="3069" r="23095" b="48020"/>
          <a:stretch/>
        </p:blipFill>
        <p:spPr>
          <a:xfrm>
            <a:off x="3187086" y="3766618"/>
            <a:ext cx="5844532" cy="2313460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3568759" y="6107714"/>
            <a:ext cx="50811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n-US" altLang="ja-JP" sz="1600" b="1" dirty="0" smtClean="0">
                <a:latin typeface="+mj-lt"/>
                <a:ea typeface="SimSun" panose="02010600030101010101" pitchFamily="2" charset="-122"/>
              </a:rPr>
              <a:t>Practical expression of a diagnose (submit) message (example: XML)</a:t>
            </a:r>
            <a:endParaRPr lang="ja-JP" altLang="ja-JP" sz="1600" b="1" dirty="0">
              <a:effectLst/>
              <a:latin typeface="+mj-lt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643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15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60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Draft Report on secure over-the-air vehicle software updates - operational </a:t>
            </a:r>
            <a:r>
              <a:rPr lang="en-US" dirty="0"/>
              <a:t>and </a:t>
            </a:r>
            <a:r>
              <a:rPr lang="en-US" dirty="0" smtClean="0"/>
              <a:t>functional requirements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Draft Standard </a:t>
            </a:r>
            <a:r>
              <a:rPr lang="en-US" dirty="0"/>
              <a:t>on </a:t>
            </a:r>
            <a:r>
              <a:rPr lang="en-US" dirty="0" smtClean="0"/>
              <a:t>secure </a:t>
            </a:r>
            <a:r>
              <a:rPr lang="en-US" dirty="0"/>
              <a:t>software update capability for </a:t>
            </a:r>
            <a:r>
              <a:rPr lang="en-US" dirty="0" smtClean="0"/>
              <a:t>ITS communications devices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Other ITS communications related activities in ITU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Supplementary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63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Report on </a:t>
            </a:r>
            <a:r>
              <a:rPr lang="en-US" sz="3600" dirty="0" smtClean="0"/>
              <a:t>secure </a:t>
            </a:r>
            <a:r>
              <a:rPr lang="en-US" sz="3600" dirty="0"/>
              <a:t>over-the-air vehicle software updates - operational and functional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Objectives:</a:t>
            </a:r>
          </a:p>
          <a:p>
            <a:pPr lvl="1"/>
            <a:r>
              <a:rPr lang="en-US" dirty="0"/>
              <a:t>The principal objective of </a:t>
            </a:r>
            <a:r>
              <a:rPr lang="en-US" dirty="0" smtClean="0"/>
              <a:t>the report </a:t>
            </a:r>
            <a:r>
              <a:rPr lang="en-US" dirty="0"/>
              <a:t>is to provide supportive information to the groups working on the technical specifications for a FOTA/SOTA telecommunications </a:t>
            </a:r>
            <a:r>
              <a:rPr lang="en-US" dirty="0" smtClean="0"/>
              <a:t>standard</a:t>
            </a:r>
            <a:endParaRPr lang="en-US" dirty="0"/>
          </a:p>
          <a:p>
            <a:pPr lvl="1"/>
            <a:r>
              <a:rPr lang="en-US" dirty="0"/>
              <a:t>A secondary objective of </a:t>
            </a:r>
            <a:r>
              <a:rPr lang="en-US" dirty="0" smtClean="0"/>
              <a:t>the report is </a:t>
            </a:r>
            <a:r>
              <a:rPr lang="en-US" dirty="0"/>
              <a:t>to provide background information to the vehicle </a:t>
            </a:r>
            <a:r>
              <a:rPr lang="en-US" dirty="0" smtClean="0"/>
              <a:t>manufacturer </a:t>
            </a:r>
            <a:r>
              <a:rPr lang="en-US" dirty="0"/>
              <a:t>groups working on their internal processes aimed at delivering </a:t>
            </a:r>
            <a:r>
              <a:rPr lang="en-US" dirty="0" smtClean="0"/>
              <a:t>a vehicle-</a:t>
            </a:r>
            <a:r>
              <a:rPr lang="en-US" dirty="0" err="1" smtClean="0"/>
              <a:t>manufcturer</a:t>
            </a:r>
            <a:r>
              <a:rPr lang="en-US" dirty="0" smtClean="0"/>
              <a:t>-specific </a:t>
            </a:r>
            <a:r>
              <a:rPr lang="en-US" dirty="0"/>
              <a:t>end-to-end FOTA/SOTA update solution for their own </a:t>
            </a:r>
            <a:r>
              <a:rPr lang="en-US" dirty="0" smtClean="0"/>
              <a:t>vehicles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83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Report on </a:t>
            </a:r>
            <a:r>
              <a:rPr lang="en-US" sz="3200" dirty="0" smtClean="0"/>
              <a:t>secure </a:t>
            </a:r>
            <a:r>
              <a:rPr lang="en-US" sz="3200" dirty="0"/>
              <a:t>over-the-air vehicle software updates - operational and functional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Status of Report: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Reviewed in two meetings of the Collaboration on ITS Communication Standards (2015/12; 2016/03)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Submitted to ITU-T Study Group 17 (Security; meeting late 2016/03) and ITU-T Study Group 16 Multimedia; meeting 2016/05) for adoption as ITU-T Technical Paper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ITU-T Technical Papers are available on the ITU website, free of charge</a:t>
            </a:r>
          </a:p>
        </p:txBody>
      </p:sp>
    </p:spTree>
    <p:extLst>
      <p:ext uri="{BB962C8B-B14F-4D97-AF65-F5344CB8AC3E}">
        <p14:creationId xmlns:p14="http://schemas.microsoft.com/office/powerpoint/2010/main" val="381891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Standard on </a:t>
            </a:r>
            <a:r>
              <a:rPr lang="en-US" sz="3200" dirty="0" smtClean="0"/>
              <a:t>secure </a:t>
            </a:r>
            <a:r>
              <a:rPr lang="en-US" sz="3200" dirty="0"/>
              <a:t>software update capability for ITS communications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Objectives of “ITU-T X.itssec-1”:</a:t>
            </a:r>
          </a:p>
          <a:p>
            <a:pPr lvl="1"/>
            <a:r>
              <a:rPr lang="en-US" altLang="ja-JP" dirty="0" smtClean="0"/>
              <a:t>Assessment of security threats, risks and vulnerabilities</a:t>
            </a:r>
          </a:p>
          <a:p>
            <a:pPr lvl="1"/>
            <a:r>
              <a:rPr lang="en-US" altLang="ja-JP" dirty="0" smtClean="0"/>
              <a:t>Provision of common </a:t>
            </a:r>
            <a:r>
              <a:rPr lang="en-US" altLang="ja-JP" dirty="0"/>
              <a:t>methods to update </a:t>
            </a:r>
            <a:r>
              <a:rPr lang="en-US" altLang="ja-JP" dirty="0" smtClean="0"/>
              <a:t>vehicle software </a:t>
            </a:r>
            <a:r>
              <a:rPr lang="en-US" altLang="ja-JP" dirty="0"/>
              <a:t>by a secure procedure </a:t>
            </a:r>
            <a:endParaRPr lang="en-US" altLang="ja-JP" dirty="0" smtClean="0"/>
          </a:p>
          <a:p>
            <a:pPr lvl="1"/>
            <a:r>
              <a:rPr lang="en-US" altLang="ja-JP" dirty="0"/>
              <a:t>S</a:t>
            </a:r>
            <a:r>
              <a:rPr lang="en-US" altLang="ja-JP" dirty="0" smtClean="0"/>
              <a:t>ecurity </a:t>
            </a:r>
            <a:r>
              <a:rPr lang="en-US" altLang="ja-JP" dirty="0"/>
              <a:t>controls and protocol definition</a:t>
            </a:r>
          </a:p>
          <a:p>
            <a:r>
              <a:rPr lang="en-US" altLang="ja-JP" dirty="0" smtClean="0"/>
              <a:t>Note:</a:t>
            </a:r>
            <a:endParaRPr lang="en-US" altLang="ja-JP" dirty="0"/>
          </a:p>
          <a:p>
            <a:pPr lvl="1"/>
            <a:r>
              <a:rPr lang="en-US" altLang="ja-JP" dirty="0"/>
              <a:t>ITU-T </a:t>
            </a:r>
            <a:r>
              <a:rPr lang="en-US" altLang="ja-JP" dirty="0" smtClean="0"/>
              <a:t>standards (“Recommendations”) </a:t>
            </a:r>
            <a:r>
              <a:rPr lang="en-US" altLang="ja-JP" dirty="0"/>
              <a:t>have non-mandatory status until they are adopted in national </a:t>
            </a:r>
            <a:r>
              <a:rPr lang="en-US" altLang="ja-JP" dirty="0" smtClean="0"/>
              <a:t>laws</a:t>
            </a:r>
          </a:p>
          <a:p>
            <a:pPr lvl="1"/>
            <a:r>
              <a:rPr lang="en-US" altLang="ja-JP" dirty="0" smtClean="0"/>
              <a:t>This standard is aimed to provide a guideline for baseline </a:t>
            </a:r>
            <a:r>
              <a:rPr lang="en-US" altLang="ja-JP" dirty="0"/>
              <a:t>security for networked </a:t>
            </a:r>
            <a:r>
              <a:rPr lang="en-US" altLang="ja-JP" dirty="0" smtClean="0"/>
              <a:t>vehicles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38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Standard on </a:t>
            </a:r>
            <a:r>
              <a:rPr lang="en-US" sz="3200" dirty="0" smtClean="0"/>
              <a:t>secure </a:t>
            </a:r>
            <a:r>
              <a:rPr lang="en-US" sz="3200" dirty="0"/>
              <a:t>software update capability for ITS communications devices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spcBef>
                <a:spcPts val="600"/>
              </a:spcBef>
            </a:pPr>
            <a:r>
              <a:rPr lang="en-US" dirty="0" smtClean="0"/>
              <a:t>Status of “ITU-T X.itssec-1”:</a:t>
            </a:r>
          </a:p>
          <a:p>
            <a:pPr lvl="1"/>
            <a:r>
              <a:rPr lang="en-US" altLang="ja-JP" dirty="0" smtClean="0"/>
              <a:t>Initiated in 2014/09</a:t>
            </a:r>
          </a:p>
          <a:p>
            <a:pPr lvl="1"/>
            <a:r>
              <a:rPr lang="en-US" altLang="ja-JP" dirty="0" smtClean="0"/>
              <a:t>Draft achieved </a:t>
            </a:r>
            <a:r>
              <a:rPr lang="en-US" altLang="ja-JP" dirty="0"/>
              <a:t>a certain level of </a:t>
            </a:r>
            <a:r>
              <a:rPr lang="en-US" altLang="ja-JP" dirty="0" smtClean="0"/>
              <a:t>maturity through </a:t>
            </a:r>
            <a:r>
              <a:rPr lang="en-US" altLang="ja-JP" dirty="0"/>
              <a:t>discussions with some </a:t>
            </a:r>
            <a:r>
              <a:rPr lang="en-US" altLang="ja-JP" dirty="0" smtClean="0"/>
              <a:t>vehicle </a:t>
            </a:r>
            <a:r>
              <a:rPr lang="en-US" altLang="ja-JP" dirty="0"/>
              <a:t>manufactures and </a:t>
            </a:r>
            <a:r>
              <a:rPr lang="en-US" altLang="ja-JP" dirty="0" smtClean="0"/>
              <a:t>suppliers</a:t>
            </a:r>
          </a:p>
          <a:p>
            <a:pPr lvl="1"/>
            <a:r>
              <a:rPr lang="en-US" altLang="ja-JP" dirty="0"/>
              <a:t>Draft is </a:t>
            </a:r>
            <a:r>
              <a:rPr lang="en-US" altLang="ja-JP" dirty="0" smtClean="0"/>
              <a:t>to </a:t>
            </a:r>
            <a:r>
              <a:rPr lang="en-US" altLang="ja-JP" dirty="0"/>
              <a:t>be </a:t>
            </a:r>
            <a:r>
              <a:rPr lang="en-US" altLang="ja-JP" dirty="0" smtClean="0"/>
              <a:t>“determined” </a:t>
            </a:r>
            <a:r>
              <a:rPr lang="en-US" altLang="ja-JP" dirty="0"/>
              <a:t>as </a:t>
            </a:r>
            <a:r>
              <a:rPr lang="en-US" altLang="ja-JP" dirty="0" smtClean="0"/>
              <a:t>an ITU-T </a:t>
            </a:r>
            <a:r>
              <a:rPr lang="en-US" altLang="ja-JP" dirty="0"/>
              <a:t>Recommendation, </a:t>
            </a:r>
            <a:r>
              <a:rPr lang="en-US" altLang="ja-JP" dirty="0" smtClean="0"/>
              <a:t>the </a:t>
            </a:r>
            <a:r>
              <a:rPr lang="en-US" altLang="ja-JP" dirty="0"/>
              <a:t>final stage of </a:t>
            </a:r>
            <a:r>
              <a:rPr lang="en-US" altLang="ja-JP" dirty="0" smtClean="0"/>
              <a:t>standardization, during the meeting of ITU-T Study Group 17 </a:t>
            </a:r>
            <a:r>
              <a:rPr lang="en-US" altLang="ja-JP" dirty="0"/>
              <a:t>(Security), Geneva, 16-23 </a:t>
            </a:r>
            <a:r>
              <a:rPr lang="en-US" altLang="ja-JP" dirty="0" smtClean="0"/>
              <a:t>March 2016</a:t>
            </a:r>
          </a:p>
          <a:p>
            <a:pPr lvl="1"/>
            <a:r>
              <a:rPr lang="en-US" dirty="0"/>
              <a:t>ITU-T </a:t>
            </a:r>
            <a:r>
              <a:rPr lang="en-US" dirty="0" smtClean="0"/>
              <a:t>Recommendations </a:t>
            </a:r>
            <a:r>
              <a:rPr lang="en-US" dirty="0"/>
              <a:t>are available on the ITU </a:t>
            </a:r>
            <a:r>
              <a:rPr lang="en-US" dirty="0" smtClean="0"/>
              <a:t>website, </a:t>
            </a:r>
            <a:r>
              <a:rPr lang="en-US" dirty="0"/>
              <a:t>free of </a:t>
            </a:r>
            <a:r>
              <a:rPr lang="en-US" dirty="0" smtClean="0"/>
              <a:t>charge</a:t>
            </a:r>
            <a:endParaRPr lang="en-US" altLang="ja-JP" dirty="0"/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8949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ITS communications related activities </a:t>
            </a:r>
            <a:r>
              <a:rPr lang="en-US" dirty="0" smtClean="0"/>
              <a:t>ITU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/>
              <a:t>up-to-date list of ITS related work items in </a:t>
            </a:r>
            <a:r>
              <a:rPr lang="en-US" dirty="0" smtClean="0"/>
              <a:t>ITU </a:t>
            </a:r>
            <a:r>
              <a:rPr lang="en-US" dirty="0"/>
              <a:t>is available at </a:t>
            </a:r>
            <a:r>
              <a:rPr lang="en-US" b="1" dirty="0" smtClean="0">
                <a:hlinkClick r:id="rId2"/>
              </a:rPr>
              <a:t>http://www.itu.int/en/ITU-T/extcoop/cits/Documents/ITS%20work%20items.xlsx</a:t>
            </a:r>
            <a:r>
              <a:rPr lang="en-US" b="1" dirty="0" smtClean="0"/>
              <a:t> 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91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Material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00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Report on </a:t>
            </a:r>
            <a:r>
              <a:rPr lang="en-US" sz="3600" dirty="0" smtClean="0"/>
              <a:t>secure </a:t>
            </a:r>
            <a:r>
              <a:rPr lang="en-US" sz="3600" dirty="0"/>
              <a:t>over-the-air vehicle software updates - operational and functional requirements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51435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/>
              <a:t>Introduction</a:t>
            </a:r>
            <a:endParaRPr lang="en-US" sz="2400" dirty="0"/>
          </a:p>
          <a:p>
            <a:pPr marL="800100" lvl="1" indent="-342900">
              <a:spcBef>
                <a:spcPts val="600"/>
              </a:spcBef>
            </a:pPr>
            <a:r>
              <a:rPr lang="en-US" dirty="0"/>
              <a:t>Executive Summary</a:t>
            </a:r>
          </a:p>
          <a:p>
            <a:pPr marL="800100" lvl="1" indent="-342900">
              <a:spcBef>
                <a:spcPts val="600"/>
              </a:spcBef>
            </a:pPr>
            <a:r>
              <a:rPr lang="en-US" dirty="0"/>
              <a:t>Objectives</a:t>
            </a:r>
          </a:p>
          <a:p>
            <a:pPr marL="800100" lvl="1" indent="-342900">
              <a:spcBef>
                <a:spcPts val="600"/>
              </a:spcBef>
            </a:pPr>
            <a:r>
              <a:rPr lang="en-US" dirty="0"/>
              <a:t>References</a:t>
            </a:r>
          </a:p>
          <a:p>
            <a:pPr marL="800100" lvl="1" indent="-342900">
              <a:spcBef>
                <a:spcPts val="600"/>
              </a:spcBef>
            </a:pPr>
            <a:r>
              <a:rPr lang="en-US" dirty="0"/>
              <a:t>Acronyms and Definitions</a:t>
            </a:r>
          </a:p>
          <a:p>
            <a:pPr marL="51435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/>
              <a:t>The </a:t>
            </a:r>
            <a:r>
              <a:rPr lang="en-US" sz="2400" dirty="0"/>
              <a:t>Automotive Context	</a:t>
            </a:r>
          </a:p>
          <a:p>
            <a:pPr marL="800100" lvl="1" indent="-342900">
              <a:spcBef>
                <a:spcPts val="600"/>
              </a:spcBef>
            </a:pPr>
            <a:r>
              <a:rPr lang="en-US" dirty="0" smtClean="0"/>
              <a:t>Are </a:t>
            </a:r>
            <a:r>
              <a:rPr lang="en-US" dirty="0"/>
              <a:t>we ready for OTA Updates?</a:t>
            </a:r>
          </a:p>
          <a:p>
            <a:pPr marL="800100" lvl="1" indent="-342900">
              <a:spcBef>
                <a:spcPts val="600"/>
              </a:spcBef>
            </a:pPr>
            <a:r>
              <a:rPr lang="en-US" dirty="0"/>
              <a:t>Use </a:t>
            </a:r>
            <a:r>
              <a:rPr lang="en-US" dirty="0" smtClean="0"/>
              <a:t>Cases</a:t>
            </a:r>
          </a:p>
          <a:p>
            <a:pPr marL="800100" lvl="1" indent="-342900">
              <a:spcBef>
                <a:spcPts val="600"/>
              </a:spcBef>
            </a:pPr>
            <a:r>
              <a:rPr lang="en-US" dirty="0"/>
              <a:t>Conditions</a:t>
            </a:r>
          </a:p>
          <a:p>
            <a:pPr marL="800100" lvl="1" indent="-342900">
              <a:spcBef>
                <a:spcPts val="600"/>
              </a:spcBef>
            </a:pPr>
            <a:r>
              <a:rPr lang="en-US" dirty="0"/>
              <a:t>National Standards Regulation and Type Approval Regulation Compliance</a:t>
            </a:r>
          </a:p>
          <a:p>
            <a:pPr marL="800100" lvl="1" indent="-342900">
              <a:spcBef>
                <a:spcPts val="600"/>
              </a:spcBef>
            </a:pPr>
            <a:r>
              <a:rPr lang="en-US" dirty="0"/>
              <a:t>National Standards Initiatives for Security Risk Mitigation</a:t>
            </a:r>
          </a:p>
          <a:p>
            <a:pPr marL="1200150" lvl="2" indent="-342900">
              <a:spcBef>
                <a:spcPts val="600"/>
              </a:spcBef>
            </a:pPr>
            <a:endParaRPr lang="en-US" sz="2000" dirty="0" smtClean="0"/>
          </a:p>
          <a:p>
            <a:pPr marL="971550" lvl="1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 startAt="3"/>
            </a:pPr>
            <a:r>
              <a:rPr lang="en-US" sz="2400" dirty="0"/>
              <a:t>Operational Requirements</a:t>
            </a:r>
          </a:p>
          <a:p>
            <a:pPr marL="800100" lvl="1">
              <a:spcBef>
                <a:spcPts val="600"/>
              </a:spcBef>
            </a:pPr>
            <a:r>
              <a:rPr lang="en-US" sz="2000" dirty="0" smtClean="0"/>
              <a:t>Update preparation</a:t>
            </a:r>
          </a:p>
          <a:p>
            <a:pPr marL="800100" lvl="1">
              <a:spcBef>
                <a:spcPts val="600"/>
              </a:spcBef>
            </a:pPr>
            <a:r>
              <a:rPr lang="en-US" sz="2000" dirty="0" smtClean="0"/>
              <a:t>Regulatory approvals</a:t>
            </a:r>
          </a:p>
          <a:p>
            <a:pPr marL="800100" lvl="1">
              <a:spcBef>
                <a:spcPts val="600"/>
              </a:spcBef>
            </a:pPr>
            <a:r>
              <a:rPr lang="en-US" sz="2000" dirty="0" smtClean="0"/>
              <a:t>Permissions to perform update</a:t>
            </a:r>
          </a:p>
          <a:p>
            <a:pPr marL="800100" lvl="1">
              <a:spcBef>
                <a:spcPts val="600"/>
              </a:spcBef>
            </a:pPr>
            <a:r>
              <a:rPr lang="en-US" sz="2000" dirty="0" smtClean="0"/>
              <a:t>End-to-end update management</a:t>
            </a:r>
          </a:p>
          <a:p>
            <a:pPr marL="800100" lvl="1">
              <a:spcBef>
                <a:spcPts val="600"/>
              </a:spcBef>
            </a:pPr>
            <a:r>
              <a:rPr lang="en-US" sz="2000" dirty="0" smtClean="0"/>
              <a:t>Confirm receipt and proper functioning</a:t>
            </a:r>
          </a:p>
          <a:p>
            <a:pPr marL="800100" lvl="1">
              <a:spcBef>
                <a:spcPts val="600"/>
              </a:spcBef>
            </a:pPr>
            <a:r>
              <a:rPr lang="en-US" sz="2000" dirty="0" smtClean="0"/>
              <a:t>Perform administrative tasks</a:t>
            </a:r>
          </a:p>
          <a:p>
            <a:pPr marL="514350" indent="-457200">
              <a:spcBef>
                <a:spcPts val="600"/>
              </a:spcBef>
              <a:buFont typeface="+mj-lt"/>
              <a:buAutoNum type="arabicPeriod" startAt="4"/>
            </a:pPr>
            <a:r>
              <a:rPr lang="en-US" dirty="0"/>
              <a:t>Functional Requirements</a:t>
            </a:r>
          </a:p>
          <a:p>
            <a:pPr marL="800100" lvl="1">
              <a:spcBef>
                <a:spcPts val="600"/>
              </a:spcBef>
            </a:pPr>
            <a:r>
              <a:rPr lang="en-US" dirty="0"/>
              <a:t>Recall</a:t>
            </a:r>
          </a:p>
          <a:p>
            <a:pPr marL="800100" lvl="1">
              <a:spcBef>
                <a:spcPts val="600"/>
              </a:spcBef>
            </a:pPr>
            <a:r>
              <a:rPr lang="en-US" dirty="0"/>
              <a:t>Non-recall Operation Updates</a:t>
            </a:r>
          </a:p>
          <a:p>
            <a:pPr marL="800100" lvl="1">
              <a:spcBef>
                <a:spcPts val="600"/>
              </a:spcBef>
            </a:pPr>
            <a:r>
              <a:rPr lang="en-US" dirty="0"/>
              <a:t>Improvements to Performance</a:t>
            </a:r>
          </a:p>
          <a:p>
            <a:pPr marL="800100" lvl="1">
              <a:spcBef>
                <a:spcPts val="600"/>
              </a:spcBef>
            </a:pPr>
            <a:r>
              <a:rPr lang="en-US" dirty="0"/>
              <a:t>Security Risk Corrective Action</a:t>
            </a:r>
          </a:p>
          <a:p>
            <a:pPr marL="857250" lvl="2" indent="0">
              <a:spcBef>
                <a:spcPts val="600"/>
              </a:spcBef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2225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TU Blue Background.potx" id="{733D8C06-5C87-4534-8240-6CA22E669E0A}" vid="{D4095E0B-5F57-4BE2-834B-575F769D70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</TotalTime>
  <Words>949</Words>
  <Application>Microsoft Office PowerPoint</Application>
  <PresentationFormat>画面に合わせる (4:3)</PresentationFormat>
  <Paragraphs>132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8" baseType="lpstr">
      <vt:lpstr>ＭＳ Ｐゴシック</vt:lpstr>
      <vt:lpstr>SimSun</vt:lpstr>
      <vt:lpstr>ヒラギノ丸ゴ Pro W4</vt:lpstr>
      <vt:lpstr>Arial</vt:lpstr>
      <vt:lpstr>Calibri</vt:lpstr>
      <vt:lpstr>Times New Roman</vt:lpstr>
      <vt:lpstr>Verdana</vt:lpstr>
      <vt:lpstr>Wingdings</vt:lpstr>
      <vt:lpstr>Office Theme</vt:lpstr>
      <vt:lpstr>ITU activities on secure vehicle software updates</vt:lpstr>
      <vt:lpstr>Outline</vt:lpstr>
      <vt:lpstr>Report on secure over-the-air vehicle software updates - operational and functional requirements</vt:lpstr>
      <vt:lpstr>Report on secure over-the-air vehicle software updates - operational and functional requirements</vt:lpstr>
      <vt:lpstr>Standard on secure software update capability for ITS communications devices</vt:lpstr>
      <vt:lpstr>Standard on secure software update capability for ITS communications devices</vt:lpstr>
      <vt:lpstr>Other ITS communications related activities ITU</vt:lpstr>
      <vt:lpstr>Supplementary Material </vt:lpstr>
      <vt:lpstr>Report on secure over-the-air vehicle software updates - operational and functional requirements</vt:lpstr>
      <vt:lpstr>Report on secure over-the-air vehicle software updates - operational and functional requirements</vt:lpstr>
      <vt:lpstr>Report on secure over-the-air vehicle software updates - operational and functional requirements</vt:lpstr>
      <vt:lpstr>PowerPoint プレゼンテーション</vt:lpstr>
      <vt:lpstr>PowerPoint プレゼンテーション</vt:lpstr>
      <vt:lpstr>X.itssec-1: Security controls for the software update</vt:lpstr>
      <vt:lpstr>X.itssec-1: Security controls for the software update</vt:lpstr>
      <vt:lpstr>X.itssec-1: Procedure definition (Phases)</vt:lpstr>
      <vt:lpstr>X.itssec-1: Example of a message: diagnose (submit)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Michiaki Sekine</cp:lastModifiedBy>
  <cp:revision>24</cp:revision>
  <dcterms:created xsi:type="dcterms:W3CDTF">2016-02-05T15:38:15Z</dcterms:created>
  <dcterms:modified xsi:type="dcterms:W3CDTF">2016-03-07T19:14:17Z</dcterms:modified>
</cp:coreProperties>
</file>