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7" r:id="rId3"/>
    <p:sldId id="268" r:id="rId4"/>
    <p:sldId id="263" r:id="rId5"/>
    <p:sldId id="259" r:id="rId6"/>
    <p:sldId id="261" r:id="rId7"/>
    <p:sldId id="265" r:id="rId8"/>
    <p:sldId id="269" r:id="rId9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aproot5" initials="t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8D7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54" autoAdjust="0"/>
    <p:restoredTop sz="93813" autoAdjust="0"/>
  </p:normalViewPr>
  <p:slideViewPr>
    <p:cSldViewPr snapToGrid="0">
      <p:cViewPr>
        <p:scale>
          <a:sx n="77" d="100"/>
          <a:sy n="77" d="100"/>
        </p:scale>
        <p:origin x="-1378" y="-11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5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E6BC-8CDB-404A-A4F2-70EC69603785}" type="datetimeFigureOut">
              <a:rPr kumimoji="1" lang="ja-JP" altLang="en-US" smtClean="0"/>
              <a:pPr/>
              <a:t>2016/2/26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8C1B2-B0A9-48BE-8A98-72EAA62FF6F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039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E6BC-8CDB-404A-A4F2-70EC69603785}" type="datetimeFigureOut">
              <a:rPr kumimoji="1" lang="ja-JP" altLang="en-US" smtClean="0"/>
              <a:pPr/>
              <a:t>2016/2/26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8C1B2-B0A9-48BE-8A98-72EAA62FF6F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9273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E6BC-8CDB-404A-A4F2-70EC69603785}" type="datetimeFigureOut">
              <a:rPr kumimoji="1" lang="ja-JP" altLang="en-US" smtClean="0"/>
              <a:pPr/>
              <a:t>2016/2/26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8C1B2-B0A9-48BE-8A98-72EAA62FF6F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6835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E6BC-8CDB-404A-A4F2-70EC69603785}" type="datetimeFigureOut">
              <a:rPr kumimoji="1" lang="ja-JP" altLang="en-US" smtClean="0"/>
              <a:pPr/>
              <a:t>2016/2/26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8C1B2-B0A9-48BE-8A98-72EAA62FF6F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3416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E6BC-8CDB-404A-A4F2-70EC69603785}" type="datetimeFigureOut">
              <a:rPr kumimoji="1" lang="ja-JP" altLang="en-US" smtClean="0"/>
              <a:pPr/>
              <a:t>2016/2/26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8C1B2-B0A9-48BE-8A98-72EAA62FF6F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270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E6BC-8CDB-404A-A4F2-70EC69603785}" type="datetimeFigureOut">
              <a:rPr kumimoji="1" lang="ja-JP" altLang="en-US" smtClean="0"/>
              <a:pPr/>
              <a:t>2016/2/26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8C1B2-B0A9-48BE-8A98-72EAA62FF6F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3601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E6BC-8CDB-404A-A4F2-70EC69603785}" type="datetimeFigureOut">
              <a:rPr kumimoji="1" lang="ja-JP" altLang="en-US" smtClean="0"/>
              <a:pPr/>
              <a:t>2016/2/26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8C1B2-B0A9-48BE-8A98-72EAA62FF6F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746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E6BC-8CDB-404A-A4F2-70EC69603785}" type="datetimeFigureOut">
              <a:rPr kumimoji="1" lang="ja-JP" altLang="en-US" smtClean="0"/>
              <a:pPr/>
              <a:t>2016/2/26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8C1B2-B0A9-48BE-8A98-72EAA62FF6F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727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E6BC-8CDB-404A-A4F2-70EC69603785}" type="datetimeFigureOut">
              <a:rPr kumimoji="1" lang="ja-JP" altLang="en-US" smtClean="0"/>
              <a:pPr/>
              <a:t>2016/2/26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8C1B2-B0A9-48BE-8A98-72EAA62FF6F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660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E6BC-8CDB-404A-A4F2-70EC69603785}" type="datetimeFigureOut">
              <a:rPr kumimoji="1" lang="ja-JP" altLang="en-US" smtClean="0"/>
              <a:pPr/>
              <a:t>2016/2/26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8C1B2-B0A9-48BE-8A98-72EAA62FF6F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1076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E6BC-8CDB-404A-A4F2-70EC69603785}" type="datetimeFigureOut">
              <a:rPr kumimoji="1" lang="ja-JP" altLang="en-US" smtClean="0"/>
              <a:pPr/>
              <a:t>2016/2/26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8C1B2-B0A9-48BE-8A98-72EAA62FF6F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035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5E6BC-8CDB-404A-A4F2-70EC69603785}" type="datetimeFigureOut">
              <a:rPr kumimoji="1" lang="ja-JP" altLang="en-US" smtClean="0"/>
              <a:pPr/>
              <a:t>2016/2/26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8C1B2-B0A9-48BE-8A98-72EAA62FF6F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689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41616" y="591376"/>
            <a:ext cx="6975987" cy="1143000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/>
              <a:t>Common Understanding on Major Horizontal </a:t>
            </a:r>
            <a:r>
              <a:rPr lang="en-US" altLang="ja-JP" sz="3200" dirty="0"/>
              <a:t>I</a:t>
            </a:r>
            <a:r>
              <a:rPr kumimoji="1" lang="en-US" altLang="ja-JP" sz="3200" dirty="0" smtClean="0"/>
              <a:t>ssues and Legal Obstacles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2201" y="1781792"/>
            <a:ext cx="8674818" cy="435133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altLang="ja-JP" sz="1800" dirty="0" smtClean="0"/>
              <a:t>Excerpts from the relevant sections of the </a:t>
            </a:r>
            <a:r>
              <a:rPr lang="en-US" altLang="ja-JP" sz="1800" dirty="0" err="1" smtClean="0"/>
              <a:t>ToR</a:t>
            </a:r>
            <a:r>
              <a:rPr lang="en-US" altLang="ja-JP" sz="1800" dirty="0" smtClean="0"/>
              <a:t>:</a:t>
            </a:r>
          </a:p>
          <a:p>
            <a:pPr marL="0" lvl="0" indent="0">
              <a:buNone/>
            </a:pPr>
            <a:r>
              <a:rPr lang="en-US" altLang="ja-JP" sz="1600" b="1" dirty="0" smtClean="0"/>
              <a:t>II</a:t>
            </a:r>
            <a:r>
              <a:rPr lang="en-US" altLang="ja-JP" sz="1600" b="1" dirty="0"/>
              <a:t>. Working items to be covered (details see Annex 1)</a:t>
            </a:r>
          </a:p>
          <a:p>
            <a:pPr marL="265113" lvl="0" indent="-265113">
              <a:buNone/>
            </a:pPr>
            <a:r>
              <a:rPr lang="en-US" altLang="ja-JP" sz="1600" dirty="0"/>
              <a:t>5.  Identify the main horizontal issues and legal obstacles to automated</a:t>
            </a:r>
            <a:r>
              <a:rPr lang="ja-JP" altLang="en-US" sz="1600" dirty="0"/>
              <a:t> </a:t>
            </a:r>
            <a:r>
              <a:rPr lang="en-US" altLang="ja-JP" sz="1600" dirty="0"/>
              <a:t>driving technologies and, where possible and appropriate, those not within the remit of WP.29.</a:t>
            </a:r>
          </a:p>
          <a:p>
            <a:pPr marL="0" lvl="0" indent="0">
              <a:buNone/>
            </a:pPr>
            <a:r>
              <a:rPr lang="en-US" altLang="ja-JP" sz="1600" b="1" dirty="0" smtClean="0"/>
              <a:t>III. Timeline</a:t>
            </a:r>
            <a:endParaRPr lang="en-US" altLang="ja-JP" sz="1600" b="1" dirty="0"/>
          </a:p>
          <a:p>
            <a:pPr marL="0" lvl="0" indent="0">
              <a:buNone/>
            </a:pPr>
            <a:r>
              <a:rPr lang="en-US" altLang="ja-JP" sz="1600" dirty="0"/>
              <a:t>(c)</a:t>
            </a:r>
            <a:r>
              <a:rPr lang="ja-JP" altLang="en-US" sz="1600" dirty="0"/>
              <a:t>　</a:t>
            </a:r>
            <a:r>
              <a:rPr lang="en-US" altLang="ja-JP" sz="1600" dirty="0"/>
              <a:t>Identify the main horizontal issues and legal obstacles to wider uptake/implementation of ADT</a:t>
            </a:r>
          </a:p>
          <a:p>
            <a:pPr marL="457200" lvl="1" indent="0">
              <a:buNone/>
              <a:tabLst>
                <a:tab pos="2065338" algn="l"/>
              </a:tabLst>
            </a:pPr>
            <a:r>
              <a:rPr lang="en-US" altLang="ja-JP" sz="1600" dirty="0"/>
              <a:t>June 2015	Submission of outline</a:t>
            </a:r>
          </a:p>
          <a:p>
            <a:pPr marL="457200" lvl="1" indent="0">
              <a:buNone/>
              <a:tabLst>
                <a:tab pos="2065338" algn="l"/>
              </a:tabLst>
            </a:pPr>
            <a:r>
              <a:rPr lang="en-US" altLang="ja-JP" sz="1600" dirty="0"/>
              <a:t>March 2016	Submission of preliminary draft</a:t>
            </a:r>
          </a:p>
          <a:p>
            <a:pPr marL="457200" lvl="1" indent="0">
              <a:buNone/>
              <a:tabLst>
                <a:tab pos="2065338" algn="l"/>
              </a:tabLst>
            </a:pPr>
            <a:r>
              <a:rPr lang="en-US" altLang="ja-JP" sz="1600" dirty="0"/>
              <a:t>November 2016	Submission of conclusions</a:t>
            </a:r>
          </a:p>
          <a:p>
            <a:pPr marL="0" lvl="0" indent="0">
              <a:buNone/>
            </a:pPr>
            <a:r>
              <a:rPr lang="en-US" altLang="ja-JP" sz="1600" b="1" dirty="0" smtClean="0"/>
              <a:t>V. Annex</a:t>
            </a:r>
            <a:endParaRPr lang="en-US" altLang="ja-JP" sz="1600" b="1" dirty="0"/>
          </a:p>
          <a:p>
            <a:pPr marL="0" lvl="0" indent="0">
              <a:buNone/>
            </a:pPr>
            <a:r>
              <a:rPr lang="en-US" altLang="ja-JP" sz="1600" dirty="0"/>
              <a:t>Working item </a:t>
            </a:r>
            <a:r>
              <a:rPr lang="en-US" altLang="ja-JP" sz="1600" dirty="0" smtClean="0"/>
              <a:t>5.</a:t>
            </a:r>
            <a:r>
              <a:rPr lang="ja-JP" altLang="en-US" sz="1600" dirty="0"/>
              <a:t> </a:t>
            </a:r>
            <a:r>
              <a:rPr lang="en-US" altLang="ja-JP" sz="1600" dirty="0" smtClean="0"/>
              <a:t>Main </a:t>
            </a:r>
            <a:r>
              <a:rPr lang="en-US" altLang="ja-JP" sz="1600" dirty="0"/>
              <a:t>horizontal issues</a:t>
            </a:r>
          </a:p>
          <a:p>
            <a:pPr marL="895350" lvl="1" indent="-442913">
              <a:buNone/>
            </a:pPr>
            <a:r>
              <a:rPr lang="en-US" altLang="ja-JP" sz="1600" dirty="0"/>
              <a:t>(a) 	Identify the main horizontal issues (e.g. liability) and legal obstacles (e.g. traffic rules) to automated driving technologies including, where possible, those not within the remit of WP.29;</a:t>
            </a:r>
          </a:p>
          <a:p>
            <a:pPr marL="895350" lvl="1" indent="-442913">
              <a:buNone/>
            </a:pPr>
            <a:r>
              <a:rPr lang="en-US" altLang="ja-JP" sz="1600" dirty="0"/>
              <a:t>(b)	</a:t>
            </a:r>
            <a:r>
              <a:rPr lang="en-US" altLang="ja-JP" sz="1600" dirty="0" smtClean="0"/>
              <a:t>Clarify </a:t>
            </a:r>
            <a:r>
              <a:rPr lang="en-US" altLang="ja-JP" sz="1600" dirty="0"/>
              <a:t>the tasks to be completed within WP.29 and, where appropriate, those to be addressed in other fora and legal/instruments.</a:t>
            </a:r>
            <a:endParaRPr lang="ja-JP" altLang="en-US" sz="1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401567" y="82296"/>
            <a:ext cx="5565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8431213" algn="r"/>
              </a:tabLst>
            </a:pPr>
            <a:r>
              <a:rPr lang="en-US" altLang="ja-JP" sz="1200" dirty="0"/>
              <a:t>Submitted by the </a:t>
            </a:r>
            <a:r>
              <a:rPr lang="en-US" altLang="ja-JP" sz="1200" dirty="0" smtClean="0"/>
              <a:t>expert form Japan</a:t>
            </a:r>
            <a:r>
              <a:rPr lang="en-US" altLang="ja-JP" sz="1200" dirty="0"/>
              <a:t>	Document No. </a:t>
            </a:r>
            <a:r>
              <a:rPr lang="en-US" altLang="ja-JP" sz="1200" dirty="0" smtClean="0"/>
              <a:t>ITS/AD-08-04-Rev1</a:t>
            </a:r>
            <a:endParaRPr lang="en-US" altLang="ja-JP" sz="1200" dirty="0"/>
          </a:p>
          <a:p>
            <a:pPr algn="r"/>
            <a:r>
              <a:rPr lang="en-US" altLang="ja-JP" sz="1200" dirty="0"/>
              <a:t>(8th ITS/AD, 9 March 2016, agenda item </a:t>
            </a:r>
            <a:r>
              <a:rPr lang="en-US" altLang="ja-JP" sz="1200" dirty="0" smtClean="0"/>
              <a:t>3-1)</a:t>
            </a:r>
            <a:endParaRPr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313728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27819"/>
            <a:ext cx="7886700" cy="777874"/>
          </a:xfrm>
        </p:spPr>
        <p:txBody>
          <a:bodyPr>
            <a:normAutofit/>
          </a:bodyPr>
          <a:lstStyle/>
          <a:p>
            <a:r>
              <a:rPr lang="en-US" altLang="ja-JP" sz="3200" dirty="0" smtClean="0"/>
              <a:t>Assumed Major H</a:t>
            </a:r>
            <a:r>
              <a:rPr kumimoji="1" lang="en-US" altLang="ja-JP" sz="3200" dirty="0" smtClean="0"/>
              <a:t>orizontal Issues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9320" y="1238556"/>
            <a:ext cx="6834034" cy="4829175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kumimoji="1" lang="en-US" altLang="ja-JP" sz="2400" dirty="0" smtClean="0"/>
              <a:t>Traffic</a:t>
            </a:r>
            <a:r>
              <a:rPr kumimoji="1" lang="ja-JP" altLang="en-US" sz="2400" dirty="0" smtClean="0"/>
              <a:t> </a:t>
            </a:r>
            <a:r>
              <a:rPr kumimoji="1" lang="en-US" altLang="ja-JP" sz="2400" dirty="0" smtClean="0"/>
              <a:t>Rules</a:t>
            </a:r>
          </a:p>
          <a:p>
            <a:pPr lvl="1">
              <a:buClr>
                <a:srgbClr val="002060"/>
              </a:buClr>
              <a:buFont typeface="Wingdings" pitchFamily="2" charset="2"/>
              <a:buChar char="l"/>
            </a:pPr>
            <a:r>
              <a:rPr kumimoji="1" lang="en-US" altLang="ja-JP" sz="2000" dirty="0" smtClean="0"/>
              <a:t>Consistency </a:t>
            </a:r>
            <a:r>
              <a:rPr lang="en-US" altLang="ja-JP" sz="2000" dirty="0"/>
              <a:t>with the Vienna and Geneva </a:t>
            </a:r>
            <a:r>
              <a:rPr lang="en-US" altLang="ja-JP" sz="2000" dirty="0" smtClean="0"/>
              <a:t>Conventions</a:t>
            </a:r>
            <a:endParaRPr kumimoji="1" lang="en-US" altLang="ja-JP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altLang="ja-JP" sz="2400" dirty="0"/>
              <a:t>Security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en-US" altLang="ja-JP" sz="2000" dirty="0"/>
              <a:t>Data</a:t>
            </a:r>
            <a:r>
              <a:rPr lang="ja-JP" altLang="en-US" sz="2000" dirty="0"/>
              <a:t> </a:t>
            </a:r>
            <a:r>
              <a:rPr lang="en-US" altLang="ja-JP" sz="2000" dirty="0"/>
              <a:t>p</a:t>
            </a:r>
            <a:r>
              <a:rPr lang="en-US" altLang="ja-JP" sz="2000" dirty="0" smtClean="0"/>
              <a:t>rotection</a:t>
            </a:r>
            <a:endParaRPr lang="en-US" altLang="ja-JP" sz="2000" dirty="0"/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en-US" altLang="ja-JP" sz="2000" dirty="0" smtClean="0"/>
              <a:t>Privacy protection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en-US" altLang="ja-JP" sz="2000" dirty="0" smtClean="0"/>
              <a:t>Ensuring of safety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en-US" altLang="ja-JP" sz="2000" dirty="0" err="1" smtClean="0"/>
              <a:t>IoT</a:t>
            </a:r>
            <a:r>
              <a:rPr lang="en-US" altLang="ja-JP" sz="2000" dirty="0" smtClean="0"/>
              <a:t> et al.</a:t>
            </a:r>
            <a:endParaRPr lang="en-US" altLang="ja-JP" sz="2000" dirty="0"/>
          </a:p>
          <a:p>
            <a:pPr marL="514350" lvl="0" indent="-514350">
              <a:buFont typeface="+mj-lt"/>
              <a:buAutoNum type="arabicPeriod"/>
            </a:pPr>
            <a:r>
              <a:rPr lang="en-US" altLang="ja-JP" sz="2400" dirty="0" smtClean="0"/>
              <a:t>Liability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en-US" altLang="ja-JP" sz="1800" dirty="0"/>
              <a:t>P</a:t>
            </a:r>
            <a:r>
              <a:rPr lang="en-US" altLang="ja-JP" sz="1800" dirty="0" smtClean="0"/>
              <a:t>roduct liability</a:t>
            </a:r>
          </a:p>
          <a:p>
            <a:pPr marL="514350" lvl="0" indent="-514350">
              <a:buFont typeface="+mj-lt"/>
              <a:buAutoNum type="arabicPeriod"/>
            </a:pPr>
            <a:r>
              <a:rPr kumimoji="1" lang="en-US" altLang="ja-JP" sz="2400" dirty="0" smtClean="0"/>
              <a:t>Others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en-US" altLang="ja-JP" sz="2000" dirty="0" smtClean="0"/>
              <a:t>Licensing system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en-US" altLang="ja-JP" sz="2000" dirty="0" smtClean="0"/>
              <a:t>Insurance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en-US" altLang="ja-JP" sz="2000" dirty="0" smtClean="0"/>
              <a:t>Education, etc.</a:t>
            </a:r>
            <a:endParaRPr lang="en-US" altLang="ja-JP" sz="2000" dirty="0"/>
          </a:p>
          <a:p>
            <a:pPr marL="514350" lvl="0" indent="-514350">
              <a:buFont typeface="+mj-lt"/>
              <a:buAutoNum type="arabicPeriod"/>
            </a:pP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0513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-8959"/>
            <a:ext cx="7758266" cy="578771"/>
          </a:xfrm>
        </p:spPr>
        <p:txBody>
          <a:bodyPr>
            <a:noAutofit/>
          </a:bodyPr>
          <a:lstStyle/>
          <a:p>
            <a:r>
              <a:rPr lang="en-US" altLang="ja-JP" sz="2200" dirty="0" smtClean="0"/>
              <a:t>How the Horizontal Issues Are Addressed by Which Parties</a:t>
            </a:r>
            <a:endParaRPr lang="ja-JP" altLang="en-US" sz="22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2948908"/>
              </p:ext>
            </p:extLst>
          </p:nvPr>
        </p:nvGraphicFramePr>
        <p:xfrm>
          <a:off x="628650" y="448056"/>
          <a:ext cx="8241031" cy="56564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7972"/>
                <a:gridCol w="1770099"/>
                <a:gridCol w="1005737"/>
                <a:gridCol w="2484172"/>
                <a:gridCol w="1693051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Horizontal Issues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Items</a:t>
                      </a:r>
                      <a:endParaRPr kumimoji="1" lang="ja-JP" altLang="en-US" sz="1600" dirty="0"/>
                    </a:p>
                  </a:txBody>
                  <a:tcPr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Remit</a:t>
                      </a:r>
                      <a:r>
                        <a:rPr kumimoji="1" lang="en-US" altLang="ja-JP" sz="1600" baseline="0" dirty="0" smtClean="0"/>
                        <a:t> of WP.29</a:t>
                      </a:r>
                      <a:endParaRPr kumimoji="1" lang="ja-JP" altLang="en-US" sz="1600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600" dirty="0" smtClean="0"/>
                        <a:t>Measurement</a:t>
                      </a:r>
                      <a:endParaRPr kumimoji="1" lang="ja-JP" altLang="en-US" sz="1600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Main</a:t>
                      </a:r>
                      <a:r>
                        <a:rPr kumimoji="1" lang="en-US" altLang="ja-JP" sz="1600" baseline="0" dirty="0" smtClean="0"/>
                        <a:t> p</a:t>
                      </a:r>
                      <a:r>
                        <a:rPr kumimoji="1" lang="en-US" altLang="ja-JP" sz="1600" dirty="0" smtClean="0"/>
                        <a:t>arties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addressing the issue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621624">
                <a:tc rowSpan="2"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Traffic</a:t>
                      </a:r>
                      <a:r>
                        <a:rPr kumimoji="1" lang="en-US" altLang="ja-JP" sz="1600" baseline="0" dirty="0" smtClean="0"/>
                        <a:t> Rules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Those within the scope</a:t>
                      </a:r>
                      <a:r>
                        <a:rPr kumimoji="1" lang="en-US" altLang="ja-JP" sz="1600" baseline="0" dirty="0" smtClean="0"/>
                        <a:t> of the Vienna Convention</a:t>
                      </a:r>
                      <a:endParaRPr kumimoji="1" lang="ja-JP" altLang="en-US" sz="1600" dirty="0"/>
                    </a:p>
                  </a:txBody>
                  <a:tcPr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Yes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Guidance to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GRRF(ACSF)</a:t>
                      </a:r>
                      <a:endParaRPr kumimoji="1" lang="ja-JP" altLang="en-US" sz="1600" dirty="0" smtClean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GRRF, WP29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63909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Those outside of the scope of the Vienna Convention</a:t>
                      </a:r>
                      <a:endParaRPr kumimoji="1" lang="ja-JP" altLang="en-US" sz="1600" dirty="0"/>
                    </a:p>
                  </a:txBody>
                  <a:tcPr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Yes</a:t>
                      </a:r>
                      <a:r>
                        <a:rPr kumimoji="1" lang="en-US" altLang="ja-JP" sz="1600" dirty="0" smtClean="0"/>
                        <a:t>/No</a:t>
                      </a:r>
                      <a:endParaRPr kumimoji="1" lang="ja-JP" altLang="en-US" sz="1600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Guidance to related GRs based on WP.1</a:t>
                      </a:r>
                      <a:endParaRPr kumimoji="1" lang="ja-JP" altLang="en-US" sz="1600" dirty="0" smtClean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smtClean="0"/>
                        <a:t>WP.1</a:t>
                      </a:r>
                      <a:r>
                        <a:rPr kumimoji="1" lang="en-US" altLang="ja-JP" sz="1600" baseline="0" smtClean="0"/>
                        <a:t>, </a:t>
                      </a:r>
                      <a:r>
                        <a:rPr kumimoji="1" lang="en-US" altLang="ja-JP" sz="1600" baseline="0" dirty="0" smtClean="0"/>
                        <a:t>WP.29</a:t>
                      </a:r>
                      <a:endParaRPr kumimoji="1" lang="ja-JP" altLang="en-US" sz="1600" dirty="0" smtClean="0"/>
                    </a:p>
                  </a:txBody>
                  <a:tcPr/>
                </a:tc>
              </a:tr>
              <a:tr h="236220">
                <a:tc rowSpan="4"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Security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Data protection</a:t>
                      </a:r>
                    </a:p>
                  </a:txBody>
                  <a:tcPr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Yes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Security guidelines  developed according to the </a:t>
                      </a:r>
                      <a:r>
                        <a:rPr kumimoji="1" lang="en-US" altLang="ja-JP" sz="1600" dirty="0" err="1" smtClean="0"/>
                        <a:t>ToR</a:t>
                      </a:r>
                      <a:r>
                        <a:rPr kumimoji="1" lang="ja-JP" altLang="en-US" sz="1600" dirty="0" smtClean="0"/>
                        <a:t>　</a:t>
                      </a:r>
                      <a:endParaRPr kumimoji="1" lang="en-US" altLang="ja-JP" sz="1600" dirty="0" smtClean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ITS/AD</a:t>
                      </a:r>
                      <a:endParaRPr kumimoji="1" lang="ja-JP" altLang="en-US" sz="1600" dirty="0" smtClean="0"/>
                    </a:p>
                  </a:txBody>
                  <a:tcPr/>
                </a:tc>
              </a:tr>
              <a:tr h="2641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Privacy protection</a:t>
                      </a:r>
                      <a:endParaRPr kumimoji="1" lang="ja-JP" altLang="en-US" sz="1600" dirty="0" smtClean="0"/>
                    </a:p>
                  </a:txBody>
                  <a:tcPr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Yes</a:t>
                      </a:r>
                      <a:endParaRPr kumimoji="1" lang="ja-JP" altLang="en-US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600" dirty="0" smtClean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 smtClean="0"/>
                    </a:p>
                  </a:txBody>
                  <a:tcPr/>
                </a:tc>
              </a:tr>
              <a:tr h="54250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Ensuring of safety</a:t>
                      </a:r>
                    </a:p>
                  </a:txBody>
                  <a:tcPr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Yes</a:t>
                      </a:r>
                      <a:endParaRPr kumimoji="1" lang="ja-JP" altLang="en-US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 smtClean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Data Storage System for ACSF (DSSA), EDR</a:t>
                      </a:r>
                      <a:endParaRPr kumimoji="1" lang="ja-JP" altLang="en-US" sz="1600" dirty="0" smtClean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ACSF (GRRF)</a:t>
                      </a:r>
                      <a:endParaRPr kumimoji="1" lang="ja-JP" altLang="en-US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 smtClean="0"/>
                    </a:p>
                  </a:txBody>
                  <a:tcPr/>
                </a:tc>
              </a:tr>
              <a:tr h="23622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err="1" smtClean="0"/>
                        <a:t>IoT</a:t>
                      </a:r>
                      <a:r>
                        <a:rPr kumimoji="1" lang="en-US" altLang="ja-JP" sz="1600" dirty="0" smtClean="0"/>
                        <a:t> et al.</a:t>
                      </a:r>
                      <a:endParaRPr kumimoji="1" lang="ja-JP" altLang="en-US" sz="1600" dirty="0" smtClean="0"/>
                    </a:p>
                  </a:txBody>
                  <a:tcPr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Yes</a:t>
                      </a:r>
                      <a:r>
                        <a:rPr kumimoji="1" lang="en-US" altLang="ja-JP" sz="1600" dirty="0" smtClean="0"/>
                        <a:t>/No</a:t>
                      </a:r>
                      <a:endParaRPr kumimoji="1" lang="ja-JP" altLang="en-US" sz="1600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TBD</a:t>
                      </a:r>
                      <a:endParaRPr kumimoji="1" lang="ja-JP" altLang="en-US" sz="1600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TBD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444417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Liability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zh-TW" sz="1600" dirty="0" smtClean="0">
                          <a:latin typeface="+mn-lt"/>
                          <a:ea typeface="ＭＳ ゴシック" panose="020B0609070205080204" pitchFamily="49" charset="-128"/>
                        </a:rPr>
                        <a:t>Product liability</a:t>
                      </a:r>
                      <a:endParaRPr kumimoji="1" lang="zh-TW" altLang="en-US" sz="1600" dirty="0" smtClean="0">
                        <a:latin typeface="+mn-lt"/>
                        <a:ea typeface="ＭＳ ゴシック" panose="020B0609070205080204" pitchFamily="49" charset="-128"/>
                      </a:endParaRPr>
                    </a:p>
                  </a:txBody>
                  <a:tcPr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No</a:t>
                      </a:r>
                      <a:endParaRPr kumimoji="1" lang="ja-JP" altLang="en-US" sz="1600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TBD</a:t>
                      </a:r>
                      <a:endParaRPr kumimoji="1" lang="ja-JP" altLang="en-US" sz="1600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smtClean="0"/>
                        <a:t>TBD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274320">
                <a:tc rowSpan="3"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Others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Licensing system</a:t>
                      </a:r>
                      <a:endParaRPr kumimoji="1" lang="ja-JP" altLang="en-US" sz="1600" dirty="0" smtClean="0"/>
                    </a:p>
                  </a:txBody>
                  <a:tcPr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No</a:t>
                      </a:r>
                      <a:endParaRPr kumimoji="1" lang="ja-JP" altLang="en-US" sz="1600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smtClean="0"/>
                        <a:t>TBD</a:t>
                      </a:r>
                      <a:endParaRPr kumimoji="1" lang="ja-JP" altLang="en-US" sz="1600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WP.1</a:t>
                      </a:r>
                      <a:endParaRPr kumimoji="1" lang="ja-JP" altLang="en-US" sz="1600" dirty="0" smtClean="0"/>
                    </a:p>
                  </a:txBody>
                  <a:tcPr/>
                </a:tc>
              </a:tr>
              <a:tr h="33331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1600" dirty="0" smtClean="0">
                          <a:latin typeface="+mn-lt"/>
                          <a:ea typeface="ＭＳ ゴシック" panose="020B0609070205080204" pitchFamily="49" charset="-128"/>
                        </a:rPr>
                        <a:t>Insurance</a:t>
                      </a:r>
                      <a:endParaRPr kumimoji="1" lang="en-US" altLang="ja-JP" sz="1600" dirty="0" smtClean="0">
                        <a:latin typeface="+mn-lt"/>
                      </a:endParaRPr>
                    </a:p>
                  </a:txBody>
                  <a:tcPr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No</a:t>
                      </a:r>
                      <a:endParaRPr kumimoji="1" lang="ja-JP" altLang="en-US" sz="1600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smtClean="0"/>
                        <a:t>TBD</a:t>
                      </a:r>
                      <a:endParaRPr kumimoji="1" lang="ja-JP" altLang="en-US" sz="1600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TBD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27432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Education</a:t>
                      </a:r>
                      <a:endParaRPr kumimoji="1" lang="ja-JP" altLang="en-US" sz="1600" dirty="0"/>
                    </a:p>
                  </a:txBody>
                  <a:tcPr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No</a:t>
                      </a:r>
                      <a:endParaRPr kumimoji="1" lang="ja-JP" altLang="en-US" sz="1600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TBD</a:t>
                      </a:r>
                      <a:endParaRPr kumimoji="1" lang="ja-JP" altLang="en-US" sz="1600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TBD</a:t>
                      </a:r>
                      <a:endParaRPr kumimoji="1" lang="ja-JP" altLang="en-US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3701420" y="6373368"/>
            <a:ext cx="5442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TBD: The </a:t>
            </a:r>
            <a:r>
              <a:rPr lang="en-US" altLang="ja-JP" dirty="0"/>
              <a:t>appropriate measurement or </a:t>
            </a:r>
            <a:r>
              <a:rPr lang="en-US" altLang="ja-JP" dirty="0" smtClean="0"/>
              <a:t>pa</a:t>
            </a:r>
            <a:r>
              <a:rPr lang="en-US" altLang="ja-JP" dirty="0"/>
              <a:t>r</a:t>
            </a:r>
            <a:r>
              <a:rPr lang="en-US" altLang="ja-JP" dirty="0" smtClean="0"/>
              <a:t>ty is unknown</a:t>
            </a:r>
            <a:endParaRPr kumimoji="1" lang="ja-JP" altLang="en-US" dirty="0"/>
          </a:p>
        </p:txBody>
      </p:sp>
      <p:cxnSp>
        <p:nvCxnSpPr>
          <p:cNvPr id="10" name="直線コネクタ 9"/>
          <p:cNvCxnSpPr/>
          <p:nvPr/>
        </p:nvCxnSpPr>
        <p:spPr>
          <a:xfrm>
            <a:off x="3682370" y="448056"/>
            <a:ext cx="99123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3682370" y="6103332"/>
            <a:ext cx="99123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565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6146" y="118156"/>
            <a:ext cx="8399212" cy="692696"/>
          </a:xfrm>
        </p:spPr>
        <p:txBody>
          <a:bodyPr>
            <a:noAutofit/>
          </a:bodyPr>
          <a:lstStyle/>
          <a:p>
            <a:pPr algn="ctr"/>
            <a:r>
              <a:rPr lang="en-US" altLang="ja-JP" sz="2800" b="0" dirty="0" smtClean="0"/>
              <a:t>Guidance to GRRF </a:t>
            </a:r>
            <a:r>
              <a:rPr lang="en-US" altLang="ja-JP" sz="2800" dirty="0"/>
              <a:t>with automated driving technologies taken </a:t>
            </a:r>
            <a:r>
              <a:rPr lang="en-US" altLang="ja-JP" sz="2800" b="0" dirty="0" smtClean="0"/>
              <a:t>into account (agreed in June 2015)</a:t>
            </a:r>
            <a:endParaRPr kumimoji="1" lang="ja-JP" altLang="en-US" sz="1600" b="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6836" y="1037929"/>
            <a:ext cx="7812156" cy="5729825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lnSpc>
                <a:spcPts val="2000"/>
              </a:lnSpc>
              <a:buClr>
                <a:srgbClr val="002060"/>
              </a:buClr>
              <a:buFont typeface="Wingdings" panose="05000000000000000000" pitchFamily="2" charset="2"/>
              <a:buChar char="l"/>
              <a:defRPr/>
            </a:pPr>
            <a:r>
              <a:rPr lang="en-US" altLang="ja-JP" sz="2000" dirty="0" smtClean="0"/>
              <a:t>UN Regulation No. 79 (steering) limits ACSF to speeds no </a:t>
            </a:r>
            <a:r>
              <a:rPr lang="en-US" altLang="ja-JP" sz="2000" dirty="0"/>
              <a:t>greater than 10 </a:t>
            </a:r>
            <a:r>
              <a:rPr lang="en-US" altLang="ja-JP" sz="2000" dirty="0" smtClean="0"/>
              <a:t>km/h.</a:t>
            </a:r>
            <a:endParaRPr lang="en-US" altLang="ja-JP" sz="2000" dirty="0"/>
          </a:p>
          <a:p>
            <a:pPr lvl="1">
              <a:lnSpc>
                <a:spcPts val="2000"/>
              </a:lnSpc>
              <a:defRPr/>
            </a:pPr>
            <a:r>
              <a:rPr lang="en-US" altLang="ja-JP" sz="2000" dirty="0" smtClean="0"/>
              <a:t>ACSF-IG is considering a requirement to cancel the speed limit</a:t>
            </a:r>
            <a:r>
              <a:rPr lang="en-US" altLang="ja-JP" sz="2000" dirty="0" smtClean="0"/>
              <a:t>.</a:t>
            </a:r>
            <a:endParaRPr lang="en-US" altLang="ja-JP" sz="2000" dirty="0"/>
          </a:p>
          <a:p>
            <a:pPr>
              <a:lnSpc>
                <a:spcPts val="2000"/>
              </a:lnSpc>
              <a:buClr>
                <a:srgbClr val="002060"/>
              </a:buClr>
              <a:buFont typeface="Wingdings" panose="05000000000000000000" pitchFamily="2" charset="2"/>
              <a:buChar char="l"/>
              <a:defRPr/>
            </a:pPr>
            <a:r>
              <a:rPr lang="en-US" altLang="ja-JP" sz="2000" dirty="0" smtClean="0"/>
              <a:t>Guidelines for using ACSF safety in a high speed range</a:t>
            </a:r>
            <a:endParaRPr lang="en-US" altLang="ja-JP" sz="2000" dirty="0"/>
          </a:p>
          <a:p>
            <a:pPr marL="722313" lvl="1" indent="-457200">
              <a:lnSpc>
                <a:spcPts val="2000"/>
              </a:lnSpc>
              <a:buClr>
                <a:schemeClr val="accent2"/>
              </a:buClr>
              <a:buFont typeface="+mj-lt"/>
              <a:buAutoNum type="arabicPeriod"/>
              <a:defRPr/>
            </a:pPr>
            <a:r>
              <a:rPr lang="en-US" altLang="ja-JP" sz="2000" dirty="0" smtClean="0">
                <a:solidFill>
                  <a:srgbClr val="FF0000"/>
                </a:solidFill>
              </a:rPr>
              <a:t>Driver assistance system</a:t>
            </a:r>
            <a:r>
              <a:rPr lang="ja-JP" altLang="en-US" sz="2000" dirty="0">
                <a:solidFill>
                  <a:schemeClr val="tx2"/>
                </a:solidFill>
              </a:rPr>
              <a:t>　</a:t>
            </a:r>
            <a:endParaRPr lang="en-US" altLang="ja-JP" sz="2000" dirty="0">
              <a:solidFill>
                <a:schemeClr val="tx2"/>
              </a:solidFill>
            </a:endParaRPr>
          </a:p>
          <a:p>
            <a:pPr lvl="1">
              <a:lnSpc>
                <a:spcPts val="2000"/>
              </a:lnSpc>
              <a:defRPr/>
            </a:pPr>
            <a:r>
              <a:rPr lang="en-US" altLang="ja-JP" sz="2000" dirty="0" smtClean="0"/>
              <a:t>Conventional driving assistance that can be overridden anytime</a:t>
            </a:r>
            <a:endParaRPr lang="en-US" altLang="ja-JP" sz="2000" dirty="0"/>
          </a:p>
          <a:p>
            <a:pPr marL="722313" lvl="1" indent="-457200">
              <a:lnSpc>
                <a:spcPts val="2000"/>
              </a:lnSpc>
              <a:buClr>
                <a:schemeClr val="accent2"/>
              </a:buClr>
              <a:buFont typeface="+mj-lt"/>
              <a:buAutoNum type="arabicPeriod" startAt="2"/>
              <a:defRPr/>
            </a:pPr>
            <a:r>
              <a:rPr lang="en-US" altLang="ja-JP" sz="2000" dirty="0" smtClean="0">
                <a:solidFill>
                  <a:srgbClr val="FF0000"/>
                </a:solidFill>
              </a:rPr>
              <a:t>Partially automated system</a:t>
            </a:r>
            <a:r>
              <a:rPr lang="ja-JP" altLang="en-US" sz="2000" dirty="0">
                <a:solidFill>
                  <a:schemeClr val="tx2"/>
                </a:solidFill>
              </a:rPr>
              <a:t>　</a:t>
            </a:r>
            <a:endParaRPr lang="en-US" altLang="ja-JP" sz="2000" dirty="0">
              <a:solidFill>
                <a:schemeClr val="tx2"/>
              </a:solidFill>
            </a:endParaRPr>
          </a:p>
          <a:p>
            <a:pPr lvl="1">
              <a:lnSpc>
                <a:spcPts val="2000"/>
              </a:lnSpc>
              <a:defRPr/>
            </a:pPr>
            <a:r>
              <a:rPr lang="en-US" altLang="ja-JP" sz="2000" dirty="0" smtClean="0"/>
              <a:t>Automated control commanded by the driver</a:t>
            </a:r>
            <a:endParaRPr lang="en-US" altLang="ja-JP" sz="2000" dirty="0"/>
          </a:p>
          <a:p>
            <a:pPr marL="1146175" lvl="2" indent="-342900">
              <a:lnSpc>
                <a:spcPts val="2000"/>
              </a:lnSpc>
              <a:defRPr/>
            </a:pPr>
            <a:r>
              <a:rPr lang="en-US" altLang="ja-JP" sz="1800" dirty="0" smtClean="0"/>
              <a:t>The system shall be used on roads with multiple lanes on either side where pedestrians, bicycles and oncoming vehicles are separated;</a:t>
            </a:r>
            <a:endParaRPr lang="en-US" altLang="ja-JP" sz="1800" dirty="0"/>
          </a:p>
          <a:p>
            <a:pPr marL="1146175" lvl="2" indent="-342900">
              <a:lnSpc>
                <a:spcPts val="2000"/>
              </a:lnSpc>
              <a:defRPr/>
            </a:pPr>
            <a:r>
              <a:rPr lang="en-US" altLang="ja-JP" sz="1800" dirty="0" smtClean="0"/>
              <a:t>Requirements for ACSF that addresses lane keeping and lane changes shall be defined;</a:t>
            </a:r>
          </a:p>
          <a:p>
            <a:pPr marL="1146175" lvl="2" indent="-342900">
              <a:lnSpc>
                <a:spcPts val="2000"/>
              </a:lnSpc>
              <a:defRPr/>
            </a:pPr>
            <a:r>
              <a:rPr lang="en-US" altLang="ja-JP" sz="1800" dirty="0" smtClean="0"/>
              <a:t>The driver shall monitor the environment at all times.</a:t>
            </a:r>
          </a:p>
          <a:p>
            <a:pPr marL="1146175" lvl="2" indent="-342900">
              <a:lnSpc>
                <a:spcPts val="2000"/>
              </a:lnSpc>
              <a:defRPr/>
            </a:pPr>
            <a:r>
              <a:rPr lang="en-US" altLang="ja-JP" sz="1800" dirty="0" smtClean="0"/>
              <a:t>The vehicle’s monitoring of the driver shall also be considered.</a:t>
            </a:r>
            <a:endParaRPr lang="en-US" altLang="ja-JP" sz="1800" dirty="0"/>
          </a:p>
          <a:p>
            <a:pPr marL="1146175" lvl="2" indent="-342900">
              <a:lnSpc>
                <a:spcPts val="2000"/>
              </a:lnSpc>
              <a:defRPr/>
            </a:pPr>
            <a:r>
              <a:rPr lang="en-US" altLang="ja-JP" sz="1800" dirty="0" smtClean="0"/>
              <a:t>The driver shall be able to override or terminate the system operation any time.</a:t>
            </a:r>
            <a:endParaRPr lang="en-US" altLang="ja-JP" sz="1800" dirty="0"/>
          </a:p>
          <a:p>
            <a:pPr marL="722313" lvl="1" indent="-457200">
              <a:lnSpc>
                <a:spcPts val="2000"/>
              </a:lnSpc>
              <a:buClr>
                <a:schemeClr val="accent2"/>
              </a:buClr>
              <a:buFont typeface="+mj-lt"/>
              <a:buAutoNum type="arabicPeriod" startAt="3"/>
              <a:defRPr/>
            </a:pPr>
            <a:r>
              <a:rPr lang="en-US" altLang="ja-JP" sz="2000" dirty="0" smtClean="0">
                <a:solidFill>
                  <a:srgbClr val="FF0000"/>
                </a:solidFill>
              </a:rPr>
              <a:t>Fully automated driving system</a:t>
            </a:r>
            <a:r>
              <a:rPr lang="ja-JP" altLang="en-US" sz="2000" dirty="0"/>
              <a:t>　</a:t>
            </a:r>
            <a:endParaRPr lang="en-US" altLang="ja-JP" sz="2000" dirty="0"/>
          </a:p>
          <a:p>
            <a:pPr lvl="1">
              <a:lnSpc>
                <a:spcPts val="2000"/>
              </a:lnSpc>
              <a:defRPr/>
            </a:pPr>
            <a:r>
              <a:rPr lang="en-US" altLang="ja-JP" sz="2000" dirty="0" smtClean="0"/>
              <a:t>Currently outside of the scope of discussion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3275961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9399" y="165100"/>
            <a:ext cx="8411497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ja-JP" sz="2800" dirty="0" smtClean="0"/>
              <a:t>Further </a:t>
            </a:r>
            <a:r>
              <a:rPr lang="en-US" altLang="ja-JP" sz="2800" dirty="0"/>
              <a:t>A</a:t>
            </a:r>
            <a:r>
              <a:rPr lang="en-US" altLang="ja-JP" sz="2800" dirty="0" smtClean="0"/>
              <a:t>mendment of the Vienna Convention Towards the </a:t>
            </a:r>
            <a:r>
              <a:rPr kumimoji="1" lang="en-US" altLang="ja-JP" sz="2800" dirty="0" smtClean="0"/>
              <a:t>Fully Automated Driving</a:t>
            </a:r>
            <a:br>
              <a:rPr kumimoji="1" lang="en-US" altLang="ja-JP" sz="2800" dirty="0" smtClean="0"/>
            </a:br>
            <a:endParaRPr kumimoji="1" lang="ja-JP" altLang="en-US" sz="2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4408" y="1349887"/>
            <a:ext cx="8775291" cy="5335118"/>
          </a:xfrm>
        </p:spPr>
        <p:txBody>
          <a:bodyPr>
            <a:normAutofit/>
          </a:bodyPr>
          <a:lstStyle/>
          <a:p>
            <a:pPr lvl="0">
              <a:buClr>
                <a:srgbClr val="00B050"/>
              </a:buClr>
              <a:buFont typeface="Wingdings" panose="05000000000000000000" pitchFamily="2" charset="2"/>
              <a:buChar char="l"/>
              <a:defRPr/>
            </a:pPr>
            <a:r>
              <a:rPr lang="en-US" altLang="ja-JP" sz="2400" dirty="0" smtClean="0"/>
              <a:t>An informal group exclusively for discussing this issue was established (November 2015).</a:t>
            </a:r>
            <a:endParaRPr lang="ja-JP" altLang="en-US" sz="2400" dirty="0" smtClean="0"/>
          </a:p>
          <a:p>
            <a:pPr lvl="1">
              <a:buClr>
                <a:srgbClr val="00B050"/>
              </a:buClr>
              <a:defRPr/>
            </a:pPr>
            <a:r>
              <a:rPr lang="en-US" altLang="ja-JP" dirty="0" smtClean="0"/>
              <a:t>Prepare </a:t>
            </a:r>
            <a:r>
              <a:rPr lang="en-US" altLang="ja-JP" dirty="0"/>
              <a:t>a proposal  aiming at the definition of the driver , its new role within the </a:t>
            </a:r>
            <a:r>
              <a:rPr lang="en-US" altLang="ja-JP" dirty="0" smtClean="0"/>
              <a:t>deployment.   </a:t>
            </a:r>
            <a:r>
              <a:rPr lang="en-US" altLang="ja-JP" dirty="0"/>
              <a:t>Submitted to WP.1 by Belgium and Sweden  ref. WP.1/2015/8</a:t>
            </a:r>
            <a:r>
              <a:rPr lang="en-US" altLang="ja-JP" dirty="0" smtClean="0"/>
              <a:t>.</a:t>
            </a:r>
          </a:p>
          <a:p>
            <a:pPr lvl="1">
              <a:buClr>
                <a:srgbClr val="00B050"/>
              </a:buClr>
              <a:defRPr/>
            </a:pPr>
            <a:r>
              <a:rPr lang="en-US" altLang="ja-JP" dirty="0"/>
              <a:t>Identify the main horizontal and cross field  issues, </a:t>
            </a:r>
            <a:r>
              <a:rPr lang="en-US" altLang="ja-JP" dirty="0" smtClean="0"/>
              <a:t>legal </a:t>
            </a:r>
            <a:r>
              <a:rPr lang="en-US" altLang="ja-JP" dirty="0"/>
              <a:t>and technical overlapping competences related to </a:t>
            </a:r>
            <a:r>
              <a:rPr lang="en-US" altLang="ja-JP" dirty="0" smtClean="0"/>
              <a:t> </a:t>
            </a:r>
            <a:r>
              <a:rPr lang="en-US" altLang="ja-JP" dirty="0"/>
              <a:t>Autonomous driving </a:t>
            </a:r>
            <a:r>
              <a:rPr lang="en-US" altLang="ja-JP" dirty="0" smtClean="0"/>
              <a:t>advancements. </a:t>
            </a:r>
          </a:p>
          <a:p>
            <a:pPr lvl="1">
              <a:buClr>
                <a:srgbClr val="00B050"/>
              </a:buClr>
              <a:defRPr/>
            </a:pPr>
            <a:r>
              <a:rPr lang="en-US" altLang="ja-JP" dirty="0"/>
              <a:t>Determine discussion items for establishment of internationally harmonized regulations on AD enabling drivers to benefit from a higher degree of automation of the driving </a:t>
            </a:r>
            <a:r>
              <a:rPr lang="en-US" altLang="ja-JP" dirty="0" smtClean="0"/>
              <a:t>task.</a:t>
            </a:r>
          </a:p>
          <a:p>
            <a:pPr lvl="1">
              <a:buClr>
                <a:srgbClr val="00B050"/>
              </a:buClr>
              <a:defRPr/>
            </a:pPr>
            <a:r>
              <a:rPr lang="en-US" altLang="ja-JP" dirty="0"/>
              <a:t>Align the </a:t>
            </a:r>
            <a:r>
              <a:rPr lang="en-US" altLang="ja-JP" dirty="0" smtClean="0"/>
              <a:t>1949 </a:t>
            </a:r>
            <a:r>
              <a:rPr lang="en-US" altLang="ja-JP" dirty="0"/>
              <a:t>–and </a:t>
            </a:r>
            <a:r>
              <a:rPr lang="en-US" altLang="ja-JP" dirty="0" smtClean="0"/>
              <a:t>1968 .Vienna Conventions </a:t>
            </a:r>
            <a:r>
              <a:rPr lang="en-US" altLang="ja-JP" dirty="0"/>
              <a:t>as far as the interaction between driver </a:t>
            </a:r>
            <a:r>
              <a:rPr lang="en-US" altLang="ja-JP" dirty="0" smtClean="0"/>
              <a:t>and automated</a:t>
            </a:r>
            <a:r>
              <a:rPr lang="en-US" altLang="ja-JP" dirty="0"/>
              <a:t>/ autonomous </a:t>
            </a:r>
            <a:r>
              <a:rPr lang="en-US" altLang="ja-JP" dirty="0" smtClean="0"/>
              <a:t>driving </a:t>
            </a:r>
            <a:r>
              <a:rPr lang="en-US" altLang="ja-JP" dirty="0"/>
              <a:t>task .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85882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398" y="0"/>
            <a:ext cx="8473993" cy="686926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Work Sharing </a:t>
            </a:r>
            <a:r>
              <a:rPr lang="en-US" altLang="ja-JP" sz="2800" dirty="0"/>
              <a:t>and </a:t>
            </a:r>
            <a:r>
              <a:rPr lang="en-US" altLang="ja-JP" sz="2800" dirty="0" smtClean="0"/>
              <a:t>Cooperation Between WP.1 and </a:t>
            </a:r>
            <a:r>
              <a:rPr kumimoji="1" lang="en-US" altLang="ja-JP" sz="2800" dirty="0" smtClean="0"/>
              <a:t>WP.29 </a:t>
            </a:r>
            <a:endParaRPr kumimoji="1" lang="ja-JP" altLang="en-US" sz="2800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308516"/>
              </p:ext>
            </p:extLst>
          </p:nvPr>
        </p:nvGraphicFramePr>
        <p:xfrm>
          <a:off x="129510" y="776130"/>
          <a:ext cx="8674561" cy="5924991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894756"/>
                <a:gridCol w="2381896"/>
                <a:gridCol w="5397909"/>
              </a:tblGrid>
              <a:tr h="324866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0" dirty="0" smtClean="0">
                          <a:effectLst/>
                        </a:rPr>
                        <a:t>SAE level</a:t>
                      </a:r>
                      <a:endParaRPr lang="ja-JP" sz="1600" kern="1000" dirty="0">
                        <a:solidFill>
                          <a:sysClr val="windowText" lastClr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72" marR="68572" marT="0" marB="0"/>
                </a:tc>
                <a:tc hMerge="1">
                  <a:txBody>
                    <a:bodyPr/>
                    <a:lstStyle/>
                    <a:p>
                      <a:pPr algn="ctr" hangingPunct="0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ja-JP" sz="1400" kern="1000" dirty="0">
                        <a:solidFill>
                          <a:sysClr val="windowText" lastClr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How to address</a:t>
                      </a:r>
                      <a:endParaRPr lang="ja-JP" sz="1600" kern="100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72" marR="68572" marT="0" marB="0"/>
                </a:tc>
              </a:tr>
              <a:tr h="76210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0" dirty="0" smtClean="0">
                          <a:effectLst/>
                          <a:latin typeface="+mn-lt"/>
                        </a:rPr>
                        <a:t>0</a:t>
                      </a:r>
                      <a:r>
                        <a:rPr lang="en-US" sz="1600" kern="1000" dirty="0">
                          <a:effectLst/>
                          <a:latin typeface="+mn-lt"/>
                        </a:rPr>
                        <a:t> </a:t>
                      </a:r>
                      <a:endParaRPr lang="ja-JP" sz="1600" kern="10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0" dirty="0" smtClean="0">
                          <a:effectLst/>
                        </a:rPr>
                        <a:t>No</a:t>
                      </a:r>
                      <a:r>
                        <a:rPr lang="ja-JP" altLang="en-US" sz="1600" kern="1000" baseline="0" dirty="0" smtClean="0">
                          <a:effectLst/>
                        </a:rPr>
                        <a:t> </a:t>
                      </a:r>
                      <a:r>
                        <a:rPr lang="en-US" altLang="ja-JP" sz="1600" kern="1000" baseline="0" dirty="0" smtClean="0">
                          <a:effectLst/>
                        </a:rPr>
                        <a:t>Automation</a:t>
                      </a:r>
                    </a:p>
                    <a:p>
                      <a:pPr algn="l" hangingPunct="0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0" baseline="0" dirty="0" smtClean="0">
                          <a:effectLst/>
                        </a:rPr>
                        <a:t>(manual driving)</a:t>
                      </a:r>
                      <a:endParaRPr lang="ja-JP" sz="1600" kern="10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0" dirty="0" smtClean="0"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NA (in compliance with the current regulation)</a:t>
                      </a:r>
                      <a:endParaRPr lang="ja-JP" sz="1600" kern="10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72" marR="68572" marT="0" marB="0"/>
                </a:tc>
              </a:tr>
              <a:tr h="76210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0" dirty="0">
                          <a:effectLst/>
                          <a:latin typeface="+mn-lt"/>
                        </a:rPr>
                        <a:t>1</a:t>
                      </a:r>
                      <a:endParaRPr lang="ja-JP" sz="1600" kern="10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0" dirty="0" smtClean="0">
                          <a:effectLst/>
                        </a:rPr>
                        <a:t>Driver Assistance</a:t>
                      </a: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0" dirty="0" smtClean="0"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NA (in compliance with the current regulation)</a:t>
                      </a:r>
                      <a:endParaRPr lang="ja-JP" sz="1600" kern="10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72" marR="68572" marT="0" marB="0"/>
                </a:tc>
              </a:tr>
              <a:tr h="11120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0" dirty="0">
                          <a:effectLst/>
                          <a:latin typeface="+mn-lt"/>
                        </a:rPr>
                        <a:t>2</a:t>
                      </a:r>
                      <a:endParaRPr lang="ja-JP" sz="1600" kern="10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0" dirty="0" smtClean="0">
                          <a:effectLst/>
                        </a:rPr>
                        <a:t>Partial</a:t>
                      </a:r>
                      <a:r>
                        <a:rPr lang="en-US" altLang="ja-JP" sz="1600" kern="1000" baseline="0" dirty="0" smtClean="0">
                          <a:effectLst/>
                        </a:rPr>
                        <a:t> Automation</a:t>
                      </a:r>
                    </a:p>
                    <a:p>
                      <a:pPr algn="l" hangingPunct="0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ja-JP" sz="1600" kern="10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0" baseline="0" dirty="0" smtClean="0"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Mostly </a:t>
                      </a:r>
                      <a:r>
                        <a:rPr lang="en-US" altLang="ja-JP" sz="1600" kern="1000" dirty="0" smtClean="0"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WP.29 will</a:t>
                      </a:r>
                      <a:r>
                        <a:rPr lang="en-US" altLang="ja-JP" sz="1600" kern="1000" baseline="0" dirty="0" smtClean="0"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discuss each related standard (including guidelines)</a:t>
                      </a:r>
                      <a:r>
                        <a:rPr lang="en-US" altLang="ja-JP" sz="1600" kern="1000" dirty="0" smtClean="0"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based on the assumption that the driver</a:t>
                      </a:r>
                      <a:r>
                        <a:rPr lang="en-US" altLang="ja-JP" sz="1600" kern="1000" baseline="0" dirty="0" smtClean="0"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monitors the surroundings and is responsible for driving,</a:t>
                      </a:r>
                      <a:r>
                        <a:rPr lang="ja-JP" altLang="en-US" sz="1600" kern="1000" baseline="0" dirty="0" smtClean="0"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1600" kern="1000" baseline="0" dirty="0" smtClean="0"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and will share information on ACSF with WP.1 as necessary.</a:t>
                      </a:r>
                      <a:endParaRPr lang="ja-JP" altLang="en-US" sz="1600" kern="1000" dirty="0" smtClean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72" marR="68572" marT="0" marB="0"/>
                </a:tc>
              </a:tr>
              <a:tr h="94194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0" dirty="0">
                          <a:effectLst/>
                          <a:latin typeface="+mn-lt"/>
                        </a:rPr>
                        <a:t>3</a:t>
                      </a:r>
                      <a:endParaRPr lang="ja-JP" sz="1600" kern="10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0" dirty="0" smtClean="0">
                          <a:effectLst/>
                        </a:rPr>
                        <a:t>Conditional</a:t>
                      </a:r>
                      <a:r>
                        <a:rPr lang="ja-JP" altLang="en-US" sz="1600" kern="1000" baseline="0" dirty="0" smtClean="0">
                          <a:effectLst/>
                        </a:rPr>
                        <a:t> </a:t>
                      </a:r>
                      <a:r>
                        <a:rPr lang="en-US" altLang="ja-JP" sz="1600" kern="1000" baseline="0" dirty="0" smtClean="0">
                          <a:effectLst/>
                        </a:rPr>
                        <a:t>Automation</a:t>
                      </a:r>
                    </a:p>
                    <a:p>
                      <a:pPr algn="l" hangingPunct="0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ja-JP" sz="1600" kern="10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kern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Mostly WP.1 will address issues</a:t>
                      </a:r>
                      <a:r>
                        <a:rPr lang="en-US" altLang="ja-JP" sz="1600" b="0" kern="10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such as</a:t>
                      </a:r>
                      <a:r>
                        <a:rPr lang="en-US" altLang="ja-JP" sz="1600" b="0" kern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the permissible range of sub-tasks for drivers. To support</a:t>
                      </a:r>
                      <a:r>
                        <a:rPr lang="en-US" altLang="ja-JP" sz="1600" b="0" kern="10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this discussion, </a:t>
                      </a:r>
                      <a:r>
                        <a:rPr lang="en-US" altLang="ja-JP" sz="1600" b="0" kern="1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WP.29 will share technical information for each applicable use case, etc.</a:t>
                      </a:r>
                      <a:endParaRPr lang="ja-JP" sz="1600" b="0" kern="10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72" marR="68572" marT="0" marB="0"/>
                </a:tc>
              </a:tr>
              <a:tr h="76210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0" dirty="0">
                          <a:effectLst/>
                          <a:latin typeface="+mn-lt"/>
                        </a:rPr>
                        <a:t>4</a:t>
                      </a:r>
                      <a:endParaRPr lang="ja-JP" sz="1600" kern="10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0" dirty="0" smtClean="0">
                          <a:effectLst/>
                        </a:rPr>
                        <a:t>High Automation</a:t>
                      </a:r>
                      <a:endParaRPr lang="ja-JP" sz="1600" kern="1000" dirty="0">
                        <a:effectLst/>
                      </a:endParaRPr>
                    </a:p>
                    <a:p>
                      <a:pPr algn="l" hangingPunct="0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0" dirty="0">
                          <a:effectLst/>
                        </a:rPr>
                        <a:t> </a:t>
                      </a:r>
                      <a:endParaRPr lang="ja-JP" sz="1600" kern="10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72" marR="68572" marT="0" marB="0">
                    <a:solidFill>
                      <a:srgbClr val="F8D7C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hangingPunct="0">
                        <a:lnSpc>
                          <a:spcPts val="25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0" dirty="0" smtClean="0"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Since it is in the domain of almost</a:t>
                      </a:r>
                      <a:r>
                        <a:rPr lang="en-US" altLang="ja-JP" sz="1600" kern="1000" baseline="0" dirty="0" smtClean="0"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1600" kern="1000" dirty="0" smtClean="0"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fully automated driving</a:t>
                      </a:r>
                      <a:r>
                        <a:rPr lang="en-US" altLang="ja-JP" sz="1600" kern="1000" baseline="0" dirty="0" smtClean="0"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en-US" altLang="ja-JP" sz="1600" b="0" kern="1000" baseline="0" dirty="0" smtClean="0"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therefore </a:t>
                      </a:r>
                      <a:r>
                        <a:rPr lang="en-US" altLang="ja-JP" sz="1600" b="0" kern="10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the driver is not held responsible, it is likely </a:t>
                      </a:r>
                      <a:r>
                        <a:rPr lang="en-US" altLang="ja-JP" sz="1600" kern="1000" baseline="0" dirty="0" smtClean="0"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that these levels cannot be addressed in the scope of the current Vienna and Geneva Conventions. Accordingly, </a:t>
                      </a:r>
                      <a:r>
                        <a:rPr lang="en-US" altLang="ja-JP" sz="1600" kern="1000" dirty="0" smtClean="0"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WP.29 will start discussions after the results of WP.1’s discussions are</a:t>
                      </a:r>
                      <a:r>
                        <a:rPr lang="en-US" altLang="ja-JP" sz="1600" kern="1000" baseline="0" dirty="0" smtClean="0"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made</a:t>
                      </a:r>
                      <a:r>
                        <a:rPr lang="en-US" altLang="ja-JP" sz="1600" kern="1000" dirty="0" smtClean="0"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available.</a:t>
                      </a:r>
                      <a:endParaRPr lang="ja-JP" altLang="en-US" sz="1600" kern="1000" dirty="0" smtClean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72" marR="68572" marT="0" marB="0"/>
                </a:tc>
              </a:tr>
              <a:tr h="76210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0" dirty="0" smtClean="0">
                          <a:effectLst/>
                          <a:latin typeface="+mn-lt"/>
                        </a:rPr>
                        <a:t>5</a:t>
                      </a:r>
                      <a:endParaRPr lang="ja-JP" sz="1600" kern="10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0" dirty="0" smtClean="0">
                          <a:effectLst/>
                        </a:rPr>
                        <a:t>Full Automation</a:t>
                      </a:r>
                    </a:p>
                    <a:p>
                      <a:pPr algn="l" hangingPunct="0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ja-JP" sz="1600" kern="10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72" marR="68572" marT="0" marB="0">
                    <a:solidFill>
                      <a:srgbClr val="F8D7C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ja-JP" sz="1800" kern="10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72" marR="6857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4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930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/>
              <a:t>Guidelines on Security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8205" y="1275735"/>
            <a:ext cx="8350379" cy="4525963"/>
          </a:xfrm>
        </p:spPr>
        <p:txBody>
          <a:bodyPr/>
          <a:lstStyle/>
          <a:p>
            <a:pPr lvl="0"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kumimoji="1" lang="en-US" altLang="ja-JP" sz="2400" dirty="0" smtClean="0"/>
              <a:t>The existing arrangement in the EU will be further developed:</a:t>
            </a:r>
            <a:endParaRPr kumimoji="1" lang="ja-JP" altLang="en-US" sz="2400" dirty="0" smtClean="0"/>
          </a:p>
          <a:p>
            <a:pPr lvl="1">
              <a:tabLst>
                <a:tab pos="2330450" algn="l"/>
              </a:tabLst>
            </a:pPr>
            <a:r>
              <a:rPr kumimoji="1" lang="en-US" altLang="ja-JP" sz="2400" dirty="0" err="1" smtClean="0"/>
              <a:t>eSecurity</a:t>
            </a:r>
            <a:r>
              <a:rPr kumimoji="1" lang="en-US" altLang="ja-JP" sz="2400" dirty="0" smtClean="0"/>
              <a:t>	</a:t>
            </a:r>
            <a:r>
              <a:rPr lang="en-US" altLang="ja-JP" dirty="0"/>
              <a:t>the protection against unauthorized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                       access </a:t>
            </a:r>
            <a:r>
              <a:rPr lang="en-US" altLang="ja-JP" dirty="0"/>
              <a:t>from </a:t>
            </a:r>
            <a:r>
              <a:rPr lang="en-US" altLang="ja-JP" dirty="0" smtClean="0"/>
              <a:t>outside</a:t>
            </a:r>
          </a:p>
          <a:p>
            <a:pPr lvl="1">
              <a:tabLst>
                <a:tab pos="2330450" algn="l"/>
              </a:tabLst>
            </a:pPr>
            <a:r>
              <a:rPr kumimoji="1" lang="en-US" altLang="ja-JP" sz="2400" dirty="0" err="1" smtClean="0"/>
              <a:t>eSafety</a:t>
            </a:r>
            <a:r>
              <a:rPr kumimoji="1" lang="en-US" altLang="ja-JP" sz="2400" dirty="0" smtClean="0"/>
              <a:t>	</a:t>
            </a:r>
            <a:r>
              <a:rPr lang="en-US" altLang="ja-JP" dirty="0"/>
              <a:t>protection against failures (e.g. </a:t>
            </a:r>
            <a:r>
              <a:rPr lang="en-US" altLang="ja-JP" dirty="0" smtClean="0"/>
              <a:t>system failures,</a:t>
            </a:r>
            <a:br>
              <a:rPr lang="en-US" altLang="ja-JP" dirty="0" smtClean="0"/>
            </a:br>
            <a:r>
              <a:rPr lang="en-US" altLang="ja-JP" dirty="0" smtClean="0"/>
              <a:t>                        redundancy </a:t>
            </a:r>
            <a:r>
              <a:rPr lang="en-US" altLang="ja-JP" dirty="0"/>
              <a:t>in the </a:t>
            </a:r>
            <a:r>
              <a:rPr lang="en-US" altLang="ja-JP" dirty="0" smtClean="0"/>
              <a:t>system</a:t>
            </a:r>
            <a:r>
              <a:rPr lang="en-US" altLang="ja-JP" dirty="0"/>
              <a:t>, event </a:t>
            </a:r>
            <a:r>
              <a:rPr lang="en-US" altLang="ja-JP" dirty="0" smtClean="0"/>
              <a:t>data    </a:t>
            </a:r>
            <a:br>
              <a:rPr lang="en-US" altLang="ja-JP" dirty="0" smtClean="0"/>
            </a:br>
            <a:r>
              <a:rPr lang="en-US" altLang="ja-JP" dirty="0" smtClean="0"/>
              <a:t>                        recorders </a:t>
            </a:r>
            <a:r>
              <a:rPr lang="en-US" altLang="ja-JP" dirty="0"/>
              <a:t>for failure tracking in case of an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                       accident</a:t>
            </a:r>
            <a:r>
              <a:rPr lang="en-US" altLang="ja-JP" dirty="0"/>
              <a:t>, </a:t>
            </a:r>
            <a:r>
              <a:rPr kumimoji="1" lang="en-US" altLang="ja-JP" sz="2400" dirty="0" smtClean="0"/>
              <a:t>etc.</a:t>
            </a:r>
          </a:p>
          <a:p>
            <a:pPr lvl="0">
              <a:buClr>
                <a:srgbClr val="002060"/>
              </a:buClr>
              <a:buFont typeface="Wingdings" panose="05000000000000000000" pitchFamily="2" charset="2"/>
              <a:buChar char="l"/>
              <a:tabLst>
                <a:tab pos="2330450" algn="l"/>
              </a:tabLst>
            </a:pPr>
            <a:r>
              <a:rPr lang="en-US" altLang="ja-JP" sz="2400" dirty="0" smtClean="0"/>
              <a:t>Latest discussions (November 2015)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940A55-4483-4FAF-AF84-B21E67538866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sp>
        <p:nvSpPr>
          <p:cNvPr id="6" name="テキスト ボックス 2"/>
          <p:cNvSpPr txBox="1">
            <a:spLocks noChangeArrowheads="1"/>
          </p:cNvSpPr>
          <p:nvPr/>
        </p:nvSpPr>
        <p:spPr bwMode="auto">
          <a:xfrm>
            <a:off x="5229821" y="4957548"/>
            <a:ext cx="2845651" cy="615553"/>
          </a:xfrm>
          <a:prstGeom prst="rect">
            <a:avLst/>
          </a:prstGeom>
          <a:solidFill>
            <a:srgbClr val="FFFF99"/>
          </a:solidFill>
          <a:ln w="47625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700" dirty="0" smtClean="0"/>
              <a:t>Integration of the proposals</a:t>
            </a:r>
            <a:endParaRPr lang="en-US" altLang="ja-JP" sz="1700" dirty="0"/>
          </a:p>
          <a:p>
            <a:pPr algn="ctr"/>
            <a:r>
              <a:rPr kumimoji="1" lang="en-US" altLang="ja-JP" sz="1700" dirty="0" smtClean="0"/>
              <a:t>(scheduled for Match 2016)</a:t>
            </a:r>
            <a:endParaRPr kumimoji="1" lang="ja-JP" altLang="en-US" sz="1700" dirty="0"/>
          </a:p>
        </p:txBody>
      </p:sp>
      <p:sp>
        <p:nvSpPr>
          <p:cNvPr id="7" name="テキスト ボックス 5"/>
          <p:cNvSpPr txBox="1">
            <a:spLocks noChangeArrowheads="1"/>
          </p:cNvSpPr>
          <p:nvPr/>
        </p:nvSpPr>
        <p:spPr bwMode="auto">
          <a:xfrm>
            <a:off x="905256" y="4489510"/>
            <a:ext cx="2971890" cy="61555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1700" dirty="0" smtClean="0"/>
              <a:t>Germany’s proposal: </a:t>
            </a:r>
          </a:p>
          <a:p>
            <a:r>
              <a:rPr lang="en-US" altLang="ja-JP" sz="1700" dirty="0" smtClean="0"/>
              <a:t>Protection of personal data</a:t>
            </a:r>
            <a:endParaRPr lang="en-US" altLang="ja-JP" sz="1700" dirty="0"/>
          </a:p>
        </p:txBody>
      </p:sp>
      <p:sp>
        <p:nvSpPr>
          <p:cNvPr id="8" name="テキスト ボックス 7"/>
          <p:cNvSpPr txBox="1">
            <a:spLocks noChangeArrowheads="1"/>
          </p:cNvSpPr>
          <p:nvPr/>
        </p:nvSpPr>
        <p:spPr bwMode="auto">
          <a:xfrm>
            <a:off x="905256" y="5425586"/>
            <a:ext cx="2971890" cy="8771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1700" dirty="0" smtClean="0"/>
              <a:t>Japan’s proposal: </a:t>
            </a:r>
          </a:p>
          <a:p>
            <a:r>
              <a:rPr lang="en-US" altLang="ja-JP" sz="1700" dirty="0" smtClean="0"/>
              <a:t>Ensuring of security and safety</a:t>
            </a:r>
            <a:endParaRPr lang="en-US" altLang="ja-JP" sz="1700" dirty="0"/>
          </a:p>
        </p:txBody>
      </p:sp>
      <p:cxnSp>
        <p:nvCxnSpPr>
          <p:cNvPr id="9" name="カギ線コネクタ 12"/>
          <p:cNvCxnSpPr>
            <a:cxnSpLocks noChangeShapeType="1"/>
            <a:stCxn id="7" idx="3"/>
            <a:endCxn id="6" idx="1"/>
          </p:cNvCxnSpPr>
          <p:nvPr/>
        </p:nvCxnSpPr>
        <p:spPr bwMode="auto">
          <a:xfrm>
            <a:off x="3877146" y="4797287"/>
            <a:ext cx="1352675" cy="468038"/>
          </a:xfrm>
          <a:prstGeom prst="bentConnector3">
            <a:avLst>
              <a:gd name="adj1" fmla="val 50000"/>
            </a:avLst>
          </a:prstGeom>
          <a:noFill/>
          <a:ln w="25400" algn="ctr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カギ線コネクタ 14"/>
          <p:cNvCxnSpPr>
            <a:cxnSpLocks noChangeShapeType="1"/>
            <a:stCxn id="8" idx="3"/>
            <a:endCxn id="6" idx="1"/>
          </p:cNvCxnSpPr>
          <p:nvPr/>
        </p:nvCxnSpPr>
        <p:spPr bwMode="auto">
          <a:xfrm flipV="1">
            <a:off x="3877146" y="5265325"/>
            <a:ext cx="1352675" cy="598843"/>
          </a:xfrm>
          <a:prstGeom prst="bentConnector3">
            <a:avLst>
              <a:gd name="adj1" fmla="val 50000"/>
            </a:avLst>
          </a:prstGeom>
          <a:noFill/>
          <a:ln w="25400" algn="ctr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16967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35658" y="-119984"/>
            <a:ext cx="5964174" cy="777874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Summary of Horizontal Issues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6869" y="478328"/>
            <a:ext cx="8829982" cy="4829175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altLang="ja-JP" sz="2200" dirty="0" smtClean="0"/>
              <a:t>WP.29 will identify issues related to automated driving that are outside of the scope of its discussions and work together with outside parties.</a:t>
            </a:r>
            <a:endParaRPr kumimoji="1" lang="en-US" altLang="ja-JP" sz="2200" dirty="0" smtClean="0"/>
          </a:p>
          <a:p>
            <a:pPr marL="514350" lvl="0" indent="-514350">
              <a:buFont typeface="+mj-lt"/>
              <a:buAutoNum type="arabicPeriod"/>
            </a:pPr>
            <a:r>
              <a:rPr kumimoji="1" lang="en-US" altLang="ja-JP" sz="2200" dirty="0" smtClean="0"/>
              <a:t>Traffic</a:t>
            </a:r>
            <a:r>
              <a:rPr kumimoji="1" lang="ja-JP" altLang="en-US" sz="2200" dirty="0" smtClean="0"/>
              <a:t> </a:t>
            </a:r>
            <a:r>
              <a:rPr kumimoji="1" lang="en-US" altLang="ja-JP" sz="2200" dirty="0" smtClean="0"/>
              <a:t>Rules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en-US" altLang="ja-JP" sz="2200" dirty="0" smtClean="0"/>
              <a:t>Items within the scope of the current Vienna Convention  that can be discussed by WP.29:</a:t>
            </a:r>
          </a:p>
          <a:p>
            <a:pPr lvl="2"/>
            <a:r>
              <a:rPr lang="en-US" altLang="ja-JP" dirty="0" smtClean="0"/>
              <a:t>Guidance to GRRF</a:t>
            </a:r>
            <a:r>
              <a:rPr lang="ja-JP" altLang="en-US" dirty="0"/>
              <a:t> </a:t>
            </a:r>
            <a:r>
              <a:rPr lang="en-US" altLang="ja-JP" dirty="0" smtClean="0"/>
              <a:t>(ACSF)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en-US" altLang="ja-JP" sz="2200" dirty="0" smtClean="0"/>
              <a:t>Items outside of the scope of the current Vienna Convention:</a:t>
            </a:r>
          </a:p>
          <a:p>
            <a:pPr lvl="2"/>
            <a:r>
              <a:rPr lang="ja-JP" altLang="en-US" dirty="0" smtClean="0"/>
              <a:t> </a:t>
            </a:r>
            <a:r>
              <a:rPr lang="en-US" altLang="ja-JP" dirty="0" smtClean="0"/>
              <a:t>Proposal for further amendment of the Vienna Convention towards the fully automated driving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altLang="ja-JP" dirty="0" smtClean="0"/>
              <a:t>To be discussed in cooperation with WP.1</a:t>
            </a:r>
            <a:endParaRPr kumimoji="1" lang="en-US" altLang="ja-JP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altLang="ja-JP" sz="2200" dirty="0"/>
              <a:t>Security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en-US" altLang="ja-JP" sz="2200" dirty="0" smtClean="0"/>
              <a:t>Guidelines to be developed according to the </a:t>
            </a:r>
            <a:r>
              <a:rPr lang="en-US" altLang="ja-JP" sz="2200" dirty="0" err="1" smtClean="0"/>
              <a:t>ToR</a:t>
            </a:r>
            <a:endParaRPr lang="en-US" altLang="ja-JP" sz="2200" dirty="0"/>
          </a:p>
          <a:p>
            <a:pPr marL="514350" lvl="0" indent="-514350">
              <a:buFont typeface="+mj-lt"/>
              <a:buAutoNum type="arabicPeriod"/>
            </a:pPr>
            <a:r>
              <a:rPr lang="en-US" altLang="ja-JP" sz="2200" dirty="0" smtClean="0"/>
              <a:t>Liability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en-US" altLang="ja-JP" sz="2000" dirty="0" smtClean="0"/>
              <a:t>Further discussion to be held to identify problems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en-US" altLang="ja-JP" sz="2000" dirty="0"/>
              <a:t>W</a:t>
            </a:r>
            <a:r>
              <a:rPr lang="en-US" altLang="ja-JP" sz="2000" dirty="0" smtClean="0"/>
              <a:t>ork with outside parties such as law experts (civil law), insurance industry, etc., as necessary</a:t>
            </a:r>
            <a:endParaRPr lang="en-US" altLang="ja-JP" dirty="0" smtClean="0"/>
          </a:p>
          <a:p>
            <a:pPr marL="514350" lvl="0" indent="-514350">
              <a:buFont typeface="+mj-lt"/>
              <a:buAutoNum type="arabicPeriod"/>
            </a:pPr>
            <a:r>
              <a:rPr kumimoji="1" lang="en-US" altLang="ja-JP" sz="2200" dirty="0" smtClean="0"/>
              <a:t>Others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en-US" altLang="ja-JP" sz="2200" dirty="0" smtClean="0"/>
              <a:t>Information from each CP to be shared</a:t>
            </a:r>
            <a:endParaRPr kumimoji="1" lang="ja-JP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75224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1987</TotalTime>
  <Words>766</Words>
  <Application>Microsoft Office PowerPoint</Application>
  <PresentationFormat>画面に合わせる (4:3)</PresentationFormat>
  <Paragraphs>148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Office テーマ</vt:lpstr>
      <vt:lpstr>Common Understanding on Major Horizontal Issues and Legal Obstacles</vt:lpstr>
      <vt:lpstr>Assumed Major Horizontal Issues</vt:lpstr>
      <vt:lpstr>How the Horizontal Issues Are Addressed by Which Parties</vt:lpstr>
      <vt:lpstr>Guidance to GRRF with automated driving technologies taken into account (agreed in June 2015)</vt:lpstr>
      <vt:lpstr>Further Amendment of the Vienna Convention Towards the Fully Automated Driving </vt:lpstr>
      <vt:lpstr>Work Sharing and Cooperation Between WP.1 and WP.29 </vt:lpstr>
      <vt:lpstr>Guidelines on Security</vt:lpstr>
      <vt:lpstr>Summary of Horizontal Issues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主な関連課題と法的障壁の共通理解</dc:title>
  <dc:creator>NTSEL</dc:creator>
  <cp:lastModifiedBy>Michiaki Sekine</cp:lastModifiedBy>
  <cp:revision>158</cp:revision>
  <cp:lastPrinted>2016-02-10T01:02:18Z</cp:lastPrinted>
  <dcterms:created xsi:type="dcterms:W3CDTF">2016-01-19T05:30:32Z</dcterms:created>
  <dcterms:modified xsi:type="dcterms:W3CDTF">2016-02-26T13:55:57Z</dcterms:modified>
</cp:coreProperties>
</file>