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59" r:id="rId1"/>
  </p:sldMasterIdLst>
  <p:notesMasterIdLst>
    <p:notesMasterId r:id="rId21"/>
  </p:notesMasterIdLst>
  <p:handoutMasterIdLst>
    <p:handoutMasterId r:id="rId22"/>
  </p:handoutMasterIdLst>
  <p:sldIdLst>
    <p:sldId id="447" r:id="rId2"/>
    <p:sldId id="472" r:id="rId3"/>
    <p:sldId id="655" r:id="rId4"/>
    <p:sldId id="688" r:id="rId5"/>
    <p:sldId id="656" r:id="rId6"/>
    <p:sldId id="685" r:id="rId7"/>
    <p:sldId id="686" r:id="rId8"/>
    <p:sldId id="687" r:id="rId9"/>
    <p:sldId id="681" r:id="rId10"/>
    <p:sldId id="690" r:id="rId11"/>
    <p:sldId id="689" r:id="rId12"/>
    <p:sldId id="693" r:id="rId13"/>
    <p:sldId id="692" r:id="rId14"/>
    <p:sldId id="694" r:id="rId15"/>
    <p:sldId id="676" r:id="rId16"/>
    <p:sldId id="705" r:id="rId17"/>
    <p:sldId id="706" r:id="rId18"/>
    <p:sldId id="707" r:id="rId19"/>
    <p:sldId id="475" r:id="rId20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00FF"/>
    <a:srgbClr val="0099FF"/>
    <a:srgbClr val="99CCFF"/>
    <a:srgbClr val="0000CC"/>
    <a:srgbClr val="FF9900"/>
    <a:srgbClr val="993300"/>
    <a:srgbClr val="800000"/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어두운 스타일 1 - 강조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어두운 스타일 1 - 강조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5747" autoAdjust="0"/>
    <p:restoredTop sz="75231" autoAdjust="0"/>
  </p:normalViewPr>
  <p:slideViewPr>
    <p:cSldViewPr>
      <p:cViewPr varScale="1">
        <p:scale>
          <a:sx n="116" d="100"/>
          <a:sy n="116" d="100"/>
        </p:scale>
        <p:origin x="-2034" y="-96"/>
      </p:cViewPr>
      <p:guideLst>
        <p:guide orient="horz" pos="2160"/>
        <p:guide pos="2880"/>
        <p:guide pos="340"/>
        <p:guide pos="975"/>
      </p:guideLst>
    </p:cSldViewPr>
  </p:slideViewPr>
  <p:outlineViewPr>
    <p:cViewPr>
      <p:scale>
        <a:sx n="33" d="100"/>
        <a:sy n="33" d="100"/>
      </p:scale>
      <p:origin x="252" y="114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14" y="-108"/>
      </p:cViewPr>
      <p:guideLst>
        <p:guide orient="horz" pos="3225"/>
        <p:guide pos="223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10" Type="http://schemas.openxmlformats.org/officeDocument/2006/relationships/slide" Target="slides/slide10.xml"/><Relationship Id="rId19" Type="http://schemas.openxmlformats.org/officeDocument/2006/relationships/slide" Target="slides/slide19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3077931" cy="5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6" tIns="47878" rIns="95756" bIns="47878" numCol="1" anchor="t" anchorCtr="0" compatLnSpc="1">
            <a:prstTxWarp prst="textNoShape">
              <a:avLst/>
            </a:prstTxWarp>
          </a:bodyPr>
          <a:lstStyle>
            <a:lvl1pPr defTabSz="955732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479" y="0"/>
            <a:ext cx="3077931" cy="5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6" tIns="47878" rIns="95756" bIns="47878" numCol="1" anchor="t" anchorCtr="0" compatLnSpc="1">
            <a:prstTxWarp prst="textNoShape">
              <a:avLst/>
            </a:prstTxWarp>
          </a:bodyPr>
          <a:lstStyle>
            <a:lvl1pPr algn="r" defTabSz="955732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723130"/>
            <a:ext cx="3077931" cy="5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6" tIns="47878" rIns="95756" bIns="47878" numCol="1" anchor="b" anchorCtr="0" compatLnSpc="1">
            <a:prstTxWarp prst="textNoShape">
              <a:avLst/>
            </a:prstTxWarp>
          </a:bodyPr>
          <a:lstStyle>
            <a:lvl1pPr defTabSz="955732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6" tIns="47878" rIns="95756" bIns="47878" numCol="1" anchor="b" anchorCtr="0" compatLnSpc="1">
            <a:prstTxWarp prst="textNoShape">
              <a:avLst/>
            </a:prstTxWarp>
          </a:bodyPr>
          <a:lstStyle>
            <a:lvl1pPr algn="r" defTabSz="955732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7035CB0A-AD86-46BE-B176-F32B89C1B8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764734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3077931" cy="5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6" tIns="47878" rIns="95756" bIns="47878" numCol="1" anchor="t" anchorCtr="0" compatLnSpc="1">
            <a:prstTxWarp prst="textNoShape">
              <a:avLst/>
            </a:prstTxWarp>
          </a:bodyPr>
          <a:lstStyle>
            <a:lvl1pPr defTabSz="955732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479" y="0"/>
            <a:ext cx="3077931" cy="5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6" tIns="47878" rIns="95756" bIns="47878" numCol="1" anchor="t" anchorCtr="0" compatLnSpc="1">
            <a:prstTxWarp prst="textNoShape">
              <a:avLst/>
            </a:prstTxWarp>
          </a:bodyPr>
          <a:lstStyle>
            <a:lvl1pPr algn="r" defTabSz="955732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69938"/>
            <a:ext cx="51117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3223" y="4863199"/>
            <a:ext cx="5677623" cy="46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6" tIns="47878" rIns="95756" bIns="478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723130"/>
            <a:ext cx="3077931" cy="5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6" tIns="47878" rIns="95756" bIns="47878" numCol="1" anchor="b" anchorCtr="0" compatLnSpc="1">
            <a:prstTxWarp prst="textNoShape">
              <a:avLst/>
            </a:prstTxWarp>
          </a:bodyPr>
          <a:lstStyle>
            <a:lvl1pPr defTabSz="955732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6" tIns="47878" rIns="95756" bIns="47878" numCol="1" anchor="b" anchorCtr="0" compatLnSpc="1">
            <a:prstTxWarp prst="textNoShape">
              <a:avLst/>
            </a:prstTxWarp>
          </a:bodyPr>
          <a:lstStyle>
            <a:lvl1pPr algn="r" defTabSz="955732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E4D9FA8D-708F-4649-9125-10F9B688C2E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55560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9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68525" indent="-295587" defTabSz="95409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82347" indent="-236469" defTabSz="95409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55287" indent="-236469" defTabSz="95409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128226" indent="-236469" defTabSz="95409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601165" indent="-236469" defTabSz="95409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3074106" indent="-236469" defTabSz="95409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547044" indent="-236469" defTabSz="95409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4019983" indent="-236469" defTabSz="95409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74709008-22A6-4203-9958-BEA34733006E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1</a:t>
            </a:fld>
            <a:endParaRPr lang="en-US" altLang="ko-KR" sz="13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10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11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12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13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14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15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47860" eaLnBrk="1" hangingPunct="1">
              <a:defRPr/>
            </a:pPr>
            <a:endParaRPr lang="en-US" altLang="ko-KR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16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xmlns="" val="16895444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17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xmlns="" val="32125527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18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xmlns="" val="41315092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5C81E43F-188D-4FB1-88B6-70FEC5A97FA4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19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2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3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4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5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6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7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8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79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6" tIns="47878" rIns="95756" bIns="4787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9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98877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그림 11" descr="01_00000-cop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853"/>
          <a:stretch>
            <a:fillRect/>
          </a:stretch>
        </p:blipFill>
        <p:spPr bwMode="auto">
          <a:xfrm>
            <a:off x="3175" y="0"/>
            <a:ext cx="9140825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0" y="606425"/>
            <a:ext cx="9144000" cy="110654"/>
          </a:xfrm>
          <a:prstGeom prst="rect">
            <a:avLst/>
          </a:prstGeom>
          <a:solidFill>
            <a:srgbClr val="64646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420505"/>
            <a:ext cx="3995936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400" b="1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MOLIT</a:t>
            </a:r>
          </a:p>
          <a:p>
            <a:pPr eaLnBrk="1" hangingPunct="1"/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Ministry of Land, Infrastructure and Transport</a:t>
            </a:r>
            <a:endParaRPr lang="ko-KR" altLang="en-US" sz="1050" dirty="0">
              <a:solidFill>
                <a:schemeClr val="tx1"/>
              </a:solidFill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372200" y="6398166"/>
            <a:ext cx="2771800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400" b="1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KATRI</a:t>
            </a:r>
          </a:p>
          <a:p>
            <a:pPr eaLnBrk="1" hangingPunct="1"/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Korea Automobile </a:t>
            </a:r>
            <a:r>
              <a:rPr lang="en-US" altLang="ko-KR" sz="1050" dirty="0" smtClean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Testing </a:t>
            </a:r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&amp; </a:t>
            </a:r>
            <a:r>
              <a:rPr lang="en-US" altLang="ko-KR" sz="1050" dirty="0" smtClean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Research </a:t>
            </a:r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Institute</a:t>
            </a:r>
            <a:endParaRPr lang="ko-KR" altLang="en-US" sz="1050" dirty="0">
              <a:solidFill>
                <a:schemeClr val="tx1"/>
              </a:solidFill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69" r:id="rId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9pPr>
    </p:titleStyle>
    <p:bodyStyle>
      <a:lvl1pPr marL="271463" indent="-271463" algn="l" rtl="0" eaLnBrk="0" fontAlgn="base" latinLnBrk="1" hangingPunct="0">
        <a:spcBef>
          <a:spcPct val="20000"/>
        </a:spcBef>
        <a:spcAft>
          <a:spcPct val="0"/>
        </a:spcAft>
        <a:buBlip>
          <a:blip r:embed="rId4"/>
        </a:buBlip>
        <a:defRPr kumimoji="1" sz="12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235075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43063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1520" y="1628800"/>
            <a:ext cx="8429684" cy="23574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0" fontAlgn="base" latinLnBrk="1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kern="0" dirty="0" smtClean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rPr>
              <a:t>The explanatory statement on proposed amendments to GTR 6 by </a:t>
            </a:r>
            <a:r>
              <a:rPr kumimoji="0" lang="en-US" altLang="ko-KR" sz="4000" b="1" kern="0" dirty="0" smtClean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rPr>
              <a:t>KOREA</a:t>
            </a:r>
            <a:endParaRPr kumimoji="0" lang="ko-KR" altLang="en-US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42910" y="4500570"/>
            <a:ext cx="7991475" cy="1143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HY헤드라인M" pitchFamily="18" charset="-127"/>
                <a:cs typeface="Calibri" pitchFamily="34" charset="0"/>
              </a:rPr>
              <a:t>24. Feb. 2016</a:t>
            </a:r>
            <a:endParaRPr lang="ko-KR" altLang="en-US" sz="1800" b="1" dirty="0">
              <a:solidFill>
                <a:schemeClr val="tx1"/>
              </a:solidFill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96500" y="154475"/>
            <a:ext cx="32550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Transmitted by 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the Republic of Korea</a:t>
            </a:r>
            <a:endParaRPr lang="en-US" sz="1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7893893" y="160065"/>
            <a:ext cx="12241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PSG-04-XX</a:t>
            </a:r>
            <a:endParaRPr lang="en-US" sz="16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6228184" y="4941168"/>
            <a:ext cx="792088" cy="36004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lg"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Survey on CPA status of PSG(Panoramic sunroof grazing)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Status of CPA application in</a:t>
            </a:r>
            <a:r>
              <a:rPr kumimoji="0" lang="ko-KR" altLang="en-US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Korea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34" y="1285860"/>
            <a:ext cx="824615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●  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Width of CPA at each location in movable glass</a:t>
            </a:r>
            <a:endParaRPr lang="en-US" altLang="ko-KR" sz="2000" spc="8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85926"/>
            <a:ext cx="285752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1785926"/>
            <a:ext cx="2910410" cy="192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786190"/>
            <a:ext cx="4074613" cy="250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3786190"/>
            <a:ext cx="3861080" cy="250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1785926"/>
            <a:ext cx="2788971" cy="1928826"/>
          </a:xfrm>
          <a:prstGeom prst="rect">
            <a:avLst/>
          </a:prstGeom>
          <a:noFill/>
          <a:ln w="3175"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Survey on CPA status of PSG(Panoramic sunroof grazing)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Status of CPA application in</a:t>
            </a:r>
            <a:r>
              <a:rPr kumimoji="0" lang="ko-KR" altLang="en-US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Korea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34" y="1285860"/>
            <a:ext cx="824615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●  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Width of CPA at each location in Rear fixed glass</a:t>
            </a:r>
            <a:endParaRPr lang="en-US" altLang="ko-KR" sz="2000" spc="8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857364"/>
            <a:ext cx="3857652" cy="221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857364"/>
            <a:ext cx="3500462" cy="2222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4143380"/>
            <a:ext cx="3857652" cy="2291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143380"/>
            <a:ext cx="3580385" cy="2286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Survey on CPA status of PSG(Panoramic sunroof grazing)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Status of CPA application in</a:t>
            </a:r>
            <a:r>
              <a:rPr kumimoji="0" lang="ko-KR" altLang="en-US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Korea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34" y="1285860"/>
            <a:ext cx="824615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●  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Width of CPA at each location of PSG</a:t>
            </a:r>
            <a:endParaRPr lang="en-US" altLang="ko-KR" sz="2000" spc="8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714488"/>
            <a:ext cx="622832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928934"/>
            <a:ext cx="6215106" cy="114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714348" y="4071942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altLang="ko-KR" dirty="0" smtClean="0">
                <a:solidFill>
                  <a:schemeClr val="tx1"/>
                </a:solidFill>
              </a:rPr>
              <a:t>This ceramic width of movable glass can be applied to the middle quartiles of</a:t>
            </a:r>
          </a:p>
          <a:p>
            <a:pPr marL="228600" indent="-228600"/>
            <a:r>
              <a:rPr lang="en-US" altLang="ko-KR" dirty="0" smtClean="0">
                <a:solidFill>
                  <a:schemeClr val="tx1"/>
                </a:solidFill>
              </a:rPr>
              <a:t>     Panoramic sunroofs mounting on total vehicle models </a:t>
            </a:r>
          </a:p>
          <a:p>
            <a:pPr marL="228600" indent="-228600"/>
            <a:r>
              <a:rPr lang="en-US" altLang="ko-KR" dirty="0" smtClean="0">
                <a:solidFill>
                  <a:schemeClr val="tx1"/>
                </a:solidFill>
              </a:rPr>
              <a:t> 2) This ceramic width of movable glass can be applied to the upper quartiles of </a:t>
            </a:r>
          </a:p>
          <a:p>
            <a:pPr marL="228600" indent="-228600"/>
            <a:r>
              <a:rPr lang="en-US" altLang="ko-KR" dirty="0" smtClean="0">
                <a:solidFill>
                  <a:schemeClr val="tx1"/>
                </a:solidFill>
              </a:rPr>
              <a:t>     panoramic sunroofs mounting on total vehicle models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 bwMode="auto">
          <a:xfrm>
            <a:off x="3286116" y="3143248"/>
            <a:ext cx="1214446" cy="928694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lg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4348" y="4929198"/>
            <a:ext cx="7858180" cy="1600438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28600" indent="-228600"/>
            <a:r>
              <a:rPr lang="ko-KR" altLang="en-US" sz="14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◦  </a:t>
            </a:r>
            <a:r>
              <a:rPr lang="en-US" altLang="ko-KR" sz="14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In the case of the width limitation  to the ceramic printed area from the edge of finished </a:t>
            </a: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product</a:t>
            </a:r>
          </a:p>
          <a:p>
            <a:pPr marL="228600" indent="-228600"/>
            <a:r>
              <a:rPr lang="en-US" altLang="ko-KR" sz="14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    outline</a:t>
            </a:r>
            <a:r>
              <a:rPr lang="en-US" altLang="ko-KR" sz="14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, it is difficult to apply both the front moving glass and the rear fixed glass with same </a:t>
            </a: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CPA</a:t>
            </a:r>
          </a:p>
          <a:p>
            <a:pPr marL="228600" indent="-228600"/>
            <a:r>
              <a:rPr lang="en-US" altLang="ko-KR" sz="14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    limit(because </a:t>
            </a:r>
            <a:r>
              <a:rPr lang="en-US" altLang="ko-KR" sz="14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those difference occurs more than 4 times</a:t>
            </a: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.)</a:t>
            </a:r>
          </a:p>
          <a:p>
            <a:pPr latinLnBrk="0"/>
            <a:r>
              <a:rPr lang="ko-KR" altLang="en-US" sz="14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14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- </a:t>
            </a:r>
            <a:r>
              <a:rPr lang="en-US" altLang="ko-KR" sz="1400" dirty="0">
                <a:latin typeface="Calibri" pitchFamily="34" charset="0"/>
              </a:rPr>
              <a:t>However there are no reasonable bases in terms of safety sides about the application of different CPA </a:t>
            </a:r>
            <a:endParaRPr lang="en-US" altLang="ko-KR" sz="1400" dirty="0" smtClean="0">
              <a:latin typeface="Calibri" pitchFamily="34" charset="0"/>
            </a:endParaRPr>
          </a:p>
          <a:p>
            <a:pPr latinLnBrk="0"/>
            <a:r>
              <a:rPr lang="en-US" altLang="ko-KR" sz="1400" dirty="0">
                <a:latin typeface="Calibri" pitchFamily="34" charset="0"/>
              </a:rPr>
              <a:t> </a:t>
            </a:r>
            <a:r>
              <a:rPr lang="en-US" altLang="ko-KR" sz="1400" dirty="0" smtClean="0">
                <a:latin typeface="Calibri" pitchFamily="34" charset="0"/>
              </a:rPr>
              <a:t>    width </a:t>
            </a:r>
            <a:r>
              <a:rPr lang="en-US" altLang="ko-KR" sz="1400" dirty="0">
                <a:latin typeface="Calibri" pitchFamily="34" charset="0"/>
              </a:rPr>
              <a:t>limit between the front moving glass and the rear fixed glass.</a:t>
            </a:r>
          </a:p>
          <a:p>
            <a:pPr marL="228600" indent="-228600"/>
            <a:r>
              <a:rPr lang="ko-KR" altLang="en-US" sz="1400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◦  </a:t>
            </a:r>
            <a:r>
              <a:rPr lang="en-US" altLang="ko-KR" sz="14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In addition, it is difficult to apply same CPA width limit due to various toughened glass sizes </a:t>
            </a: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according</a:t>
            </a:r>
          </a:p>
          <a:p>
            <a:pPr marL="228600" indent="-228600"/>
            <a:r>
              <a:rPr lang="en-US" altLang="ko-KR" sz="14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    to </a:t>
            </a:r>
            <a:r>
              <a:rPr lang="en-US" altLang="ko-KR" sz="14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 Unicode MS" pitchFamily="50" charset="-127"/>
              </a:rPr>
              <a:t>the panoramic sunroofs.</a:t>
            </a:r>
            <a:endParaRPr lang="en-US" altLang="ko-KR" sz="1400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Survey on CPA status of PSG(Panoramic sunroof grazing)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Status of CPA application in</a:t>
            </a:r>
            <a:r>
              <a:rPr kumimoji="0" lang="ko-KR" altLang="en-US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Korea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34" y="1285860"/>
            <a:ext cx="824615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●  Percentage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of CPA in PSG</a:t>
            </a:r>
            <a:endParaRPr lang="en-US" altLang="ko-KR" sz="2000" spc="8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714488"/>
            <a:ext cx="4394434" cy="28575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714488"/>
            <a:ext cx="3500462" cy="20717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929066"/>
            <a:ext cx="3500462" cy="21431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4643446"/>
            <a:ext cx="4429156" cy="14287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52417" y="887591"/>
            <a:ext cx="8069088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CPA limit methods in terms of current CPA application.</a:t>
            </a: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● Conclusion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8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latinLnBrk="0"/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- </a:t>
            </a:r>
            <a:r>
              <a:rPr lang="en-US" altLang="ko-KR" sz="1600" dirty="0">
                <a:solidFill>
                  <a:schemeClr val="tx1"/>
                </a:solidFill>
                <a:latin typeface="Calibri" pitchFamily="34" charset="0"/>
              </a:rPr>
              <a:t>Considering the current </a:t>
            </a:r>
            <a:r>
              <a:rPr lang="en-US" altLang="ko-KR" sz="1600" dirty="0" smtClean="0">
                <a:solidFill>
                  <a:schemeClr val="tx1"/>
                </a:solidFill>
                <a:latin typeface="Calibri" pitchFamily="34" charset="0"/>
              </a:rPr>
              <a:t>CPA application </a:t>
            </a:r>
            <a:r>
              <a:rPr lang="en-US" altLang="ko-KR" sz="1600" dirty="0">
                <a:solidFill>
                  <a:schemeClr val="tx1"/>
                </a:solidFill>
                <a:latin typeface="Calibri" pitchFamily="34" charset="0"/>
              </a:rPr>
              <a:t>of the panoramic sunroof, the CPA limit method is </a:t>
            </a:r>
            <a:endParaRPr lang="en-US" altLang="ko-KR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latinLnBrk="0"/>
            <a:r>
              <a:rPr lang="en-US" altLang="ko-KR" sz="1600" dirty="0" smtClean="0">
                <a:solidFill>
                  <a:schemeClr val="tx1"/>
                </a:solidFill>
                <a:latin typeface="Calibri" pitchFamily="34" charset="0"/>
              </a:rPr>
              <a:t>    reasonable to </a:t>
            </a:r>
            <a:r>
              <a:rPr lang="en-US" altLang="ko-KR" sz="1600" dirty="0">
                <a:solidFill>
                  <a:schemeClr val="tx1"/>
                </a:solidFill>
                <a:latin typeface="Calibri" pitchFamily="34" charset="0"/>
              </a:rPr>
              <a:t>limit the </a:t>
            </a:r>
            <a:r>
              <a:rPr lang="en-US" altLang="ko-KR" sz="1600" dirty="0" smtClean="0">
                <a:solidFill>
                  <a:schemeClr val="tx1"/>
                </a:solidFill>
                <a:latin typeface="Calibri" pitchFamily="34" charset="0"/>
              </a:rPr>
              <a:t>CPA application size ratio per the finished product </a:t>
            </a:r>
            <a:r>
              <a:rPr lang="en-US" altLang="ko-KR" sz="1600" dirty="0">
                <a:solidFill>
                  <a:schemeClr val="tx1"/>
                </a:solidFill>
                <a:latin typeface="Calibri" pitchFamily="34" charset="0"/>
              </a:rPr>
              <a:t>because it is </a:t>
            </a:r>
            <a:endParaRPr lang="en-US" altLang="ko-KR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latinLnBrk="0"/>
            <a:r>
              <a:rPr lang="en-US" altLang="ko-KR" sz="1600" dirty="0" smtClean="0">
                <a:solidFill>
                  <a:schemeClr val="tx1"/>
                </a:solidFill>
                <a:latin typeface="Calibri" pitchFamily="34" charset="0"/>
              </a:rPr>
              <a:t>    difficult </a:t>
            </a:r>
            <a:r>
              <a:rPr lang="en-US" altLang="ko-KR" sz="1600" dirty="0">
                <a:solidFill>
                  <a:schemeClr val="tx1"/>
                </a:solidFill>
                <a:latin typeface="Calibri" pitchFamily="34" charset="0"/>
              </a:rPr>
              <a:t>to limit the CPA application width. </a:t>
            </a:r>
            <a:endParaRPr lang="en-US" altLang="ko-KR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latinLnBrk="0"/>
            <a:endParaRPr lang="en-US" altLang="ko-KR" sz="800" dirty="0">
              <a:solidFill>
                <a:schemeClr val="tx1"/>
              </a:solidFill>
              <a:latin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- Current Korea CPA status applies to average 41 % at the front moving glass and average 51 %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at the rear fixed glass.</a:t>
            </a:r>
          </a:p>
          <a:p>
            <a:pPr eaLnBrk="0" hangingPunct="0">
              <a:spcBef>
                <a:spcPts val="0"/>
              </a:spcBef>
            </a:pPr>
            <a:endParaRPr kumimoji="0" lang="en-US" altLang="ko-KR" sz="800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"/>
              </a:rPr>
              <a:t>◦ </a:t>
            </a:r>
            <a:r>
              <a:rPr kumimoji="0" lang="en-US" altLang="ko-KR" sz="16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"/>
              </a:rPr>
              <a:t>Toughened glass applied to over 50% CPA shall be able to represent the strength property of </a:t>
            </a:r>
            <a:endParaRPr kumimoji="0" lang="en-US" altLang="ko-KR" sz="1600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"/>
              </a:rPr>
              <a:t>    CPA </a:t>
            </a:r>
            <a:r>
              <a:rPr kumimoji="0" lang="en-US" altLang="ko-KR" sz="16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"/>
              </a:rPr>
              <a:t>because that looks like ceramic printed toughened glass</a:t>
            </a:r>
            <a:r>
              <a:rPr kumimoji="0" lang="en-US" altLang="ko-KR" sz="1600" dirty="0" smtClean="0">
                <a:solidFill>
                  <a:schemeClr val="tx1"/>
                </a:solidFill>
                <a:latin typeface="Arial"/>
                <a:ea typeface="Arial Unicode MS" pitchFamily="50" charset="-127"/>
                <a:cs typeface="Arial"/>
              </a:rPr>
              <a:t>.</a:t>
            </a:r>
          </a:p>
          <a:p>
            <a:pPr eaLnBrk="0" hangingPunct="0">
              <a:spcBef>
                <a:spcPts val="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- </a:t>
            </a:r>
            <a:r>
              <a:rPr kumimoji="0" lang="en-US" altLang="ko-KR" sz="16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CPA application to less than 50% is not technically impossible because more than half of </a:t>
            </a:r>
            <a:endParaRPr kumimoji="0" lang="en-US" altLang="ko-KR" sz="1600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the </a:t>
            </a:r>
            <a:r>
              <a:rPr kumimoji="0" lang="en-US" altLang="ko-KR" sz="16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Top Loading-type of the panoramic sunroof are applied with less than 50% CPA.</a:t>
            </a: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Status of CPA application in</a:t>
            </a:r>
            <a:r>
              <a:rPr kumimoji="0" lang="ko-KR" altLang="en-US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Korea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6" name="오른쪽 화살표 5"/>
          <p:cNvSpPr/>
          <p:nvPr/>
        </p:nvSpPr>
        <p:spPr bwMode="auto">
          <a:xfrm>
            <a:off x="460550" y="4785320"/>
            <a:ext cx="432048" cy="288032"/>
          </a:xfrm>
          <a:prstGeom prst="rightArrow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7" name="Rectangle 192"/>
          <p:cNvSpPr>
            <a:spLocks noChangeArrowheads="1"/>
          </p:cNvSpPr>
          <p:nvPr/>
        </p:nvSpPr>
        <p:spPr bwMode="auto">
          <a:xfrm>
            <a:off x="863080" y="4653136"/>
            <a:ext cx="8352928" cy="183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0"/>
              </a:spcBef>
            </a:pPr>
            <a:r>
              <a:rPr kumimoji="0" lang="en-US" altLang="ko-KR" sz="2400" b="1" dirty="0" smtClean="0">
                <a:solidFill>
                  <a:srgbClr val="0000FF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2400" b="1" dirty="0">
                <a:solidFill>
                  <a:srgbClr val="0000FF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If the toughened glass applied to over 70 % CPA in panoramic </a:t>
            </a:r>
            <a:r>
              <a:rPr kumimoji="0" lang="en-US" altLang="ko-KR" sz="2400" b="1" dirty="0" smtClean="0">
                <a:solidFill>
                  <a:srgbClr val="0000FF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</a:pPr>
            <a:r>
              <a:rPr kumimoji="0" lang="en-US" altLang="ko-KR" sz="2400" b="1" dirty="0" smtClean="0">
                <a:solidFill>
                  <a:srgbClr val="0000FF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sunroof  </a:t>
            </a:r>
            <a:r>
              <a:rPr kumimoji="0" lang="en-US" altLang="ko-KR" sz="2400" b="1" dirty="0">
                <a:solidFill>
                  <a:srgbClr val="0000FF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be reduced to less than 50 % CPA, the </a:t>
            </a:r>
            <a:r>
              <a:rPr kumimoji="0" lang="en-US" altLang="ko-KR" sz="2400" b="1" dirty="0" smtClean="0">
                <a:solidFill>
                  <a:srgbClr val="0000FF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potential 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</a:pPr>
            <a:r>
              <a:rPr kumimoji="0" lang="en-US" altLang="ko-KR" sz="2400" b="1" dirty="0" smtClean="0">
                <a:solidFill>
                  <a:srgbClr val="0000FF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breakage </a:t>
            </a:r>
            <a:r>
              <a:rPr kumimoji="0" lang="en-US" altLang="ko-KR" sz="2400" b="1" dirty="0">
                <a:solidFill>
                  <a:srgbClr val="0000FF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probability due to external object impact will be also </a:t>
            </a:r>
            <a:endParaRPr kumimoji="0" lang="en-US" altLang="ko-KR" sz="2400" b="1" dirty="0" smtClean="0">
              <a:solidFill>
                <a:srgbClr val="0000FF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lnSpc>
                <a:spcPct val="120000"/>
              </a:lnSpc>
              <a:spcBef>
                <a:spcPts val="0"/>
              </a:spcBef>
            </a:pPr>
            <a:r>
              <a:rPr kumimoji="0" lang="en-US" altLang="ko-KR" sz="2400" b="1" dirty="0" smtClean="0">
                <a:solidFill>
                  <a:srgbClr val="0000FF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reduced</a:t>
            </a:r>
            <a:r>
              <a:rPr kumimoji="0" lang="en-US" altLang="ko-KR" sz="2400" b="1" dirty="0">
                <a:solidFill>
                  <a:srgbClr val="0000FF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.</a:t>
            </a:r>
            <a:endParaRPr kumimoji="0" lang="en-US" altLang="ko-KR" sz="2400" b="1" dirty="0" smtClean="0">
              <a:solidFill>
                <a:srgbClr val="0000FF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96862" y="908720"/>
            <a:ext cx="79645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18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227g ball </a:t>
            </a:r>
            <a:r>
              <a:rPr kumimoji="0" lang="en-US" altLang="ko-KR" sz="18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drop test of GTR 6 is the test </a:t>
            </a:r>
            <a:r>
              <a:rPr kumimoji="0" lang="en-US" altLang="ko-KR" sz="18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method </a:t>
            </a:r>
            <a:r>
              <a:rPr kumimoji="0" lang="en-US" altLang="ko-KR" sz="18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for evaluating about the resistance strength to breakage due to external impact.</a:t>
            </a:r>
            <a:endParaRPr kumimoji="0" lang="en-US" altLang="ko-KR" sz="1800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4. Summary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타원 9"/>
          <p:cNvSpPr/>
          <p:nvPr/>
        </p:nvSpPr>
        <p:spPr bwMode="auto">
          <a:xfrm>
            <a:off x="430508" y="19140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1" name="Rectangle 192"/>
          <p:cNvSpPr>
            <a:spLocks noChangeArrowheads="1"/>
          </p:cNvSpPr>
          <p:nvPr/>
        </p:nvSpPr>
        <p:spPr bwMode="auto">
          <a:xfrm>
            <a:off x="696862" y="1775575"/>
            <a:ext cx="7929618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atinLnBrk="0"/>
            <a:r>
              <a:rPr lang="en-US" altLang="ko-KR" sz="1800" dirty="0">
                <a:solidFill>
                  <a:schemeClr val="tx1"/>
                </a:solidFill>
                <a:latin typeface="Calibri" pitchFamily="34" charset="0"/>
              </a:rPr>
              <a:t>The CPA limit method is reasonable to limit the CPA application ratio per the finished product because it is difficult to limit the CPA application </a:t>
            </a:r>
            <a:r>
              <a:rPr lang="en-US" altLang="ko-KR" sz="1800" dirty="0" smtClean="0">
                <a:solidFill>
                  <a:schemeClr val="tx1"/>
                </a:solidFill>
                <a:latin typeface="Calibri" pitchFamily="34" charset="0"/>
              </a:rPr>
              <a:t>width</a:t>
            </a:r>
          </a:p>
          <a:p>
            <a:pPr latinLnBrk="0"/>
            <a:endParaRPr lang="en-US" altLang="ko-KR" sz="800" dirty="0">
              <a:solidFill>
                <a:schemeClr val="tx1"/>
              </a:solidFill>
              <a:latin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18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However, the CPA size shown inside of the vehicle shall be limited to the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18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minimum width for preventing excessive use from only specific areas(sides)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18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according to the CPA ratio limit on total area of the finished product. </a:t>
            </a:r>
          </a:p>
        </p:txBody>
      </p:sp>
      <p:sp>
        <p:nvSpPr>
          <p:cNvPr id="15" name="타원 14"/>
          <p:cNvSpPr/>
          <p:nvPr/>
        </p:nvSpPr>
        <p:spPr bwMode="auto">
          <a:xfrm>
            <a:off x="389856" y="3800549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642910" y="3643314"/>
            <a:ext cx="8143932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18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Consequentially the Korea propose </a:t>
            </a:r>
            <a:r>
              <a:rPr kumimoji="0" lang="en-US" altLang="ko-KR" sz="1800" b="1" dirty="0">
                <a:solidFill>
                  <a:srgbClr val="FF0000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to limit less than </a:t>
            </a:r>
            <a:r>
              <a:rPr kumimoji="0" lang="en-US" altLang="ko-KR" sz="1800" b="1" dirty="0" smtClean="0">
                <a:solidFill>
                  <a:srgbClr val="FF0000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50% </a:t>
            </a:r>
            <a:r>
              <a:rPr kumimoji="0" lang="en-US" altLang="ko-KR" sz="1800" b="1" dirty="0">
                <a:solidFill>
                  <a:srgbClr val="FF0000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to the CPA </a:t>
            </a:r>
            <a:r>
              <a:rPr kumimoji="0" lang="en-US" altLang="ko-KR" sz="1800" b="1" dirty="0" smtClean="0">
                <a:solidFill>
                  <a:srgbClr val="FF0000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ratio </a:t>
            </a:r>
            <a:r>
              <a:rPr kumimoji="0" lang="en-US" altLang="ko-KR" sz="18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of the total finished product according to both current CPA application status and </a:t>
            </a:r>
            <a:r>
              <a:rPr kumimoji="0" lang="en-US" altLang="ko-KR" sz="18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test  representativeness reflecting the finished product.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800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  <a:buFontTx/>
              <a:buChar char="-"/>
            </a:pPr>
            <a:r>
              <a:rPr kumimoji="0" lang="en-US" altLang="ko-KR" sz="18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In addition, </a:t>
            </a:r>
            <a:r>
              <a:rPr kumimoji="0" lang="en-US" altLang="ko-KR" sz="1800" b="1" dirty="0" smtClean="0">
                <a:solidFill>
                  <a:srgbClr val="FF0000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to limit less than 25 mm to the CPA width from the edge of area  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1800" b="1" dirty="0" smtClean="0">
                <a:solidFill>
                  <a:srgbClr val="FF0000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shown inside</a:t>
            </a:r>
            <a:r>
              <a:rPr kumimoji="0" lang="en-US" altLang="ko-KR" sz="18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of  the vehicle.</a:t>
            </a:r>
            <a:endParaRPr kumimoji="0" lang="en-US" altLang="ko-KR" sz="1800" b="1" dirty="0" smtClean="0">
              <a:solidFill>
                <a:srgbClr val="FF0000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5. GTR 6 amendment proposed by the KOREA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Rectangle 192"/>
          <p:cNvSpPr>
            <a:spLocks noChangeArrowheads="1"/>
          </p:cNvSpPr>
          <p:nvPr/>
        </p:nvSpPr>
        <p:spPr bwMode="auto">
          <a:xfrm>
            <a:off x="629209" y="908720"/>
            <a:ext cx="807249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scope of toughened glass which would be subject to the amendment of GTR 6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8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</a:t>
            </a:r>
            <a:r>
              <a:rPr lang="en-US" altLang="ko-KR" sz="2000" b="1" dirty="0">
                <a:solidFill>
                  <a:schemeClr val="tx1"/>
                </a:solidFill>
                <a:latin typeface="Calibri" pitchFamily="34" charset="0"/>
              </a:rPr>
              <a:t>GTR 6 amendment will be applied to the minimum coverage of </a:t>
            </a:r>
            <a:endParaRPr lang="en-US" altLang="ko-KR" sz="20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lang="en-US" altLang="ko-KR" sz="2000" b="1" dirty="0" smtClean="0">
                <a:solidFill>
                  <a:schemeClr val="tx1"/>
                </a:solidFill>
                <a:latin typeface="Calibri" pitchFamily="34" charset="0"/>
              </a:rPr>
              <a:t>   toughened </a:t>
            </a:r>
            <a:r>
              <a:rPr lang="en-US" altLang="ko-KR" sz="2000" b="1" dirty="0">
                <a:solidFill>
                  <a:schemeClr val="tx1"/>
                </a:solidFill>
                <a:latin typeface="Calibri" pitchFamily="34" charset="0"/>
              </a:rPr>
              <a:t>glass which may negatively affect </a:t>
            </a:r>
            <a:r>
              <a:rPr lang="en-US" altLang="ko-KR" sz="2000" b="1" dirty="0" smtClean="0">
                <a:solidFill>
                  <a:schemeClr val="tx1"/>
                </a:solidFill>
                <a:latin typeface="Calibri" pitchFamily="34" charset="0"/>
              </a:rPr>
              <a:t>safe </a:t>
            </a:r>
            <a:r>
              <a:rPr lang="en-US" altLang="ko-KR" sz="2000" b="1" dirty="0">
                <a:solidFill>
                  <a:schemeClr val="tx1"/>
                </a:solidFill>
                <a:latin typeface="Calibri" pitchFamily="34" charset="0"/>
              </a:rPr>
              <a:t>driving in the case of </a:t>
            </a:r>
            <a:endParaRPr lang="en-US" altLang="ko-KR" sz="20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lang="en-US" altLang="ko-KR" sz="2000" b="1" dirty="0" smtClean="0">
                <a:solidFill>
                  <a:schemeClr val="tx1"/>
                </a:solidFill>
                <a:latin typeface="Calibri" pitchFamily="34" charset="0"/>
              </a:rPr>
              <a:t>   sudden </a:t>
            </a:r>
            <a:r>
              <a:rPr lang="en-US" altLang="ko-KR" sz="2000" b="1" dirty="0">
                <a:solidFill>
                  <a:schemeClr val="tx1"/>
                </a:solidFill>
                <a:latin typeface="Calibri" pitchFamily="34" charset="0"/>
              </a:rPr>
              <a:t>breakage while driving</a:t>
            </a:r>
            <a:r>
              <a:rPr lang="en-US" altLang="ko-KR" sz="2000" b="1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endParaRPr lang="en-US" altLang="ko-K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786058"/>
            <a:ext cx="7765046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5. GTR 6 amendment proposed by the KOREA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Rectangle 192"/>
          <p:cNvSpPr>
            <a:spLocks noChangeArrowheads="1"/>
          </p:cNvSpPr>
          <p:nvPr/>
        </p:nvSpPr>
        <p:spPr bwMode="auto">
          <a:xfrm>
            <a:off x="788189" y="908720"/>
            <a:ext cx="807249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Test methods depending on the range of CPA. (In the case of conducting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test on non-ceramic printed sample.)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Conduct the ball drop test on non-ceramic printed sample if CPA is less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than  minimum allowable range.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714620"/>
            <a:ext cx="7077075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5. GTR 6 amendment proposed by the KOREA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Rectangle 192"/>
          <p:cNvSpPr>
            <a:spLocks noChangeArrowheads="1"/>
          </p:cNvSpPr>
          <p:nvPr/>
        </p:nvSpPr>
        <p:spPr bwMode="auto">
          <a:xfrm>
            <a:off x="581121" y="888016"/>
            <a:ext cx="807249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Test methods depending on the range of </a:t>
            </a: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CPA. </a:t>
            </a:r>
            <a:r>
              <a:rPr kumimoji="0" lang="en-US" altLang="ko-KR" sz="2000" b="1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(In the case of conducting </a:t>
            </a: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test with 100%-ceramic </a:t>
            </a:r>
            <a:r>
              <a:rPr kumimoji="0" lang="en-US" altLang="ko-KR" sz="2000" b="1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printed sample.)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Conduct the ball drop test </a:t>
            </a: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on 100% ceramic </a:t>
            </a:r>
            <a:r>
              <a:rPr kumimoji="0" lang="en-US" altLang="ko-KR" sz="2000" b="1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printed sample </a:t>
            </a: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if CPA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exceeds minimum </a:t>
            </a:r>
            <a:r>
              <a:rPr kumimoji="0" lang="en-US" altLang="ko-KR" sz="2000" b="1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allowable </a:t>
            </a: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range.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786058"/>
            <a:ext cx="7812519" cy="14287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07704" y="2492896"/>
            <a:ext cx="5522913" cy="6096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86027" tIns="43013" rIns="86027" bIns="43013">
            <a:spAutoFit/>
          </a:bodyPr>
          <a:lstStyle/>
          <a:p>
            <a:pPr algn="ctr" latinLnBrk="0"/>
            <a:r>
              <a:rPr kumimoji="0" lang="en-US" altLang="ko-KR" sz="3400" b="1" dirty="0">
                <a:solidFill>
                  <a:schemeClr val="tx1"/>
                </a:solidFill>
                <a:latin typeface="Calibri" pitchFamily="34" charset="0"/>
                <a:ea typeface="HY헤드라인M" pitchFamily="18" charset="-127"/>
              </a:rPr>
              <a:t>Thank </a:t>
            </a:r>
            <a:r>
              <a:rPr kumimoji="0" lang="en-US" altLang="ko-KR" sz="3400" b="1" dirty="0" smtClean="0">
                <a:solidFill>
                  <a:schemeClr val="tx1"/>
                </a:solidFill>
                <a:latin typeface="Calibri" pitchFamily="34" charset="0"/>
                <a:ea typeface="HY헤드라인M" pitchFamily="18" charset="-127"/>
              </a:rPr>
              <a:t>you for your attention ! </a:t>
            </a:r>
            <a:endParaRPr kumimoji="0" lang="en-US" altLang="ko-KR" sz="3400" b="1" dirty="0">
              <a:solidFill>
                <a:schemeClr val="tx1"/>
              </a:solidFill>
              <a:latin typeface="Calibri" pitchFamily="34" charset="0"/>
              <a:ea typeface="HY헤드라인M" pitchFamily="18" charset="-127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2"/>
          <p:cNvSpPr>
            <a:spLocks noChangeArrowheads="1"/>
          </p:cNvSpPr>
          <p:nvPr/>
        </p:nvSpPr>
        <p:spPr bwMode="auto">
          <a:xfrm>
            <a:off x="899592" y="1556792"/>
            <a:ext cx="29523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Table of Contents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8" name="Rectangle 192"/>
          <p:cNvSpPr>
            <a:spLocks noChangeArrowheads="1"/>
          </p:cNvSpPr>
          <p:nvPr/>
        </p:nvSpPr>
        <p:spPr bwMode="auto">
          <a:xfrm>
            <a:off x="255712" y="66675"/>
            <a:ext cx="29523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Contents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971600" y="3053174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Status of CPA application in Korea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Rectangle 192"/>
          <p:cNvSpPr>
            <a:spLocks noChangeArrowheads="1"/>
          </p:cNvSpPr>
          <p:nvPr/>
        </p:nvSpPr>
        <p:spPr bwMode="auto">
          <a:xfrm>
            <a:off x="971600" y="2213461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Introduction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Rectangle 192"/>
          <p:cNvSpPr>
            <a:spLocks noChangeArrowheads="1"/>
          </p:cNvSpPr>
          <p:nvPr/>
        </p:nvSpPr>
        <p:spPr bwMode="auto">
          <a:xfrm>
            <a:off x="975792" y="2635984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The purpose of 227g ball drop test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2" name="Rectangle 192"/>
          <p:cNvSpPr>
            <a:spLocks noChangeArrowheads="1"/>
          </p:cNvSpPr>
          <p:nvPr/>
        </p:nvSpPr>
        <p:spPr bwMode="auto">
          <a:xfrm>
            <a:off x="975792" y="3460938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4. Summary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1000100" y="3857628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5. GTR 6 amendment proposed by Korea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Introduction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타원 6"/>
          <p:cNvSpPr/>
          <p:nvPr/>
        </p:nvSpPr>
        <p:spPr bwMode="auto">
          <a:xfrm>
            <a:off x="428596" y="1357298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729082" y="1268760"/>
            <a:ext cx="794737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members of IWG PSG reached an agreement to make an amendment of GTR 6 for CPA(ceramic printed area) limitation of vulnerable strength during 3</a:t>
            </a:r>
            <a:r>
              <a:rPr kumimoji="0" lang="en-US" altLang="ko-KR" sz="2000" baseline="30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rd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PSG meeting  in February 2016.</a:t>
            </a: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428596" y="2955792"/>
            <a:ext cx="71438" cy="45719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428596" y="2928934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1" name="Rectangle 192"/>
          <p:cNvSpPr>
            <a:spLocks noChangeArrowheads="1"/>
          </p:cNvSpPr>
          <p:nvPr/>
        </p:nvSpPr>
        <p:spPr bwMode="auto">
          <a:xfrm>
            <a:off x="729082" y="2780928"/>
            <a:ext cx="7715304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Therefore, The Korea is conducting the study for the decision about the methods and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specific value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for CPA limitation, too.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Korea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attempted to find the optimal size of CPA to consider both the minimum size for installing and the breakage prevention during driving.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So the Korea made a plan for review about the current status of CPA application in Korea.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Introduction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타원 6"/>
          <p:cNvSpPr/>
          <p:nvPr/>
        </p:nvSpPr>
        <p:spPr bwMode="auto">
          <a:xfrm>
            <a:off x="428596" y="1357298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688278" y="1196752"/>
            <a:ext cx="78581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atinLnBrk="0"/>
            <a:r>
              <a:rPr lang="en-US" altLang="ko-KR" sz="2000" dirty="0">
                <a:solidFill>
                  <a:schemeClr val="tx1"/>
                </a:solidFill>
                <a:latin typeface="Calibri" pitchFamily="34" charset="0"/>
              </a:rPr>
              <a:t>Of course, it happens the breakage of toughened glass in panoramic sunroof according to various </a:t>
            </a:r>
            <a:r>
              <a:rPr lang="en-US" altLang="ko-KR" sz="2000" dirty="0" smtClean="0">
                <a:solidFill>
                  <a:schemeClr val="tx1"/>
                </a:solidFill>
                <a:latin typeface="Calibri" pitchFamily="34" charset="0"/>
              </a:rPr>
              <a:t>causes.</a:t>
            </a:r>
            <a:endParaRPr lang="en-US" altLang="ko-K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428596" y="2384288"/>
            <a:ext cx="71438" cy="45719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428596" y="2357430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1" name="Rectangle 192"/>
          <p:cNvSpPr>
            <a:spLocks noChangeArrowheads="1"/>
          </p:cNvSpPr>
          <p:nvPr/>
        </p:nvSpPr>
        <p:spPr bwMode="auto">
          <a:xfrm>
            <a:off x="785786" y="2214554"/>
            <a:ext cx="754000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In order to minimize glass breakage possibility of panoramic sunroof, the Korea first is reviewing by  following factors for limitation about the CPA of vulnerable strength that we already found.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- The purpose</a:t>
            </a:r>
            <a:r>
              <a:rPr kumimoji="0" lang="ko-KR" altLang="en-US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of 227g ball drop test about toughened glass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- The current status about the CPA application in Panoramic sunroof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8250342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purpose of 227g ball drop test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8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● Toughened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glass and laminated glass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have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a difference in the purpose to </a:t>
            </a:r>
            <a:endParaRPr kumimoji="0" lang="en-US" altLang="ko-KR" sz="2000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be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used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for application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to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automotive because of the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differences in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strength   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and fracture properties due to the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difference in the manufacturing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process.</a:t>
            </a:r>
          </a:p>
          <a:p>
            <a:pPr eaLnBrk="0" hangingPunct="0">
              <a:spcBef>
                <a:spcPts val="0"/>
              </a:spcBef>
            </a:pPr>
            <a:endParaRPr kumimoji="0" lang="en-US" altLang="ko-KR" sz="800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● Therefore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, Toughened glass and laminated glass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have different in the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purpose of the 227g ball drop test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such as the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follows, too.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- Toughened-glass : Mechanical Strength for resisting to breakage.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- Laminated-glass : Adhesion of interlayer for resisting to penetration.</a:t>
            </a:r>
            <a:endParaRPr kumimoji="0" lang="ko-KR" altLang="en-US" sz="2000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The purpose of 227g ball drop test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071942"/>
            <a:ext cx="3431440" cy="216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071942"/>
            <a:ext cx="378621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1500166" y="6215082"/>
            <a:ext cx="6572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&lt;The fracture characteristic between toughened glass and laminated glass&gt;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402804" y="858206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59260" y="887814"/>
            <a:ext cx="8464624" cy="266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purpose of 227g ball drop test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● Reference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- GTR 6 : To describe the test purpose about the mechanical property between    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toughened glass and laminated glass.</a:t>
            </a:r>
          </a:p>
          <a:p>
            <a:pPr eaLnBrk="0" hangingPunct="0">
              <a:spcBef>
                <a:spcPts val="60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</a:t>
            </a: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"/>
              </a:rPr>
              <a:t>◦ Toughened-glass is that first of all must have the specific strength for resistance to breakage.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"/>
              </a:rPr>
              <a:t>      Nevertheless, in the event of breakage, it shatters into small piece for minimizing the injury of  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"/>
              </a:rPr>
              <a:t>      occupants into the vehicle.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</a:t>
            </a: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"/>
              </a:rPr>
              <a:t>◦ Laminated-glass is that first of all must have the specific strength for resistance to penetration.</a:t>
            </a: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The purpose of 227g ball drop test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50136"/>
            <a:ext cx="7704856" cy="2364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904904"/>
            <a:ext cx="8464624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purpose of 227g ball drop test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● Reference(</a:t>
            </a:r>
            <a:r>
              <a:rPr kumimoji="0" lang="en-US" altLang="ko-KR" sz="2000" b="1" dirty="0" err="1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con’t</a:t>
            </a: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)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8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- UN R43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: To describe the test purpose about mechanical strength between  </a:t>
            </a:r>
            <a:endParaRPr kumimoji="0" lang="en-US" altLang="ko-KR" sz="2000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toughened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glass and laminated glass.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</a:t>
            </a: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"/>
              </a:rPr>
              <a:t>◦ Toughened-glass is the evaluation of the mechanical strength.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</a:t>
            </a:r>
            <a:r>
              <a:rPr kumimoji="0" lang="en-US" altLang="ko-KR" sz="16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Arial"/>
              </a:rPr>
              <a:t>◦ Laminated-glass is the evaluation of the adhesion between the glass and interlayer.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The purpose of 227g ball drop test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4207" y="3356992"/>
            <a:ext cx="706755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57232"/>
            <a:ext cx="8464624" cy="473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purpose of 227g ball drop test</a:t>
            </a: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● Conclusion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8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- As described the GTR 6 and UN R 43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, Toughened glass and laminated glass </a:t>
            </a:r>
            <a:endParaRPr kumimoji="0" lang="en-US" altLang="ko-KR" sz="2000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are different from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purpose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of use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to automotive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according to the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differences </a:t>
            </a:r>
            <a:r>
              <a:rPr kumimoji="0" lang="en-US" altLang="ko-KR" sz="2000" dirty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in strength and fracture </a:t>
            </a: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properties. Therefore, the purpose of 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227g ball drop test is also established by the different evaluation standards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considering each glass advantages of use.</a:t>
            </a:r>
          </a:p>
          <a:p>
            <a:pPr eaLnBrk="0" hangingPunct="0">
              <a:spcBef>
                <a:spcPts val="0"/>
              </a:spcBef>
            </a:pPr>
            <a:endParaRPr kumimoji="0" lang="en-US" altLang="ko-KR" sz="800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In the case of using toughened glass in panoramic sunroof, the purpose of the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227g ball drop test means to evaluate the resistance strength to breakage in </a:t>
            </a:r>
          </a:p>
          <a:p>
            <a:pPr eaLnBrk="0" hangingPunct="0">
              <a:spcBef>
                <a:spcPts val="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terms of an external impact by flying objects.</a:t>
            </a: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1600" dirty="0" smtClean="0">
              <a:solidFill>
                <a:schemeClr val="tx1"/>
              </a:solidFill>
              <a:latin typeface="Arial"/>
              <a:ea typeface="Arial Unicode MS" pitchFamily="50" charset="-127"/>
              <a:cs typeface="Arial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The purpose of 227g ball drop test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Survey on CPA status of PSG(Panoramic sunroof grazing)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Status of CPA application in</a:t>
            </a:r>
            <a:r>
              <a:rPr kumimoji="0" lang="ko-KR" altLang="en-US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Korea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34" y="1285860"/>
            <a:ext cx="824615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●  </a:t>
            </a:r>
            <a:r>
              <a:rPr lang="en-US" altLang="ko-KR" sz="2000" spc="8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Toughened glass of panoramic sunroof mounting on the vehicles</a:t>
            </a:r>
          </a:p>
          <a:p>
            <a:pPr marL="609600" indent="-609600">
              <a:lnSpc>
                <a:spcPct val="130000"/>
              </a:lnSpc>
              <a:defRPr/>
            </a:pPr>
            <a:r>
              <a:rPr lang="en-US" altLang="ko-KR" sz="2000" spc="8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    sold in 2015 Korea market from the Korea vehicle manufacturer</a:t>
            </a:r>
          </a:p>
          <a:p>
            <a:pPr marL="609600" indent="-609600">
              <a:lnSpc>
                <a:spcPct val="13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: Panoramic sunroof : 20 models(All Top-Loading type)</a:t>
            </a:r>
          </a:p>
          <a:p>
            <a:pPr marL="609600" indent="-609600">
              <a:lnSpc>
                <a:spcPct val="130000"/>
              </a:lnSpc>
              <a:defRPr/>
            </a:pPr>
            <a:r>
              <a:rPr kumimoji="0" lang="en-US" altLang="ko-KR" sz="18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Because </a:t>
            </a:r>
            <a:r>
              <a:rPr lang="en-US" altLang="ko-KR" sz="14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Panoramic sunroofs of Top-loading type are placed on about 95% of panoramic </a:t>
            </a:r>
          </a:p>
          <a:p>
            <a:pPr marL="609600" indent="-609600">
              <a:lnSpc>
                <a:spcPct val="130000"/>
              </a:lnSpc>
              <a:defRPr/>
            </a:pPr>
            <a:r>
              <a:rPr lang="en-US" altLang="ko-KR" sz="14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sunroof models mounting on vehicles and about 99% of sales volume in  Korea</a:t>
            </a: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214686"/>
            <a:ext cx="5357850" cy="2906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디자인 사용자 지정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2_디자인 사용자 지정">
      <a:majorFont>
        <a:latin typeface="HY수평선B"/>
        <a:ea typeface="HY수평선B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ADAEE"/>
        </a:solidFill>
        <a:ln>
          <a:noFill/>
          <a:headEnd type="none" w="med" len="med"/>
          <a:tailEnd type="none" w="med" len="lg"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a:spPr>
      <a:bodyPr lIns="90000" tIns="46800" rIns="90000" bIns="46800" anchor="ctr"/>
      <a:lstStyle>
        <a:defPPr algn="ctr">
          <a:defRPr sz="1400" dirty="0">
            <a:solidFill>
              <a:schemeClr val="tx2">
                <a:lumMod val="50000"/>
              </a:schemeClr>
            </a:solidFill>
            <a:latin typeface="HY수평선B" pitchFamily="18" charset="-127"/>
            <a:ea typeface="HY수평선B" pitchFamily="18" charset="-127"/>
          </a:defRPr>
        </a:defPPr>
      </a:lstStyle>
    </a:spDef>
  </a:objectDefaults>
  <a:extraClrSchemeLst>
    <a:extraClrScheme>
      <a:clrScheme name="2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5915790</TotalTime>
  <Words>1575</Words>
  <Application>Microsoft Office PowerPoint</Application>
  <PresentationFormat>화면 슬라이드 쇼(4:3)</PresentationFormat>
  <Paragraphs>232</Paragraphs>
  <Slides>19</Slides>
  <Notes>19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4_디자인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Company>KMI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P.P.TEMPLATE  KOREA</dc:title>
  <dc:creator>JSLIM</dc:creator>
  <cp:lastModifiedBy>Registered User</cp:lastModifiedBy>
  <cp:revision>2511</cp:revision>
  <cp:lastPrinted>2015-04-30T05:01:26Z</cp:lastPrinted>
  <dcterms:created xsi:type="dcterms:W3CDTF">2008-04-07T03:57:39Z</dcterms:created>
  <dcterms:modified xsi:type="dcterms:W3CDTF">2016-04-20T09:58:20Z</dcterms:modified>
</cp:coreProperties>
</file>