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59" r:id="rId1"/>
    <p:sldMasterId id="2147485870" r:id="rId2"/>
  </p:sldMasterIdLst>
  <p:notesMasterIdLst>
    <p:notesMasterId r:id="rId9"/>
  </p:notesMasterIdLst>
  <p:handoutMasterIdLst>
    <p:handoutMasterId r:id="rId10"/>
  </p:handoutMasterIdLst>
  <p:sldIdLst>
    <p:sldId id="447" r:id="rId3"/>
    <p:sldId id="655" r:id="rId4"/>
    <p:sldId id="676" r:id="rId5"/>
    <p:sldId id="677" r:id="rId6"/>
    <p:sldId id="678" r:id="rId7"/>
    <p:sldId id="475" r:id="rId8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99CCFF"/>
    <a:srgbClr val="0099FF"/>
    <a:srgbClr val="0000CC"/>
    <a:srgbClr val="FF9900"/>
    <a:srgbClr val="993300"/>
    <a:srgbClr val="80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어두운 스타일 1 - 강조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어두운 스타일 1 - 강조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47" autoAdjust="0"/>
    <p:restoredTop sz="67593" autoAdjust="0"/>
  </p:normalViewPr>
  <p:slideViewPr>
    <p:cSldViewPr>
      <p:cViewPr>
        <p:scale>
          <a:sx n="60" d="100"/>
          <a:sy n="60" d="100"/>
        </p:scale>
        <p:origin x="-2634" y="-726"/>
      </p:cViewPr>
      <p:guideLst>
        <p:guide orient="horz" pos="2160"/>
        <p:guide pos="2880"/>
        <p:guide pos="340"/>
        <p:guide pos="975"/>
      </p:guideLst>
    </p:cSldViewPr>
  </p:slideViewPr>
  <p:outlineViewPr>
    <p:cViewPr>
      <p:scale>
        <a:sx n="33" d="100"/>
        <a:sy n="33" d="100"/>
      </p:scale>
      <p:origin x="252" y="114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14" y="-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5" Type="http://schemas.openxmlformats.org/officeDocument/2006/relationships/slide" Target="slides/slide5.xml"/><Relationship Id="rId4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184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>
            <a:lvl1pPr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907" y="0"/>
            <a:ext cx="2945184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>
            <a:lvl1pPr algn="r"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544"/>
            <a:ext cx="2945184" cy="49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b" anchorCtr="0" compatLnSpc="1">
            <a:prstTxWarp prst="textNoShape">
              <a:avLst/>
            </a:prstTxWarp>
          </a:bodyPr>
          <a:lstStyle>
            <a:lvl1pPr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b" anchorCtr="0" compatLnSpc="1">
            <a:prstTxWarp prst="textNoShape">
              <a:avLst/>
            </a:prstTxWarp>
          </a:bodyPr>
          <a:lstStyle>
            <a:lvl1pPr algn="r"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7035CB0A-AD86-46BE-B176-F32B89C1B874}" type="slidenum">
              <a:rPr lang="en-US" altLang="ko-KR"/>
              <a:pPr/>
              <a:t>‹Nr.›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64734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184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>
            <a:lvl1pPr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07" y="0"/>
            <a:ext cx="2945184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>
            <a:lvl1pPr algn="r"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5776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460" y="4716857"/>
            <a:ext cx="5432755" cy="446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544"/>
            <a:ext cx="2945184" cy="49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b" anchorCtr="0" compatLnSpc="1">
            <a:prstTxWarp prst="textNoShape">
              <a:avLst/>
            </a:prstTxWarp>
          </a:bodyPr>
          <a:lstStyle>
            <a:lvl1pPr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b" anchorCtr="0" compatLnSpc="1">
            <a:prstTxWarp prst="textNoShape">
              <a:avLst/>
            </a:prstTxWarp>
          </a:bodyPr>
          <a:lstStyle>
            <a:lvl1pPr algn="r"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E4D9FA8D-708F-4649-9125-10F9B688C2E4}" type="slidenum">
              <a:rPr lang="en-US" altLang="ko-KR"/>
              <a:pPr/>
              <a:t>‹Nr.›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5560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1395" indent="-285152"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0609" indent="-228122"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596853" indent="-228122"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3096" indent="-228122"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09340" indent="-228122" defTabSz="92040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65585" indent="-228122" defTabSz="92040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1828" indent="-228122" defTabSz="92040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78071" indent="-228122" defTabSz="92040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74709008-22A6-4203-9958-BEA34733006E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1</a:t>
            </a:fld>
            <a:endParaRPr lang="en-US" altLang="ko-KR" sz="13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2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3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4</a:t>
            </a:fld>
            <a:endParaRPr lang="en-US" altLang="ko-KR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5</a:t>
            </a:fld>
            <a:endParaRPr lang="en-US" altLang="ko-KR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5C81E43F-188D-4FB1-88B6-70FEC5A97FA4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6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877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877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그림 11" descr="01_00000-cop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53"/>
          <a:stretch>
            <a:fillRect/>
          </a:stretch>
        </p:blipFill>
        <p:spPr bwMode="auto">
          <a:xfrm>
            <a:off x="3175" y="0"/>
            <a:ext cx="9140825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0" y="606425"/>
            <a:ext cx="9144000" cy="110654"/>
          </a:xfrm>
          <a:prstGeom prst="rect">
            <a:avLst/>
          </a:prstGeom>
          <a:solidFill>
            <a:srgbClr val="64646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420505"/>
            <a:ext cx="3995936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400" b="1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MOLIT</a:t>
            </a:r>
          </a:p>
          <a:p>
            <a:pPr eaLnBrk="1" hangingPunct="1"/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Ministry of Land, Infrastructure and Transport</a:t>
            </a:r>
            <a:endParaRPr lang="ko-KR" altLang="en-US" sz="1050" dirty="0">
              <a:solidFill>
                <a:schemeClr val="tx1"/>
              </a:solidFill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372200" y="6398166"/>
            <a:ext cx="2771800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400" b="1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KATRI</a:t>
            </a:r>
          </a:p>
          <a:p>
            <a:pPr eaLnBrk="1" hangingPunct="1"/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Korea Automobile </a:t>
            </a:r>
            <a:r>
              <a:rPr lang="en-US" altLang="ko-KR" sz="1050" dirty="0" smtClean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Testing </a:t>
            </a:r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&amp; </a:t>
            </a:r>
            <a:r>
              <a:rPr lang="en-US" altLang="ko-KR" sz="1050" dirty="0" smtClean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Research </a:t>
            </a:r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Institute</a:t>
            </a:r>
            <a:endParaRPr lang="ko-KR" altLang="en-US" sz="1050" dirty="0">
              <a:solidFill>
                <a:schemeClr val="tx1"/>
              </a:solidFill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69" r:id="rId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9pPr>
    </p:titleStyle>
    <p:bodyStyle>
      <a:lvl1pPr marL="271463" indent="-271463" algn="l" rtl="0" eaLnBrk="0" fontAlgn="base" latinLnBrk="1" hangingPunct="0">
        <a:spcBef>
          <a:spcPct val="20000"/>
        </a:spcBef>
        <a:spcAft>
          <a:spcPct val="0"/>
        </a:spcAft>
        <a:buBlip>
          <a:blip r:embed="rId4"/>
        </a:buBlip>
        <a:defRPr kumimoji="1" sz="12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235075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43063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그림 11" descr="01_00000-cop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53"/>
          <a:stretch>
            <a:fillRect/>
          </a:stretch>
        </p:blipFill>
        <p:spPr bwMode="auto">
          <a:xfrm>
            <a:off x="3175" y="0"/>
            <a:ext cx="9140825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0" y="606425"/>
            <a:ext cx="9144000" cy="110654"/>
          </a:xfrm>
          <a:prstGeom prst="rect">
            <a:avLst/>
          </a:prstGeom>
          <a:solidFill>
            <a:srgbClr val="64646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420505"/>
            <a:ext cx="3995936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400" b="1" dirty="0">
                <a:solidFill>
                  <a:prstClr val="black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MOLIT</a:t>
            </a:r>
          </a:p>
          <a:p>
            <a:pPr eaLnBrk="1" hangingPunct="1"/>
            <a:r>
              <a:rPr lang="en-US" altLang="ko-KR" sz="1050" dirty="0">
                <a:solidFill>
                  <a:prstClr val="black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Ministry of Land, Infrastructure and Transport</a:t>
            </a:r>
            <a:endParaRPr lang="ko-KR" altLang="en-US" sz="1050" dirty="0">
              <a:solidFill>
                <a:prstClr val="black"/>
              </a:solidFill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372200" y="6398166"/>
            <a:ext cx="2771800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400" b="1" dirty="0">
                <a:solidFill>
                  <a:prstClr val="black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KATRI</a:t>
            </a:r>
          </a:p>
          <a:p>
            <a:pPr eaLnBrk="1" hangingPunct="1"/>
            <a:r>
              <a:rPr lang="en-US" altLang="ko-KR" sz="1050" dirty="0">
                <a:solidFill>
                  <a:prstClr val="black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Korea Automobile </a:t>
            </a:r>
            <a:r>
              <a:rPr lang="en-US" altLang="ko-KR" sz="1050" dirty="0" smtClean="0">
                <a:solidFill>
                  <a:prstClr val="black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Testing </a:t>
            </a:r>
            <a:r>
              <a:rPr lang="en-US" altLang="ko-KR" sz="1050" dirty="0">
                <a:solidFill>
                  <a:prstClr val="black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&amp; </a:t>
            </a:r>
            <a:r>
              <a:rPr lang="en-US" altLang="ko-KR" sz="1050" dirty="0" smtClean="0">
                <a:solidFill>
                  <a:prstClr val="black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Research </a:t>
            </a:r>
            <a:r>
              <a:rPr lang="en-US" altLang="ko-KR" sz="1050" dirty="0">
                <a:solidFill>
                  <a:prstClr val="black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Institute</a:t>
            </a:r>
            <a:endParaRPr lang="ko-KR" altLang="en-US" sz="1050" dirty="0">
              <a:solidFill>
                <a:prstClr val="black"/>
              </a:solidFill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71" r:id="rId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9pPr>
    </p:titleStyle>
    <p:bodyStyle>
      <a:lvl1pPr marL="271463" indent="-271463" algn="l" rtl="0" eaLnBrk="0" fontAlgn="base" latinLnBrk="1" hangingPunct="0">
        <a:spcBef>
          <a:spcPct val="20000"/>
        </a:spcBef>
        <a:spcAft>
          <a:spcPct val="0"/>
        </a:spcAft>
        <a:buBlip>
          <a:blip r:embed="rId4"/>
        </a:buBlip>
        <a:defRPr kumimoji="1" sz="12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235075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43063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1520" y="1628800"/>
            <a:ext cx="8429684" cy="23574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lvl="0" algn="ctr" eaLnBrk="0" hangingPunct="0">
              <a:lnSpc>
                <a:spcPct val="150000"/>
              </a:lnSpc>
              <a:defRPr/>
            </a:pPr>
            <a:r>
              <a:rPr kumimoji="0" lang="en-US" altLang="ko-KR" sz="4000" b="1" kern="0" smtClean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rPr>
              <a:t>The explanatory statement on CPA limitation</a:t>
            </a:r>
            <a:endParaRPr kumimoji="0" lang="ko-KR" altLang="en-US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11560" y="4014184"/>
            <a:ext cx="7991475" cy="1143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2400" b="1" smtClean="0">
                <a:solidFill>
                  <a:schemeClr val="tx1"/>
                </a:solidFill>
                <a:latin typeface="Calibri" pitchFamily="34" charset="0"/>
                <a:ea typeface="HY헤드라인M" pitchFamily="18" charset="-127"/>
                <a:cs typeface="Calibri" pitchFamily="34" charset="0"/>
              </a:rPr>
              <a:t>28. June. 2016</a:t>
            </a:r>
            <a:endParaRPr lang="ko-KR" altLang="en-US" sz="1800" b="1" dirty="0">
              <a:solidFill>
                <a:schemeClr val="tx1"/>
              </a:solidFill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96500" y="154475"/>
            <a:ext cx="16446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Republic 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of Korea</a:t>
            </a:r>
            <a:endParaRPr lang="en-US" sz="16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5"/>
          <p:cNvSpPr/>
          <p:nvPr/>
        </p:nvSpPr>
        <p:spPr>
          <a:xfrm>
            <a:off x="7893893" y="160065"/>
            <a:ext cx="12241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smtClean="0">
                <a:solidFill>
                  <a:schemeClr val="tx1"/>
                </a:solidFill>
                <a:latin typeface="Calibri" panose="020F0502020204030204" pitchFamily="34" charset="0"/>
              </a:rPr>
              <a:t>PSG-05-XX</a:t>
            </a:r>
            <a:endParaRPr lang="en-US" sz="16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</a:t>
            </a:r>
            <a:r>
              <a:rPr kumimoji="0" lang="en-US" altLang="ko-KR" sz="2400" b="1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. Why to limit CPA less than 50%?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타원 6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6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9" name="Rectangle 192"/>
          <p:cNvSpPr>
            <a:spLocks noChangeArrowheads="1"/>
          </p:cNvSpPr>
          <p:nvPr/>
        </p:nvSpPr>
        <p:spPr bwMode="auto">
          <a:xfrm>
            <a:off x="679376" y="843349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1. The Representativeness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1340768"/>
            <a:ext cx="82672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2000" b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Toughened glass with ceramic printed area doesn’t have the same strength property of pure toughened glass itself.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2000" b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With more than 50% ceramic printed toughened glass could be classified in a different manner.</a:t>
            </a: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-1-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395536" y="3634666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6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9" name="Rectangle 192"/>
          <p:cNvSpPr>
            <a:spLocks noChangeArrowheads="1"/>
          </p:cNvSpPr>
          <p:nvPr/>
        </p:nvSpPr>
        <p:spPr bwMode="auto">
          <a:xfrm>
            <a:off x="679376" y="3475792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The probability of breakage risk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3973211"/>
            <a:ext cx="82672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2000" b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The more ceramic printed, the more vulnerable to be broken by impact from external object, result in potential breakage probability become high.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1100388" y="5517232"/>
            <a:ext cx="2522530" cy="308757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100388" y="5733256"/>
            <a:ext cx="384793" cy="102919"/>
          </a:xfrm>
          <a:prstGeom prst="rect">
            <a:avLst/>
          </a:prstGeom>
          <a:solidFill>
            <a:sysClr val="windowText" lastClr="000000">
              <a:alpha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3224413" y="5733256"/>
            <a:ext cx="411483" cy="113953"/>
          </a:xfrm>
          <a:prstGeom prst="rect">
            <a:avLst/>
          </a:prstGeom>
          <a:solidFill>
            <a:sysClr val="windowText" lastClr="000000">
              <a:alpha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4355976" y="5517232"/>
            <a:ext cx="2522530" cy="308757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4355976" y="5733256"/>
            <a:ext cx="606549" cy="113953"/>
          </a:xfrm>
          <a:prstGeom prst="rect">
            <a:avLst/>
          </a:prstGeom>
          <a:solidFill>
            <a:sysClr val="windowText" lastClr="000000">
              <a:alpha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5991225" y="5733256"/>
            <a:ext cx="900259" cy="113953"/>
          </a:xfrm>
          <a:prstGeom prst="rect">
            <a:avLst/>
          </a:prstGeom>
          <a:solidFill>
            <a:sysClr val="windowText" lastClr="000000">
              <a:alpha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cxnSp>
        <p:nvCxnSpPr>
          <p:cNvPr id="41" name="직선 화살표 연결선 40"/>
          <p:cNvCxnSpPr/>
          <p:nvPr/>
        </p:nvCxnSpPr>
        <p:spPr>
          <a:xfrm>
            <a:off x="884364" y="5085184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직선 화살표 연결선 72"/>
          <p:cNvCxnSpPr/>
          <p:nvPr/>
        </p:nvCxnSpPr>
        <p:spPr>
          <a:xfrm>
            <a:off x="1100388" y="5085184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화살표 연결선 73"/>
          <p:cNvCxnSpPr/>
          <p:nvPr/>
        </p:nvCxnSpPr>
        <p:spPr>
          <a:xfrm>
            <a:off x="1316412" y="5085184"/>
            <a:ext cx="288032" cy="36004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직선 화살표 연결선 74"/>
          <p:cNvCxnSpPr/>
          <p:nvPr/>
        </p:nvCxnSpPr>
        <p:spPr>
          <a:xfrm>
            <a:off x="1532436" y="5085184"/>
            <a:ext cx="288032" cy="36004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화살표 연결선 75"/>
          <p:cNvCxnSpPr/>
          <p:nvPr/>
        </p:nvCxnSpPr>
        <p:spPr>
          <a:xfrm>
            <a:off x="1748460" y="5085184"/>
            <a:ext cx="288032" cy="36004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화살표 연결선 76"/>
          <p:cNvCxnSpPr/>
          <p:nvPr/>
        </p:nvCxnSpPr>
        <p:spPr>
          <a:xfrm>
            <a:off x="1964484" y="5085184"/>
            <a:ext cx="288032" cy="36004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직선 화살표 연결선 77"/>
          <p:cNvCxnSpPr/>
          <p:nvPr/>
        </p:nvCxnSpPr>
        <p:spPr>
          <a:xfrm>
            <a:off x="2180508" y="5085184"/>
            <a:ext cx="288032" cy="36004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화살표 연결선 78"/>
          <p:cNvCxnSpPr/>
          <p:nvPr/>
        </p:nvCxnSpPr>
        <p:spPr>
          <a:xfrm>
            <a:off x="2396532" y="5085184"/>
            <a:ext cx="288032" cy="36004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화살표 연결선 83"/>
          <p:cNvCxnSpPr/>
          <p:nvPr/>
        </p:nvCxnSpPr>
        <p:spPr>
          <a:xfrm>
            <a:off x="2612556" y="5085184"/>
            <a:ext cx="288032" cy="36004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직선 화살표 연결선 84"/>
          <p:cNvCxnSpPr/>
          <p:nvPr/>
        </p:nvCxnSpPr>
        <p:spPr>
          <a:xfrm>
            <a:off x="2828580" y="5085184"/>
            <a:ext cx="288032" cy="36004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화살표 연결선 85"/>
          <p:cNvCxnSpPr/>
          <p:nvPr/>
        </p:nvCxnSpPr>
        <p:spPr>
          <a:xfrm>
            <a:off x="3044604" y="5085184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화살표 연결선 86"/>
          <p:cNvCxnSpPr/>
          <p:nvPr/>
        </p:nvCxnSpPr>
        <p:spPr>
          <a:xfrm>
            <a:off x="3260628" y="5085184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직선 화살표 연결선 87"/>
          <p:cNvCxnSpPr/>
          <p:nvPr/>
        </p:nvCxnSpPr>
        <p:spPr>
          <a:xfrm>
            <a:off x="4139952" y="5085184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화살표 연결선 88"/>
          <p:cNvCxnSpPr/>
          <p:nvPr/>
        </p:nvCxnSpPr>
        <p:spPr>
          <a:xfrm>
            <a:off x="4355976" y="5085184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직선 화살표 연결선 89"/>
          <p:cNvCxnSpPr/>
          <p:nvPr/>
        </p:nvCxnSpPr>
        <p:spPr>
          <a:xfrm>
            <a:off x="4572000" y="5085184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화살표 연결선 90"/>
          <p:cNvCxnSpPr/>
          <p:nvPr/>
        </p:nvCxnSpPr>
        <p:spPr>
          <a:xfrm>
            <a:off x="4788024" y="5085184"/>
            <a:ext cx="288032" cy="36004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화살표 연결선 91"/>
          <p:cNvCxnSpPr/>
          <p:nvPr/>
        </p:nvCxnSpPr>
        <p:spPr>
          <a:xfrm>
            <a:off x="5004048" y="5085184"/>
            <a:ext cx="288032" cy="36004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직선 화살표 연결선 92"/>
          <p:cNvCxnSpPr/>
          <p:nvPr/>
        </p:nvCxnSpPr>
        <p:spPr>
          <a:xfrm>
            <a:off x="5220072" y="5085184"/>
            <a:ext cx="288032" cy="36004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직선 화살표 연결선 93"/>
          <p:cNvCxnSpPr/>
          <p:nvPr/>
        </p:nvCxnSpPr>
        <p:spPr>
          <a:xfrm>
            <a:off x="5436096" y="5085184"/>
            <a:ext cx="288032" cy="36004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화살표 연결선 94"/>
          <p:cNvCxnSpPr/>
          <p:nvPr/>
        </p:nvCxnSpPr>
        <p:spPr>
          <a:xfrm>
            <a:off x="5652120" y="5085184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직선 화살표 연결선 95"/>
          <p:cNvCxnSpPr/>
          <p:nvPr/>
        </p:nvCxnSpPr>
        <p:spPr>
          <a:xfrm>
            <a:off x="5868144" y="5085184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직선 화살표 연결선 96"/>
          <p:cNvCxnSpPr/>
          <p:nvPr/>
        </p:nvCxnSpPr>
        <p:spPr>
          <a:xfrm>
            <a:off x="6084168" y="5085184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직선 화살표 연결선 97"/>
          <p:cNvCxnSpPr/>
          <p:nvPr/>
        </p:nvCxnSpPr>
        <p:spPr>
          <a:xfrm>
            <a:off x="6300192" y="5085184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직선 화살표 연결선 98"/>
          <p:cNvCxnSpPr/>
          <p:nvPr/>
        </p:nvCxnSpPr>
        <p:spPr>
          <a:xfrm>
            <a:off x="6516216" y="5085184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1187624" y="5877272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smtClean="0">
                <a:solidFill>
                  <a:schemeClr val="tx1"/>
                </a:solidFill>
                <a:latin typeface="Calibri" pitchFamily="34" charset="0"/>
              </a:rPr>
              <a:t>CPA &lt; 50%</a:t>
            </a:r>
            <a:endParaRPr lang="ko-KR" altLang="en-US" sz="14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443212" y="5877272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smtClean="0">
                <a:solidFill>
                  <a:schemeClr val="tx1"/>
                </a:solidFill>
                <a:latin typeface="Calibri" pitchFamily="34" charset="0"/>
              </a:rPr>
              <a:t>CPA &gt; 50%</a:t>
            </a:r>
            <a:endParaRPr lang="ko-KR" altLang="en-US" sz="14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370787" y="542617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>
                <a:solidFill>
                  <a:schemeClr val="tx1"/>
                </a:solidFill>
                <a:latin typeface="Calibri" pitchFamily="34" charset="0"/>
              </a:rPr>
              <a:t>Toughened Glass</a:t>
            </a:r>
            <a:endParaRPr lang="ko-KR" altLang="en-US" sz="14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298779" y="5657056"/>
            <a:ext cx="1835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mtClean="0">
                <a:solidFill>
                  <a:schemeClr val="tx1"/>
                </a:solidFill>
                <a:latin typeface="Calibri" pitchFamily="34" charset="0"/>
              </a:rPr>
              <a:t>Ceramic Printed Area</a:t>
            </a:r>
            <a:endParaRPr lang="ko-KR" altLang="en-US" sz="140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111" name="직선 화살표 연결선 110"/>
          <p:cNvCxnSpPr/>
          <p:nvPr/>
        </p:nvCxnSpPr>
        <p:spPr>
          <a:xfrm flipH="1">
            <a:off x="6948264" y="5589240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직선 화살표 연결선 111"/>
          <p:cNvCxnSpPr/>
          <p:nvPr/>
        </p:nvCxnSpPr>
        <p:spPr>
          <a:xfrm flipH="1">
            <a:off x="6876256" y="5805264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</a:t>
            </a:r>
            <a:r>
              <a:rPr kumimoji="0" lang="en-US" altLang="ko-KR" sz="2400" b="1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. Why to limit CPA less than 50%?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타원 6"/>
          <p:cNvSpPr/>
          <p:nvPr/>
        </p:nvSpPr>
        <p:spPr bwMode="auto">
          <a:xfrm>
            <a:off x="395536" y="851570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6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9" name="Rectangle 192"/>
          <p:cNvSpPr>
            <a:spLocks noChangeArrowheads="1"/>
          </p:cNvSpPr>
          <p:nvPr/>
        </p:nvSpPr>
        <p:spPr bwMode="auto">
          <a:xfrm>
            <a:off x="679376" y="692696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Review on current industry status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1118107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2000" b="1" spc="-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 sunroof glazing, CPA account for less than 50% on average in Europe, but in Korea, there is a certain degree of sunroof glazing with more than 50% CPA especially in rear fixed glass.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Compared to Europe, Korea tend to have high CPA percentage, which might cause more accident by sunroof breakage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As roof glazing is getting more popular in the world, it is necessary to regulate CPA area at least less than [50%] to avoid potential risk from breakage.</a:t>
            </a: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-2-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221088"/>
            <a:ext cx="3096344" cy="2187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b="5897"/>
          <a:stretch>
            <a:fillRect/>
          </a:stretch>
        </p:blipFill>
        <p:spPr bwMode="auto">
          <a:xfrm>
            <a:off x="1115616" y="4149080"/>
            <a:ext cx="3096344" cy="220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47"/>
          <p:cNvSpPr txBox="1"/>
          <p:nvPr/>
        </p:nvSpPr>
        <p:spPr>
          <a:xfrm>
            <a:off x="899592" y="3841303"/>
            <a:ext cx="374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</a:rPr>
              <a:t>[PSG-04-06] Average Sunroof data(by CLEPA)</a:t>
            </a:r>
            <a:endParaRPr lang="ko-KR" altLang="en-US" sz="14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4932040" y="3841303"/>
            <a:ext cx="34104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smtClean="0">
                <a:solidFill>
                  <a:schemeClr val="tx1"/>
                </a:solidFill>
                <a:latin typeface="Calibri" pitchFamily="34" charset="0"/>
              </a:rPr>
              <a:t>[PSG-04-07] Average Sunroof data(by Korea)</a:t>
            </a:r>
            <a:endParaRPr lang="ko-KR" altLang="en-US" sz="140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smtClean="0">
                <a:solidFill>
                  <a:prstClr val="black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Where to measure CPA area?</a:t>
            </a:r>
            <a:endParaRPr kumimoji="0" lang="ko-KR" altLang="en-US" sz="2400" b="1" dirty="0">
              <a:solidFill>
                <a:prstClr val="black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75" name="직사각형 174"/>
          <p:cNvSpPr/>
          <p:nvPr/>
        </p:nvSpPr>
        <p:spPr>
          <a:xfrm>
            <a:off x="1907704" y="5559623"/>
            <a:ext cx="4248472" cy="216024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 smtClea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6948264" y="3861048"/>
            <a:ext cx="1360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mtClean="0">
                <a:solidFill>
                  <a:prstClr val="black"/>
                </a:solidFill>
                <a:latin typeface="맑은 고딕"/>
                <a:ea typeface="맑은 고딕"/>
              </a:rPr>
              <a:t>Finished product</a:t>
            </a:r>
            <a:endParaRPr kumimoji="0" lang="ko-KR" altLang="en-US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177" name="L 도형 176"/>
          <p:cNvSpPr/>
          <p:nvPr/>
        </p:nvSpPr>
        <p:spPr>
          <a:xfrm>
            <a:off x="1691680" y="5559623"/>
            <a:ext cx="576064" cy="432048"/>
          </a:xfrm>
          <a:prstGeom prst="corner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 smtClea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178" name="직사각형 177"/>
          <p:cNvSpPr/>
          <p:nvPr/>
        </p:nvSpPr>
        <p:spPr>
          <a:xfrm>
            <a:off x="1691680" y="5343599"/>
            <a:ext cx="360040" cy="216024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 smtClea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179" name="L 도형 178"/>
          <p:cNvSpPr/>
          <p:nvPr/>
        </p:nvSpPr>
        <p:spPr>
          <a:xfrm rot="10800000">
            <a:off x="5940152" y="5343599"/>
            <a:ext cx="432048" cy="432048"/>
          </a:xfrm>
          <a:prstGeom prst="corner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 smtClea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180" name="직사각형 179"/>
          <p:cNvSpPr/>
          <p:nvPr/>
        </p:nvSpPr>
        <p:spPr>
          <a:xfrm>
            <a:off x="4139952" y="5775647"/>
            <a:ext cx="2232248" cy="216024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 smtClea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cxnSp>
        <p:nvCxnSpPr>
          <p:cNvPr id="183" name="직선 연결선 182"/>
          <p:cNvCxnSpPr/>
          <p:nvPr/>
        </p:nvCxnSpPr>
        <p:spPr>
          <a:xfrm>
            <a:off x="2339752" y="4941168"/>
            <a:ext cx="0" cy="504056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87" name="TextBox 186"/>
          <p:cNvSpPr txBox="1"/>
          <p:nvPr/>
        </p:nvSpPr>
        <p:spPr>
          <a:xfrm>
            <a:off x="7020272" y="5847655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mtClean="0">
                <a:solidFill>
                  <a:prstClr val="black"/>
                </a:solidFill>
                <a:latin typeface="맑은 고딕"/>
                <a:ea typeface="맑은 고딕"/>
              </a:rPr>
              <a:t>Trim, shielding for mechanical devices, etc. </a:t>
            </a:r>
            <a:endParaRPr kumimoji="0" lang="ko-KR" altLang="en-US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cxnSp>
        <p:nvCxnSpPr>
          <p:cNvPr id="188" name="꺾인 연결선 187"/>
          <p:cNvCxnSpPr/>
          <p:nvPr/>
        </p:nvCxnSpPr>
        <p:spPr>
          <a:xfrm>
            <a:off x="5580112" y="5991671"/>
            <a:ext cx="1440160" cy="138500"/>
          </a:xfrm>
          <a:prstGeom prst="bentConnector3">
            <a:avLst>
              <a:gd name="adj1" fmla="val -380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89" name="직사각형 188"/>
          <p:cNvSpPr/>
          <p:nvPr/>
        </p:nvSpPr>
        <p:spPr>
          <a:xfrm>
            <a:off x="1907704" y="5723517"/>
            <a:ext cx="648072" cy="72008"/>
          </a:xfrm>
          <a:prstGeom prst="rect">
            <a:avLst/>
          </a:prstGeom>
          <a:solidFill>
            <a:sysClr val="windowText" lastClr="000000">
              <a:alpha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 smtClea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190" name="직사각형 189"/>
          <p:cNvSpPr/>
          <p:nvPr/>
        </p:nvSpPr>
        <p:spPr>
          <a:xfrm>
            <a:off x="3851920" y="5723517"/>
            <a:ext cx="2304256" cy="72008"/>
          </a:xfrm>
          <a:prstGeom prst="rect">
            <a:avLst/>
          </a:prstGeom>
          <a:solidFill>
            <a:sysClr val="windowText" lastClr="000000">
              <a:alpha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 smtClea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pic>
        <p:nvPicPr>
          <p:cNvPr id="191" name="Picture 2"/>
          <p:cNvPicPr>
            <a:picLocks noChangeAspect="1" noChangeArrowheads="1"/>
          </p:cNvPicPr>
          <p:nvPr/>
        </p:nvPicPr>
        <p:blipFill>
          <a:blip r:embed="rId3" cstate="print"/>
          <a:srcRect l="48639" t="3054" r="917"/>
          <a:stretch>
            <a:fillRect/>
          </a:stretch>
        </p:blipFill>
        <p:spPr bwMode="auto">
          <a:xfrm>
            <a:off x="2267744" y="908720"/>
            <a:ext cx="331236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2" name="TextBox 191"/>
          <p:cNvSpPr txBox="1"/>
          <p:nvPr/>
        </p:nvSpPr>
        <p:spPr>
          <a:xfrm>
            <a:off x="251520" y="1772816"/>
            <a:ext cx="1375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mtClean="0">
                <a:solidFill>
                  <a:prstClr val="black"/>
                </a:solidFill>
                <a:latin typeface="맑은 고딕"/>
                <a:ea typeface="맑은 고딕"/>
              </a:rPr>
              <a:t>View from above</a:t>
            </a:r>
            <a:endParaRPr kumimoji="0" lang="ko-KR" altLang="en-US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6876256" y="4365104"/>
            <a:ext cx="1748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b="1" smtClean="0">
                <a:solidFill>
                  <a:srgbClr val="FF0000"/>
                </a:solidFill>
                <a:latin typeface="맑은 고딕"/>
                <a:ea typeface="맑은 고딕"/>
              </a:rPr>
              <a:t>Ceramic Printed Area</a:t>
            </a:r>
            <a:endParaRPr kumimoji="0" lang="ko-KR" altLang="en-US" b="1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cxnSp>
        <p:nvCxnSpPr>
          <p:cNvPr id="195" name="꺾인 연결선 194"/>
          <p:cNvCxnSpPr>
            <a:endCxn id="194" idx="1"/>
          </p:cNvCxnSpPr>
          <p:nvPr/>
        </p:nvCxnSpPr>
        <p:spPr>
          <a:xfrm>
            <a:off x="5220072" y="4149080"/>
            <a:ext cx="1656184" cy="354524"/>
          </a:xfrm>
          <a:prstGeom prst="bentConnector3">
            <a:avLst>
              <a:gd name="adj1" fmla="val -610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grpSp>
        <p:nvGrpSpPr>
          <p:cNvPr id="39" name="그룹 38"/>
          <p:cNvGrpSpPr/>
          <p:nvPr/>
        </p:nvGrpSpPr>
        <p:grpSpPr>
          <a:xfrm>
            <a:off x="251520" y="3284984"/>
            <a:ext cx="6139732" cy="1132250"/>
            <a:chOff x="251520" y="5085184"/>
            <a:chExt cx="6139732" cy="1132250"/>
          </a:xfrm>
        </p:grpSpPr>
        <p:sp>
          <p:nvSpPr>
            <p:cNvPr id="196" name="직사각형 195"/>
            <p:cNvSpPr/>
            <p:nvPr/>
          </p:nvSpPr>
          <p:spPr>
            <a:xfrm>
              <a:off x="1907704" y="5744289"/>
              <a:ext cx="4248472" cy="216024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 smtClean="0">
                <a:solidFill>
                  <a:prstClr val="white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197" name="직사각형 196"/>
            <p:cNvSpPr/>
            <p:nvPr/>
          </p:nvSpPr>
          <p:spPr>
            <a:xfrm>
              <a:off x="1907704" y="5908183"/>
              <a:ext cx="648072" cy="72008"/>
            </a:xfrm>
            <a:prstGeom prst="rect">
              <a:avLst/>
            </a:prstGeom>
            <a:solidFill>
              <a:sysClr val="windowText" lastClr="000000">
                <a:alpha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 smtClean="0">
                <a:solidFill>
                  <a:prstClr val="white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198" name="직사각형 197"/>
            <p:cNvSpPr/>
            <p:nvPr/>
          </p:nvSpPr>
          <p:spPr>
            <a:xfrm>
              <a:off x="3851920" y="5908183"/>
              <a:ext cx="2304256" cy="72008"/>
            </a:xfrm>
            <a:prstGeom prst="rect">
              <a:avLst/>
            </a:prstGeom>
            <a:solidFill>
              <a:sysClr val="windowText" lastClr="000000">
                <a:alpha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 smtClean="0">
                <a:solidFill>
                  <a:prstClr val="white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199" name="L 도형 198"/>
            <p:cNvSpPr/>
            <p:nvPr/>
          </p:nvSpPr>
          <p:spPr>
            <a:xfrm>
              <a:off x="1671802" y="5734350"/>
              <a:ext cx="576064" cy="483084"/>
            </a:xfrm>
            <a:prstGeom prst="corner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b="1" kern="0" smtClean="0">
                <a:solidFill>
                  <a:prstClr val="white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200" name="L 도형 199"/>
            <p:cNvSpPr/>
            <p:nvPr/>
          </p:nvSpPr>
          <p:spPr>
            <a:xfrm rot="16200000">
              <a:off x="5853650" y="5667045"/>
              <a:ext cx="461866" cy="613338"/>
            </a:xfrm>
            <a:prstGeom prst="corner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b="1" kern="0" smtClean="0">
                <a:solidFill>
                  <a:prstClr val="white"/>
                </a:solidFill>
                <a:latin typeface="맑은 고딕"/>
                <a:ea typeface="맑은 고딕"/>
              </a:endParaRPr>
            </a:p>
          </p:txBody>
        </p:sp>
        <p:cxnSp>
          <p:nvCxnSpPr>
            <p:cNvPr id="201" name="직선 연결선 200"/>
            <p:cNvCxnSpPr/>
            <p:nvPr/>
          </p:nvCxnSpPr>
          <p:spPr>
            <a:xfrm>
              <a:off x="1907704" y="5229200"/>
              <a:ext cx="1" cy="432048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202" name="직선 연결선 201"/>
            <p:cNvCxnSpPr/>
            <p:nvPr/>
          </p:nvCxnSpPr>
          <p:spPr>
            <a:xfrm>
              <a:off x="6156176" y="5229200"/>
              <a:ext cx="0" cy="432048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203" name="직선 화살표 연결선 202"/>
            <p:cNvCxnSpPr/>
            <p:nvPr/>
          </p:nvCxnSpPr>
          <p:spPr>
            <a:xfrm>
              <a:off x="5940152" y="5445224"/>
              <a:ext cx="216024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204" name="직선 화살표 연결선 203"/>
            <p:cNvCxnSpPr/>
            <p:nvPr/>
          </p:nvCxnSpPr>
          <p:spPr>
            <a:xfrm flipH="1">
              <a:off x="1907704" y="5445224"/>
              <a:ext cx="216024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205" name="TextBox 204"/>
            <p:cNvSpPr txBox="1"/>
            <p:nvPr/>
          </p:nvSpPr>
          <p:spPr>
            <a:xfrm>
              <a:off x="2195736" y="5085184"/>
              <a:ext cx="39604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b="1" smtClean="0">
                  <a:solidFill>
                    <a:prstClr val="black"/>
                  </a:solidFill>
                  <a:latin typeface="맑은 고딕"/>
                  <a:ea typeface="맑은 고딕"/>
                </a:rPr>
                <a:t>In this area(=fihished product, in top-loading type), Ceramic Printed Area should be less than [50%] (externally exposed to outside)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251520" y="5733256"/>
              <a:ext cx="15308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mtClean="0">
                  <a:solidFill>
                    <a:prstClr val="black"/>
                  </a:solidFill>
                  <a:latin typeface="맑은 고딕"/>
                  <a:ea typeface="맑은 고딕"/>
                </a:rPr>
                <a:t>View from side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mtClean="0">
                  <a:solidFill>
                    <a:prstClr val="black"/>
                  </a:solidFill>
                  <a:latin typeface="맑은 고딕"/>
                  <a:ea typeface="맑은 고딕"/>
                </a:rPr>
                <a:t>(top-loading type)</a:t>
              </a:r>
            </a:p>
          </p:txBody>
        </p:sp>
      </p:grp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2385" y="1059861"/>
            <a:ext cx="285752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hteck 1"/>
          <p:cNvSpPr/>
          <p:nvPr/>
        </p:nvSpPr>
        <p:spPr bwMode="auto">
          <a:xfrm>
            <a:off x="5976155" y="2535408"/>
            <a:ext cx="2853750" cy="33989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</p:spPr>
        <p:txBody>
          <a:bodyPr lIns="90000" tIns="46800" rIns="90000" bIns="46800" rtlCol="0" anchor="ctr"/>
          <a:lstStyle/>
          <a:p>
            <a:pPr algn="ctr"/>
            <a:endParaRPr lang="de-DE" sz="1400" dirty="0">
              <a:solidFill>
                <a:srgbClr val="433021">
                  <a:lumMod val="50000"/>
                </a:srgb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Rechteck 2"/>
          <p:cNvSpPr/>
          <p:nvPr/>
        </p:nvSpPr>
        <p:spPr bwMode="auto">
          <a:xfrm>
            <a:off x="5940152" y="980728"/>
            <a:ext cx="2889753" cy="35291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</p:spPr>
        <p:txBody>
          <a:bodyPr lIns="90000" tIns="46800" rIns="90000" bIns="46800" rtlCol="0" anchor="ctr"/>
          <a:lstStyle/>
          <a:p>
            <a:pPr algn="ctr"/>
            <a:endParaRPr lang="de-DE" sz="1400" dirty="0">
              <a:solidFill>
                <a:srgbClr val="433021">
                  <a:lumMod val="50000"/>
                </a:srgb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6516216" y="1952836"/>
            <a:ext cx="1092517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직선 화살표 연결선 180"/>
          <p:cNvCxnSpPr/>
          <p:nvPr/>
        </p:nvCxnSpPr>
        <p:spPr>
          <a:xfrm>
            <a:off x="6176054" y="4005577"/>
            <a:ext cx="720080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1" name="직각 삼각형 40"/>
          <p:cNvSpPr/>
          <p:nvPr/>
        </p:nvSpPr>
        <p:spPr bwMode="auto">
          <a:xfrm>
            <a:off x="2043769" y="5349363"/>
            <a:ext cx="288032" cy="196974"/>
          </a:xfrm>
          <a:prstGeom prst="rtTriangle">
            <a:avLst/>
          </a:prstGeom>
          <a:solidFill>
            <a:schemeClr val="bg1">
              <a:lumMod val="85000"/>
            </a:schemeClr>
          </a:solidFill>
          <a:ln w="0" cap="sq" cmpd="sng">
            <a:noFill/>
            <a:headEnd type="none" w="med" len="med"/>
            <a:tailEnd type="none" w="med" len="lg"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contourClr>
              <a:srgbClr val="FFFFFF"/>
            </a:contourClr>
          </a:sp3d>
        </p:spPr>
        <p:txBody>
          <a:bodyPr lIns="0" tIns="0" rIns="0" bIns="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43" name="직각 삼각형 42"/>
          <p:cNvSpPr/>
          <p:nvPr/>
        </p:nvSpPr>
        <p:spPr bwMode="auto">
          <a:xfrm rot="16200000">
            <a:off x="5675699" y="5287568"/>
            <a:ext cx="219002" cy="299257"/>
          </a:xfrm>
          <a:prstGeom prst="rtTriangle">
            <a:avLst/>
          </a:prstGeom>
          <a:solidFill>
            <a:schemeClr val="bg1">
              <a:lumMod val="85000"/>
            </a:schemeClr>
          </a:solidFill>
          <a:ln w="0" cap="sq" cmpd="sng">
            <a:noFill/>
            <a:headEnd type="none" w="med" len="med"/>
            <a:tailEnd type="none" w="med" len="lg"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contourClr>
              <a:srgbClr val="FFFFFF"/>
            </a:contourClr>
          </a:sp3d>
        </p:spPr>
        <p:txBody>
          <a:bodyPr lIns="0" tIns="0" rIns="0" bIns="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cxnSp>
        <p:nvCxnSpPr>
          <p:cNvPr id="44" name="직선 화살표 연결선 43"/>
          <p:cNvCxnSpPr/>
          <p:nvPr/>
        </p:nvCxnSpPr>
        <p:spPr>
          <a:xfrm>
            <a:off x="5907385" y="5487615"/>
            <a:ext cx="720080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6660232" y="5229200"/>
            <a:ext cx="2151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dirty="0" smtClean="0">
                <a:solidFill>
                  <a:prstClr val="black"/>
                </a:solidFill>
                <a:latin typeface="맑은 고딕"/>
                <a:ea typeface="맑은 고딕"/>
              </a:rPr>
              <a:t>In case of a </a:t>
            </a:r>
            <a:r>
              <a:rPr kumimoji="0" lang="en-US" altLang="ko-KR" dirty="0" err="1" smtClean="0">
                <a:solidFill>
                  <a:prstClr val="black"/>
                </a:solidFill>
                <a:latin typeface="맑은 고딕"/>
                <a:ea typeface="맑은 고딕"/>
              </a:rPr>
              <a:t>silant</a:t>
            </a:r>
            <a:r>
              <a:rPr kumimoji="0" lang="en-US" altLang="ko-KR" dirty="0" smtClean="0">
                <a:solidFill>
                  <a:prstClr val="black"/>
                </a:solidFill>
                <a:latin typeface="맑은 고딕"/>
                <a:ea typeface="맑은 고딕"/>
              </a:rPr>
              <a:t> or others,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dirty="0" smtClean="0">
                <a:solidFill>
                  <a:prstClr val="black"/>
                </a:solidFill>
                <a:latin typeface="맑은 고딕"/>
                <a:ea typeface="맑은 고딕"/>
              </a:rPr>
              <a:t>To be excluded or not?</a:t>
            </a:r>
          </a:p>
        </p:txBody>
      </p:sp>
      <p:cxnSp>
        <p:nvCxnSpPr>
          <p:cNvPr id="48" name="직선 연결선 47"/>
          <p:cNvCxnSpPr/>
          <p:nvPr/>
        </p:nvCxnSpPr>
        <p:spPr>
          <a:xfrm>
            <a:off x="2051720" y="4941168"/>
            <a:ext cx="0" cy="36004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2" name="직선 연결선 51"/>
          <p:cNvCxnSpPr/>
          <p:nvPr/>
        </p:nvCxnSpPr>
        <p:spPr>
          <a:xfrm>
            <a:off x="5652120" y="4941168"/>
            <a:ext cx="0" cy="504056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3" name="직선 연결선 52"/>
          <p:cNvCxnSpPr/>
          <p:nvPr/>
        </p:nvCxnSpPr>
        <p:spPr>
          <a:xfrm>
            <a:off x="5940152" y="4941168"/>
            <a:ext cx="0" cy="36004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5" name="직선 화살표 연결선 54"/>
          <p:cNvCxnSpPr/>
          <p:nvPr/>
        </p:nvCxnSpPr>
        <p:spPr>
          <a:xfrm>
            <a:off x="2339752" y="5085184"/>
            <a:ext cx="331236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>
            <a:off x="2051720" y="5229200"/>
            <a:ext cx="388843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995936" y="4880193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solidFill>
                  <a:schemeClr val="tx1"/>
                </a:solidFill>
              </a:rPr>
              <a:t>A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014986" y="5168225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solidFill>
                  <a:schemeClr val="tx1"/>
                </a:solidFill>
              </a:rPr>
              <a:t>B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6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-3-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5229200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A or B?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smtClean="0">
                <a:solidFill>
                  <a:prstClr val="black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Where to measure CPA area?</a:t>
            </a:r>
            <a:endParaRPr kumimoji="0" lang="ko-KR" altLang="en-US" sz="2400" b="1" dirty="0">
              <a:solidFill>
                <a:prstClr val="black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792" y="821036"/>
            <a:ext cx="4481899" cy="280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Rechteck 1"/>
          <p:cNvSpPr/>
          <p:nvPr/>
        </p:nvSpPr>
        <p:spPr bwMode="auto">
          <a:xfrm>
            <a:off x="611560" y="3118168"/>
            <a:ext cx="4608512" cy="504056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lg"/>
          </a:ln>
          <a:effectLst/>
        </p:spPr>
        <p:txBody>
          <a:bodyPr lIns="90000" tIns="46800" rIns="90000" bIns="46800" rtlCol="0" anchor="ctr"/>
          <a:lstStyle/>
          <a:p>
            <a:pPr algn="ctr"/>
            <a:endParaRPr lang="de-DE" sz="1400" dirty="0">
              <a:solidFill>
                <a:srgbClr val="433021">
                  <a:lumMod val="50000"/>
                </a:srgb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49" name="Rechteck 2"/>
          <p:cNvSpPr/>
          <p:nvPr/>
        </p:nvSpPr>
        <p:spPr bwMode="auto">
          <a:xfrm>
            <a:off x="611560" y="825327"/>
            <a:ext cx="4536504" cy="576064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lg"/>
          </a:ln>
          <a:effectLst/>
        </p:spPr>
        <p:txBody>
          <a:bodyPr lIns="90000" tIns="46800" rIns="90000" bIns="46800" rtlCol="0" anchor="ctr"/>
          <a:lstStyle/>
          <a:p>
            <a:pPr algn="ctr"/>
            <a:endParaRPr lang="de-DE" sz="1400" dirty="0">
              <a:solidFill>
                <a:srgbClr val="433021">
                  <a:lumMod val="50000"/>
                </a:srgb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3528" y="4015863"/>
            <a:ext cx="8640960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kumimoji="0" lang="en-US" altLang="ko-KR" sz="2000" b="1" dirty="0" smtClean="0">
                <a:solidFill>
                  <a:prstClr val="black"/>
                </a:solidFill>
                <a:latin typeface="맑은 고딕"/>
                <a:ea typeface="맑은 고딕"/>
              </a:rPr>
              <a:t> </a:t>
            </a:r>
            <a:r>
              <a:rPr kumimoji="0" lang="en-US" altLang="ko-KR" sz="2000" b="1" dirty="0">
                <a:solidFill>
                  <a:prstClr val="black"/>
                </a:solidFill>
                <a:latin typeface="맑은 고딕"/>
                <a:ea typeface="맑은 고딕"/>
              </a:rPr>
              <a:t>The deflector(front panel) could be exempted since it is not </a:t>
            </a:r>
            <a:endParaRPr kumimoji="0" lang="en-US" altLang="ko-KR" sz="2000" b="1" dirty="0" smtClean="0">
              <a:solidFill>
                <a:prstClr val="black"/>
              </a:solidFill>
              <a:latin typeface="맑은 고딕"/>
              <a:ea typeface="맑은 고딕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1" dirty="0">
                <a:solidFill>
                  <a:prstClr val="black"/>
                </a:solidFill>
                <a:latin typeface="맑은 고딕"/>
                <a:ea typeface="맑은 고딕"/>
              </a:rPr>
              <a:t> </a:t>
            </a:r>
            <a:r>
              <a:rPr kumimoji="0" lang="en-US" altLang="ko-KR" sz="2000" b="1" dirty="0" smtClean="0">
                <a:solidFill>
                  <a:prstClr val="black"/>
                </a:solidFill>
                <a:latin typeface="맑은 고딕"/>
                <a:ea typeface="맑은 고딕"/>
              </a:rPr>
              <a:t> reaching </a:t>
            </a:r>
            <a:r>
              <a:rPr kumimoji="0" lang="en-US" altLang="ko-KR" sz="2000" b="1" dirty="0">
                <a:solidFill>
                  <a:prstClr val="black"/>
                </a:solidFill>
                <a:latin typeface="맑은 고딕"/>
                <a:ea typeface="맑은 고딕"/>
              </a:rPr>
              <a:t>into the </a:t>
            </a:r>
            <a:r>
              <a:rPr kumimoji="0" lang="en-US" altLang="ko-KR" sz="2000" b="1" dirty="0" smtClean="0">
                <a:solidFill>
                  <a:prstClr val="black"/>
                </a:solidFill>
                <a:latin typeface="맑은 고딕"/>
                <a:ea typeface="맑은 고딕"/>
              </a:rPr>
              <a:t>interior </a:t>
            </a:r>
            <a:r>
              <a:rPr kumimoji="0" lang="en-US" altLang="ko-KR" sz="2000" b="1" dirty="0">
                <a:solidFill>
                  <a:prstClr val="black"/>
                </a:solidFill>
                <a:latin typeface="맑은 고딕"/>
                <a:ea typeface="맑은 고딕"/>
              </a:rPr>
              <a:t>view</a:t>
            </a:r>
            <a:r>
              <a:rPr kumimoji="0" lang="en-US" altLang="ko-KR" sz="2000" b="1" dirty="0" smtClean="0">
                <a:solidFill>
                  <a:prstClr val="black"/>
                </a:solidFill>
                <a:latin typeface="맑은 고딕"/>
                <a:ea typeface="맑은 고딕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kumimoji="0" lang="en-US" altLang="ko-KR" sz="800" b="1" dirty="0" smtClean="0">
              <a:solidFill>
                <a:prstClr val="black"/>
              </a:solidFill>
              <a:latin typeface="맑은 고딕"/>
              <a:ea typeface="맑은 고딕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kumimoji="0" lang="en-US" altLang="ko-KR" sz="2000" b="1" dirty="0">
                <a:solidFill>
                  <a:prstClr val="black"/>
                </a:solidFill>
                <a:latin typeface="맑은 고딕"/>
                <a:ea typeface="맑은 고딕"/>
              </a:rPr>
              <a:t> </a:t>
            </a:r>
            <a:r>
              <a:rPr kumimoji="0" lang="en-US" altLang="ko-KR" sz="2000" b="1" dirty="0" smtClean="0">
                <a:solidFill>
                  <a:prstClr val="black"/>
                </a:solidFill>
                <a:latin typeface="맑은 고딕"/>
                <a:ea typeface="맑은 고딕"/>
              </a:rPr>
              <a:t>In case of </a:t>
            </a:r>
            <a:r>
              <a:rPr kumimoji="0" lang="en-US" altLang="ko-KR" sz="2000" b="1" dirty="0" err="1" smtClean="0">
                <a:solidFill>
                  <a:prstClr val="black"/>
                </a:solidFill>
                <a:latin typeface="맑은 고딕"/>
                <a:ea typeface="맑은 고딕"/>
              </a:rPr>
              <a:t>seperated</a:t>
            </a:r>
            <a:r>
              <a:rPr kumimoji="0" lang="en-US" altLang="ko-KR" sz="2000" b="1" dirty="0" smtClean="0">
                <a:solidFill>
                  <a:prstClr val="black"/>
                </a:solidFill>
                <a:latin typeface="맑은 고딕"/>
                <a:ea typeface="맑은 고딕"/>
              </a:rPr>
              <a:t> pane system, should “50% rule” be calculated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1" dirty="0">
                <a:solidFill>
                  <a:prstClr val="black"/>
                </a:solidFill>
                <a:latin typeface="맑은 고딕"/>
                <a:ea typeface="맑은 고딕"/>
              </a:rPr>
              <a:t> </a:t>
            </a:r>
            <a:r>
              <a:rPr kumimoji="0" lang="en-US" altLang="ko-KR" sz="2000" b="1" dirty="0" smtClean="0">
                <a:solidFill>
                  <a:prstClr val="black"/>
                </a:solidFill>
                <a:latin typeface="맑은 고딕"/>
                <a:ea typeface="맑은 고딕"/>
              </a:rPr>
              <a:t> individually or totally?</a:t>
            </a:r>
          </a:p>
        </p:txBody>
      </p:sp>
      <p:cxnSp>
        <p:nvCxnSpPr>
          <p:cNvPr id="60" name="직선 연결선 59"/>
          <p:cNvCxnSpPr/>
          <p:nvPr/>
        </p:nvCxnSpPr>
        <p:spPr>
          <a:xfrm>
            <a:off x="1447081" y="3262184"/>
            <a:ext cx="0" cy="17363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연결선 60"/>
          <p:cNvCxnSpPr/>
          <p:nvPr/>
        </p:nvCxnSpPr>
        <p:spPr>
          <a:xfrm>
            <a:off x="2815233" y="3262184"/>
            <a:ext cx="0" cy="17363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>
            <a:off x="1447081" y="3435817"/>
            <a:ext cx="136815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연결선 65"/>
          <p:cNvCxnSpPr/>
          <p:nvPr/>
        </p:nvCxnSpPr>
        <p:spPr>
          <a:xfrm>
            <a:off x="2915816" y="3262184"/>
            <a:ext cx="0" cy="17363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/>
          <p:cNvCxnSpPr/>
          <p:nvPr/>
        </p:nvCxnSpPr>
        <p:spPr>
          <a:xfrm>
            <a:off x="4860032" y="3262184"/>
            <a:ext cx="0" cy="17363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>
            <a:off x="2915816" y="3435817"/>
            <a:ext cx="194421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331640" y="3435817"/>
            <a:ext cx="1944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smtClean="0">
                <a:solidFill>
                  <a:schemeClr val="tx1"/>
                </a:solidFill>
              </a:rPr>
              <a:t>Movable glass &lt;[50%]</a:t>
            </a:r>
            <a:endParaRPr lang="ko-KR" altLang="en-US" sz="1000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025924" y="3435817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Rear fixed glass &lt; [50%]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5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-4-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0152" y="2511128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A or B?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18" name="직선 연결선 17"/>
          <p:cNvCxnSpPr/>
          <p:nvPr/>
        </p:nvCxnSpPr>
        <p:spPr>
          <a:xfrm>
            <a:off x="1403648" y="1113359"/>
            <a:ext cx="0" cy="17363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4788024" y="1113359"/>
            <a:ext cx="0" cy="17363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1403648" y="1108536"/>
            <a:ext cx="33843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23728" y="824747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chemeClr val="tx1"/>
                </a:solidFill>
              </a:rPr>
              <a:t>In total area &lt; [50%]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5004048" y="1009993"/>
            <a:ext cx="2936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solidFill>
                  <a:schemeClr val="tx1"/>
                </a:solidFill>
              </a:rPr>
              <a:t>A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998410" y="3159200"/>
            <a:ext cx="2728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solidFill>
                  <a:schemeClr val="tx1"/>
                </a:solidFill>
              </a:rPr>
              <a:t>B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691680" y="2492896"/>
            <a:ext cx="5522913" cy="91786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86027" tIns="43013" rIns="86027" bIns="43013">
            <a:spAutoFit/>
          </a:bodyPr>
          <a:lstStyle/>
          <a:p>
            <a:pPr algn="ctr" latinLnBrk="0"/>
            <a:r>
              <a:rPr kumimoji="0" lang="en-US" altLang="ko-KR" sz="5400" b="1">
                <a:solidFill>
                  <a:schemeClr val="tx1"/>
                </a:solidFill>
                <a:latin typeface="Calibri" pitchFamily="34" charset="0"/>
                <a:ea typeface="HY헤드라인M" pitchFamily="18" charset="-127"/>
              </a:rPr>
              <a:t>Thank </a:t>
            </a:r>
            <a:r>
              <a:rPr kumimoji="0" lang="en-US" altLang="ko-KR" sz="5400" b="1" smtClean="0">
                <a:solidFill>
                  <a:schemeClr val="tx1"/>
                </a:solidFill>
                <a:latin typeface="Calibri" pitchFamily="34" charset="0"/>
                <a:ea typeface="HY헤드라인M" pitchFamily="18" charset="-127"/>
              </a:rPr>
              <a:t>you ! </a:t>
            </a:r>
            <a:endParaRPr kumimoji="0" lang="en-US" altLang="ko-KR" sz="5400" b="1" dirty="0">
              <a:solidFill>
                <a:schemeClr val="tx1"/>
              </a:solidFill>
              <a:latin typeface="Calibri" pitchFamily="34" charset="0"/>
              <a:ea typeface="HY헤드라인M" pitchFamily="18" charset="-127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디자인 사용자 지정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2_디자인 사용자 지정">
      <a:majorFont>
        <a:latin typeface="HY수평선B"/>
        <a:ea typeface="HY수평선B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ADAEE"/>
        </a:solidFill>
        <a:ln>
          <a:noFill/>
          <a:headEnd type="none" w="med" len="med"/>
          <a:tailEnd type="none" w="med" len="lg"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a:spPr>
      <a:bodyPr lIns="90000" tIns="46800" rIns="90000" bIns="46800" anchor="ctr"/>
      <a:lstStyle>
        <a:defPPr algn="ctr">
          <a:defRPr sz="1400" dirty="0">
            <a:solidFill>
              <a:schemeClr val="tx2">
                <a:lumMod val="50000"/>
              </a:schemeClr>
            </a:solidFill>
            <a:latin typeface="HY수평선B" pitchFamily="18" charset="-127"/>
            <a:ea typeface="HY수평선B" pitchFamily="18" charset="-127"/>
          </a:defRPr>
        </a:defPPr>
      </a:lstStyle>
    </a:spDef>
  </a:objectDefaults>
  <a:extraClrSchemeLst>
    <a:extraClrScheme>
      <a:clrScheme name="2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디자인 사용자 지정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2_디자인 사용자 지정">
      <a:majorFont>
        <a:latin typeface="HY수평선B"/>
        <a:ea typeface="HY수평선B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ADAEE"/>
        </a:solidFill>
        <a:ln>
          <a:noFill/>
          <a:headEnd type="none" w="med" len="med"/>
          <a:tailEnd type="none" w="med" len="lg"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a:spPr>
      <a:bodyPr lIns="90000" tIns="46800" rIns="90000" bIns="46800" anchor="ctr"/>
      <a:lstStyle>
        <a:defPPr algn="ctr">
          <a:defRPr sz="1400" dirty="0">
            <a:solidFill>
              <a:schemeClr val="tx2">
                <a:lumMod val="50000"/>
              </a:schemeClr>
            </a:solidFill>
            <a:latin typeface="HY수평선B" pitchFamily="18" charset="-127"/>
            <a:ea typeface="HY수평선B" pitchFamily="18" charset="-127"/>
          </a:defRPr>
        </a:defPPr>
      </a:lstStyle>
    </a:spDef>
  </a:objectDefaults>
  <a:extraClrSchemeLst>
    <a:extraClrScheme>
      <a:clrScheme name="2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409</Words>
  <Application>Microsoft Office PowerPoint</Application>
  <PresentationFormat>Bildschirmpräsentation (4:3)</PresentationFormat>
  <Paragraphs>57</Paragraphs>
  <Slides>6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4_디자인 사용자 지정</vt:lpstr>
      <vt:lpstr>5_디자인 사용자 지정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KMI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P.P.TEMPLATE  KOREA</dc:title>
  <dc:creator>JSLIM</dc:creator>
  <cp:lastModifiedBy>muellest</cp:lastModifiedBy>
  <cp:revision>2338</cp:revision>
  <cp:lastPrinted>2015-04-30T05:01:26Z</cp:lastPrinted>
  <dcterms:created xsi:type="dcterms:W3CDTF">2008-04-07T03:57:39Z</dcterms:created>
  <dcterms:modified xsi:type="dcterms:W3CDTF">2016-06-26T17:11:52Z</dcterms:modified>
</cp:coreProperties>
</file>