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
  </p:notesMasterIdLst>
  <p:sldIdLst>
    <p:sldId id="307" r:id="rId2"/>
    <p:sldId id="308" r:id="rId3"/>
    <p:sldId id="309" r:id="rId4"/>
    <p:sldId id="310" r:id="rId5"/>
  </p:sldIdLst>
  <p:sldSz cx="9144000" cy="6858000" type="screen4x3"/>
  <p:notesSz cx="7099300" cy="102346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3300"/>
    <a:srgbClr val="FF9900"/>
    <a:srgbClr val="FFFF99"/>
    <a:srgbClr val="CCFFCC"/>
    <a:srgbClr val="EAEAEA"/>
    <a:srgbClr val="DDDDDD"/>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5" autoAdjust="0"/>
    <p:restoredTop sz="99647" autoAdjust="0"/>
  </p:normalViewPr>
  <p:slideViewPr>
    <p:cSldViewPr>
      <p:cViewPr varScale="1">
        <p:scale>
          <a:sx n="113" d="100"/>
          <a:sy n="113" d="100"/>
        </p:scale>
        <p:origin x="-101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E98AAC84-F9A1-4501-847B-20C1945B1962}" type="datetimeFigureOut">
              <a:rPr kumimoji="1" lang="ja-JP" altLang="en-US" smtClean="0"/>
              <a:t>2016/4/24</a:t>
            </a:fld>
            <a:endParaRPr kumimoji="1" lang="ja-JP" altLang="en-US" dirty="0"/>
          </a:p>
        </p:txBody>
      </p:sp>
      <p:sp>
        <p:nvSpPr>
          <p:cNvPr id="4" name="スライド イメージ プレースホルダー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709613" y="4860925"/>
            <a:ext cx="5680075" cy="46053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89553EF7-31E0-43DC-AC76-E0F2417F6959}" type="slidenum">
              <a:rPr kumimoji="1" lang="ja-JP" altLang="en-US" smtClean="0"/>
              <a:t>‹Nr.›</a:t>
            </a:fld>
            <a:endParaRPr kumimoji="1" lang="ja-JP" altLang="en-US" dirty="0"/>
          </a:p>
        </p:txBody>
      </p:sp>
    </p:spTree>
    <p:extLst>
      <p:ext uri="{BB962C8B-B14F-4D97-AF65-F5344CB8AC3E}">
        <p14:creationId xmlns:p14="http://schemas.microsoft.com/office/powerpoint/2010/main" val="303007478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solidFill>
            <a:schemeClr val="accent1"/>
          </a:solidFill>
        </p:spPr>
        <p:txBody>
          <a:bodyPr/>
          <a:lstStyle/>
          <a:p>
            <a:r>
              <a:rPr lang="ja-JP" altLang="en-US" smtClean="0"/>
              <a:t>マスター タイトルの書式設定</a:t>
            </a:r>
            <a:endParaRPr lang="ja-JP" altLang="en-US" dirty="0"/>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5"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6" name="Rectangle 6"/>
          <p:cNvSpPr>
            <a:spLocks noGrp="1" noChangeArrowheads="1"/>
          </p:cNvSpPr>
          <p:nvPr>
            <p:ph type="sldNum" sz="quarter" idx="12"/>
          </p:nvPr>
        </p:nvSpPr>
        <p:spPr>
          <a:xfrm>
            <a:off x="7010400" y="13023"/>
            <a:ext cx="2133600" cy="476250"/>
          </a:xfrm>
        </p:spPr>
        <p:txBody>
          <a:bodyPr/>
          <a:lstStyle>
            <a:lvl1pPr>
              <a:defRPr sz="1800" b="1">
                <a:ea typeface="ＭＳ Ｐゴシック" charset="-128"/>
              </a:defRPr>
            </a:lvl1pPr>
          </a:lstStyle>
          <a:p>
            <a:pPr>
              <a:defRPr/>
            </a:pPr>
            <a:fld id="{5A9FCD6A-07E7-460C-8FD5-CB41EE805C84}" type="slidenum">
              <a:rPr lang="en-US" altLang="ja-JP" smtClean="0"/>
              <a:pPr>
                <a:defRPr/>
              </a:pPr>
              <a:t>‹Nr.›</a:t>
            </a:fld>
            <a:endParaRPr lang="en-US" altLang="ja-JP" dirty="0"/>
          </a:p>
        </p:txBody>
      </p:sp>
    </p:spTree>
    <p:extLst>
      <p:ext uri="{BB962C8B-B14F-4D97-AF65-F5344CB8AC3E}">
        <p14:creationId xmlns:p14="http://schemas.microsoft.com/office/powerpoint/2010/main" val="29941607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5"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6" name="Rectangle 6"/>
          <p:cNvSpPr>
            <a:spLocks noGrp="1" noChangeArrowheads="1"/>
          </p:cNvSpPr>
          <p:nvPr>
            <p:ph type="sldNum" sz="quarter" idx="12"/>
          </p:nvPr>
        </p:nvSpPr>
        <p:spPr/>
        <p:txBody>
          <a:bodyPr/>
          <a:lstStyle>
            <a:lvl1pPr>
              <a:defRPr>
                <a:ea typeface="ＭＳ Ｐゴシック" charset="-128"/>
              </a:defRPr>
            </a:lvl1pPr>
          </a:lstStyle>
          <a:p>
            <a:pPr>
              <a:defRPr/>
            </a:pPr>
            <a:fld id="{7BD02100-DE64-489F-BE12-BF7EA2865AB0}" type="slidenum">
              <a:rPr lang="en-US" altLang="ja-JP"/>
              <a:pPr>
                <a:defRPr/>
              </a:pPr>
              <a:t>‹Nr.›</a:t>
            </a:fld>
            <a:endParaRPr lang="en-US" altLang="ja-JP" dirty="0"/>
          </a:p>
        </p:txBody>
      </p:sp>
    </p:spTree>
    <p:extLst>
      <p:ext uri="{BB962C8B-B14F-4D97-AF65-F5344CB8AC3E}">
        <p14:creationId xmlns:p14="http://schemas.microsoft.com/office/powerpoint/2010/main" val="60121305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61261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0" y="0"/>
            <a:ext cx="6705600" cy="61261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5"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6" name="Rectangle 6"/>
          <p:cNvSpPr>
            <a:spLocks noGrp="1" noChangeArrowheads="1"/>
          </p:cNvSpPr>
          <p:nvPr>
            <p:ph type="sldNum" sz="quarter" idx="12"/>
          </p:nvPr>
        </p:nvSpPr>
        <p:spPr/>
        <p:txBody>
          <a:bodyPr/>
          <a:lstStyle>
            <a:lvl1pPr>
              <a:defRPr>
                <a:ea typeface="ＭＳ Ｐゴシック" charset="-128"/>
              </a:defRPr>
            </a:lvl1pPr>
          </a:lstStyle>
          <a:p>
            <a:pPr>
              <a:defRPr/>
            </a:pPr>
            <a:fld id="{28108AB8-FEED-496C-808E-3EAAC350B901}" type="slidenum">
              <a:rPr lang="en-US" altLang="ja-JP"/>
              <a:pPr>
                <a:defRPr/>
              </a:pPr>
              <a:t>‹Nr.›</a:t>
            </a:fld>
            <a:endParaRPr lang="en-US" altLang="ja-JP" dirty="0"/>
          </a:p>
        </p:txBody>
      </p:sp>
    </p:spTree>
    <p:extLst>
      <p:ext uri="{BB962C8B-B14F-4D97-AF65-F5344CB8AC3E}">
        <p14:creationId xmlns:p14="http://schemas.microsoft.com/office/powerpoint/2010/main" val="130364800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1"/>
          </a:solidFill>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5"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6" name="Rectangle 6"/>
          <p:cNvSpPr>
            <a:spLocks noGrp="1" noChangeArrowheads="1"/>
          </p:cNvSpPr>
          <p:nvPr>
            <p:ph type="sldNum" sz="quarter" idx="12"/>
          </p:nvPr>
        </p:nvSpPr>
        <p:spPr/>
        <p:txBody>
          <a:bodyPr/>
          <a:lstStyle>
            <a:lvl1pPr>
              <a:defRPr>
                <a:ea typeface="ＭＳ Ｐゴシック" charset="-128"/>
              </a:defRPr>
            </a:lvl1pPr>
          </a:lstStyle>
          <a:p>
            <a:pPr>
              <a:defRPr/>
            </a:pPr>
            <a:fld id="{3988FEB4-8C2C-414C-A3E8-8AFC9967936D}" type="slidenum">
              <a:rPr lang="en-US" altLang="ja-JP"/>
              <a:pPr>
                <a:defRPr/>
              </a:pPr>
              <a:t>‹Nr.›</a:t>
            </a:fld>
            <a:endParaRPr lang="en-US" altLang="ja-JP" dirty="0"/>
          </a:p>
        </p:txBody>
      </p:sp>
    </p:spTree>
    <p:extLst>
      <p:ext uri="{BB962C8B-B14F-4D97-AF65-F5344CB8AC3E}">
        <p14:creationId xmlns:p14="http://schemas.microsoft.com/office/powerpoint/2010/main" val="10473942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solidFill>
            <a:schemeClr val="accent1"/>
          </a:solidFill>
        </p:spPr>
        <p:txBody>
          <a:bodyPr anchor="t"/>
          <a:lstStyle>
            <a:lvl1pPr algn="l">
              <a:defRPr sz="4000" b="1" cap="all"/>
            </a:lvl1pPr>
          </a:lstStyle>
          <a:p>
            <a:r>
              <a:rPr lang="ja-JP" altLang="en-US" smtClean="0"/>
              <a:t>マスター タイトルの書式設定</a:t>
            </a:r>
            <a:endParaRPr lang="ja-JP" altLang="en-US" dirty="0"/>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5"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6" name="Rectangle 6"/>
          <p:cNvSpPr>
            <a:spLocks noGrp="1" noChangeArrowheads="1"/>
          </p:cNvSpPr>
          <p:nvPr>
            <p:ph type="sldNum" sz="quarter" idx="12"/>
          </p:nvPr>
        </p:nvSpPr>
        <p:spPr/>
        <p:txBody>
          <a:bodyPr/>
          <a:lstStyle>
            <a:lvl1pPr>
              <a:defRPr>
                <a:ea typeface="ＭＳ Ｐゴシック" charset="-128"/>
              </a:defRPr>
            </a:lvl1pPr>
          </a:lstStyle>
          <a:p>
            <a:pPr>
              <a:defRPr/>
            </a:pPr>
            <a:fld id="{D6454393-FA31-41ED-B1ED-E32944FEFC47}" type="slidenum">
              <a:rPr lang="en-US" altLang="ja-JP"/>
              <a:pPr>
                <a:defRPr/>
              </a:pPr>
              <a:t>‹Nr.›</a:t>
            </a:fld>
            <a:endParaRPr lang="en-US" altLang="ja-JP" dirty="0"/>
          </a:p>
        </p:txBody>
      </p:sp>
    </p:spTree>
    <p:extLst>
      <p:ext uri="{BB962C8B-B14F-4D97-AF65-F5344CB8AC3E}">
        <p14:creationId xmlns:p14="http://schemas.microsoft.com/office/powerpoint/2010/main" val="13788447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1"/>
          </a:solidFill>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196975"/>
            <a:ext cx="4038600"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196975"/>
            <a:ext cx="4038600"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6"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7" name="Rectangle 6"/>
          <p:cNvSpPr>
            <a:spLocks noGrp="1" noChangeArrowheads="1"/>
          </p:cNvSpPr>
          <p:nvPr>
            <p:ph type="sldNum" sz="quarter" idx="12"/>
          </p:nvPr>
        </p:nvSpPr>
        <p:spPr/>
        <p:txBody>
          <a:bodyPr/>
          <a:lstStyle>
            <a:lvl1pPr>
              <a:defRPr>
                <a:ea typeface="ＭＳ Ｐゴシック" charset="-128"/>
              </a:defRPr>
            </a:lvl1pPr>
          </a:lstStyle>
          <a:p>
            <a:pPr>
              <a:defRPr/>
            </a:pPr>
            <a:fld id="{2F43194A-9F5E-454D-A244-B2F2C9EB74BF}" type="slidenum">
              <a:rPr lang="en-US" altLang="ja-JP"/>
              <a:pPr>
                <a:defRPr/>
              </a:pPr>
              <a:t>‹Nr.›</a:t>
            </a:fld>
            <a:endParaRPr lang="en-US" altLang="ja-JP" dirty="0"/>
          </a:p>
        </p:txBody>
      </p:sp>
    </p:spTree>
    <p:extLst>
      <p:ext uri="{BB962C8B-B14F-4D97-AF65-F5344CB8AC3E}">
        <p14:creationId xmlns:p14="http://schemas.microsoft.com/office/powerpoint/2010/main" val="30396487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solidFill>
            <a:schemeClr val="accent1"/>
          </a:solidFill>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8"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9" name="Rectangle 6"/>
          <p:cNvSpPr>
            <a:spLocks noGrp="1" noChangeArrowheads="1"/>
          </p:cNvSpPr>
          <p:nvPr>
            <p:ph type="sldNum" sz="quarter" idx="12"/>
          </p:nvPr>
        </p:nvSpPr>
        <p:spPr/>
        <p:txBody>
          <a:bodyPr/>
          <a:lstStyle>
            <a:lvl1pPr>
              <a:defRPr>
                <a:ea typeface="ＭＳ Ｐゴシック" charset="-128"/>
              </a:defRPr>
            </a:lvl1pPr>
          </a:lstStyle>
          <a:p>
            <a:pPr>
              <a:defRPr/>
            </a:pPr>
            <a:fld id="{324DF4BD-C65B-4E46-859A-AE1A8F420D19}" type="slidenum">
              <a:rPr lang="en-US" altLang="ja-JP"/>
              <a:pPr>
                <a:defRPr/>
              </a:pPr>
              <a:t>‹Nr.›</a:t>
            </a:fld>
            <a:endParaRPr lang="en-US" altLang="ja-JP" dirty="0"/>
          </a:p>
        </p:txBody>
      </p:sp>
    </p:spTree>
    <p:extLst>
      <p:ext uri="{BB962C8B-B14F-4D97-AF65-F5344CB8AC3E}">
        <p14:creationId xmlns:p14="http://schemas.microsoft.com/office/powerpoint/2010/main" val="36742120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4"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5" name="Rectangle 6"/>
          <p:cNvSpPr>
            <a:spLocks noGrp="1" noChangeArrowheads="1"/>
          </p:cNvSpPr>
          <p:nvPr>
            <p:ph type="sldNum" sz="quarter" idx="12"/>
          </p:nvPr>
        </p:nvSpPr>
        <p:spPr/>
        <p:txBody>
          <a:bodyPr/>
          <a:lstStyle>
            <a:lvl1pPr>
              <a:defRPr>
                <a:ea typeface="ＭＳ Ｐゴシック" charset="-128"/>
              </a:defRPr>
            </a:lvl1pPr>
          </a:lstStyle>
          <a:p>
            <a:pPr>
              <a:defRPr/>
            </a:pPr>
            <a:fld id="{AA358B25-0915-43FE-BD5B-2FBAFD6B2BF2}" type="slidenum">
              <a:rPr lang="en-US" altLang="ja-JP"/>
              <a:pPr>
                <a:defRPr/>
              </a:pPr>
              <a:t>‹Nr.›</a:t>
            </a:fld>
            <a:endParaRPr lang="en-US" altLang="ja-JP" dirty="0"/>
          </a:p>
        </p:txBody>
      </p:sp>
    </p:spTree>
    <p:extLst>
      <p:ext uri="{BB962C8B-B14F-4D97-AF65-F5344CB8AC3E}">
        <p14:creationId xmlns:p14="http://schemas.microsoft.com/office/powerpoint/2010/main" val="24767429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3"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4" name="Rectangle 6"/>
          <p:cNvSpPr>
            <a:spLocks noGrp="1" noChangeArrowheads="1"/>
          </p:cNvSpPr>
          <p:nvPr>
            <p:ph type="sldNum" sz="quarter" idx="12"/>
          </p:nvPr>
        </p:nvSpPr>
        <p:spPr/>
        <p:txBody>
          <a:bodyPr/>
          <a:lstStyle>
            <a:lvl1pPr>
              <a:defRPr>
                <a:ea typeface="ＭＳ Ｐゴシック" charset="-128"/>
              </a:defRPr>
            </a:lvl1pPr>
          </a:lstStyle>
          <a:p>
            <a:pPr>
              <a:defRPr/>
            </a:pPr>
            <a:fld id="{1ECAB072-299F-4A10-8F90-977FB33C71C0}" type="slidenum">
              <a:rPr lang="en-US" altLang="ja-JP"/>
              <a:pPr>
                <a:defRPr/>
              </a:pPr>
              <a:t>‹Nr.›</a:t>
            </a:fld>
            <a:endParaRPr lang="en-US" altLang="ja-JP" dirty="0"/>
          </a:p>
        </p:txBody>
      </p:sp>
    </p:spTree>
    <p:extLst>
      <p:ext uri="{BB962C8B-B14F-4D97-AF65-F5344CB8AC3E}">
        <p14:creationId xmlns:p14="http://schemas.microsoft.com/office/powerpoint/2010/main" val="27784292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6"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7" name="Rectangle 6"/>
          <p:cNvSpPr>
            <a:spLocks noGrp="1" noChangeArrowheads="1"/>
          </p:cNvSpPr>
          <p:nvPr>
            <p:ph type="sldNum" sz="quarter" idx="12"/>
          </p:nvPr>
        </p:nvSpPr>
        <p:spPr/>
        <p:txBody>
          <a:bodyPr/>
          <a:lstStyle>
            <a:lvl1pPr>
              <a:defRPr>
                <a:ea typeface="ＭＳ Ｐゴシック" charset="-128"/>
              </a:defRPr>
            </a:lvl1pPr>
          </a:lstStyle>
          <a:p>
            <a:pPr>
              <a:defRPr/>
            </a:pPr>
            <a:fld id="{88429F0B-7D3B-4507-A79D-49973B979ACB}" type="slidenum">
              <a:rPr lang="en-US" altLang="ja-JP"/>
              <a:pPr>
                <a:defRPr/>
              </a:pPr>
              <a:t>‹Nr.›</a:t>
            </a:fld>
            <a:endParaRPr lang="en-US" altLang="ja-JP" dirty="0"/>
          </a:p>
        </p:txBody>
      </p:sp>
    </p:spTree>
    <p:extLst>
      <p:ext uri="{BB962C8B-B14F-4D97-AF65-F5344CB8AC3E}">
        <p14:creationId xmlns:p14="http://schemas.microsoft.com/office/powerpoint/2010/main" val="419747210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p:txBody>
          <a:bodyPr/>
          <a:lstStyle>
            <a:lvl1pPr>
              <a:defRPr>
                <a:ea typeface="ＭＳ Ｐゴシック" charset="-128"/>
              </a:defRPr>
            </a:lvl1pPr>
          </a:lstStyle>
          <a:p>
            <a:pPr>
              <a:defRPr/>
            </a:pPr>
            <a:endParaRPr lang="en-US" altLang="ja-JP" dirty="0"/>
          </a:p>
        </p:txBody>
      </p:sp>
      <p:sp>
        <p:nvSpPr>
          <p:cNvPr id="6" name="Rectangle 5"/>
          <p:cNvSpPr>
            <a:spLocks noGrp="1" noChangeArrowheads="1"/>
          </p:cNvSpPr>
          <p:nvPr>
            <p:ph type="ftr" sz="quarter" idx="11"/>
          </p:nvPr>
        </p:nvSpPr>
        <p:spPr/>
        <p:txBody>
          <a:bodyPr/>
          <a:lstStyle>
            <a:lvl1pPr>
              <a:defRPr>
                <a:ea typeface="ＭＳ Ｐゴシック" charset="-128"/>
              </a:defRPr>
            </a:lvl1pPr>
          </a:lstStyle>
          <a:p>
            <a:pPr>
              <a:defRPr/>
            </a:pPr>
            <a:endParaRPr lang="en-US" altLang="ja-JP" dirty="0"/>
          </a:p>
        </p:txBody>
      </p:sp>
      <p:sp>
        <p:nvSpPr>
          <p:cNvPr id="7" name="Rectangle 6"/>
          <p:cNvSpPr>
            <a:spLocks noGrp="1" noChangeArrowheads="1"/>
          </p:cNvSpPr>
          <p:nvPr>
            <p:ph type="sldNum" sz="quarter" idx="12"/>
          </p:nvPr>
        </p:nvSpPr>
        <p:spPr/>
        <p:txBody>
          <a:bodyPr/>
          <a:lstStyle>
            <a:lvl1pPr>
              <a:defRPr>
                <a:ea typeface="ＭＳ Ｐゴシック" charset="-128"/>
              </a:defRPr>
            </a:lvl1pPr>
          </a:lstStyle>
          <a:p>
            <a:pPr>
              <a:defRPr/>
            </a:pPr>
            <a:fld id="{AEB94144-EA15-4DF1-996C-8F786CC31253}" type="slidenum">
              <a:rPr lang="en-US" altLang="ja-JP"/>
              <a:pPr>
                <a:defRPr/>
              </a:pPr>
              <a:t>‹Nr.›</a:t>
            </a:fld>
            <a:endParaRPr lang="en-US" altLang="ja-JP" dirty="0"/>
          </a:p>
        </p:txBody>
      </p:sp>
    </p:spTree>
    <p:extLst>
      <p:ext uri="{BB962C8B-B14F-4D97-AF65-F5344CB8AC3E}">
        <p14:creationId xmlns:p14="http://schemas.microsoft.com/office/powerpoint/2010/main" val="3591387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0"/>
            <a:ext cx="9144000" cy="633413"/>
          </a:xfrm>
          <a:prstGeom prst="rect">
            <a:avLst/>
          </a:prstGeom>
          <a:solidFill>
            <a:schemeClr val="accent1"/>
          </a:solidFill>
          <a:ln>
            <a:noFill/>
          </a:ln>
          <a:effectLs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Rectangle 3"/>
          <p:cNvSpPr>
            <a:spLocks noGrp="1" noChangeArrowheads="1"/>
          </p:cNvSpPr>
          <p:nvPr>
            <p:ph type="body" idx="1"/>
          </p:nvPr>
        </p:nvSpPr>
        <p:spPr bwMode="auto">
          <a:xfrm>
            <a:off x="457200" y="1196975"/>
            <a:ext cx="8229600" cy="492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endParaRPr lang="en-US" altLang="ja-JP"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endParaRPr lang="en-US"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EF7DF5BA-8A2E-419A-B565-452F20E0F63D}" type="slidenum">
              <a:rPr lang="en-US" altLang="ja-JP" smtClean="0"/>
              <a:pPr>
                <a:defRPr/>
              </a:pPr>
              <a:t>‹Nr.›</a:t>
            </a:fld>
            <a:endParaRPr lang="en-US" altLang="ja-JP"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algn="ctr" rtl="0" eaLnBrk="1" fontAlgn="base" hangingPunct="1">
        <a:spcBef>
          <a:spcPct val="0"/>
        </a:spcBef>
        <a:spcAft>
          <a:spcPct val="0"/>
        </a:spcAft>
        <a:defRPr kumimoji="1" sz="2800">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1" fontAlgn="base" hangingPunct="1">
        <a:spcBef>
          <a:spcPct val="0"/>
        </a:spcBef>
        <a:spcAft>
          <a:spcPct val="0"/>
        </a:spcAft>
        <a:defRPr kumimoji="1" sz="2800">
          <a:solidFill>
            <a:schemeClr val="bg1"/>
          </a:solidFill>
          <a:latin typeface="Arial" charset="0"/>
          <a:ea typeface="ＭＳ Ｐゴシック" pitchFamily="50" charset="-128"/>
        </a:defRPr>
      </a:lvl2pPr>
      <a:lvl3pPr algn="ctr" rtl="0" eaLnBrk="1" fontAlgn="base" hangingPunct="1">
        <a:spcBef>
          <a:spcPct val="0"/>
        </a:spcBef>
        <a:spcAft>
          <a:spcPct val="0"/>
        </a:spcAft>
        <a:defRPr kumimoji="1" sz="2800">
          <a:solidFill>
            <a:schemeClr val="bg1"/>
          </a:solidFill>
          <a:latin typeface="Arial" charset="0"/>
          <a:ea typeface="ＭＳ Ｐゴシック" pitchFamily="50" charset="-128"/>
        </a:defRPr>
      </a:lvl3pPr>
      <a:lvl4pPr algn="ctr" rtl="0" eaLnBrk="1" fontAlgn="base" hangingPunct="1">
        <a:spcBef>
          <a:spcPct val="0"/>
        </a:spcBef>
        <a:spcAft>
          <a:spcPct val="0"/>
        </a:spcAft>
        <a:defRPr kumimoji="1" sz="2800">
          <a:solidFill>
            <a:schemeClr val="bg1"/>
          </a:solidFill>
          <a:latin typeface="Arial" charset="0"/>
          <a:ea typeface="ＭＳ Ｐゴシック" pitchFamily="50" charset="-128"/>
        </a:defRPr>
      </a:lvl4pPr>
      <a:lvl5pPr algn="ctr" rtl="0" eaLnBrk="1" fontAlgn="base" hangingPunct="1">
        <a:spcBef>
          <a:spcPct val="0"/>
        </a:spcBef>
        <a:spcAft>
          <a:spcPct val="0"/>
        </a:spcAft>
        <a:defRPr kumimoji="1" sz="2800">
          <a:solidFill>
            <a:schemeClr val="bg1"/>
          </a:solidFill>
          <a:latin typeface="Arial" charset="0"/>
          <a:ea typeface="ＭＳ Ｐゴシック" pitchFamily="50" charset="-128"/>
        </a:defRPr>
      </a:lvl5pPr>
      <a:lvl6pPr marL="457200" algn="ctr" rtl="0" eaLnBrk="1" fontAlgn="base" hangingPunct="1">
        <a:spcBef>
          <a:spcPct val="0"/>
        </a:spcBef>
        <a:spcAft>
          <a:spcPct val="0"/>
        </a:spcAft>
        <a:defRPr kumimoji="1" sz="28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28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28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2800">
          <a:solidFill>
            <a:schemeClr val="bg1"/>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1" fontAlgn="base" hangingPunct="1">
        <a:spcBef>
          <a:spcPct val="20000"/>
        </a:spcBef>
        <a:spcAft>
          <a:spcPct val="0"/>
        </a:spcAft>
        <a:buChar char="–"/>
        <a:defRPr kumimoji="1" sz="28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1" fontAlgn="base" hangingPunct="1">
        <a:spcBef>
          <a:spcPct val="20000"/>
        </a:spcBef>
        <a:spcAft>
          <a:spcPct val="0"/>
        </a:spcAft>
        <a:buChar char="•"/>
        <a:defRPr kumimoji="1" sz="2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1" fontAlgn="base" hangingPunct="1">
        <a:spcBef>
          <a:spcPct val="20000"/>
        </a:spcBef>
        <a:spcAft>
          <a:spcPct val="0"/>
        </a:spcAft>
        <a:buChar char="–"/>
        <a:defRPr kumimoji="1"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1" fontAlgn="base" hangingPunct="1">
        <a:spcBef>
          <a:spcPct val="20000"/>
        </a:spcBef>
        <a:spcAft>
          <a:spcPct val="0"/>
        </a:spcAft>
        <a:buChar char="»"/>
        <a:defRPr kumimoji="1" sz="20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GTR amendments</a:t>
            </a:r>
            <a:endParaRPr lang="en-US" dirty="0"/>
          </a:p>
        </p:txBody>
      </p:sp>
      <p:sp>
        <p:nvSpPr>
          <p:cNvPr id="3" name="サブタイトル 2"/>
          <p:cNvSpPr>
            <a:spLocks noGrp="1"/>
          </p:cNvSpPr>
          <p:nvPr>
            <p:ph type="subTitle" idx="1"/>
          </p:nvPr>
        </p:nvSpPr>
        <p:spPr/>
        <p:txBody>
          <a:bodyPr/>
          <a:lstStyle/>
          <a:p>
            <a:r>
              <a:rPr lang="en-US" altLang="ja-JP" dirty="0" smtClean="0"/>
              <a:t>Japan</a:t>
            </a:r>
          </a:p>
          <a:p>
            <a:r>
              <a:rPr lang="en-US" dirty="0" smtClean="0"/>
              <a:t>#14 WLTP IWG at Paris</a:t>
            </a:r>
            <a:endParaRPr lang="en-US" dirty="0"/>
          </a:p>
        </p:txBody>
      </p:sp>
      <p:sp>
        <p:nvSpPr>
          <p:cNvPr id="4" name="Textfeld 3"/>
          <p:cNvSpPr txBox="1"/>
          <p:nvPr/>
        </p:nvSpPr>
        <p:spPr>
          <a:xfrm>
            <a:off x="6987976" y="260648"/>
            <a:ext cx="1603837" cy="369332"/>
          </a:xfrm>
          <a:prstGeom prst="rect">
            <a:avLst/>
          </a:prstGeom>
          <a:noFill/>
        </p:spPr>
        <p:txBody>
          <a:bodyPr wrap="none" rtlCol="0">
            <a:spAutoFit/>
          </a:bodyPr>
          <a:lstStyle/>
          <a:p>
            <a:r>
              <a:rPr lang="de-DE" u="sng" dirty="0" smtClean="0"/>
              <a:t>WLTP-14-08e</a:t>
            </a:r>
            <a:endParaRPr lang="de-DE" u="sng" dirty="0"/>
          </a:p>
        </p:txBody>
      </p:sp>
    </p:spTree>
    <p:extLst>
      <p:ext uri="{BB962C8B-B14F-4D97-AF65-F5344CB8AC3E}">
        <p14:creationId xmlns:p14="http://schemas.microsoft.com/office/powerpoint/2010/main" val="3389082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51520" y="2564904"/>
            <a:ext cx="6696744" cy="2880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 name="タイトル 1"/>
          <p:cNvSpPr>
            <a:spLocks noGrp="1"/>
          </p:cNvSpPr>
          <p:nvPr>
            <p:ph type="title"/>
          </p:nvPr>
        </p:nvSpPr>
        <p:spPr/>
        <p:txBody>
          <a:bodyPr/>
          <a:lstStyle/>
          <a:p>
            <a:r>
              <a:rPr lang="en-US" dirty="0" smtClean="0"/>
              <a:t>Clarification for n/v ratio</a:t>
            </a:r>
            <a:endParaRPr lang="en-US" dirty="0"/>
          </a:p>
        </p:txBody>
      </p:sp>
      <p:sp>
        <p:nvSpPr>
          <p:cNvPr id="13" name="テキスト ボックス 12"/>
          <p:cNvSpPr txBox="1"/>
          <p:nvPr/>
        </p:nvSpPr>
        <p:spPr>
          <a:xfrm>
            <a:off x="0" y="620688"/>
            <a:ext cx="9144000" cy="1323439"/>
          </a:xfrm>
          <a:prstGeom prst="rect">
            <a:avLst/>
          </a:prstGeom>
          <a:noFill/>
        </p:spPr>
        <p:txBody>
          <a:bodyPr wrap="square" rtlCol="0">
            <a:spAutoFit/>
          </a:bodyPr>
          <a:lstStyle/>
          <a:p>
            <a:r>
              <a:rPr lang="en-US" altLang="ja-JP" sz="1600" u="sng" dirty="0" smtClean="0">
                <a:solidFill>
                  <a:srgbClr val="FF0000"/>
                </a:solidFill>
              </a:rPr>
              <a:t>Current GTR:  The 8% applies to what? Clarification would help readers. </a:t>
            </a:r>
            <a:endParaRPr lang="en-US" sz="1600" u="sng" dirty="0" smtClean="0">
              <a:solidFill>
                <a:srgbClr val="FF0000"/>
              </a:solidFill>
            </a:endParaRPr>
          </a:p>
          <a:p>
            <a:r>
              <a:rPr lang="en-US" sz="1600" dirty="0" smtClean="0"/>
              <a:t>5.6.3</a:t>
            </a:r>
            <a:r>
              <a:rPr lang="en-US" sz="1600" dirty="0"/>
              <a:t>.(g) </a:t>
            </a:r>
            <a:br>
              <a:rPr lang="en-US" sz="1600" dirty="0"/>
            </a:br>
            <a:r>
              <a:rPr lang="en-US" sz="1600" dirty="0">
                <a:solidFill>
                  <a:srgbClr val="3333FF"/>
                </a:solidFill>
              </a:rPr>
              <a:t>n/v ratios (engine rotational speed divided by vehicle speed</a:t>
            </a:r>
            <a:r>
              <a:rPr lang="en-US" sz="1600" dirty="0"/>
              <a:t>). This </a:t>
            </a:r>
            <a:r>
              <a:rPr lang="en-US" sz="1600" dirty="0" smtClean="0"/>
              <a:t>requirement </a:t>
            </a:r>
            <a:r>
              <a:rPr lang="en-US" sz="1600" dirty="0"/>
              <a:t>shall </a:t>
            </a:r>
            <a:r>
              <a:rPr lang="en-US" sz="1600" dirty="0">
                <a:solidFill>
                  <a:srgbClr val="3333FF"/>
                </a:solidFill>
              </a:rPr>
              <a:t>be considered fulfilled if,</a:t>
            </a:r>
            <a:r>
              <a:rPr lang="en-US" sz="1600" dirty="0"/>
              <a:t> for all transmission ratios </a:t>
            </a:r>
            <a:r>
              <a:rPr lang="en-US" sz="1600" dirty="0" smtClean="0"/>
              <a:t>concerned</a:t>
            </a:r>
            <a:r>
              <a:rPr lang="en-US" sz="1600" dirty="0"/>
              <a:t>, the difference with respect to </a:t>
            </a:r>
            <a:r>
              <a:rPr lang="en-US" sz="1600" dirty="0">
                <a:solidFill>
                  <a:srgbClr val="3333FF"/>
                </a:solidFill>
              </a:rPr>
              <a:t>the transmission ratios </a:t>
            </a:r>
            <a:r>
              <a:rPr lang="en-US" sz="1600" dirty="0"/>
              <a:t>of </a:t>
            </a:r>
            <a:r>
              <a:rPr lang="en-US" sz="1600" dirty="0" smtClean="0"/>
              <a:t>the most </a:t>
            </a:r>
            <a:r>
              <a:rPr lang="en-US" sz="1600" dirty="0"/>
              <a:t>commonly installed transmission type and model is within 8 </a:t>
            </a:r>
            <a:r>
              <a:rPr lang="en-US" sz="1600" dirty="0" smtClean="0"/>
              <a:t>percent</a:t>
            </a:r>
            <a:r>
              <a:rPr lang="en-US" sz="1600" dirty="0"/>
              <a:t>. </a:t>
            </a:r>
          </a:p>
        </p:txBody>
      </p:sp>
      <p:sp>
        <p:nvSpPr>
          <p:cNvPr id="8" name="テキスト ボックス 7"/>
          <p:cNvSpPr txBox="1"/>
          <p:nvPr/>
        </p:nvSpPr>
        <p:spPr>
          <a:xfrm>
            <a:off x="107504" y="4797152"/>
            <a:ext cx="4536504" cy="2062103"/>
          </a:xfrm>
          <a:prstGeom prst="rect">
            <a:avLst/>
          </a:prstGeom>
          <a:noFill/>
        </p:spPr>
        <p:txBody>
          <a:bodyPr wrap="square" rtlCol="0">
            <a:spAutoFit/>
          </a:bodyPr>
          <a:lstStyle/>
          <a:p>
            <a:r>
              <a:rPr lang="en-US" altLang="ja-JP" sz="1600" u="sng" dirty="0" smtClean="0"/>
              <a:t>Proposal for A case:</a:t>
            </a:r>
            <a:endParaRPr lang="en-US" sz="1600" u="sng" dirty="0" smtClean="0"/>
          </a:p>
          <a:p>
            <a:r>
              <a:rPr lang="en-US" sz="1600" strike="sngStrike" dirty="0">
                <a:solidFill>
                  <a:srgbClr val="FF0000"/>
                </a:solidFill>
              </a:rPr>
              <a:t>n/v ratios (engine rotational speed divided by vehicle speed</a:t>
            </a:r>
            <a:r>
              <a:rPr lang="en-US" sz="1600" dirty="0" smtClean="0">
                <a:solidFill>
                  <a:srgbClr val="FF0000"/>
                </a:solidFill>
              </a:rPr>
              <a:t>) </a:t>
            </a:r>
            <a:r>
              <a:rPr lang="en-US" sz="1600" b="1" dirty="0" smtClean="0">
                <a:solidFill>
                  <a:srgbClr val="FF0000"/>
                </a:solidFill>
              </a:rPr>
              <a:t>Transmission ratio</a:t>
            </a:r>
            <a:r>
              <a:rPr lang="en-US" sz="1600" dirty="0" smtClean="0"/>
              <a:t>. </a:t>
            </a:r>
            <a:r>
              <a:rPr lang="en-US" sz="1600" dirty="0"/>
              <a:t>This requirement shall be considered fulfilled if, for all transmission ratios concerned, the difference with respect to the transmission ratios of the most commonly installed transmission type and model is within 8 percent. </a:t>
            </a:r>
          </a:p>
        </p:txBody>
      </p:sp>
      <p:sp>
        <p:nvSpPr>
          <p:cNvPr id="4" name="正方形/長方形 3"/>
          <p:cNvSpPr/>
          <p:nvPr/>
        </p:nvSpPr>
        <p:spPr>
          <a:xfrm>
            <a:off x="1475656" y="2348880"/>
            <a:ext cx="151216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Transmission ratio</a:t>
            </a:r>
            <a:endParaRPr lang="en-US" dirty="0"/>
          </a:p>
        </p:txBody>
      </p:sp>
      <p:sp>
        <p:nvSpPr>
          <p:cNvPr id="7" name="正方形/長方形 6"/>
          <p:cNvSpPr/>
          <p:nvPr/>
        </p:nvSpPr>
        <p:spPr>
          <a:xfrm>
            <a:off x="3779912" y="2348880"/>
            <a:ext cx="151216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Final gear ratio</a:t>
            </a:r>
            <a:endParaRPr lang="en-US" dirty="0"/>
          </a:p>
        </p:txBody>
      </p:sp>
      <p:sp>
        <p:nvSpPr>
          <p:cNvPr id="9" name="正方形/長方形 8"/>
          <p:cNvSpPr/>
          <p:nvPr/>
        </p:nvSpPr>
        <p:spPr>
          <a:xfrm>
            <a:off x="7380312" y="2348880"/>
            <a:ext cx="151216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Tire diameter</a:t>
            </a:r>
          </a:p>
          <a:p>
            <a:pPr algn="ctr"/>
            <a:r>
              <a:rPr lang="en-US" dirty="0" smtClean="0"/>
              <a:t>ratio</a:t>
            </a:r>
            <a:endParaRPr lang="en-US" dirty="0"/>
          </a:p>
        </p:txBody>
      </p:sp>
      <p:sp>
        <p:nvSpPr>
          <p:cNvPr id="6" name="右カーブ矢印 5"/>
          <p:cNvSpPr/>
          <p:nvPr/>
        </p:nvSpPr>
        <p:spPr>
          <a:xfrm>
            <a:off x="1043608" y="2312876"/>
            <a:ext cx="360040"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右カーブ矢印 10"/>
          <p:cNvSpPr/>
          <p:nvPr/>
        </p:nvSpPr>
        <p:spPr>
          <a:xfrm>
            <a:off x="6084168" y="2348880"/>
            <a:ext cx="360040"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フローチャート : 直接アクセス記憶 9"/>
          <p:cNvSpPr/>
          <p:nvPr/>
        </p:nvSpPr>
        <p:spPr>
          <a:xfrm>
            <a:off x="6660232" y="2060848"/>
            <a:ext cx="576064" cy="1152128"/>
          </a:xfrm>
          <a:prstGeom prst="flowChartMagneticDrum">
            <a:avLst/>
          </a:prstGeom>
          <a:solidFill>
            <a:schemeClr val="tx1">
              <a:lumMod val="75000"/>
              <a:lumOff val="25000"/>
            </a:schemeClr>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テキスト ボックス 11"/>
          <p:cNvSpPr txBox="1"/>
          <p:nvPr/>
        </p:nvSpPr>
        <p:spPr>
          <a:xfrm>
            <a:off x="425346" y="2267580"/>
            <a:ext cx="441146" cy="369332"/>
          </a:xfrm>
          <a:prstGeom prst="rect">
            <a:avLst/>
          </a:prstGeom>
          <a:noFill/>
        </p:spPr>
        <p:txBody>
          <a:bodyPr wrap="none" rtlCol="0">
            <a:spAutoFit/>
          </a:bodyPr>
          <a:lstStyle/>
          <a:p>
            <a:r>
              <a:rPr lang="en-US" dirty="0" smtClean="0"/>
              <a:t>n1</a:t>
            </a:r>
            <a:endParaRPr lang="en-US" dirty="0"/>
          </a:p>
        </p:txBody>
      </p:sp>
      <p:sp>
        <p:nvSpPr>
          <p:cNvPr id="14" name="テキスト ボックス 13"/>
          <p:cNvSpPr txBox="1"/>
          <p:nvPr/>
        </p:nvSpPr>
        <p:spPr>
          <a:xfrm>
            <a:off x="3143358" y="2267580"/>
            <a:ext cx="441146" cy="369332"/>
          </a:xfrm>
          <a:prstGeom prst="rect">
            <a:avLst/>
          </a:prstGeom>
          <a:noFill/>
        </p:spPr>
        <p:txBody>
          <a:bodyPr wrap="none" rtlCol="0">
            <a:spAutoFit/>
          </a:bodyPr>
          <a:lstStyle/>
          <a:p>
            <a:r>
              <a:rPr lang="en-US" dirty="0" smtClean="0"/>
              <a:t>n2</a:t>
            </a:r>
            <a:endParaRPr lang="en-US" dirty="0"/>
          </a:p>
        </p:txBody>
      </p:sp>
      <p:sp>
        <p:nvSpPr>
          <p:cNvPr id="15" name="テキスト ボックス 14"/>
          <p:cNvSpPr txBox="1"/>
          <p:nvPr/>
        </p:nvSpPr>
        <p:spPr>
          <a:xfrm>
            <a:off x="5364088" y="2267580"/>
            <a:ext cx="441146" cy="369332"/>
          </a:xfrm>
          <a:prstGeom prst="rect">
            <a:avLst/>
          </a:prstGeom>
          <a:noFill/>
        </p:spPr>
        <p:txBody>
          <a:bodyPr wrap="none" rtlCol="0">
            <a:spAutoFit/>
          </a:bodyPr>
          <a:lstStyle/>
          <a:p>
            <a:r>
              <a:rPr lang="en-US" dirty="0" smtClean="0"/>
              <a:t>n3</a:t>
            </a:r>
            <a:endParaRPr lang="en-US" dirty="0"/>
          </a:p>
        </p:txBody>
      </p:sp>
      <p:sp>
        <p:nvSpPr>
          <p:cNvPr id="16" name="テキスト ボックス 15"/>
          <p:cNvSpPr txBox="1"/>
          <p:nvPr/>
        </p:nvSpPr>
        <p:spPr>
          <a:xfrm>
            <a:off x="6259072" y="3179802"/>
            <a:ext cx="1595309" cy="369332"/>
          </a:xfrm>
          <a:prstGeom prst="rect">
            <a:avLst/>
          </a:prstGeom>
          <a:noFill/>
        </p:spPr>
        <p:txBody>
          <a:bodyPr wrap="none" rtlCol="0">
            <a:spAutoFit/>
          </a:bodyPr>
          <a:lstStyle/>
          <a:p>
            <a:r>
              <a:rPr lang="en-US" dirty="0" smtClean="0"/>
              <a:t>vehicle speed</a:t>
            </a:r>
            <a:endParaRPr lang="en-US" dirty="0"/>
          </a:p>
        </p:txBody>
      </p:sp>
      <p:graphicFrame>
        <p:nvGraphicFramePr>
          <p:cNvPr id="29" name="表 28"/>
          <p:cNvGraphicFramePr>
            <a:graphicFrameLocks noGrp="1"/>
          </p:cNvGraphicFramePr>
          <p:nvPr>
            <p:extLst>
              <p:ext uri="{D42A27DB-BD31-4B8C-83A1-F6EECF244321}">
                <p14:modId xmlns:p14="http://schemas.microsoft.com/office/powerpoint/2010/main" val="1916077079"/>
              </p:ext>
            </p:extLst>
          </p:nvPr>
        </p:nvGraphicFramePr>
        <p:xfrm>
          <a:off x="389551" y="3615644"/>
          <a:ext cx="8365497" cy="1112520"/>
        </p:xfrm>
        <a:graphic>
          <a:graphicData uri="http://schemas.openxmlformats.org/drawingml/2006/table">
            <a:tbl>
              <a:tblPr firstRow="1" bandRow="1">
                <a:tableStyleId>{5C22544A-7EE6-4342-B048-85BDC9FD1C3A}</a:tableStyleId>
              </a:tblPr>
              <a:tblGrid>
                <a:gridCol w="1662169"/>
                <a:gridCol w="2808312"/>
                <a:gridCol w="3895016"/>
              </a:tblGrid>
              <a:tr h="370840">
                <a:tc>
                  <a:txBody>
                    <a:bodyPr/>
                    <a:lstStyle/>
                    <a:p>
                      <a:r>
                        <a:rPr lang="en-US" dirty="0" smtClean="0"/>
                        <a:t>Interpretation</a:t>
                      </a:r>
                      <a:endParaRPr lang="en-US" dirty="0"/>
                    </a:p>
                  </a:txBody>
                  <a:tcPr/>
                </a:tc>
                <a:tc>
                  <a:txBody>
                    <a:bodyPr/>
                    <a:lstStyle/>
                    <a:p>
                      <a:r>
                        <a:rPr lang="en-US" dirty="0" smtClean="0"/>
                        <a:t>ratio between n1</a:t>
                      </a:r>
                      <a:r>
                        <a:rPr lang="en-US" baseline="0" dirty="0" smtClean="0"/>
                        <a:t> and n2</a:t>
                      </a:r>
                      <a:endParaRPr lang="en-US" dirty="0"/>
                    </a:p>
                  </a:txBody>
                  <a:tcPr/>
                </a:tc>
                <a:tc>
                  <a:txBody>
                    <a:bodyPr/>
                    <a:lstStyle/>
                    <a:p>
                      <a:r>
                        <a:rPr lang="en-US" dirty="0" smtClean="0"/>
                        <a:t>ratio between n1 and vehicle speed</a:t>
                      </a:r>
                      <a:endParaRPr lang="en-US" dirty="0"/>
                    </a:p>
                  </a:txBody>
                  <a:tcPr/>
                </a:tc>
              </a:tr>
              <a:tr h="370840">
                <a:tc>
                  <a:txBody>
                    <a:bodyPr/>
                    <a:lstStyle/>
                    <a:p>
                      <a:r>
                        <a:rPr lang="en-US" dirty="0" smtClean="0"/>
                        <a:t>A</a:t>
                      </a:r>
                      <a:endParaRPr lang="en-US" dirty="0"/>
                    </a:p>
                  </a:txBody>
                  <a:tcPr/>
                </a:tc>
                <a:tc>
                  <a:txBody>
                    <a:bodyPr/>
                    <a:lstStyle/>
                    <a:p>
                      <a:r>
                        <a:rPr lang="en-US" dirty="0" smtClean="0"/>
                        <a:t>within 8 %</a:t>
                      </a:r>
                      <a:endParaRPr lang="en-US" dirty="0"/>
                    </a:p>
                  </a:txBody>
                  <a:tcPr/>
                </a:tc>
                <a:tc>
                  <a:txBody>
                    <a:bodyPr/>
                    <a:lstStyle/>
                    <a:p>
                      <a:r>
                        <a:rPr lang="en-US" dirty="0" smtClean="0"/>
                        <a:t>no limit</a:t>
                      </a:r>
                      <a:endParaRPr lang="en-US" dirty="0"/>
                    </a:p>
                  </a:txBody>
                  <a:tcPr/>
                </a:tc>
              </a:tr>
              <a:tr h="370840">
                <a:tc>
                  <a:txBody>
                    <a:bodyPr/>
                    <a:lstStyle/>
                    <a:p>
                      <a:r>
                        <a:rPr lang="en-US" dirty="0" smtClean="0"/>
                        <a:t>B</a:t>
                      </a:r>
                      <a:endParaRPr lang="en-US" dirty="0"/>
                    </a:p>
                  </a:txBody>
                  <a:tcPr/>
                </a:tc>
                <a:tc>
                  <a:txBody>
                    <a:bodyPr/>
                    <a:lstStyle/>
                    <a:p>
                      <a:r>
                        <a:rPr lang="en-US" dirty="0" smtClean="0"/>
                        <a:t>no limit</a:t>
                      </a:r>
                      <a:endParaRPr lang="en-US" dirty="0"/>
                    </a:p>
                  </a:txBody>
                  <a:tcPr/>
                </a:tc>
                <a:tc>
                  <a:txBody>
                    <a:bodyPr/>
                    <a:lstStyle/>
                    <a:p>
                      <a:r>
                        <a:rPr lang="en-US" dirty="0" smtClean="0"/>
                        <a:t>within 8%</a:t>
                      </a:r>
                      <a:endParaRPr lang="en-US" dirty="0"/>
                    </a:p>
                  </a:txBody>
                  <a:tcPr/>
                </a:tc>
              </a:tr>
            </a:tbl>
          </a:graphicData>
        </a:graphic>
      </p:graphicFrame>
      <p:sp>
        <p:nvSpPr>
          <p:cNvPr id="30" name="テキスト ボックス 29"/>
          <p:cNvSpPr txBox="1"/>
          <p:nvPr/>
        </p:nvSpPr>
        <p:spPr>
          <a:xfrm>
            <a:off x="4572000" y="4797152"/>
            <a:ext cx="4536504" cy="2062103"/>
          </a:xfrm>
          <a:prstGeom prst="rect">
            <a:avLst/>
          </a:prstGeom>
          <a:noFill/>
        </p:spPr>
        <p:txBody>
          <a:bodyPr wrap="square" rtlCol="0">
            <a:spAutoFit/>
          </a:bodyPr>
          <a:lstStyle/>
          <a:p>
            <a:r>
              <a:rPr lang="en-US" altLang="ja-JP" sz="1600" u="sng" dirty="0" smtClean="0"/>
              <a:t>Proposal for B case:</a:t>
            </a:r>
            <a:endParaRPr lang="en-US" sz="1600" u="sng" dirty="0" smtClean="0"/>
          </a:p>
          <a:p>
            <a:r>
              <a:rPr lang="en-US" sz="1600" dirty="0" smtClean="0"/>
              <a:t>n/v </a:t>
            </a:r>
            <a:r>
              <a:rPr lang="en-US" sz="1600" dirty="0"/>
              <a:t>ratios (engine rotational speed divided by vehicle speed). This </a:t>
            </a:r>
            <a:r>
              <a:rPr lang="en-US" sz="1600" dirty="0" smtClean="0"/>
              <a:t>requirement </a:t>
            </a:r>
            <a:r>
              <a:rPr lang="en-US" sz="1600" dirty="0"/>
              <a:t>shall be considered fulfilled </a:t>
            </a:r>
            <a:r>
              <a:rPr lang="en-US" sz="1600" dirty="0" smtClean="0"/>
              <a:t>if</a:t>
            </a:r>
            <a:r>
              <a:rPr lang="en-US" sz="1600" strike="sngStrike" dirty="0" smtClean="0">
                <a:solidFill>
                  <a:srgbClr val="FF0000"/>
                </a:solidFill>
              </a:rPr>
              <a:t>, </a:t>
            </a:r>
            <a:r>
              <a:rPr lang="en-US" sz="1600" strike="sngStrike" dirty="0">
                <a:solidFill>
                  <a:srgbClr val="FF0000"/>
                </a:solidFill>
              </a:rPr>
              <a:t>for all transmission ratios </a:t>
            </a:r>
            <a:br>
              <a:rPr lang="en-US" sz="1600" strike="sngStrike" dirty="0">
                <a:solidFill>
                  <a:srgbClr val="FF0000"/>
                </a:solidFill>
              </a:rPr>
            </a:br>
            <a:r>
              <a:rPr lang="en-US" sz="1600" strike="sngStrike" dirty="0">
                <a:solidFill>
                  <a:srgbClr val="FF0000"/>
                </a:solidFill>
              </a:rPr>
              <a:t>concerned,</a:t>
            </a:r>
            <a:r>
              <a:rPr lang="en-US" sz="1600" dirty="0">
                <a:solidFill>
                  <a:srgbClr val="FF0000"/>
                </a:solidFill>
              </a:rPr>
              <a:t> </a:t>
            </a:r>
            <a:r>
              <a:rPr lang="en-US" sz="1600" dirty="0"/>
              <a:t>the difference with respect to the </a:t>
            </a:r>
            <a:r>
              <a:rPr lang="en-US" sz="1600" strike="sngStrike" dirty="0">
                <a:solidFill>
                  <a:srgbClr val="FF0000"/>
                </a:solidFill>
              </a:rPr>
              <a:t>transmission ratios </a:t>
            </a:r>
            <a:r>
              <a:rPr lang="en-US" sz="1600" dirty="0" smtClean="0">
                <a:solidFill>
                  <a:srgbClr val="FF0000"/>
                </a:solidFill>
              </a:rPr>
              <a:t> </a:t>
            </a:r>
            <a:r>
              <a:rPr lang="en-US" sz="1600" b="1" dirty="0" smtClean="0">
                <a:solidFill>
                  <a:srgbClr val="FF0000"/>
                </a:solidFill>
              </a:rPr>
              <a:t>n/v ratios </a:t>
            </a:r>
            <a:r>
              <a:rPr lang="en-US" sz="1600" dirty="0" smtClean="0"/>
              <a:t>of the most </a:t>
            </a:r>
            <a:r>
              <a:rPr lang="en-US" sz="1600" dirty="0"/>
              <a:t>commonly installed transmission type and model is within 8 </a:t>
            </a:r>
            <a:r>
              <a:rPr lang="en-US" sz="1600" dirty="0" smtClean="0"/>
              <a:t>percent</a:t>
            </a:r>
            <a:r>
              <a:rPr lang="en-US" sz="1600" dirty="0"/>
              <a:t>. </a:t>
            </a:r>
          </a:p>
        </p:txBody>
      </p:sp>
    </p:spTree>
    <p:extLst>
      <p:ext uri="{BB962C8B-B14F-4D97-AF65-F5344CB8AC3E}">
        <p14:creationId xmlns:p14="http://schemas.microsoft.com/office/powerpoint/2010/main" val="2395105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a:t>V</a:t>
            </a:r>
            <a:r>
              <a:rPr lang="en-US" dirty="0" smtClean="0"/>
              <a:t>ehicle mass for classification</a:t>
            </a:r>
            <a:endParaRPr lang="en-US" dirty="0"/>
          </a:p>
        </p:txBody>
      </p:sp>
      <p:sp>
        <p:nvSpPr>
          <p:cNvPr id="3" name="正方形/長方形 2"/>
          <p:cNvSpPr/>
          <p:nvPr/>
        </p:nvSpPr>
        <p:spPr>
          <a:xfrm>
            <a:off x="179512" y="692696"/>
            <a:ext cx="8784976" cy="1754326"/>
          </a:xfrm>
          <a:prstGeom prst="rect">
            <a:avLst/>
          </a:prstGeom>
        </p:spPr>
        <p:txBody>
          <a:bodyPr wrap="square">
            <a:spAutoFit/>
          </a:bodyPr>
          <a:lstStyle/>
          <a:p>
            <a:r>
              <a:rPr lang="en-US" u="sng" dirty="0" smtClean="0"/>
              <a:t>Current GTR:</a:t>
            </a:r>
          </a:p>
          <a:p>
            <a:r>
              <a:rPr lang="en-US" dirty="0" smtClean="0"/>
              <a:t>2</a:t>
            </a:r>
            <a:r>
              <a:rPr lang="en-US" dirty="0"/>
              <a:t>. Vehicle classifications</a:t>
            </a:r>
          </a:p>
          <a:p>
            <a:r>
              <a:rPr lang="en-US" dirty="0"/>
              <a:t>2.1. Class 1 vehicles have a power to </a:t>
            </a:r>
            <a:r>
              <a:rPr lang="en-US" dirty="0">
                <a:solidFill>
                  <a:srgbClr val="3333FF"/>
                </a:solidFill>
              </a:rPr>
              <a:t>mass in running order</a:t>
            </a:r>
            <a:r>
              <a:rPr lang="en-US" dirty="0"/>
              <a:t> ratio </a:t>
            </a:r>
            <a:r>
              <a:rPr lang="en-US" dirty="0" smtClean="0"/>
              <a:t>Pmr </a:t>
            </a:r>
            <a:r>
              <a:rPr lang="en-US" dirty="0"/>
              <a:t>≤</a:t>
            </a:r>
            <a:r>
              <a:rPr lang="en-US" dirty="0" smtClean="0"/>
              <a:t> 22 </a:t>
            </a:r>
            <a:r>
              <a:rPr lang="en-US" dirty="0"/>
              <a:t>W/kg.</a:t>
            </a:r>
          </a:p>
          <a:p>
            <a:r>
              <a:rPr lang="en-US" dirty="0"/>
              <a:t>2.2. Class 2 vehicles have a power to </a:t>
            </a:r>
            <a:r>
              <a:rPr lang="en-US" dirty="0">
                <a:solidFill>
                  <a:srgbClr val="3333FF"/>
                </a:solidFill>
              </a:rPr>
              <a:t>mass in running order </a:t>
            </a:r>
            <a:r>
              <a:rPr lang="en-US" dirty="0"/>
              <a:t>ratio &gt; 22</a:t>
            </a:r>
          </a:p>
          <a:p>
            <a:r>
              <a:rPr lang="en-US" dirty="0"/>
              <a:t>but ≤ 34 W/kg.</a:t>
            </a:r>
          </a:p>
          <a:p>
            <a:r>
              <a:rPr lang="en-US" dirty="0"/>
              <a:t>2.3. Class 3 vehicles have a power to </a:t>
            </a:r>
            <a:r>
              <a:rPr lang="en-US" dirty="0">
                <a:solidFill>
                  <a:srgbClr val="3333FF"/>
                </a:solidFill>
              </a:rPr>
              <a:t>mass in running order </a:t>
            </a:r>
            <a:r>
              <a:rPr lang="en-US" dirty="0"/>
              <a:t>ratio &gt; 34 W/kg</a:t>
            </a:r>
            <a:r>
              <a:rPr lang="en-US" dirty="0" smtClean="0"/>
              <a:t>.</a:t>
            </a:r>
            <a:endParaRPr lang="en-US" dirty="0"/>
          </a:p>
        </p:txBody>
      </p:sp>
      <p:sp>
        <p:nvSpPr>
          <p:cNvPr id="20" name="正方形/長方形 19"/>
          <p:cNvSpPr/>
          <p:nvPr/>
        </p:nvSpPr>
        <p:spPr>
          <a:xfrm>
            <a:off x="179512" y="2412166"/>
            <a:ext cx="8784976" cy="2862322"/>
          </a:xfrm>
          <a:prstGeom prst="rect">
            <a:avLst/>
          </a:prstGeom>
        </p:spPr>
        <p:txBody>
          <a:bodyPr wrap="square">
            <a:spAutoFit/>
          </a:bodyPr>
          <a:lstStyle/>
          <a:p>
            <a:endParaRPr lang="en-US" u="sng" dirty="0" smtClean="0"/>
          </a:p>
          <a:p>
            <a:r>
              <a:rPr lang="en-US" u="sng" dirty="0" smtClean="0"/>
              <a:t>Proposal:</a:t>
            </a:r>
          </a:p>
          <a:p>
            <a:r>
              <a:rPr lang="en-US" dirty="0" smtClean="0"/>
              <a:t>2</a:t>
            </a:r>
            <a:r>
              <a:rPr lang="en-US" dirty="0"/>
              <a:t>. Vehicle classifications</a:t>
            </a:r>
          </a:p>
          <a:p>
            <a:r>
              <a:rPr lang="en-US" dirty="0"/>
              <a:t>2.1. Class 1 vehicles have a power to </a:t>
            </a:r>
            <a:r>
              <a:rPr lang="en-US" dirty="0">
                <a:solidFill>
                  <a:srgbClr val="3333FF"/>
                </a:solidFill>
              </a:rPr>
              <a:t>mass in running </a:t>
            </a:r>
            <a:r>
              <a:rPr lang="en-US" dirty="0" smtClean="0">
                <a:solidFill>
                  <a:srgbClr val="3333FF"/>
                </a:solidFill>
              </a:rPr>
              <a:t>order </a:t>
            </a:r>
            <a:r>
              <a:rPr lang="en-US" dirty="0" smtClean="0">
                <a:solidFill>
                  <a:srgbClr val="FF0000"/>
                </a:solidFill>
              </a:rPr>
              <a:t>minus 75 kg</a:t>
            </a:r>
            <a:r>
              <a:rPr lang="en-US" dirty="0" smtClean="0"/>
              <a:t> </a:t>
            </a:r>
            <a:r>
              <a:rPr lang="en-US" dirty="0"/>
              <a:t>ratio </a:t>
            </a:r>
            <a:r>
              <a:rPr lang="en-US" dirty="0" smtClean="0"/>
              <a:t>Pmr </a:t>
            </a:r>
            <a:r>
              <a:rPr lang="en-US" dirty="0"/>
              <a:t>≤</a:t>
            </a:r>
            <a:r>
              <a:rPr lang="en-US" dirty="0" smtClean="0"/>
              <a:t> 22 </a:t>
            </a:r>
            <a:r>
              <a:rPr lang="en-US" dirty="0"/>
              <a:t>W/kg.</a:t>
            </a:r>
          </a:p>
          <a:p>
            <a:r>
              <a:rPr lang="en-US" dirty="0"/>
              <a:t>2.2. Class 2 vehicles have a power to </a:t>
            </a:r>
            <a:r>
              <a:rPr lang="en-US" dirty="0">
                <a:solidFill>
                  <a:srgbClr val="3333FF"/>
                </a:solidFill>
              </a:rPr>
              <a:t>mass in running order </a:t>
            </a:r>
            <a:r>
              <a:rPr lang="en-US" dirty="0" smtClean="0">
                <a:solidFill>
                  <a:srgbClr val="FF0000"/>
                </a:solidFill>
              </a:rPr>
              <a:t>minus 75kg </a:t>
            </a:r>
            <a:r>
              <a:rPr lang="en-US" dirty="0" smtClean="0"/>
              <a:t>ratio </a:t>
            </a:r>
            <a:r>
              <a:rPr lang="en-US" dirty="0"/>
              <a:t>&gt; 22</a:t>
            </a:r>
          </a:p>
          <a:p>
            <a:r>
              <a:rPr lang="en-US" dirty="0"/>
              <a:t>but ≤ 34 W/kg.</a:t>
            </a:r>
          </a:p>
          <a:p>
            <a:r>
              <a:rPr lang="en-US" dirty="0"/>
              <a:t>2.3. Class 3 vehicles have a power to </a:t>
            </a:r>
            <a:r>
              <a:rPr lang="en-US" dirty="0">
                <a:solidFill>
                  <a:srgbClr val="3333FF"/>
                </a:solidFill>
              </a:rPr>
              <a:t>mass in running order </a:t>
            </a:r>
            <a:r>
              <a:rPr lang="en-US" dirty="0" smtClean="0">
                <a:solidFill>
                  <a:srgbClr val="FF0000"/>
                </a:solidFill>
              </a:rPr>
              <a:t>minus 75kg </a:t>
            </a:r>
            <a:r>
              <a:rPr lang="en-US" dirty="0" smtClean="0"/>
              <a:t>ratio </a:t>
            </a:r>
            <a:r>
              <a:rPr lang="en-US" dirty="0"/>
              <a:t>&gt; 34 W/kg</a:t>
            </a:r>
            <a:r>
              <a:rPr lang="en-US" dirty="0" smtClean="0"/>
              <a:t>.</a:t>
            </a:r>
          </a:p>
          <a:p>
            <a:endParaRPr lang="en-US" dirty="0"/>
          </a:p>
        </p:txBody>
      </p:sp>
      <p:sp>
        <p:nvSpPr>
          <p:cNvPr id="18" name="テキスト ボックス 17"/>
          <p:cNvSpPr txBox="1"/>
          <p:nvPr/>
        </p:nvSpPr>
        <p:spPr>
          <a:xfrm>
            <a:off x="179512" y="5274488"/>
            <a:ext cx="8784976" cy="1323439"/>
          </a:xfrm>
          <a:prstGeom prst="rect">
            <a:avLst/>
          </a:prstGeom>
          <a:noFill/>
        </p:spPr>
        <p:txBody>
          <a:bodyPr wrap="square" rtlCol="0">
            <a:spAutoFit/>
          </a:bodyPr>
          <a:lstStyle/>
          <a:p>
            <a:r>
              <a:rPr lang="en-US" sz="2000" dirty="0" smtClean="0"/>
              <a:t>Justification:</a:t>
            </a:r>
          </a:p>
          <a:p>
            <a:r>
              <a:rPr lang="en-US" sz="2000" dirty="0" smtClean="0"/>
              <a:t>“</a:t>
            </a:r>
            <a:r>
              <a:rPr lang="en-US" sz="2000" dirty="0" err="1" smtClean="0"/>
              <a:t>unladen</a:t>
            </a:r>
            <a:r>
              <a:rPr lang="en-US" sz="2000" dirty="0" smtClean="0"/>
              <a:t> mass”, which had been in GTR until #12IWG and Japan used as basis of classification in its WLTP rule, should be equivalent to “mass </a:t>
            </a:r>
            <a:r>
              <a:rPr lang="en-US" sz="2000" dirty="0"/>
              <a:t>in running order minus </a:t>
            </a:r>
            <a:r>
              <a:rPr lang="en-US" sz="2000" dirty="0" smtClean="0"/>
              <a:t>75kg” not mass in running order.</a:t>
            </a:r>
            <a:endParaRPr lang="en-US" sz="2000" dirty="0"/>
          </a:p>
        </p:txBody>
      </p:sp>
    </p:spTree>
    <p:extLst>
      <p:ext uri="{BB962C8B-B14F-4D97-AF65-F5344CB8AC3E}">
        <p14:creationId xmlns:p14="http://schemas.microsoft.com/office/powerpoint/2010/main" val="405804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a:t>Vehicle mass for classification</a:t>
            </a:r>
          </a:p>
        </p:txBody>
      </p:sp>
      <p:sp>
        <p:nvSpPr>
          <p:cNvPr id="3" name="スライド番号プレースホルダー 2"/>
          <p:cNvSpPr>
            <a:spLocks noGrp="1"/>
          </p:cNvSpPr>
          <p:nvPr>
            <p:ph type="sldNum" sz="quarter" idx="12"/>
          </p:nvPr>
        </p:nvSpPr>
        <p:spPr/>
        <p:txBody>
          <a:bodyPr/>
          <a:lstStyle/>
          <a:p>
            <a:pPr>
              <a:defRPr/>
            </a:pPr>
            <a:fld id="{AA358B25-0915-43FE-BD5B-2FBAFD6B2BF2}" type="slidenum">
              <a:rPr lang="en-US" altLang="ja-JP" smtClean="0"/>
              <a:pPr>
                <a:defRPr/>
              </a:pPr>
              <a:t>4</a:t>
            </a:fld>
            <a:endParaRPr lang="en-US" altLang="ja-JP"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6341"/>
          <a:stretch/>
        </p:blipFill>
        <p:spPr bwMode="auto">
          <a:xfrm>
            <a:off x="524466" y="1196752"/>
            <a:ext cx="8124753" cy="222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p:cNvSpPr/>
          <p:nvPr/>
        </p:nvSpPr>
        <p:spPr>
          <a:xfrm>
            <a:off x="497645" y="4091587"/>
            <a:ext cx="8250819" cy="2031325"/>
          </a:xfrm>
          <a:prstGeom prst="rect">
            <a:avLst/>
          </a:prstGeom>
        </p:spPr>
        <p:txBody>
          <a:bodyPr wrap="square">
            <a:spAutoFit/>
          </a:bodyPr>
          <a:lstStyle/>
          <a:p>
            <a:r>
              <a:rPr lang="en-US" dirty="0" smtClean="0"/>
              <a:t>GTR</a:t>
            </a:r>
          </a:p>
          <a:p>
            <a:r>
              <a:rPr lang="en-US" dirty="0" smtClean="0"/>
              <a:t>3.2.5</a:t>
            </a:r>
            <a:r>
              <a:rPr lang="en-US" dirty="0"/>
              <a:t>. </a:t>
            </a:r>
            <a:r>
              <a:rPr lang="en-US" dirty="0" smtClean="0"/>
              <a:t>“</a:t>
            </a:r>
            <a:r>
              <a:rPr lang="en-US" i="1" dirty="0" smtClean="0"/>
              <a:t>Mass </a:t>
            </a:r>
            <a:r>
              <a:rPr lang="en-US" i="1" dirty="0"/>
              <a:t>in running </a:t>
            </a:r>
            <a:r>
              <a:rPr lang="en-US" i="1" dirty="0" smtClean="0"/>
              <a:t>order</a:t>
            </a:r>
            <a:r>
              <a:rPr lang="en-US" dirty="0" smtClean="0"/>
              <a:t>” </a:t>
            </a:r>
            <a:r>
              <a:rPr lang="en-US" dirty="0"/>
              <a:t>means the mass of the vehicle, with its fuel </a:t>
            </a:r>
            <a:r>
              <a:rPr lang="en-US" dirty="0" smtClean="0"/>
              <a:t>tank(s)</a:t>
            </a:r>
            <a:r>
              <a:rPr lang="ja-JP" altLang="en-US" dirty="0" smtClean="0"/>
              <a:t>　</a:t>
            </a:r>
            <a:r>
              <a:rPr lang="en-US" dirty="0" smtClean="0"/>
              <a:t>filled </a:t>
            </a:r>
            <a:r>
              <a:rPr lang="en-US" dirty="0"/>
              <a:t>to at least 90 per cent of its or their capacity/capacities, including </a:t>
            </a:r>
            <a:r>
              <a:rPr lang="en-US" dirty="0" smtClean="0"/>
              <a:t>the</a:t>
            </a:r>
            <a:r>
              <a:rPr lang="ja-JP" altLang="en-US" dirty="0"/>
              <a:t> </a:t>
            </a:r>
            <a:r>
              <a:rPr lang="en-US" dirty="0" smtClean="0"/>
              <a:t>mass </a:t>
            </a:r>
            <a:r>
              <a:rPr lang="en-US" dirty="0"/>
              <a:t>of the driver, fuel and liquids, fitted with the standard equipment in</a:t>
            </a:r>
          </a:p>
          <a:p>
            <a:r>
              <a:rPr lang="en-US" dirty="0"/>
              <a:t>accordance with the manufacturer’s specifications and, when they are fitted,</a:t>
            </a:r>
          </a:p>
          <a:p>
            <a:r>
              <a:rPr lang="en-US" dirty="0"/>
              <a:t>the mass of the bodywork, the cabin, the coupling and the spare wheel(s) as</a:t>
            </a:r>
          </a:p>
          <a:p>
            <a:r>
              <a:rPr lang="en-US" dirty="0"/>
              <a:t>well as the tools.</a:t>
            </a:r>
          </a:p>
        </p:txBody>
      </p:sp>
      <p:sp>
        <p:nvSpPr>
          <p:cNvPr id="5" name="テキスト ボックス 4"/>
          <p:cNvSpPr txBox="1"/>
          <p:nvPr/>
        </p:nvSpPr>
        <p:spPr>
          <a:xfrm>
            <a:off x="497646" y="827420"/>
            <a:ext cx="607859" cy="369332"/>
          </a:xfrm>
          <a:prstGeom prst="rect">
            <a:avLst/>
          </a:prstGeom>
          <a:noFill/>
        </p:spPr>
        <p:txBody>
          <a:bodyPr wrap="none" rtlCol="0">
            <a:spAutoFit/>
          </a:bodyPr>
          <a:lstStyle/>
          <a:p>
            <a:r>
              <a:rPr lang="en-US" dirty="0" smtClean="0"/>
              <a:t>R83</a:t>
            </a:r>
            <a:endParaRPr lang="en-US" dirty="0"/>
          </a:p>
        </p:txBody>
      </p:sp>
    </p:spTree>
    <p:extLst>
      <p:ext uri="{BB962C8B-B14F-4D97-AF65-F5344CB8AC3E}">
        <p14:creationId xmlns:p14="http://schemas.microsoft.com/office/powerpoint/2010/main" val="3762398900"/>
      </p:ext>
    </p:extLst>
  </p:cSld>
  <p:clrMapOvr>
    <a:masterClrMapping/>
  </p:clrMapOvr>
</p:sld>
</file>

<file path=ppt/theme/theme1.xml><?xml version="1.0" encoding="utf-8"?>
<a:theme xmlns:a="http://schemas.openxmlformats.org/drawingml/2006/main" name="日本語フォーマットMEIRY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3">
      <a:majorFont>
        <a:latin typeface="Calibri"/>
        <a:ea typeface="HGP創英角ｺﾞｼｯｸUB"/>
        <a:cs typeface=""/>
      </a:majorFont>
      <a:minorFont>
        <a:latin typeface="Calibri"/>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日本語フォーマットMEIRYO</Template>
  <TotalTime>0</TotalTime>
  <Words>364</Words>
  <Application>Microsoft Office PowerPoint</Application>
  <PresentationFormat>Bildschirmpräsentation (4:3)</PresentationFormat>
  <Paragraphs>52</Paragraphs>
  <Slides>4</Slides>
  <Notes>0</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日本語フォーマットMEIRYO</vt:lpstr>
      <vt:lpstr>GTR amendments</vt:lpstr>
      <vt:lpstr>Clarification for n/v ratio</vt:lpstr>
      <vt:lpstr>Vehicle mass for classification</vt:lpstr>
      <vt:lpstr>Vehicle mass for classification</vt:lpstr>
    </vt:vector>
  </TitlesOfParts>
  <Company>本田技研工業株式会社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n/v ratio</dc:title>
  <dc:creator>JAPAN</dc:creator>
  <cp:lastModifiedBy>Redmann, Stephan</cp:lastModifiedBy>
  <cp:revision>21</cp:revision>
  <dcterms:created xsi:type="dcterms:W3CDTF">2016-03-21T07:15:39Z</dcterms:created>
  <dcterms:modified xsi:type="dcterms:W3CDTF">2016-04-24T12:55:35Z</dcterms:modified>
</cp:coreProperties>
</file>