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9" r:id="rId3"/>
    <p:sldId id="265" r:id="rId4"/>
    <p:sldId id="268" r:id="rId5"/>
    <p:sldId id="266" r:id="rId6"/>
    <p:sldId id="267" r:id="rId7"/>
    <p:sldId id="256" r:id="rId8"/>
    <p:sldId id="269" r:id="rId9"/>
    <p:sldId id="264" r:id="rId1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0" autoAdjust="0"/>
    <p:restoredTop sz="94671" autoAdjust="0"/>
  </p:normalViewPr>
  <p:slideViewPr>
    <p:cSldViewPr>
      <p:cViewPr varScale="1">
        <p:scale>
          <a:sx n="107" d="100"/>
          <a:sy n="107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E2DF1-2923-4ABB-8D98-925602C7BEF9}" type="datetimeFigureOut">
              <a:rPr kumimoji="1" lang="ja-JP" altLang="en-US" smtClean="0"/>
              <a:t>2016/5/27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9D604-F260-48E7-B9EF-372953010E7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673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9D604-F260-48E7-B9EF-372953010E7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144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7E809-1213-4C04-AD0A-AB45BF403FE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B9F31-FCD9-46AB-949F-295576E56DC5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589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40813-DED6-4138-990C-938BF318BD9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2754-B59F-42FE-A247-3F508BFC097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693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17A4D-1F31-46C4-89F2-5E02477A73F7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2F927-CC71-4CF5-A9BF-969103B04388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38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01224-C6F6-4C9B-BA46-6683276A8534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0772E-D8F8-4A37-9D3A-EBBA3450E32B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467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6FC2F-2B4A-4A9E-816E-BF679CCC7D06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529FD-0D84-45BB-956E-D8930C4FC2B4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3198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C951E-5BCF-419F-9A4B-B70D75FA76D6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44564-E864-4DBA-8B47-D0BBE5804AB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543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D4051-6E2B-4FE4-899B-2908B7A8B7B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6F651-F193-48F2-904E-3E75225EC70E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6524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CC5A4-B3A1-4023-A67F-331B990FE6BB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E4545-8E45-4259-B61A-3416449DC54A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60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9F9D4-4525-43C2-97A6-1B4AF6DCF0BA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E5AC5-972A-4716-97E8-C8EA986E8A80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13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901AC-83D0-4352-A2AF-713750A24C50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98D8B-A820-49A0-82E3-38073BFB492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610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59E0D-C1AD-4D56-88FB-75A2A555983E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CF498-3CFD-4D23-B7E9-E4F5E78B24FE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62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2016/5/27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‹Nr.›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F509BB8-EC35-413A-B234-8FB7C15F042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2016/5/27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F13C467-E51C-46D4-95DF-9FD0C422E9B8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09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844674"/>
            <a:ext cx="7772400" cy="3240509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ja-JP" altLang="en-US" sz="4000" dirty="0" smtClean="0"/>
              <a:t>Progress report </a:t>
            </a:r>
            <a:r>
              <a:rPr lang="en-US" altLang="ja-JP" sz="4000" dirty="0" smtClean="0"/>
              <a:t>of </a:t>
            </a:r>
            <a:br>
              <a:rPr lang="en-US" altLang="ja-JP" sz="4000" dirty="0" smtClean="0"/>
            </a:br>
            <a:r>
              <a:rPr lang="en-US" altLang="ja-JP" sz="4000" dirty="0" smtClean="0"/>
              <a:t>Sub Group EV</a:t>
            </a:r>
            <a:br>
              <a:rPr lang="en-US" altLang="ja-JP" sz="4000" dirty="0" smtClean="0"/>
            </a:br>
            <a:r>
              <a:rPr lang="ja-JP" altLang="en-US" sz="4000" dirty="0" smtClean="0"/>
              <a:t> </a:t>
            </a:r>
            <a:r>
              <a:rPr lang="ja-JP" altLang="en-US" sz="3600" dirty="0" smtClean="0"/>
              <a:t>(WLTP-</a:t>
            </a:r>
            <a:r>
              <a:rPr lang="en-US" altLang="ja-JP" sz="3600" dirty="0" smtClean="0"/>
              <a:t>14</a:t>
            </a:r>
            <a:r>
              <a:rPr lang="ja-JP" altLang="en-US" sz="3600" dirty="0" smtClean="0"/>
              <a:t>-</a:t>
            </a:r>
            <a:r>
              <a:rPr lang="en-US" altLang="ja-JP" sz="3600" smtClean="0"/>
              <a:t>15</a:t>
            </a:r>
            <a:r>
              <a:rPr lang="ja-JP" altLang="en-US" sz="3600" smtClean="0"/>
              <a:t>e</a:t>
            </a:r>
            <a:r>
              <a:rPr lang="ja-JP" altLang="en-US" sz="3600" dirty="0" smtClean="0"/>
              <a:t>)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14</a:t>
            </a:r>
            <a:r>
              <a:rPr lang="en-US" altLang="ja-JP" sz="3600" baseline="30000" dirty="0" smtClean="0"/>
              <a:t>th</a:t>
            </a:r>
            <a:r>
              <a:rPr lang="en-US" altLang="ja-JP" sz="3600" dirty="0" smtClean="0"/>
              <a:t> WLTP IWG</a:t>
            </a:r>
            <a:br>
              <a:rPr lang="en-US" altLang="ja-JP" sz="3600" dirty="0" smtClean="0"/>
            </a:br>
            <a:r>
              <a:rPr lang="en-US" altLang="ja-JP" sz="3600" dirty="0" smtClean="0"/>
              <a:t>26 April 2016</a:t>
            </a:r>
            <a:endParaRPr lang="ja-JP" alt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444208" y="548680"/>
            <a:ext cx="1426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WLTP-14-15e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341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/>
          </p:cNvSpPr>
          <p:nvPr/>
        </p:nvSpPr>
        <p:spPr bwMode="auto">
          <a:xfrm>
            <a:off x="251520" y="44624"/>
            <a:ext cx="7772400" cy="5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4000" dirty="0" smtClean="0"/>
              <a:t>1. Summary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334467"/>
              </p:ext>
            </p:extLst>
          </p:nvPr>
        </p:nvGraphicFramePr>
        <p:xfrm>
          <a:off x="539552" y="748001"/>
          <a:ext cx="8280920" cy="58264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  <a:gridCol w="1872208"/>
                <a:gridCol w="3096344"/>
                <a:gridCol w="792088"/>
                <a:gridCol w="1944216"/>
              </a:tblGrid>
              <a:tr h="2880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RESULTS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status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remarks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HEV system power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Status report by EVE-IWG</a:t>
                      </a:r>
                    </a:p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Continue to collaborate with EVE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and develop the test procedure.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Classification, Downscaling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Normalization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Initial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study report by Japan</a:t>
                      </a:r>
                    </a:p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Discussed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next actions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Study the applicability to HEV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Supplemental Test</a:t>
                      </a:r>
                      <a:br>
                        <a:rPr lang="en-US" sz="1400" u="none" strike="noStrike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u="none" strike="noStrike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(low temp./high altitude)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 progress.</a:t>
                      </a:r>
                    </a:p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(need close collaboration with TF)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u="none" strike="noStrike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Handle EV unique portions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93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Supplemental Test</a:t>
                      </a:r>
                      <a:b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(auxiliary device)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 progress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(need close collaboration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with TF)</a:t>
                      </a: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u="none" strike="noStrike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Handle EV unique portions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1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Post processing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Agreed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ACEA document with slight modification as a base concept.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Handle EV unique portions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748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Durability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Status report by EVE-IWG including Japan position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study </a:t>
                      </a:r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on battery </a:t>
                      </a:r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durability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20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 progress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Handle EV unique portions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40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FCV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 progress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OVC-FCV</a:t>
                      </a:r>
                      <a:b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Flow Method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55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gtr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amendment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Agreed</a:t>
                      </a:r>
                      <a:r>
                        <a:rPr lang="en-US" altLang="ja-JP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ACEA document with slight modification. More amendment is expected.</a:t>
                      </a:r>
                      <a:endParaRPr lang="ja-JP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70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"/>
          <p:cNvSpPr>
            <a:spLocks noChangeArrowheads="1"/>
          </p:cNvSpPr>
          <p:nvPr/>
        </p:nvSpPr>
        <p:spPr bwMode="auto">
          <a:xfrm>
            <a:off x="323528" y="260648"/>
            <a:ext cx="83642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EV_1 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: </a:t>
            </a:r>
            <a:r>
              <a:rPr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HEV system power</a:t>
            </a:r>
            <a:endParaRPr lang="en-US" altLang="ja-JP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11"/>
          <p:cNvSpPr>
            <a:spLocks noChangeArrowheads="1"/>
          </p:cNvSpPr>
          <p:nvPr/>
        </p:nvSpPr>
        <p:spPr bwMode="auto">
          <a:xfrm>
            <a:off x="384175" y="1003424"/>
            <a:ext cx="1333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Overview:</a:t>
            </a:r>
            <a:endParaRPr lang="ja-JP" altLang="en-US" sz="1800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23"/>
          <p:cNvSpPr>
            <a:spLocks noChangeArrowheads="1"/>
          </p:cNvSpPr>
          <p:nvPr/>
        </p:nvSpPr>
        <p:spPr bwMode="auto">
          <a:xfrm>
            <a:off x="1674813" y="1186780"/>
            <a:ext cx="72548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Due to absence of HEV system power, all HEVs are classified class_3 and are not allowed downscaling (which are applicable for ICE vehicles, see next slide). WLTP is asking EVE-IWG for developing the methodologies of HEV system power.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674813" y="3068960"/>
            <a:ext cx="67856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EVE-IWG working progress is going well as expected.</a:t>
            </a:r>
          </a:p>
          <a:p>
            <a:pPr marL="285750" lvl="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Basic concept was developed and detailed procedure are under the discussion. WLTP SG EV is requested to provide the clear guidance for different type of HEV system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12"/>
          <p:cNvSpPr>
            <a:spLocks noChangeArrowheads="1"/>
          </p:cNvSpPr>
          <p:nvPr/>
        </p:nvSpPr>
        <p:spPr bwMode="auto">
          <a:xfrm>
            <a:off x="323528" y="2636912"/>
            <a:ext cx="18982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Current status:</a:t>
            </a:r>
            <a:endParaRPr lang="ja-JP" altLang="en-US" sz="1800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2"/>
          <p:cNvSpPr>
            <a:spLocks noChangeArrowheads="1"/>
          </p:cNvSpPr>
          <p:nvPr/>
        </p:nvSpPr>
        <p:spPr bwMode="auto">
          <a:xfrm>
            <a:off x="381000" y="4526254"/>
            <a:ext cx="17011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Next Actions:</a:t>
            </a:r>
            <a:endParaRPr lang="ja-JP" altLang="en-US" sz="1800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674813" y="4892967"/>
            <a:ext cx="6785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Continue to collaborate with EVE-IWG.</a:t>
            </a:r>
          </a:p>
          <a:p>
            <a:pPr marL="285750" lvl="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Provide clear guidance to EVE-IWG.</a:t>
            </a:r>
          </a:p>
          <a:p>
            <a:pPr marL="285750" lvl="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Confirm the threshold of classification and downscale ratio after HEV system power developed.</a:t>
            </a:r>
          </a:p>
        </p:txBody>
      </p:sp>
    </p:spTree>
    <p:extLst>
      <p:ext uri="{BB962C8B-B14F-4D97-AF65-F5344CB8AC3E}">
        <p14:creationId xmlns:p14="http://schemas.microsoft.com/office/powerpoint/2010/main" val="131433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269915"/>
              </p:ext>
            </p:extLst>
          </p:nvPr>
        </p:nvGraphicFramePr>
        <p:xfrm>
          <a:off x="433587" y="836712"/>
          <a:ext cx="8353426" cy="52319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78"/>
                <a:gridCol w="1684437"/>
                <a:gridCol w="2016224"/>
                <a:gridCol w="1872208"/>
                <a:gridCol w="1736379"/>
              </a:tblGrid>
              <a:tr h="599326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ICE or Motor Power</a:t>
                      </a:r>
                      <a:endParaRPr kumimoji="1" lang="ja-JP" altLang="en-US" sz="18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Power</a:t>
                      </a:r>
                      <a:r>
                        <a:rPr kumimoji="1" lang="en-US" altLang="ja-JP" sz="18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Curve</a:t>
                      </a:r>
                      <a:endParaRPr kumimoji="1" lang="ja-JP" altLang="en-US" sz="18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Vehicle Max Speed</a:t>
                      </a:r>
                      <a:r>
                        <a:rPr kumimoji="1" lang="ja-JP" altLang="en-US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＋</a:t>
                      </a:r>
                      <a:r>
                        <a:rPr kumimoji="1" lang="en-US" altLang="ja-JP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Distance compensation</a:t>
                      </a:r>
                      <a:r>
                        <a:rPr kumimoji="1" lang="en-US" altLang="ja-JP" sz="18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</a:t>
                      </a:r>
                      <a:r>
                        <a:rPr kumimoji="1" lang="en-US" altLang="ja-JP" sz="1800" b="1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regional</a:t>
                      </a:r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  <a:endParaRPr kumimoji="1" lang="ja-JP" altLang="en-US" sz="18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205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Classification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Downscale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Shift</a:t>
                      </a:r>
                      <a:r>
                        <a:rPr kumimoji="1" lang="en-US" altLang="ja-JP" sz="18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points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326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ICE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✔</a:t>
                      </a:r>
                      <a:endParaRPr kumimoji="1" lang="ja-JP" altLang="en-US" sz="1800" baseline="30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✔</a:t>
                      </a:r>
                      <a:endParaRPr kumimoji="1" lang="ja-JP" altLang="en-US" sz="1800" strike="noStrike" baseline="30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✔</a:t>
                      </a:r>
                      <a:endParaRPr kumimoji="1" lang="ja-JP" altLang="en-US" sz="1800" baseline="30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✔</a:t>
                      </a:r>
                      <a:endParaRPr kumimoji="1" lang="ja-JP" altLang="en-US" sz="1800" baseline="30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16709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PEV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0">
                      <a:gsLst>
                        <a:gs pos="1000">
                          <a:schemeClr val="bg1">
                            <a:lumMod val="85000"/>
                          </a:schemeClr>
                        </a:gs>
                        <a:gs pos="26000">
                          <a:schemeClr val="bg1">
                            <a:lumMod val="85000"/>
                          </a:schemeClr>
                        </a:gs>
                        <a:gs pos="50000">
                          <a:schemeClr val="bg1">
                            <a:lumMod val="85000"/>
                          </a:schemeClr>
                        </a:gs>
                        <a:gs pos="7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NO</a:t>
                      </a:r>
                    </a:p>
                    <a:p>
                      <a:pPr algn="ctr"/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Why : few statistical</a:t>
                      </a:r>
                      <a:r>
                        <a:rPr kumimoji="1" lang="en-US" altLang="ja-JP" sz="14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data</a:t>
                      </a:r>
                      <a:endParaRPr kumimoji="1" lang="en-US" altLang="ja-JP" sz="14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Current : Class3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baseline="30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NO</a:t>
                      </a:r>
                    </a:p>
                    <a:p>
                      <a:pPr algn="ctr"/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Why : no definition of power curve</a:t>
                      </a:r>
                    </a:p>
                    <a:p>
                      <a:pPr algn="ctr"/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Current : maker recommended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401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OVC-HEV</a:t>
                      </a:r>
                      <a:endParaRPr kumimoji="1" lang="ja-JP" altLang="en-US" sz="18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NO</a:t>
                      </a:r>
                    </a:p>
                    <a:p>
                      <a:pPr algn="ctr"/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Why : no definition of system power</a:t>
                      </a:r>
                    </a:p>
                    <a:p>
                      <a:pPr algn="ctr"/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Current : Class3</a:t>
                      </a:r>
                      <a:endParaRPr kumimoji="1" lang="ja-JP" altLang="en-US" sz="14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ctr"/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NO</a:t>
                      </a:r>
                    </a:p>
                    <a:p>
                      <a:pPr algn="ctr"/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Why : no definition of system power</a:t>
                      </a:r>
                    </a:p>
                    <a:p>
                      <a:pPr algn="ctr"/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Current : WOT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56087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NOVC-HEV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48095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NOVC-FCHV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5" marR="91445" marT="45722" marB="457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89" name="テキスト ボックス 5"/>
          <p:cNvSpPr txBox="1">
            <a:spLocks noChangeArrowheads="1"/>
          </p:cNvSpPr>
          <p:nvPr/>
        </p:nvSpPr>
        <p:spPr bwMode="auto">
          <a:xfrm>
            <a:off x="845122" y="1385987"/>
            <a:ext cx="7062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Cycle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Modif.</a:t>
            </a:r>
            <a:endParaRPr lang="ja-JP" altLang="en-US" sz="1400" dirty="0">
              <a:solidFill>
                <a:prstClr val="black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090" name="テキスト ボックス 6"/>
          <p:cNvSpPr txBox="1">
            <a:spLocks noChangeArrowheads="1"/>
          </p:cNvSpPr>
          <p:nvPr/>
        </p:nvSpPr>
        <p:spPr bwMode="auto">
          <a:xfrm>
            <a:off x="409775" y="1730474"/>
            <a:ext cx="9454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Veh.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prstClr val="black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category</a:t>
            </a:r>
            <a:endParaRPr lang="ja-JP" altLang="en-US" sz="1400" dirty="0">
              <a:solidFill>
                <a:prstClr val="black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 flipV="1">
            <a:off x="1480078" y="2818358"/>
            <a:ext cx="1699884" cy="3255516"/>
          </a:xfrm>
          <a:prstGeom prst="rect">
            <a:avLst/>
          </a:prstGeom>
          <a:noFill/>
          <a:ln w="571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3256162" y="4156174"/>
            <a:ext cx="1879600" cy="1917700"/>
          </a:xfrm>
          <a:prstGeom prst="rect">
            <a:avLst/>
          </a:prstGeom>
          <a:noFill/>
          <a:ln w="571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 flipV="1">
            <a:off x="1549482" y="6227488"/>
            <a:ext cx="502238" cy="341362"/>
          </a:xfrm>
          <a:prstGeom prst="rect">
            <a:avLst/>
          </a:prstGeom>
          <a:noFill/>
          <a:ln w="571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2077120" y="6173177"/>
            <a:ext cx="3798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dirty="0" smtClean="0">
                <a:solidFill>
                  <a:prstClr val="black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Phase2 working items</a:t>
            </a:r>
            <a:endParaRPr lang="ja-JP" altLang="en-US" sz="2400" b="1" dirty="0">
              <a:solidFill>
                <a:prstClr val="black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10" name="正方形/長方形 1"/>
          <p:cNvSpPr>
            <a:spLocks noChangeArrowheads="1"/>
          </p:cNvSpPr>
          <p:nvPr/>
        </p:nvSpPr>
        <p:spPr bwMode="auto">
          <a:xfrm>
            <a:off x="323528" y="108213"/>
            <a:ext cx="83642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EV_1 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: </a:t>
            </a:r>
            <a:r>
              <a:rPr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HEV system power</a:t>
            </a:r>
            <a:endParaRPr lang="en-US" altLang="ja-JP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501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"/>
          <p:cNvSpPr>
            <a:spLocks noChangeArrowheads="1"/>
          </p:cNvSpPr>
          <p:nvPr/>
        </p:nvSpPr>
        <p:spPr bwMode="auto">
          <a:xfrm>
            <a:off x="323528" y="260648"/>
            <a:ext cx="83642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EV_2 </a:t>
            </a:r>
            <a:r>
              <a:rPr lang="en-US" altLang="ja-JP" sz="2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 </a:t>
            </a:r>
            <a:r>
              <a:rPr lang="en-US" altLang="ja-JP" sz="24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Normalization</a:t>
            </a:r>
            <a:endParaRPr lang="en-US" altLang="ja-JP" sz="24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11"/>
          <p:cNvSpPr>
            <a:spLocks noChangeArrowheads="1"/>
          </p:cNvSpPr>
          <p:nvPr/>
        </p:nvSpPr>
        <p:spPr bwMode="auto">
          <a:xfrm>
            <a:off x="384175" y="913389"/>
            <a:ext cx="1333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Overview:</a:t>
            </a:r>
            <a:endParaRPr lang="ja-JP" altLang="en-US" sz="1800" u="sng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23"/>
          <p:cNvSpPr>
            <a:spLocks noChangeArrowheads="1"/>
          </p:cNvSpPr>
          <p:nvPr/>
        </p:nvSpPr>
        <p:spPr bwMode="auto">
          <a:xfrm>
            <a:off x="1674813" y="1096745"/>
            <a:ext cx="7254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WLTP-IWG has made a decision not to apply “Normalization” since no study on EVs has done during Phase1 activities. After completion of EVs study, applicability of “Normalization” should be re-discussed.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674813" y="2426662"/>
            <a:ext cx="67856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“Normalization” works same level as ICE vehicles for all </a:t>
            </a:r>
            <a:r>
              <a:rPr lang="en-US" altLang="ja-JP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</a:t>
            </a: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arameters under CS conditions on specific model.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“Normalization” </a:t>
            </a: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doesn’t work for all parameters under CD conditions.</a:t>
            </a:r>
            <a:endParaRPr lang="en-US" altLang="ja-JP" sz="1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12"/>
          <p:cNvSpPr>
            <a:spLocks noChangeArrowheads="1"/>
          </p:cNvSpPr>
          <p:nvPr/>
        </p:nvSpPr>
        <p:spPr bwMode="auto">
          <a:xfrm>
            <a:off x="323528" y="2012720"/>
            <a:ext cx="18982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Current status:</a:t>
            </a:r>
            <a:endParaRPr lang="ja-JP" altLang="en-US" sz="1800" u="sng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2"/>
          <p:cNvSpPr>
            <a:spLocks noChangeArrowheads="1"/>
          </p:cNvSpPr>
          <p:nvPr/>
        </p:nvSpPr>
        <p:spPr bwMode="auto">
          <a:xfrm>
            <a:off x="381000" y="4787860"/>
            <a:ext cx="17011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Next Actions:</a:t>
            </a:r>
            <a:endParaRPr lang="ja-JP" altLang="en-US" sz="1800" u="sng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27584" y="5171708"/>
            <a:ext cx="80949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Asking other parties for additional study.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Consider the </a:t>
            </a:r>
            <a:r>
              <a:rPr lang="en-US" altLang="ja-JP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way (possible </a:t>
            </a: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options) to proceed:</a:t>
            </a:r>
          </a:p>
          <a:p>
            <a:pPr marL="7429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No correction algorithm but apply drive trace index with criteria for all type of </a:t>
            </a: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vehicles</a:t>
            </a:r>
            <a:endParaRPr lang="en-US" altLang="ja-JP" sz="16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429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Apply </a:t>
            </a:r>
            <a:r>
              <a:rPr lang="en-US" altLang="ja-JP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correction algorithm on only parameters which are well </a:t>
            </a: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justified</a:t>
            </a:r>
          </a:p>
          <a:p>
            <a:pPr marL="742950" lvl="1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Develop the </a:t>
            </a:r>
            <a:r>
              <a:rPr lang="en-US" altLang="ja-JP" sz="16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methodologies to take care of all parameters</a:t>
            </a:r>
            <a:endParaRPr lang="en-US" altLang="ja-JP" sz="1600" dirty="0" smtClea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949304"/>
              </p:ext>
            </p:extLst>
          </p:nvPr>
        </p:nvGraphicFramePr>
        <p:xfrm>
          <a:off x="955674" y="3596064"/>
          <a:ext cx="7596198" cy="1108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692"/>
                <a:gridCol w="2580698"/>
                <a:gridCol w="1080120"/>
                <a:gridCol w="2323688"/>
              </a:tblGrid>
              <a:tr h="360040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CO2/Fuel Consumption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Range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Electric Consumption</a:t>
                      </a:r>
                      <a:endParaRPr kumimoji="1" lang="ja-JP" altLang="en-US" sz="2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</a:tr>
              <a:tr h="383133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CS conditions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so-so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NA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NA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</a:tr>
              <a:tr h="32849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CD conditions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NG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NG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NG</a:t>
                      </a:r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066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"/>
          <p:cNvSpPr>
            <a:spLocks noChangeArrowheads="1"/>
          </p:cNvSpPr>
          <p:nvPr/>
        </p:nvSpPr>
        <p:spPr bwMode="auto">
          <a:xfrm>
            <a:off x="323528" y="260648"/>
            <a:ext cx="83642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EV_6 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: </a:t>
            </a:r>
            <a:r>
              <a:rPr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Durability</a:t>
            </a:r>
            <a:endParaRPr lang="en-US" altLang="ja-JP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11"/>
          <p:cNvSpPr>
            <a:spLocks noChangeArrowheads="1"/>
          </p:cNvSpPr>
          <p:nvPr/>
        </p:nvSpPr>
        <p:spPr bwMode="auto">
          <a:xfrm>
            <a:off x="384175" y="764704"/>
            <a:ext cx="13338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Overview:</a:t>
            </a:r>
            <a:endParaRPr lang="ja-JP" altLang="en-US" sz="1800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23"/>
          <p:cNvSpPr>
            <a:spLocks noChangeArrowheads="1"/>
          </p:cNvSpPr>
          <p:nvPr/>
        </p:nvSpPr>
        <p:spPr bwMode="auto">
          <a:xfrm>
            <a:off x="1115617" y="1076832"/>
            <a:ext cx="7572200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Durability performance up to useful life is one of working items during phase2 activities. After confirming the CP needs which parameter need to be evaluated up to useful life, WLTP-IWG takes care of ICE and/or pollutant devices.</a:t>
            </a:r>
          </a:p>
          <a:p>
            <a:pPr algn="just" eaLnBrk="1" hangingPunct="1">
              <a:spcBef>
                <a:spcPct val="0"/>
              </a:spcBef>
              <a:buNone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At the same time, WLTP SG EV takes care of EV specific requirements on performance and durability. 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115616" y="3035231"/>
            <a:ext cx="7572201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Only EC has requested to consider parameters which have an effect on EV performance and durability</a:t>
            </a:r>
          </a:p>
          <a:p>
            <a:pPr marL="285750" lvl="0" indent="-28575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stakeholders understand the difficulty to develop general test procedure at this stage</a:t>
            </a:r>
          </a:p>
          <a:p>
            <a:pPr marL="285750" lvl="0" indent="-28575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Recommendation of IWG EVE: it is premature to develop a procedure for battery and therefore vehicle durability; the topic should be continuously followed and the recommendation could be changed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12"/>
          <p:cNvSpPr>
            <a:spLocks noChangeArrowheads="1"/>
          </p:cNvSpPr>
          <p:nvPr/>
        </p:nvSpPr>
        <p:spPr bwMode="auto">
          <a:xfrm>
            <a:off x="323528" y="2708920"/>
            <a:ext cx="189827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Current status:</a:t>
            </a:r>
            <a:endParaRPr lang="ja-JP" altLang="en-US" sz="1800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2"/>
          <p:cNvSpPr>
            <a:spLocks noChangeArrowheads="1"/>
          </p:cNvSpPr>
          <p:nvPr/>
        </p:nvSpPr>
        <p:spPr bwMode="auto">
          <a:xfrm>
            <a:off x="381000" y="4937397"/>
            <a:ext cx="170110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Next Actions:</a:t>
            </a:r>
            <a:endParaRPr lang="ja-JP" altLang="en-US" sz="1800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115616" y="5304110"/>
            <a:ext cx="7572201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85750" lvl="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A. Continue collaboration between WLTP and EVE </a:t>
            </a:r>
          </a:p>
          <a:p>
            <a:pPr marL="285750" lvl="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B. Asking for feedback of contracting parties</a:t>
            </a:r>
          </a:p>
          <a:p>
            <a:pPr marL="285750" lvl="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C. Evaluation if a specific aging procedure is necessarily needed     </a:t>
            </a:r>
          </a:p>
          <a:p>
            <a:pPr lvl="0">
              <a:spcBef>
                <a:spcPct val="0"/>
              </a:spcBef>
            </a:pPr>
            <a:r>
              <a:rPr lang="en-US" altLang="ja-JP" sz="16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     or if vehicle performance criteria could be an alternative</a:t>
            </a:r>
          </a:p>
        </p:txBody>
      </p:sp>
    </p:spTree>
    <p:extLst>
      <p:ext uri="{BB962C8B-B14F-4D97-AF65-F5344CB8AC3E}">
        <p14:creationId xmlns:p14="http://schemas.microsoft.com/office/powerpoint/2010/main" val="19871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"/>
          <p:cNvSpPr>
            <a:spLocks noChangeArrowheads="1"/>
          </p:cNvSpPr>
          <p:nvPr/>
        </p:nvSpPr>
        <p:spPr bwMode="auto">
          <a:xfrm>
            <a:off x="323528" y="260648"/>
            <a:ext cx="836428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EV_5 </a:t>
            </a:r>
            <a: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: </a:t>
            </a:r>
            <a:r>
              <a:rPr lang="en-US" altLang="ja-JP" sz="1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Post Processing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EV_COP : introduce new EU COP procedure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EV_9 : </a:t>
            </a:r>
            <a:r>
              <a:rPr lang="en-US" altLang="ja-JP" sz="1800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gtr</a:t>
            </a:r>
            <a:r>
              <a:rPr lang="en-US" altLang="ja-JP" sz="1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amendment (Phase 1b)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EVAP. TF : EVAP test procedure for HEVs</a:t>
            </a:r>
            <a:endParaRPr lang="en-US" altLang="ja-JP" sz="1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22112" y="2303001"/>
            <a:ext cx="83983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5963" lvl="0" indent="-715963">
              <a:spcBef>
                <a:spcPct val="0"/>
              </a:spcBef>
            </a:pPr>
            <a:r>
              <a:rPr lang="en-US" altLang="ja-JP" sz="14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EV_5 : Introduction and discussion of ACEA proposal (WLTP-SG-EV-11-04_rev1/05/06/07).</a:t>
            </a:r>
          </a:p>
          <a:p>
            <a:pPr marL="715963" lvl="0" indent="-715963">
              <a:spcBef>
                <a:spcPct val="0"/>
              </a:spcBef>
            </a:pPr>
            <a:r>
              <a:rPr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</a:t>
            </a:r>
            <a:r>
              <a:rPr lang="en-US" altLang="ja-JP" sz="14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These documents are basis for further amendment during phase 2a (e.g. the integration of corrections coming from supplemental test task force)</a:t>
            </a:r>
          </a:p>
          <a:p>
            <a:pPr marL="715963" lvl="0" indent="-715963">
              <a:spcBef>
                <a:spcPct val="0"/>
              </a:spcBef>
            </a:pPr>
            <a:endParaRPr lang="en-US" altLang="ja-JP" sz="1400" dirty="0" smtClea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15963" lvl="0" indent="-715963">
              <a:spcBef>
                <a:spcPct val="0"/>
              </a:spcBef>
            </a:pPr>
            <a:r>
              <a:rPr lang="en-US" altLang="ja-JP" sz="14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EV_COP : Introduction of new EU COP procedure for PEVs and </a:t>
            </a:r>
            <a:r>
              <a:rPr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OVC-HEVs (</a:t>
            </a:r>
            <a:r>
              <a:rPr lang="en-US" altLang="ja-JP" sz="14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WLTP-SG-EV-11-11 and WLTP-SG-EV-11-12)</a:t>
            </a:r>
          </a:p>
          <a:p>
            <a:pPr marL="715963" lvl="0" indent="-715963">
              <a:spcBef>
                <a:spcPct val="0"/>
              </a:spcBef>
            </a:pPr>
            <a:endParaRPr lang="en-US" altLang="ja-JP" sz="1400" dirty="0" smtClea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15963" lvl="0" indent="-715963">
              <a:spcBef>
                <a:spcPct val="0"/>
              </a:spcBef>
            </a:pPr>
            <a:r>
              <a:rPr lang="en-US" altLang="ja-JP" sz="14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EV_9 : Introduction and discussion of ACEA </a:t>
            </a:r>
            <a:r>
              <a:rPr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proposal </a:t>
            </a:r>
            <a:r>
              <a:rPr lang="en-US" altLang="ja-JP" sz="14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(WLTP-SG-EV-11-08_rev1)</a:t>
            </a:r>
            <a:endParaRPr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715963" indent="-715963">
              <a:spcBef>
                <a:spcPct val="0"/>
              </a:spcBef>
            </a:pPr>
            <a:r>
              <a:rPr lang="en-US" altLang="ja-JP" sz="14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EVAP. : Introduction of </a:t>
            </a:r>
            <a:r>
              <a:rPr lang="en-US" altLang="ja-JP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proposal to SG </a:t>
            </a:r>
            <a:r>
              <a:rPr lang="en-US" altLang="ja-JP" sz="14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EV by Japan (WLTP-14-xx TF </a:t>
            </a:r>
            <a:r>
              <a:rPr lang="en-US" altLang="ja-JP" sz="1400" dirty="0" err="1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Evap</a:t>
            </a:r>
            <a:r>
              <a:rPr lang="en-US" altLang="ja-JP" sz="14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Status report)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12"/>
          <p:cNvSpPr>
            <a:spLocks noChangeArrowheads="1"/>
          </p:cNvSpPr>
          <p:nvPr/>
        </p:nvSpPr>
        <p:spPr bwMode="auto">
          <a:xfrm>
            <a:off x="323528" y="1821013"/>
            <a:ext cx="15119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Current status:</a:t>
            </a:r>
            <a:endParaRPr lang="ja-JP" altLang="en-US" sz="1400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2"/>
          <p:cNvSpPr>
            <a:spLocks noChangeArrowheads="1"/>
          </p:cNvSpPr>
          <p:nvPr/>
        </p:nvSpPr>
        <p:spPr bwMode="auto">
          <a:xfrm>
            <a:off x="323528" y="4490735"/>
            <a:ext cx="18573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Next Actions:</a:t>
            </a:r>
            <a:endParaRPr lang="ja-JP" altLang="en-US" sz="1400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01009" y="4929896"/>
            <a:ext cx="80194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Asking WLTP-IWG for adoption of Post Processing (EV_5) and  GTR amendment (EV_9)</a:t>
            </a:r>
          </a:p>
          <a:p>
            <a:pPr marL="285750" lvl="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EV_COP will be further discussed in next SG EV meeting</a:t>
            </a:r>
          </a:p>
          <a:p>
            <a:pPr marL="285750" lvl="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EVAP: SG EV will continue to follow TF EVAP meetings to address EV issues</a:t>
            </a:r>
          </a:p>
        </p:txBody>
      </p:sp>
    </p:spTree>
    <p:extLst>
      <p:ext uri="{BB962C8B-B14F-4D97-AF65-F5344CB8AC3E}">
        <p14:creationId xmlns:p14="http://schemas.microsoft.com/office/powerpoint/2010/main" val="99829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正方形/長方形 10"/>
          <p:cNvSpPr>
            <a:spLocks noChangeArrowheads="1"/>
          </p:cNvSpPr>
          <p:nvPr/>
        </p:nvSpPr>
        <p:spPr bwMode="auto">
          <a:xfrm>
            <a:off x="179512" y="116632"/>
            <a:ext cx="2987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600" dirty="0" smtClean="0"/>
              <a:t>2. </a:t>
            </a:r>
            <a:r>
              <a:rPr lang="en-US" altLang="ja-JP" sz="3600" dirty="0"/>
              <a:t>Next Actions</a:t>
            </a:r>
            <a:endParaRPr lang="ja-JP" altLang="en-US" sz="3600" dirty="0"/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586930"/>
              </p:ext>
            </p:extLst>
          </p:nvPr>
        </p:nvGraphicFramePr>
        <p:xfrm>
          <a:off x="539552" y="908720"/>
          <a:ext cx="8136904" cy="54618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  <a:gridCol w="2376264"/>
                <a:gridCol w="1368152"/>
                <a:gridCol w="1224136"/>
                <a:gridCol w="1296144"/>
                <a:gridCol w="1296144"/>
              </a:tblGrid>
              <a:tr h="2880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#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items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2016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2017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2018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2019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273" marR="9273" marT="92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HEV system power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Normalization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Supplemental Test</a:t>
                      </a:r>
                      <a:b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u="none" strike="noStrike" dirty="0" smtClean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(low temp./high altitude)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5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Supplemental Test</a:t>
                      </a:r>
                      <a:b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(auxiliary device)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1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Post processing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3748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Durability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20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40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FCV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55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EV_9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gtr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amendment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星 5 1"/>
          <p:cNvSpPr/>
          <p:nvPr/>
        </p:nvSpPr>
        <p:spPr>
          <a:xfrm>
            <a:off x="5336928" y="1349405"/>
            <a:ext cx="288032" cy="288032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星 5 4"/>
          <p:cNvSpPr/>
          <p:nvPr/>
        </p:nvSpPr>
        <p:spPr>
          <a:xfrm>
            <a:off x="8316416" y="1349821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星 5 5"/>
          <p:cNvSpPr/>
          <p:nvPr/>
        </p:nvSpPr>
        <p:spPr>
          <a:xfrm>
            <a:off x="4494532" y="2033689"/>
            <a:ext cx="288032" cy="288032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星 5 6"/>
          <p:cNvSpPr/>
          <p:nvPr/>
        </p:nvSpPr>
        <p:spPr>
          <a:xfrm>
            <a:off x="8316416" y="2060848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星 5 7"/>
          <p:cNvSpPr/>
          <p:nvPr/>
        </p:nvSpPr>
        <p:spPr>
          <a:xfrm>
            <a:off x="4493026" y="2684032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星 5 8"/>
          <p:cNvSpPr/>
          <p:nvPr/>
        </p:nvSpPr>
        <p:spPr>
          <a:xfrm>
            <a:off x="4509626" y="3325322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星 5 9"/>
          <p:cNvSpPr/>
          <p:nvPr/>
        </p:nvSpPr>
        <p:spPr>
          <a:xfrm>
            <a:off x="4041623" y="3903241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星 5 10"/>
          <p:cNvSpPr/>
          <p:nvPr/>
        </p:nvSpPr>
        <p:spPr>
          <a:xfrm>
            <a:off x="8325469" y="4463054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星 5 11"/>
          <p:cNvSpPr/>
          <p:nvPr/>
        </p:nvSpPr>
        <p:spPr>
          <a:xfrm>
            <a:off x="8342738" y="5004761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星 5 12"/>
          <p:cNvSpPr/>
          <p:nvPr/>
        </p:nvSpPr>
        <p:spPr>
          <a:xfrm>
            <a:off x="8332848" y="5464986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星 5 13"/>
          <p:cNvSpPr/>
          <p:nvPr/>
        </p:nvSpPr>
        <p:spPr>
          <a:xfrm>
            <a:off x="8332011" y="5934264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星 5 14"/>
          <p:cNvSpPr/>
          <p:nvPr/>
        </p:nvSpPr>
        <p:spPr>
          <a:xfrm>
            <a:off x="4510452" y="5934264"/>
            <a:ext cx="288032" cy="288032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大かっこ 2"/>
          <p:cNvSpPr/>
          <p:nvPr/>
        </p:nvSpPr>
        <p:spPr>
          <a:xfrm>
            <a:off x="4453539" y="2651049"/>
            <a:ext cx="367006" cy="387199"/>
          </a:xfrm>
          <a:prstGeom prst="bracketPair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大かっこ 16"/>
          <p:cNvSpPr/>
          <p:nvPr/>
        </p:nvSpPr>
        <p:spPr>
          <a:xfrm>
            <a:off x="4461079" y="3294037"/>
            <a:ext cx="367006" cy="387199"/>
          </a:xfrm>
          <a:prstGeom prst="bracketPair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3779912" y="1349405"/>
            <a:ext cx="1557016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5796136" y="1349405"/>
            <a:ext cx="2304256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10"/>
          <p:cNvSpPr>
            <a:spLocks noChangeArrowheads="1"/>
          </p:cNvSpPr>
          <p:nvPr/>
        </p:nvSpPr>
        <p:spPr bwMode="auto">
          <a:xfrm>
            <a:off x="3546614" y="1334678"/>
            <a:ext cx="190103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collaborate with EVE</a:t>
            </a:r>
            <a:endParaRPr lang="ja-JP" altLang="en-US" sz="1600" dirty="0"/>
          </a:p>
        </p:txBody>
      </p:sp>
      <p:sp>
        <p:nvSpPr>
          <p:cNvPr id="23" name="正方形/長方形 10"/>
          <p:cNvSpPr>
            <a:spLocks noChangeArrowheads="1"/>
          </p:cNvSpPr>
          <p:nvPr/>
        </p:nvSpPr>
        <p:spPr bwMode="auto">
          <a:xfrm>
            <a:off x="5750070" y="1384670"/>
            <a:ext cx="278279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consider classification threshold and downscale ratio</a:t>
            </a:r>
            <a:endParaRPr lang="ja-JP" altLang="en-US" sz="1600" dirty="0"/>
          </a:p>
        </p:txBody>
      </p:sp>
      <p:sp>
        <p:nvSpPr>
          <p:cNvPr id="24" name="星 5 23"/>
          <p:cNvSpPr/>
          <p:nvPr/>
        </p:nvSpPr>
        <p:spPr>
          <a:xfrm>
            <a:off x="8288324" y="2746857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星 5 24"/>
          <p:cNvSpPr/>
          <p:nvPr/>
        </p:nvSpPr>
        <p:spPr>
          <a:xfrm>
            <a:off x="8304924" y="3388147"/>
            <a:ext cx="288032" cy="288032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大かっこ 25"/>
          <p:cNvSpPr/>
          <p:nvPr/>
        </p:nvSpPr>
        <p:spPr>
          <a:xfrm>
            <a:off x="8248837" y="2713874"/>
            <a:ext cx="367006" cy="387199"/>
          </a:xfrm>
          <a:prstGeom prst="bracketPair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大かっこ 26"/>
          <p:cNvSpPr/>
          <p:nvPr/>
        </p:nvSpPr>
        <p:spPr>
          <a:xfrm>
            <a:off x="8256377" y="3356862"/>
            <a:ext cx="367006" cy="387199"/>
          </a:xfrm>
          <a:prstGeom prst="bracketPair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3731118" y="2060848"/>
            <a:ext cx="761908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10"/>
          <p:cNvSpPr>
            <a:spLocks noChangeArrowheads="1"/>
          </p:cNvSpPr>
          <p:nvPr/>
        </p:nvSpPr>
        <p:spPr bwMode="auto">
          <a:xfrm>
            <a:off x="3603167" y="2229693"/>
            <a:ext cx="15208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additional study</a:t>
            </a:r>
            <a:endParaRPr lang="ja-JP" altLang="en-US" sz="1600" dirty="0"/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5075631" y="2035966"/>
            <a:ext cx="3024761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10"/>
          <p:cNvSpPr>
            <a:spLocks noChangeArrowheads="1"/>
          </p:cNvSpPr>
          <p:nvPr/>
        </p:nvSpPr>
        <p:spPr bwMode="auto">
          <a:xfrm>
            <a:off x="5264955" y="2071231"/>
            <a:ext cx="2782795" cy="290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“Normalization” or “Indexes” ? </a:t>
            </a:r>
            <a:endParaRPr lang="ja-JP" altLang="en-US" sz="1600" dirty="0"/>
          </a:p>
        </p:txBody>
      </p:sp>
      <p:sp>
        <p:nvSpPr>
          <p:cNvPr id="34" name="大かっこ 33"/>
          <p:cNvSpPr/>
          <p:nvPr/>
        </p:nvSpPr>
        <p:spPr>
          <a:xfrm>
            <a:off x="8285982" y="5925211"/>
            <a:ext cx="367006" cy="387199"/>
          </a:xfrm>
          <a:prstGeom prst="bracketPair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矢印コネクタ 34"/>
          <p:cNvCxnSpPr/>
          <p:nvPr/>
        </p:nvCxnSpPr>
        <p:spPr>
          <a:xfrm>
            <a:off x="3758518" y="5999435"/>
            <a:ext cx="761908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10"/>
          <p:cNvSpPr>
            <a:spLocks noChangeArrowheads="1"/>
          </p:cNvSpPr>
          <p:nvPr/>
        </p:nvSpPr>
        <p:spPr bwMode="auto">
          <a:xfrm>
            <a:off x="3585302" y="5966970"/>
            <a:ext cx="9909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Amend_1</a:t>
            </a:r>
            <a:endParaRPr lang="ja-JP" altLang="en-US" sz="1600" dirty="0"/>
          </a:p>
        </p:txBody>
      </p:sp>
      <p:cxnSp>
        <p:nvCxnSpPr>
          <p:cNvPr id="37" name="直線矢印コネクタ 36"/>
          <p:cNvCxnSpPr/>
          <p:nvPr/>
        </p:nvCxnSpPr>
        <p:spPr>
          <a:xfrm>
            <a:off x="5103031" y="5974553"/>
            <a:ext cx="3024761" cy="0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10"/>
          <p:cNvSpPr>
            <a:spLocks noChangeArrowheads="1"/>
          </p:cNvSpPr>
          <p:nvPr/>
        </p:nvSpPr>
        <p:spPr bwMode="auto">
          <a:xfrm>
            <a:off x="5796136" y="5994161"/>
            <a:ext cx="2067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Amend_2, if necessary</a:t>
            </a:r>
            <a:endParaRPr lang="ja-JP" altLang="en-US" sz="1600" dirty="0"/>
          </a:p>
        </p:txBody>
      </p:sp>
      <p:cxnSp>
        <p:nvCxnSpPr>
          <p:cNvPr id="40" name="直線矢印コネクタ 39"/>
          <p:cNvCxnSpPr/>
          <p:nvPr/>
        </p:nvCxnSpPr>
        <p:spPr>
          <a:xfrm>
            <a:off x="4396180" y="5527525"/>
            <a:ext cx="3852657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10"/>
          <p:cNvSpPr>
            <a:spLocks noChangeArrowheads="1"/>
          </p:cNvSpPr>
          <p:nvPr/>
        </p:nvSpPr>
        <p:spPr bwMode="auto">
          <a:xfrm>
            <a:off x="6300192" y="5517232"/>
            <a:ext cx="9239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OVC-FCV</a:t>
            </a:r>
            <a:endParaRPr lang="ja-JP" altLang="en-US" sz="1600" dirty="0"/>
          </a:p>
        </p:txBody>
      </p:sp>
      <p:cxnSp>
        <p:nvCxnSpPr>
          <p:cNvPr id="43" name="直線矢印コネクタ 42"/>
          <p:cNvCxnSpPr/>
          <p:nvPr/>
        </p:nvCxnSpPr>
        <p:spPr>
          <a:xfrm>
            <a:off x="4403727" y="4982812"/>
            <a:ext cx="3852657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10"/>
          <p:cNvSpPr>
            <a:spLocks noChangeArrowheads="1"/>
          </p:cNvSpPr>
          <p:nvPr/>
        </p:nvSpPr>
        <p:spPr bwMode="auto">
          <a:xfrm>
            <a:off x="5018958" y="4975339"/>
            <a:ext cx="26497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collaborate with OBD TF</a:t>
            </a:r>
          </a:p>
          <a:p>
            <a:pPr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takes care of EV unique items</a:t>
            </a:r>
            <a:endParaRPr lang="ja-JP" altLang="en-US" sz="1600" dirty="0"/>
          </a:p>
        </p:txBody>
      </p:sp>
      <p:cxnSp>
        <p:nvCxnSpPr>
          <p:cNvPr id="45" name="直線矢印コネクタ 44"/>
          <p:cNvCxnSpPr/>
          <p:nvPr/>
        </p:nvCxnSpPr>
        <p:spPr>
          <a:xfrm>
            <a:off x="5056965" y="3424469"/>
            <a:ext cx="3024761" cy="0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10"/>
          <p:cNvSpPr>
            <a:spLocks noChangeArrowheads="1"/>
          </p:cNvSpPr>
          <p:nvPr/>
        </p:nvSpPr>
        <p:spPr bwMode="auto">
          <a:xfrm>
            <a:off x="5750070" y="3444077"/>
            <a:ext cx="2067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Amend_2, if necessary</a:t>
            </a:r>
            <a:endParaRPr lang="ja-JP" altLang="en-US" sz="1600" dirty="0"/>
          </a:p>
        </p:txBody>
      </p:sp>
      <p:cxnSp>
        <p:nvCxnSpPr>
          <p:cNvPr id="47" name="直線矢印コネクタ 46"/>
          <p:cNvCxnSpPr/>
          <p:nvPr/>
        </p:nvCxnSpPr>
        <p:spPr>
          <a:xfrm>
            <a:off x="5057525" y="2780928"/>
            <a:ext cx="3024761" cy="0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10"/>
          <p:cNvSpPr>
            <a:spLocks noChangeArrowheads="1"/>
          </p:cNvSpPr>
          <p:nvPr/>
        </p:nvSpPr>
        <p:spPr bwMode="auto">
          <a:xfrm>
            <a:off x="5750630" y="2800536"/>
            <a:ext cx="2067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Amend_2, if necessary</a:t>
            </a:r>
            <a:endParaRPr lang="ja-JP" altLang="en-US" sz="1600" dirty="0"/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3731118" y="4077072"/>
            <a:ext cx="253003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10"/>
          <p:cNvSpPr>
            <a:spLocks noChangeArrowheads="1"/>
          </p:cNvSpPr>
          <p:nvPr/>
        </p:nvSpPr>
        <p:spPr bwMode="auto">
          <a:xfrm>
            <a:off x="4318334" y="3904721"/>
            <a:ext cx="966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complete</a:t>
            </a:r>
            <a:endParaRPr lang="ja-JP" altLang="en-US" sz="1600" dirty="0"/>
          </a:p>
        </p:txBody>
      </p:sp>
      <p:cxnSp>
        <p:nvCxnSpPr>
          <p:cNvPr id="52" name="直線矢印コネクタ 51"/>
          <p:cNvCxnSpPr/>
          <p:nvPr/>
        </p:nvCxnSpPr>
        <p:spPr>
          <a:xfrm>
            <a:off x="3758518" y="4463054"/>
            <a:ext cx="772728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星 5 53"/>
          <p:cNvSpPr/>
          <p:nvPr/>
        </p:nvSpPr>
        <p:spPr>
          <a:xfrm>
            <a:off x="4508946" y="4428475"/>
            <a:ext cx="288032" cy="288032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5" name="直線矢印コネクタ 54"/>
          <p:cNvCxnSpPr/>
          <p:nvPr/>
        </p:nvCxnSpPr>
        <p:spPr>
          <a:xfrm>
            <a:off x="4958916" y="4463054"/>
            <a:ext cx="3289921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10"/>
          <p:cNvSpPr>
            <a:spLocks noChangeArrowheads="1"/>
          </p:cNvSpPr>
          <p:nvPr/>
        </p:nvSpPr>
        <p:spPr bwMode="auto">
          <a:xfrm>
            <a:off x="4821171" y="4491714"/>
            <a:ext cx="19687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decision for next step</a:t>
            </a:r>
            <a:endParaRPr lang="ja-JP" altLang="en-US" sz="1600" dirty="0"/>
          </a:p>
        </p:txBody>
      </p:sp>
      <p:sp>
        <p:nvSpPr>
          <p:cNvPr id="58" name="正方形/長方形 10"/>
          <p:cNvSpPr>
            <a:spLocks noChangeArrowheads="1"/>
          </p:cNvSpPr>
          <p:nvPr/>
        </p:nvSpPr>
        <p:spPr bwMode="auto">
          <a:xfrm>
            <a:off x="2663505" y="4431469"/>
            <a:ext cx="190103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collaborate with EVE</a:t>
            </a:r>
            <a:endParaRPr lang="ja-JP" altLang="en-US" sz="1600" dirty="0"/>
          </a:p>
        </p:txBody>
      </p:sp>
      <p:cxnSp>
        <p:nvCxnSpPr>
          <p:cNvPr id="59" name="直線矢印コネクタ 58"/>
          <p:cNvCxnSpPr/>
          <p:nvPr/>
        </p:nvCxnSpPr>
        <p:spPr>
          <a:xfrm>
            <a:off x="3650377" y="3427753"/>
            <a:ext cx="772728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正方形/長方形 10"/>
          <p:cNvSpPr>
            <a:spLocks noChangeArrowheads="1"/>
          </p:cNvSpPr>
          <p:nvPr/>
        </p:nvSpPr>
        <p:spPr bwMode="auto">
          <a:xfrm>
            <a:off x="3281571" y="3423850"/>
            <a:ext cx="122454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collaborate with TF</a:t>
            </a:r>
            <a:endParaRPr lang="ja-JP" altLang="en-US" sz="1600" dirty="0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3667229" y="2726197"/>
            <a:ext cx="772728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10"/>
          <p:cNvSpPr>
            <a:spLocks noChangeArrowheads="1"/>
          </p:cNvSpPr>
          <p:nvPr/>
        </p:nvSpPr>
        <p:spPr bwMode="auto">
          <a:xfrm>
            <a:off x="3278662" y="2734208"/>
            <a:ext cx="1224548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 smtClean="0"/>
              <a:t>collaborate with TF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8496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842</Words>
  <Application>Microsoft Office PowerPoint</Application>
  <PresentationFormat>Bildschirmpräsentation (4:3)</PresentationFormat>
  <Paragraphs>193</Paragraphs>
  <Slides>8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0" baseType="lpstr">
      <vt:lpstr>Office テーマ</vt:lpstr>
      <vt:lpstr>Office ​​テーマ</vt:lpstr>
      <vt:lpstr>Progress report of  Sub Group EV  (WLTP-14-15e)  14th WLTP IWG 26 April 2016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niikuni</dc:creator>
  <cp:lastModifiedBy>Redmann, Stephan</cp:lastModifiedBy>
  <cp:revision>118</cp:revision>
  <cp:lastPrinted>2015-06-01T04:21:41Z</cp:lastPrinted>
  <dcterms:created xsi:type="dcterms:W3CDTF">2015-06-01T01:22:46Z</dcterms:created>
  <dcterms:modified xsi:type="dcterms:W3CDTF">2016-05-27T05:55:19Z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792363850</vt:i4>
  </property>
  <property fmtid="{D5CDD505-2E9C-101B-9397-08002B2CF9AE}" pid="4" name="_EmailSubject">
    <vt:lpwstr>SG EV report</vt:lpwstr>
  </property>
  <property fmtid="{D5CDD505-2E9C-101B-9397-08002B2CF9AE}" pid="5" name="_AuthorEmail">
    <vt:lpwstr>matthias.naegeli@volkswagen.de</vt:lpwstr>
  </property>
  <property fmtid="{D5CDD505-2E9C-101B-9397-08002B2CF9AE}" pid="6" name="_AuthorEmailDisplayName">
    <vt:lpwstr>Naegeli, Matthias (EAMG/1)</vt:lpwstr>
  </property>
</Properties>
</file>