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6" r:id="rId1"/>
  </p:sldMasterIdLst>
  <p:notesMasterIdLst>
    <p:notesMasterId r:id="rId13"/>
  </p:notesMasterIdLst>
  <p:sldIdLst>
    <p:sldId id="256" r:id="rId2"/>
    <p:sldId id="475" r:id="rId3"/>
    <p:sldId id="480" r:id="rId4"/>
    <p:sldId id="479" r:id="rId5"/>
    <p:sldId id="477" r:id="rId6"/>
    <p:sldId id="481" r:id="rId7"/>
    <p:sldId id="482" r:id="rId8"/>
    <p:sldId id="483" r:id="rId9"/>
    <p:sldId id="484" r:id="rId10"/>
    <p:sldId id="485" r:id="rId11"/>
    <p:sldId id="486" r:id="rId12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14"/>
    </p:embeddedFont>
    <p:embeddedFont>
      <p:font typeface="맑은 고딕" panose="020B0503020000020004" pitchFamily="50" charset="-127"/>
      <p:regular r:id="rId15"/>
      <p:bold r:id="rId1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91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CCIDENT2" initials="A" lastIdx="1" clrIdx="0">
    <p:extLst>
      <p:ext uri="{19B8F6BF-5375-455C-9EA6-DF929625EA0E}">
        <p15:presenceInfo xmlns:p15="http://schemas.microsoft.com/office/powerpoint/2012/main" userId="34b0c3effd75bec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EC"/>
    <a:srgbClr val="007AC3"/>
    <a:srgbClr val="FABE00"/>
    <a:srgbClr val="01A6E6"/>
    <a:srgbClr val="0099FF"/>
    <a:srgbClr val="FF3300"/>
    <a:srgbClr val="898989"/>
    <a:srgbClr val="0000FF"/>
    <a:srgbClr val="8B8B8B"/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보통 스타일 3 - 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929F9F4-4A8F-4326-A1B4-22849713DDAB}" styleName="어두운 스타일 1 - 강조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39" autoAdjust="0"/>
    <p:restoredTop sz="80446" autoAdjust="0"/>
  </p:normalViewPr>
  <p:slideViewPr>
    <p:cSldViewPr snapToGrid="0">
      <p:cViewPr>
        <p:scale>
          <a:sx n="53" d="100"/>
          <a:sy n="53" d="100"/>
        </p:scale>
        <p:origin x="1860" y="8"/>
      </p:cViewPr>
      <p:guideLst>
        <p:guide orient="horz" pos="2137"/>
        <p:guide pos="291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757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3E7614-B70A-44CC-969F-D5D7FAAE3F76}" type="datetimeFigureOut">
              <a:rPr lang="ko-KR" altLang="en-US" smtClean="0"/>
              <a:t>2025-10-01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E8CBB-5C94-4A98-A781-36C9A32812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6623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5E8CBB-5C94-4A98-A781-36C9A3281200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9545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5E8CBB-5C94-4A98-A781-36C9A3281200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3108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5E8CBB-5C94-4A98-A781-36C9A3281200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2232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94CE23-8852-818E-728E-59445C0A1C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A77ACCBB-2941-D83B-AA47-C216E6C6D4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30FF04F6-ADE2-9049-6FC7-9CB784EA27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145730-9F5E-BDCE-99AD-46950177FE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5E8CBB-5C94-4A98-A781-36C9A3281200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0016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967386-6171-9EA7-5F1A-0E747D38C2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FAC78002-1BAA-976D-4275-16BEA1C9A3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54C93EE7-BB4F-BD5D-178B-5B2F11B79B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81AEC66-AF08-422A-F5A3-A7EC3FA2A9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5E8CBB-5C94-4A98-A781-36C9A3281200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79467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E98C71-F4D9-416F-5759-95A5D2D114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FD5E6306-7D76-D753-444E-9B9C5FD89C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1AE04076-B05C-92A8-D58C-976C44D125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8CA9931-EFB0-23DC-CF27-32EE86AE86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5E8CBB-5C94-4A98-A781-36C9A3281200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3554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2EF33-841B-AB98-1501-480B187C8C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263BC97E-343A-B861-7A8C-82960886E9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EDE34D1D-E868-53B2-CF21-6C1E56E284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4BE0DCA-A85B-02BB-02F2-4E1A411B97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5E8CBB-5C94-4A98-A781-36C9A3281200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64312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71257B-55FF-A68F-BCB4-25F424689A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513C09FD-AB3B-B907-1947-C4AEABA122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A1C69BB1-7314-EF1F-8DBF-0DB408E3BF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FEAABC9-1C1E-0C91-C04F-DF3A97755A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5E8CBB-5C94-4A98-A781-36C9A3281200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5767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E6E30-01E4-4D0F-8211-F0093B8D4E5F}" type="slidenum">
              <a:rPr lang="ko-KR" altLang="en-US" smtClean="0"/>
              <a:pPr/>
              <a:t>‹#›</a:t>
            </a:fld>
            <a:r>
              <a:rPr lang="ko-KR" altLang="en-US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2945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E6E30-01E4-4D0F-8211-F0093B8D4E5F}" type="slidenum">
              <a:rPr lang="ko-KR" altLang="en-US" smtClean="0"/>
              <a:pPr/>
              <a:t>‹#›</a:t>
            </a:fld>
            <a:r>
              <a:rPr lang="ko-KR" altLang="en-US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2744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E6E30-01E4-4D0F-8211-F0093B8D4E5F}" type="slidenum">
              <a:rPr lang="ko-KR" altLang="en-US" smtClean="0"/>
              <a:pPr/>
              <a:t>‹#›</a:t>
            </a:fld>
            <a:r>
              <a:rPr lang="ko-KR" altLang="en-US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84478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5753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944647" y="632685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n-US" altLang="ko-KR" dirty="0"/>
              <a:t>- </a:t>
            </a:r>
            <a:fld id="{BCAE6E30-01E4-4D0F-8211-F0093B8D4E5F}" type="slidenum">
              <a:rPr lang="ko-KR" altLang="en-US" smtClean="0"/>
              <a:pPr/>
              <a:t>‹#›</a:t>
            </a:fld>
            <a:r>
              <a:rPr lang="ko-KR" altLang="en-US" dirty="0"/>
              <a:t> </a:t>
            </a:r>
            <a:r>
              <a:rPr lang="en-US" altLang="ko-KR" dirty="0"/>
              <a:t>-</a:t>
            </a:r>
            <a:endParaRPr lang="ko-KR" altLang="en-US" dirty="0"/>
          </a:p>
        </p:txBody>
      </p:sp>
      <p:sp>
        <p:nvSpPr>
          <p:cNvPr id="3" name="직사각형 2"/>
          <p:cNvSpPr/>
          <p:nvPr userDrawn="1"/>
        </p:nvSpPr>
        <p:spPr>
          <a:xfrm>
            <a:off x="157163" y="1080136"/>
            <a:ext cx="8844884" cy="50006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13B3884E-749A-460E-860A-1ED3F170AB3E}"/>
              </a:ext>
            </a:extLst>
          </p:cNvPr>
          <p:cNvSpPr/>
          <p:nvPr userDrawn="1"/>
        </p:nvSpPr>
        <p:spPr>
          <a:xfrm>
            <a:off x="0" y="-1"/>
            <a:ext cx="9144000" cy="918650"/>
          </a:xfrm>
          <a:prstGeom prst="rect">
            <a:avLst/>
          </a:prstGeom>
          <a:solidFill>
            <a:srgbClr val="01A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35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3ED6156F-63B7-4C9B-9111-13E3ABCCA500}"/>
              </a:ext>
            </a:extLst>
          </p:cNvPr>
          <p:cNvSpPr/>
          <p:nvPr userDrawn="1"/>
        </p:nvSpPr>
        <p:spPr>
          <a:xfrm>
            <a:off x="6135580" y="-1"/>
            <a:ext cx="3008420" cy="918650"/>
          </a:xfrm>
          <a:prstGeom prst="rect">
            <a:avLst/>
          </a:prstGeom>
          <a:gradFill flip="none" rotWithShape="1">
            <a:gsLst>
              <a:gs pos="0">
                <a:srgbClr val="01A6E6"/>
              </a:gs>
              <a:gs pos="100000">
                <a:srgbClr val="FABE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350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9A2343F2-2DA3-482F-991C-D713C3A1300A}"/>
              </a:ext>
            </a:extLst>
          </p:cNvPr>
          <p:cNvSpPr/>
          <p:nvPr userDrawn="1"/>
        </p:nvSpPr>
        <p:spPr>
          <a:xfrm>
            <a:off x="0" y="6242247"/>
            <a:ext cx="9145282" cy="615753"/>
          </a:xfrm>
          <a:prstGeom prst="rect">
            <a:avLst/>
          </a:prstGeom>
          <a:solidFill>
            <a:srgbClr val="01A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46E325F-D8A3-4875-8E9A-89B7F0F0552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2222" y="6396235"/>
            <a:ext cx="39260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</a:pPr>
            <a:r>
              <a:rPr lang="en-US" altLang="ko-KR" sz="1400" b="1" dirty="0">
                <a:solidFill>
                  <a:schemeClr val="bg1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K</a:t>
            </a:r>
            <a:r>
              <a:rPr lang="en-US" altLang="ko-KR" sz="1400" dirty="0">
                <a:solidFill>
                  <a:schemeClr val="bg1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orea </a:t>
            </a:r>
            <a:r>
              <a:rPr lang="en-US" altLang="ko-KR" sz="1400" b="1" dirty="0">
                <a:solidFill>
                  <a:schemeClr val="bg1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A</a:t>
            </a:r>
            <a:r>
              <a:rPr lang="en-US" altLang="ko-KR" sz="1400" dirty="0">
                <a:solidFill>
                  <a:schemeClr val="bg1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utomobile </a:t>
            </a:r>
            <a:r>
              <a:rPr lang="en-US" altLang="ko-KR" sz="1400" b="1" dirty="0">
                <a:solidFill>
                  <a:schemeClr val="bg1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T</a:t>
            </a:r>
            <a:r>
              <a:rPr lang="en-US" altLang="ko-KR" sz="1400" dirty="0">
                <a:solidFill>
                  <a:schemeClr val="bg1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esting &amp; </a:t>
            </a:r>
            <a:r>
              <a:rPr lang="en-US" altLang="ko-KR" sz="1400" b="1" dirty="0">
                <a:solidFill>
                  <a:schemeClr val="bg1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R</a:t>
            </a:r>
            <a:r>
              <a:rPr lang="en-US" altLang="ko-KR" sz="1400" dirty="0">
                <a:solidFill>
                  <a:schemeClr val="bg1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esearch </a:t>
            </a:r>
            <a:r>
              <a:rPr lang="en-US" altLang="ko-KR" sz="1400" b="1" dirty="0">
                <a:solidFill>
                  <a:schemeClr val="bg1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I</a:t>
            </a:r>
            <a:r>
              <a:rPr lang="en-US" altLang="ko-KR" sz="1400" dirty="0">
                <a:solidFill>
                  <a:schemeClr val="bg1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nstitute</a:t>
            </a:r>
            <a:endParaRPr lang="ko-KR" altLang="en-US" sz="1400" dirty="0">
              <a:solidFill>
                <a:schemeClr val="bg1"/>
              </a:solidFill>
              <a:latin typeface="Arial" panose="020B0604020202020204" pitchFamily="34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2E61157F-3524-4E33-B049-7DE6D2A69B6B}"/>
              </a:ext>
            </a:extLst>
          </p:cNvPr>
          <p:cNvGrpSpPr/>
          <p:nvPr/>
        </p:nvGrpSpPr>
        <p:grpSpPr>
          <a:xfrm>
            <a:off x="-1282" y="0"/>
            <a:ext cx="886882" cy="918650"/>
            <a:chOff x="-1606430" y="30616"/>
            <a:chExt cx="886882" cy="918650"/>
          </a:xfrm>
        </p:grpSpPr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7628291C-A521-4398-8CAF-EFF74C0A8442}"/>
                </a:ext>
              </a:extLst>
            </p:cNvPr>
            <p:cNvSpPr/>
            <p:nvPr userDrawn="1"/>
          </p:nvSpPr>
          <p:spPr>
            <a:xfrm>
              <a:off x="-1606430" y="30616"/>
              <a:ext cx="874223" cy="918650"/>
            </a:xfrm>
            <a:prstGeom prst="rect">
              <a:avLst/>
            </a:prstGeom>
            <a:solidFill>
              <a:srgbClr val="0070C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pic>
          <p:nvPicPr>
            <p:cNvPr id="24" name="그림 23">
              <a:extLst>
                <a:ext uri="{FF2B5EF4-FFF2-40B4-BE49-F238E27FC236}">
                  <a16:creationId xmlns:a16="http://schemas.microsoft.com/office/drawing/2014/main" id="{A434DE65-67D8-4FAA-A29B-2A766801164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7290"/>
            <a:stretch/>
          </p:blipFill>
          <p:spPr>
            <a:xfrm>
              <a:off x="-1605148" y="30617"/>
              <a:ext cx="885600" cy="857152"/>
            </a:xfrm>
            <a:prstGeom prst="rect">
              <a:avLst/>
            </a:prstGeom>
          </p:spPr>
        </p:pic>
      </p:grpSp>
      <p:sp>
        <p:nvSpPr>
          <p:cNvPr id="7" name="슬라이드 번호 개체 틀 2">
            <a:extLst>
              <a:ext uri="{FF2B5EF4-FFF2-40B4-BE49-F238E27FC236}">
                <a16:creationId xmlns:a16="http://schemas.microsoft.com/office/drawing/2014/main" id="{E3477EA2-DC95-A6CB-3D2B-29F290A3838B}"/>
              </a:ext>
            </a:extLst>
          </p:cNvPr>
          <p:cNvSpPr txBox="1">
            <a:spLocks/>
          </p:cNvSpPr>
          <p:nvPr userDrawn="1"/>
        </p:nvSpPr>
        <p:spPr>
          <a:xfrm>
            <a:off x="6944647" y="639623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E6E30-01E4-4D0F-8211-F0093B8D4E5F}" type="slidenum">
              <a:rPr lang="ko-KR" altLang="en-US" b="1" smtClean="0">
                <a:solidFill>
                  <a:schemeClr val="bg1"/>
                </a:solidFill>
              </a:rPr>
              <a:pPr/>
              <a:t>‹#›</a:t>
            </a:fld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0" name="자유형 9">
            <a:extLst>
              <a:ext uri="{FF2B5EF4-FFF2-40B4-BE49-F238E27FC236}">
                <a16:creationId xmlns:a16="http://schemas.microsoft.com/office/drawing/2014/main" id="{65C85D28-CEFC-4B36-F38F-BCC9F916C10A}"/>
              </a:ext>
            </a:extLst>
          </p:cNvPr>
          <p:cNvSpPr/>
          <p:nvPr userDrawn="1"/>
        </p:nvSpPr>
        <p:spPr>
          <a:xfrm>
            <a:off x="780866" y="301799"/>
            <a:ext cx="184150" cy="180975"/>
          </a:xfrm>
          <a:custGeom>
            <a:avLst/>
            <a:gdLst>
              <a:gd name="connsiteX0" fmla="*/ 184150 w 184150"/>
              <a:gd name="connsiteY0" fmla="*/ 85725 h 196850"/>
              <a:gd name="connsiteX1" fmla="*/ 47625 w 184150"/>
              <a:gd name="connsiteY1" fmla="*/ 196850 h 196850"/>
              <a:gd name="connsiteX2" fmla="*/ 0 w 184150"/>
              <a:gd name="connsiteY2" fmla="*/ 9525 h 196850"/>
              <a:gd name="connsiteX3" fmla="*/ 92075 w 184150"/>
              <a:gd name="connsiteY3" fmla="*/ 0 h 196850"/>
              <a:gd name="connsiteX4" fmla="*/ 184150 w 184150"/>
              <a:gd name="connsiteY4" fmla="*/ 85725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150" h="196850">
                <a:moveTo>
                  <a:pt x="184150" y="85725"/>
                </a:moveTo>
                <a:lnTo>
                  <a:pt x="47625" y="196850"/>
                </a:lnTo>
                <a:lnTo>
                  <a:pt x="0" y="9525"/>
                </a:lnTo>
                <a:lnTo>
                  <a:pt x="92075" y="0"/>
                </a:lnTo>
                <a:lnTo>
                  <a:pt x="184150" y="85725"/>
                </a:lnTo>
                <a:close/>
              </a:path>
            </a:pathLst>
          </a:custGeom>
          <a:solidFill>
            <a:srgbClr val="6868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2E5A69B2-7567-F1AA-1517-380B8339257A}"/>
              </a:ext>
            </a:extLst>
          </p:cNvPr>
          <p:cNvSpPr/>
          <p:nvPr userDrawn="1"/>
        </p:nvSpPr>
        <p:spPr>
          <a:xfrm>
            <a:off x="2992" y="178009"/>
            <a:ext cx="962025" cy="202603"/>
          </a:xfrm>
          <a:prstGeom prst="rect">
            <a:avLst/>
          </a:prstGeom>
          <a:solidFill>
            <a:srgbClr val="3B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3938" tIns="36969" rIns="73938" bIns="369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95507"/>
            <a:endParaRPr lang="ko-KR" altLang="en-US" sz="1456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2E107C-7CE2-617B-895B-47B003F05AA4}"/>
              </a:ext>
            </a:extLst>
          </p:cNvPr>
          <p:cNvSpPr txBox="1"/>
          <p:nvPr userDrawn="1"/>
        </p:nvSpPr>
        <p:spPr>
          <a:xfrm>
            <a:off x="206171" y="194668"/>
            <a:ext cx="555667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dist" defTabSz="914400">
              <a:spcBef>
                <a:spcPts val="300"/>
              </a:spcBef>
            </a:pPr>
            <a:r>
              <a:rPr lang="en-US" altLang="ko-KR" sz="11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25400" dist="25400" dir="2700000" algn="tl" rotWithShape="0">
                    <a:prstClr val="black">
                      <a:alpha val="30000"/>
                    </a:prstClr>
                  </a:outerShdw>
                </a:effectLst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KATRI</a:t>
            </a:r>
            <a:endParaRPr lang="ko-KR" altLang="en-US" sz="11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effectLst>
                <a:outerShdw blurRad="25400" dist="25400" dir="2700000" algn="tl" rotWithShape="0">
                  <a:prstClr val="black">
                    <a:alpha val="30000"/>
                  </a:prstClr>
                </a:outerShdw>
              </a:effectLst>
              <a:latin typeface="Arial" panose="020B0604020202020204" pitchFamily="34" charset="0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14012B-0CB9-181A-08FD-343935D1DC1E}"/>
              </a:ext>
            </a:extLst>
          </p:cNvPr>
          <p:cNvSpPr txBox="1"/>
          <p:nvPr userDrawn="1"/>
        </p:nvSpPr>
        <p:spPr>
          <a:xfrm>
            <a:off x="994937" y="397483"/>
            <a:ext cx="7990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solidFill>
                  <a:schemeClr val="bg1"/>
                </a:solidFill>
                <a:latin typeface="Arial Black" panose="020B0A04020102020204" pitchFamily="34" charset="0"/>
                <a:ea typeface="경기천년제목OTF Bold" panose="02020803020101020101" pitchFamily="18" charset="-127"/>
              </a:rPr>
              <a:t>Rollover Event Issues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78B16A13-53FC-2881-B493-FBB8B83CCEF5}"/>
              </a:ext>
            </a:extLst>
          </p:cNvPr>
          <p:cNvSpPr/>
          <p:nvPr userDrawn="1"/>
        </p:nvSpPr>
        <p:spPr>
          <a:xfrm>
            <a:off x="954360" y="80641"/>
            <a:ext cx="247535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EDR-DSSAD-IWG-29 </a:t>
            </a:r>
            <a:r>
              <a:rPr lang="en-US" altLang="ko-KR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</a:t>
            </a:r>
            <a:r>
              <a:rPr lang="en-US" altLang="ko-KR" sz="11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EDR Step 2</a:t>
            </a:r>
            <a:endParaRPr lang="en-US" altLang="ko-KR" sz="10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22184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E6E30-01E4-4D0F-8211-F0093B8D4E5F}" type="slidenum">
              <a:rPr lang="ko-KR" altLang="en-US" smtClean="0"/>
              <a:pPr/>
              <a:t>‹#›</a:t>
            </a:fld>
            <a:r>
              <a:rPr lang="ko-KR" altLang="en-US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3995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E6E30-01E4-4D0F-8211-F0093B8D4E5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슬라이드 번호 개체 틀 5">
            <a:extLst>
              <a:ext uri="{FF2B5EF4-FFF2-40B4-BE49-F238E27FC236}">
                <a16:creationId xmlns:a16="http://schemas.microsoft.com/office/drawing/2014/main" id="{DBA20DA5-A9CC-4A9F-9651-309E2B4465A3}"/>
              </a:ext>
            </a:extLst>
          </p:cNvPr>
          <p:cNvSpPr txBox="1">
            <a:spLocks/>
          </p:cNvSpPr>
          <p:nvPr userDrawn="1"/>
        </p:nvSpPr>
        <p:spPr>
          <a:xfrm>
            <a:off x="6944647" y="6326854"/>
            <a:ext cx="20574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900" b="1" dirty="0"/>
              <a:t>- </a:t>
            </a:r>
            <a:fld id="{BCAE6E30-01E4-4D0F-8211-F0093B8D4E5F}" type="slidenum">
              <a:rPr lang="ko-KR" altLang="en-US" sz="900" b="1" smtClean="0"/>
              <a:pPr/>
              <a:t>‹#›</a:t>
            </a:fld>
            <a:r>
              <a:rPr lang="ko-KR" altLang="en-US" sz="900" b="1" dirty="0"/>
              <a:t> </a:t>
            </a:r>
            <a:r>
              <a:rPr lang="en-US" altLang="ko-KR" sz="900" b="1" dirty="0"/>
              <a:t>-</a:t>
            </a:r>
            <a:endParaRPr lang="ko-KR" altLang="en-US" sz="900" b="1" dirty="0"/>
          </a:p>
        </p:txBody>
      </p:sp>
    </p:spTree>
    <p:extLst>
      <p:ext uri="{BB962C8B-B14F-4D97-AF65-F5344CB8AC3E}">
        <p14:creationId xmlns:p14="http://schemas.microsoft.com/office/powerpoint/2010/main" val="2668842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E6E30-01E4-4D0F-8211-F0093B8D4E5F}" type="slidenum">
              <a:rPr lang="ko-KR" altLang="en-US" smtClean="0"/>
              <a:pPr/>
              <a:t>‹#›</a:t>
            </a:fld>
            <a:r>
              <a:rPr lang="ko-KR" altLang="en-US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0527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E6E30-01E4-4D0F-8211-F0093B8D4E5F}" type="slidenum">
              <a:rPr lang="ko-KR" altLang="en-US" smtClean="0"/>
              <a:pPr/>
              <a:t>‹#›</a:t>
            </a:fld>
            <a:r>
              <a:rPr lang="ko-KR" altLang="en-US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32574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E6E30-01E4-4D0F-8211-F0093B8D4E5F}" type="slidenum">
              <a:rPr lang="ko-KR" altLang="en-US" smtClean="0"/>
              <a:pPr/>
              <a:t>‹#›</a:t>
            </a:fld>
            <a:r>
              <a:rPr lang="ko-KR" altLang="en-US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33727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7FF9-54D6-49CB-BF25-DFEB029AD9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522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E6E30-01E4-4D0F-8211-F0093B8D4E5F}" type="slidenum">
              <a:rPr lang="ko-KR" altLang="en-US" smtClean="0"/>
              <a:pPr/>
              <a:t>‹#›</a:t>
            </a:fld>
            <a:r>
              <a:rPr lang="ko-KR" altLang="en-US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82720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E6E30-01E4-4D0F-8211-F0093B8D4E5F}" type="slidenum">
              <a:rPr lang="ko-KR" altLang="en-US" smtClean="0"/>
              <a:pPr/>
              <a:t>‹#›</a:t>
            </a:fld>
            <a:r>
              <a:rPr lang="ko-KR" altLang="en-US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1371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E6E30-01E4-4D0F-8211-F0093B8D4E5F}" type="slidenum">
              <a:rPr lang="ko-KR" altLang="en-US" smtClean="0"/>
              <a:pPr/>
              <a:t>‹#›</a:t>
            </a:fld>
            <a:r>
              <a:rPr lang="ko-KR" altLang="en-US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3389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>
            <a:extLst>
              <a:ext uri="{FF2B5EF4-FFF2-40B4-BE49-F238E27FC236}">
                <a16:creationId xmlns:a16="http://schemas.microsoft.com/office/drawing/2014/main" id="{BB5A49F7-D045-4209-9A27-3AF91A2C1F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" y="0"/>
            <a:ext cx="9144000" cy="51435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14500"/>
            <a:ext cx="9144000" cy="5143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1B17337-25E7-5787-3CE2-D11E89B22CC1}"/>
              </a:ext>
            </a:extLst>
          </p:cNvPr>
          <p:cNvSpPr txBox="1"/>
          <p:nvPr/>
        </p:nvSpPr>
        <p:spPr>
          <a:xfrm>
            <a:off x="814865" y="2156740"/>
            <a:ext cx="39015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anose="020B0A04020102020204" pitchFamily="34" charset="0"/>
                <a:ea typeface="KoPub돋움체 Bold" panose="02020603020101020101" pitchFamily="18" charset="-127"/>
              </a:rPr>
              <a:t>EDR-DSSAD-IWG-29</a:t>
            </a:r>
            <a:endParaRPr lang="ko-KR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Arial Black" panose="020B0A04020102020204" pitchFamily="34" charset="0"/>
              <a:ea typeface="KoPub돋움체 Bold" panose="02020603020101020101" pitchFamily="18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8D867442-C338-4B2D-A8C0-A52C325C7F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907" y="6287430"/>
            <a:ext cx="3650722" cy="421452"/>
          </a:xfrm>
          <a:prstGeom prst="rect">
            <a:avLst/>
          </a:prstGeom>
        </p:spPr>
      </p:pic>
      <p:grpSp>
        <p:nvGrpSpPr>
          <p:cNvPr id="4" name="그룹 3">
            <a:extLst>
              <a:ext uri="{FF2B5EF4-FFF2-40B4-BE49-F238E27FC236}">
                <a16:creationId xmlns:a16="http://schemas.microsoft.com/office/drawing/2014/main" id="{90C3B99E-436F-F5C8-7C48-B79BBF6B7F70}"/>
              </a:ext>
            </a:extLst>
          </p:cNvPr>
          <p:cNvGrpSpPr/>
          <p:nvPr/>
        </p:nvGrpSpPr>
        <p:grpSpPr>
          <a:xfrm>
            <a:off x="814865" y="3007121"/>
            <a:ext cx="5811130" cy="1200329"/>
            <a:chOff x="288491" y="2565161"/>
            <a:chExt cx="5811130" cy="1200329"/>
          </a:xfrm>
        </p:grpSpPr>
        <p:sp>
          <p:nvSpPr>
            <p:cNvPr id="7" name="TextBox 6"/>
            <p:cNvSpPr txBox="1"/>
            <p:nvPr/>
          </p:nvSpPr>
          <p:spPr>
            <a:xfrm>
              <a:off x="386732" y="2565161"/>
              <a:ext cx="571288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600" dirty="0">
                  <a:solidFill>
                    <a:srgbClr val="1F4E79"/>
                  </a:solidFill>
                  <a:latin typeface="Arial Black" panose="020B0A04020102020204" pitchFamily="34" charset="0"/>
                  <a:ea typeface="KoPub돋움체 Bold" panose="02020603020101020101" pitchFamily="18" charset="-127"/>
                </a:rPr>
                <a:t>Rollover Event Issues</a:t>
              </a:r>
            </a:p>
            <a:p>
              <a:r>
                <a:rPr lang="en-US" altLang="ko-KR" sz="3600" dirty="0">
                  <a:solidFill>
                    <a:srgbClr val="1F4E79"/>
                  </a:solidFill>
                  <a:latin typeface="Arial Black" panose="020B0A04020102020204" pitchFamily="34" charset="0"/>
                  <a:ea typeface="KoPub돋움체 Bold" panose="02020603020101020101" pitchFamily="18" charset="-127"/>
                </a:rPr>
                <a:t>(supplement)</a:t>
              </a:r>
              <a:endParaRPr lang="ko-KR" altLang="en-US" sz="3600" dirty="0">
                <a:solidFill>
                  <a:srgbClr val="1F4E79"/>
                </a:solidFill>
                <a:latin typeface="Arial Black" panose="020B0A04020102020204" pitchFamily="34" charset="0"/>
                <a:ea typeface="KoPub돋움체 Bold" panose="02020603020101020101" pitchFamily="18" charset="-127"/>
              </a:endParaRPr>
            </a:p>
          </p:txBody>
        </p:sp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B1873A01-31D0-6FD2-8940-A0419E2D251A}"/>
                </a:ext>
              </a:extLst>
            </p:cNvPr>
            <p:cNvSpPr/>
            <p:nvPr/>
          </p:nvSpPr>
          <p:spPr>
            <a:xfrm>
              <a:off x="288491" y="2600326"/>
              <a:ext cx="75570" cy="576000"/>
            </a:xfrm>
            <a:prstGeom prst="rect">
              <a:avLst/>
            </a:prstGeom>
            <a:solidFill>
              <a:srgbClr val="00B0E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09351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D57523-930B-8239-52FB-3B139E885D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직사각형 39">
            <a:extLst>
              <a:ext uri="{FF2B5EF4-FFF2-40B4-BE49-F238E27FC236}">
                <a16:creationId xmlns:a16="http://schemas.microsoft.com/office/drawing/2014/main" id="{60B5C6DA-D8D6-CB6B-A894-A8C3D4CACC17}"/>
              </a:ext>
            </a:extLst>
          </p:cNvPr>
          <p:cNvSpPr/>
          <p:nvPr/>
        </p:nvSpPr>
        <p:spPr>
          <a:xfrm>
            <a:off x="954360" y="80641"/>
            <a:ext cx="247535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EDR-DSSAD-IWG-29 </a:t>
            </a:r>
            <a:r>
              <a:rPr lang="en-US" altLang="ko-KR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</a:t>
            </a:r>
            <a:r>
              <a:rPr lang="en-US" altLang="ko-KR" sz="11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EDR Step 2</a:t>
            </a:r>
            <a:endParaRPr lang="en-US" altLang="ko-KR" sz="10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ECD8DFBA-A22E-BA52-1AB1-D404DA8924BF}"/>
              </a:ext>
            </a:extLst>
          </p:cNvPr>
          <p:cNvGrpSpPr/>
          <p:nvPr/>
        </p:nvGrpSpPr>
        <p:grpSpPr>
          <a:xfrm>
            <a:off x="773023" y="2157199"/>
            <a:ext cx="7705903" cy="3765053"/>
            <a:chOff x="-837173" y="3066263"/>
            <a:chExt cx="5864461" cy="2865336"/>
          </a:xfrm>
        </p:grpSpPr>
        <p:cxnSp>
          <p:nvCxnSpPr>
            <p:cNvPr id="3" name="직선 연결선 2">
              <a:extLst>
                <a:ext uri="{FF2B5EF4-FFF2-40B4-BE49-F238E27FC236}">
                  <a16:creationId xmlns:a16="http://schemas.microsoft.com/office/drawing/2014/main" id="{2C1A5C67-AFE0-66D9-DDBA-BE7CD4D13877}"/>
                </a:ext>
              </a:extLst>
            </p:cNvPr>
            <p:cNvCxnSpPr>
              <a:cxnSpLocks/>
            </p:cNvCxnSpPr>
            <p:nvPr/>
          </p:nvCxnSpPr>
          <p:spPr>
            <a:xfrm>
              <a:off x="-837173" y="5299238"/>
              <a:ext cx="5257838" cy="0"/>
            </a:xfrm>
            <a:prstGeom prst="line">
              <a:avLst/>
            </a:prstGeom>
            <a:ln w="762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직선 연결선 3">
              <a:extLst>
                <a:ext uri="{FF2B5EF4-FFF2-40B4-BE49-F238E27FC236}">
                  <a16:creationId xmlns:a16="http://schemas.microsoft.com/office/drawing/2014/main" id="{CA621FF6-4D83-9AAC-5A1D-1C69376C6130}"/>
                </a:ext>
              </a:extLst>
            </p:cNvPr>
            <p:cNvCxnSpPr>
              <a:cxnSpLocks/>
            </p:cNvCxnSpPr>
            <p:nvPr/>
          </p:nvCxnSpPr>
          <p:spPr>
            <a:xfrm>
              <a:off x="1268062" y="4305590"/>
              <a:ext cx="0" cy="130454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A96B3EB9-75C9-08E2-F566-32BEACD8C827}"/>
                </a:ext>
              </a:extLst>
            </p:cNvPr>
            <p:cNvSpPr/>
            <p:nvPr/>
          </p:nvSpPr>
          <p:spPr>
            <a:xfrm>
              <a:off x="-153229" y="4823750"/>
              <a:ext cx="1390803" cy="445000"/>
            </a:xfrm>
            <a:prstGeom prst="rect">
              <a:avLst/>
            </a:prstGeom>
            <a:solidFill>
              <a:srgbClr val="01A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tx1"/>
                  </a:solidFill>
                </a:rPr>
                <a:t>Pre-crash data</a:t>
              </a:r>
            </a:p>
            <a:p>
              <a:pPr algn="ctr"/>
              <a:r>
                <a:rPr lang="en-US" altLang="ko-KR" sz="2000" dirty="0">
                  <a:solidFill>
                    <a:srgbClr val="FF0000"/>
                  </a:solidFill>
                </a:rPr>
                <a:t>(Roll angle/rate)</a:t>
              </a:r>
              <a:endParaRPr lang="ko-KR" alt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3CC1F71-8ADD-958E-8752-8CE8D86097B4}"/>
                </a:ext>
              </a:extLst>
            </p:cNvPr>
            <p:cNvSpPr txBox="1"/>
            <p:nvPr/>
          </p:nvSpPr>
          <p:spPr>
            <a:xfrm>
              <a:off x="1109968" y="5594178"/>
              <a:ext cx="316208" cy="281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T0</a:t>
              </a:r>
            </a:p>
          </p:txBody>
        </p:sp>
        <p:cxnSp>
          <p:nvCxnSpPr>
            <p:cNvPr id="7" name="직선 연결선 6">
              <a:extLst>
                <a:ext uri="{FF2B5EF4-FFF2-40B4-BE49-F238E27FC236}">
                  <a16:creationId xmlns:a16="http://schemas.microsoft.com/office/drawing/2014/main" id="{7908F0E8-EDB0-4E51-721D-D6BE2D469F2D}"/>
                </a:ext>
              </a:extLst>
            </p:cNvPr>
            <p:cNvCxnSpPr>
              <a:cxnSpLocks/>
            </p:cNvCxnSpPr>
            <p:nvPr/>
          </p:nvCxnSpPr>
          <p:spPr>
            <a:xfrm>
              <a:off x="2364122" y="4994438"/>
              <a:ext cx="0" cy="6156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0A9F673-B02B-2760-CDA5-B37188B43AEE}"/>
                </a:ext>
              </a:extLst>
            </p:cNvPr>
            <p:cNvSpPr txBox="1"/>
            <p:nvPr/>
          </p:nvSpPr>
          <p:spPr>
            <a:xfrm>
              <a:off x="2092563" y="5650525"/>
              <a:ext cx="543118" cy="2810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 end</a:t>
              </a:r>
            </a:p>
          </p:txBody>
        </p:sp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FCCA1C84-8B58-BA39-650B-A27C2C64396B}"/>
                </a:ext>
              </a:extLst>
            </p:cNvPr>
            <p:cNvSpPr/>
            <p:nvPr/>
          </p:nvSpPr>
          <p:spPr>
            <a:xfrm>
              <a:off x="1298557" y="4823750"/>
              <a:ext cx="1012542" cy="445000"/>
            </a:xfrm>
            <a:prstGeom prst="rect">
              <a:avLst/>
            </a:prstGeom>
            <a:solidFill>
              <a:srgbClr val="FAB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tx1"/>
                  </a:solidFill>
                </a:rPr>
                <a:t>Post-crash</a:t>
              </a:r>
              <a:endParaRPr lang="ko-KR" alt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C080166-290F-C3C4-3CEC-507FF5D19BA3}"/>
                </a:ext>
              </a:extLst>
            </p:cNvPr>
            <p:cNvSpPr txBox="1"/>
            <p:nvPr/>
          </p:nvSpPr>
          <p:spPr>
            <a:xfrm>
              <a:off x="-256918" y="5351825"/>
              <a:ext cx="554097" cy="281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/>
                <a:t>-5 sec</a:t>
              </a:r>
              <a:endParaRPr lang="ko-KR" altLang="en-US" b="1" dirty="0"/>
            </a:p>
          </p:txBody>
        </p:sp>
        <p:cxnSp>
          <p:nvCxnSpPr>
            <p:cNvPr id="16" name="직선 연결선 15">
              <a:extLst>
                <a:ext uri="{FF2B5EF4-FFF2-40B4-BE49-F238E27FC236}">
                  <a16:creationId xmlns:a16="http://schemas.microsoft.com/office/drawing/2014/main" id="{5DB80092-730D-E8E4-49EE-2FB2BF4C3BD6}"/>
                </a:ext>
              </a:extLst>
            </p:cNvPr>
            <p:cNvCxnSpPr>
              <a:cxnSpLocks/>
            </p:cNvCxnSpPr>
            <p:nvPr/>
          </p:nvCxnSpPr>
          <p:spPr>
            <a:xfrm>
              <a:off x="2635681" y="3271676"/>
              <a:ext cx="0" cy="97606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6FA5AC5-9181-938F-868B-8FC1BC5BDD0C}"/>
                </a:ext>
              </a:extLst>
            </p:cNvPr>
            <p:cNvSpPr txBox="1"/>
            <p:nvPr/>
          </p:nvSpPr>
          <p:spPr>
            <a:xfrm>
              <a:off x="1913556" y="4254668"/>
              <a:ext cx="1432259" cy="4918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>
                  <a:solidFill>
                    <a:srgbClr val="FF0000"/>
                  </a:solidFill>
                </a:rPr>
                <a:t>T0 @ deployment</a:t>
              </a:r>
              <a:br>
                <a:rPr lang="en-US" altLang="ko-KR" b="1" dirty="0">
                  <a:solidFill>
                    <a:srgbClr val="FF0000"/>
                  </a:solidFill>
                </a:rPr>
              </a:br>
              <a:r>
                <a:rPr lang="en-US" altLang="ko-KR" b="1" dirty="0">
                  <a:solidFill>
                    <a:srgbClr val="FF0000"/>
                  </a:solidFill>
                </a:rPr>
                <a:t>of ROPS</a:t>
              </a:r>
            </a:p>
          </p:txBody>
        </p:sp>
        <p:cxnSp>
          <p:nvCxnSpPr>
            <p:cNvPr id="18" name="직선 연결선 17">
              <a:extLst>
                <a:ext uri="{FF2B5EF4-FFF2-40B4-BE49-F238E27FC236}">
                  <a16:creationId xmlns:a16="http://schemas.microsoft.com/office/drawing/2014/main" id="{35451363-B009-2DEC-3034-6EB85922E625}"/>
                </a:ext>
              </a:extLst>
            </p:cNvPr>
            <p:cNvCxnSpPr>
              <a:cxnSpLocks/>
            </p:cNvCxnSpPr>
            <p:nvPr/>
          </p:nvCxnSpPr>
          <p:spPr>
            <a:xfrm>
              <a:off x="-153229" y="3957782"/>
              <a:ext cx="5180517" cy="0"/>
            </a:xfrm>
            <a:prstGeom prst="line">
              <a:avLst/>
            </a:prstGeom>
            <a:ln w="762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200EFF48-31B1-F512-6692-417306B6E1BD}"/>
                </a:ext>
              </a:extLst>
            </p:cNvPr>
            <p:cNvSpPr/>
            <p:nvPr/>
          </p:nvSpPr>
          <p:spPr>
            <a:xfrm>
              <a:off x="2669416" y="3472392"/>
              <a:ext cx="1012542" cy="445000"/>
            </a:xfrm>
            <a:prstGeom prst="rect">
              <a:avLst/>
            </a:prstGeom>
            <a:solidFill>
              <a:srgbClr val="FAB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tx1"/>
                  </a:solidFill>
                </a:rPr>
                <a:t>Post-crash</a:t>
              </a:r>
              <a:endParaRPr lang="ko-KR" altLang="en-US" sz="2000" dirty="0">
                <a:solidFill>
                  <a:schemeClr val="tx1"/>
                </a:solidFill>
              </a:endParaRPr>
            </a:p>
          </p:txBody>
        </p: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FA82AC41-44F4-7229-FEEA-6ABBCEED4062}"/>
                </a:ext>
              </a:extLst>
            </p:cNvPr>
            <p:cNvCxnSpPr>
              <a:cxnSpLocks/>
            </p:cNvCxnSpPr>
            <p:nvPr/>
          </p:nvCxnSpPr>
          <p:spPr>
            <a:xfrm>
              <a:off x="3687308" y="3624785"/>
              <a:ext cx="0" cy="6156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6833DD3-4332-578F-9B7D-6621036CEA1A}"/>
                </a:ext>
              </a:extLst>
            </p:cNvPr>
            <p:cNvSpPr txBox="1"/>
            <p:nvPr/>
          </p:nvSpPr>
          <p:spPr>
            <a:xfrm>
              <a:off x="3279078" y="4255144"/>
              <a:ext cx="857864" cy="4918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 end</a:t>
              </a:r>
            </a:p>
            <a:p>
              <a:pPr algn="ctr"/>
              <a:r>
                <a:rPr lang="en-US" altLang="ko-KR" b="1" dirty="0"/>
                <a:t>@ 300 </a:t>
              </a:r>
              <a:r>
                <a:rPr lang="en-US" altLang="ko-KR" b="1" dirty="0" err="1"/>
                <a:t>ms</a:t>
              </a:r>
              <a:endParaRPr lang="en-US" altLang="ko-KR" b="1" dirty="0"/>
            </a:p>
          </p:txBody>
        </p:sp>
        <p:cxnSp>
          <p:nvCxnSpPr>
            <p:cNvPr id="24" name="직선 연결선 23">
              <a:extLst>
                <a:ext uri="{FF2B5EF4-FFF2-40B4-BE49-F238E27FC236}">
                  <a16:creationId xmlns:a16="http://schemas.microsoft.com/office/drawing/2014/main" id="{0EB2EBDE-D634-350F-E434-8561390187B9}"/>
                </a:ext>
              </a:extLst>
            </p:cNvPr>
            <p:cNvCxnSpPr>
              <a:cxnSpLocks/>
            </p:cNvCxnSpPr>
            <p:nvPr/>
          </p:nvCxnSpPr>
          <p:spPr>
            <a:xfrm>
              <a:off x="100538" y="3528758"/>
              <a:ext cx="2501409" cy="0"/>
            </a:xfrm>
            <a:prstGeom prst="line">
              <a:avLst/>
            </a:prstGeom>
            <a:ln w="762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3EF47B2B-5C35-66F4-156E-6A4E4A8401A1}"/>
                </a:ext>
              </a:extLst>
            </p:cNvPr>
            <p:cNvSpPr/>
            <p:nvPr/>
          </p:nvSpPr>
          <p:spPr>
            <a:xfrm>
              <a:off x="250883" y="3066263"/>
              <a:ext cx="2074588" cy="445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bg1"/>
                  </a:solidFill>
                </a:rPr>
                <a:t>Activating of ROPS</a:t>
              </a:r>
              <a:endParaRPr lang="ko-KR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직사각형 27">
              <a:extLst>
                <a:ext uri="{FF2B5EF4-FFF2-40B4-BE49-F238E27FC236}">
                  <a16:creationId xmlns:a16="http://schemas.microsoft.com/office/drawing/2014/main" id="{80AB9F9A-0D26-FF2A-EEFC-3E1F77050D1F}"/>
                </a:ext>
              </a:extLst>
            </p:cNvPr>
            <p:cNvSpPr/>
            <p:nvPr/>
          </p:nvSpPr>
          <p:spPr>
            <a:xfrm>
              <a:off x="1268063" y="3599184"/>
              <a:ext cx="1367619" cy="445000"/>
            </a:xfrm>
            <a:prstGeom prst="rect">
              <a:avLst/>
            </a:prstGeom>
            <a:solidFill>
              <a:srgbClr val="01A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tx1"/>
                  </a:solidFill>
                </a:rPr>
                <a:t>Pre-crash data</a:t>
              </a:r>
            </a:p>
            <a:p>
              <a:pPr algn="ctr"/>
              <a:r>
                <a:rPr lang="en-US" altLang="ko-KR" sz="2000" dirty="0">
                  <a:solidFill>
                    <a:srgbClr val="FF0000"/>
                  </a:solidFill>
                </a:rPr>
                <a:t>(Roll angle/rate)</a:t>
              </a:r>
              <a:endParaRPr lang="ko-KR" altLang="en-US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D61E813F-A6AF-F5FA-758A-85295B345C7C}"/>
              </a:ext>
            </a:extLst>
          </p:cNvPr>
          <p:cNvSpPr/>
          <p:nvPr/>
        </p:nvSpPr>
        <p:spPr>
          <a:xfrm>
            <a:off x="251619" y="1096798"/>
            <a:ext cx="8640762" cy="515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44000">
              <a:lnSpc>
                <a:spcPct val="200000"/>
              </a:lnSpc>
              <a:buSzPct val="110000"/>
              <a:buBlip>
                <a:blip r:embed="rId3"/>
              </a:buBlip>
            </a:pPr>
            <a:r>
              <a:rPr lang="en-US" altLang="ko-KR" sz="1600" b="1" dirty="0">
                <a:cs typeface="Arial" panose="020B0604020202020204" pitchFamily="34" charset="0"/>
              </a:rPr>
              <a:t>Planar </a:t>
            </a:r>
            <a:r>
              <a:rPr lang="ko-KR" altLang="en-US" sz="1600" b="1" dirty="0">
                <a:cs typeface="Arial" panose="020B0604020202020204" pitchFamily="34" charset="0"/>
              </a:rPr>
              <a:t>→</a:t>
            </a:r>
            <a:r>
              <a:rPr lang="en-US" altLang="ko-KR" sz="1600" b="1" dirty="0">
                <a:cs typeface="Arial" panose="020B0604020202020204" pitchFamily="34" charset="0"/>
              </a:rPr>
              <a:t> Rollover (2) (edited) 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046BC8C0-E98B-6FDF-DCCB-81A9AE677896}"/>
              </a:ext>
            </a:extLst>
          </p:cNvPr>
          <p:cNvSpPr/>
          <p:nvPr/>
        </p:nvSpPr>
        <p:spPr>
          <a:xfrm>
            <a:off x="613996" y="4758903"/>
            <a:ext cx="907474" cy="5847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bg1"/>
                </a:solidFill>
              </a:rPr>
              <a:t>Planar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46D5D8A1-0308-B688-2A48-EE0E0E456587}"/>
              </a:ext>
            </a:extLst>
          </p:cNvPr>
          <p:cNvSpPr/>
          <p:nvPr/>
        </p:nvSpPr>
        <p:spPr>
          <a:xfrm>
            <a:off x="659187" y="3048725"/>
            <a:ext cx="1099385" cy="5847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bg1"/>
                </a:solidFill>
              </a:rPr>
              <a:t>Rollover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548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C43A8E-F637-34AD-715D-9817DCCA0F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직사각형 39">
            <a:extLst>
              <a:ext uri="{FF2B5EF4-FFF2-40B4-BE49-F238E27FC236}">
                <a16:creationId xmlns:a16="http://schemas.microsoft.com/office/drawing/2014/main" id="{F857565E-6A58-BE57-0BF0-8BAB580FF79B}"/>
              </a:ext>
            </a:extLst>
          </p:cNvPr>
          <p:cNvSpPr/>
          <p:nvPr/>
        </p:nvSpPr>
        <p:spPr>
          <a:xfrm>
            <a:off x="954360" y="80641"/>
            <a:ext cx="247535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EDR-DSSAD-IWG-29 </a:t>
            </a:r>
            <a:r>
              <a:rPr lang="en-US" altLang="ko-KR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</a:t>
            </a:r>
            <a:r>
              <a:rPr lang="en-US" altLang="ko-KR" sz="11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EDR Step 2</a:t>
            </a:r>
            <a:endParaRPr lang="en-US" altLang="ko-KR" sz="10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A20D8C5C-D6B5-694C-8CA4-DD3E1CBF2545}"/>
              </a:ext>
            </a:extLst>
          </p:cNvPr>
          <p:cNvSpPr/>
          <p:nvPr/>
        </p:nvSpPr>
        <p:spPr>
          <a:xfrm>
            <a:off x="251619" y="1096798"/>
            <a:ext cx="8640762" cy="3470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44000">
              <a:lnSpc>
                <a:spcPct val="200000"/>
              </a:lnSpc>
              <a:buSzPct val="110000"/>
              <a:buBlip>
                <a:blip r:embed="rId3"/>
              </a:buBlip>
            </a:pPr>
            <a:r>
              <a:rPr lang="en-US" altLang="ko-KR" sz="1600" b="1" dirty="0">
                <a:cs typeface="Arial" panose="020B0604020202020204" pitchFamily="34" charset="0"/>
              </a:rPr>
              <a:t>Summary</a:t>
            </a:r>
          </a:p>
          <a:p>
            <a:pPr lvl="1" indent="-144000">
              <a:lnSpc>
                <a:spcPct val="200000"/>
              </a:lnSpc>
              <a:buSzPct val="110000"/>
              <a:buBlip>
                <a:blip r:embed="rId3"/>
              </a:buBlip>
            </a:pPr>
            <a:r>
              <a:rPr lang="en-US" altLang="ko-KR" sz="1600" b="1" dirty="0">
                <a:cs typeface="Arial" panose="020B0604020202020204" pitchFamily="34" charset="0"/>
              </a:rPr>
              <a:t>Consider the meaning of two data elements(roll angle/rate).</a:t>
            </a:r>
          </a:p>
          <a:p>
            <a:pPr lvl="2" indent="-144000">
              <a:lnSpc>
                <a:spcPct val="200000"/>
              </a:lnSpc>
              <a:buSzPct val="110000"/>
              <a:buBlip>
                <a:blip r:embed="rId3"/>
              </a:buBlip>
            </a:pPr>
            <a:r>
              <a:rPr lang="en-US" altLang="ko-KR" sz="1600" b="1" dirty="0">
                <a:cs typeface="Arial" panose="020B0604020202020204" pitchFamily="34" charset="0"/>
              </a:rPr>
              <a:t>To having the meaning for two data elements, they have to be recorded before deployment.</a:t>
            </a:r>
          </a:p>
          <a:p>
            <a:pPr lvl="1" indent="-144000">
              <a:lnSpc>
                <a:spcPct val="200000"/>
              </a:lnSpc>
              <a:buSzPct val="110000"/>
              <a:buBlip>
                <a:blip r:embed="rId3"/>
              </a:buBlip>
            </a:pPr>
            <a:r>
              <a:rPr lang="en-US" altLang="ko-KR" sz="1600" b="1" dirty="0">
                <a:cs typeface="Arial" panose="020B0604020202020204" pitchFamily="34" charset="0"/>
              </a:rPr>
              <a:t>It is effective to record the two data elements before deployment by ROPS.</a:t>
            </a:r>
          </a:p>
          <a:p>
            <a:pPr lvl="2" indent="-144000">
              <a:lnSpc>
                <a:spcPct val="200000"/>
              </a:lnSpc>
              <a:buSzPct val="110000"/>
              <a:buBlip>
                <a:blip r:embed="rId3"/>
              </a:buBlip>
            </a:pPr>
            <a:r>
              <a:rPr lang="en-US" altLang="ko-KR" sz="1600" b="1" dirty="0">
                <a:cs typeface="Arial" panose="020B0604020202020204" pitchFamily="34" charset="0"/>
              </a:rPr>
              <a:t>To switch from post-crash to pre-crash for two data elements can help us investigate crash effectively and analyze the safety equipment performance.</a:t>
            </a:r>
          </a:p>
        </p:txBody>
      </p:sp>
    </p:spTree>
    <p:extLst>
      <p:ext uri="{BB962C8B-B14F-4D97-AF65-F5344CB8AC3E}">
        <p14:creationId xmlns:p14="http://schemas.microsoft.com/office/powerpoint/2010/main" val="3154169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67D2D8-4BD6-570C-33E6-C0BCBFE131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직사각형 39">
            <a:extLst>
              <a:ext uri="{FF2B5EF4-FFF2-40B4-BE49-F238E27FC236}">
                <a16:creationId xmlns:a16="http://schemas.microsoft.com/office/drawing/2014/main" id="{D11700E3-FDC5-40F7-A887-23E11CC02304}"/>
              </a:ext>
            </a:extLst>
          </p:cNvPr>
          <p:cNvSpPr/>
          <p:nvPr/>
        </p:nvSpPr>
        <p:spPr>
          <a:xfrm>
            <a:off x="954360" y="80641"/>
            <a:ext cx="247535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EDR-DSSAD-IWG-29 </a:t>
            </a:r>
            <a:r>
              <a:rPr lang="en-US" altLang="ko-KR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</a:t>
            </a:r>
            <a:r>
              <a:rPr lang="en-US" altLang="ko-KR" sz="11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EDR Step 2</a:t>
            </a:r>
            <a:endParaRPr lang="en-US" altLang="ko-KR" sz="10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2A1D725C-D455-4FEA-8CA8-EB35D464AC8B}"/>
              </a:ext>
            </a:extLst>
          </p:cNvPr>
          <p:cNvSpPr/>
          <p:nvPr/>
        </p:nvSpPr>
        <p:spPr>
          <a:xfrm>
            <a:off x="251619" y="1096798"/>
            <a:ext cx="8640762" cy="2146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44000">
              <a:lnSpc>
                <a:spcPct val="200000"/>
              </a:lnSpc>
              <a:buSzPct val="110000"/>
              <a:buBlip>
                <a:blip r:embed="rId3"/>
              </a:buBlip>
            </a:pPr>
            <a:r>
              <a:rPr lang="en-US" altLang="ko-KR" sz="1600" b="1" dirty="0">
                <a:cs typeface="Arial" panose="020B0604020202020204" pitchFamily="34" charset="0"/>
              </a:rPr>
              <a:t>OICA proposed the Conditions for establishment of time zero for Rollover Event (5.3.3.4.1)</a:t>
            </a:r>
          </a:p>
          <a:p>
            <a:pPr lvl="1" indent="-144000">
              <a:lnSpc>
                <a:spcPct val="200000"/>
              </a:lnSpc>
              <a:buSzPct val="110000"/>
              <a:buBlip>
                <a:blip r:embed="rId3"/>
              </a:buBlip>
            </a:pPr>
            <a:r>
              <a:rPr lang="en-US" altLang="ko-KR" sz="1600" b="1" dirty="0">
                <a:cs typeface="Arial" panose="020B0604020202020204" pitchFamily="34" charset="0"/>
              </a:rPr>
              <a:t>(5.3.3.4.1) Deployment of the Rollover protection system</a:t>
            </a:r>
          </a:p>
          <a:p>
            <a:pPr lvl="1" indent="-144000">
              <a:lnSpc>
                <a:spcPct val="150000"/>
              </a:lnSpc>
              <a:buSzPct val="110000"/>
              <a:buBlip>
                <a:blip r:embed="rId3"/>
              </a:buBlip>
            </a:pPr>
            <a:r>
              <a:rPr lang="en-US" altLang="ko-KR" sz="1600" b="1" dirty="0">
                <a:cs typeface="Arial" panose="020B0604020202020204" pitchFamily="34" charset="0"/>
              </a:rPr>
              <a:t>(Question) In this case, Are there still </a:t>
            </a:r>
            <a:r>
              <a:rPr lang="en-US" altLang="ko-KR" sz="1600" b="1" dirty="0">
                <a:solidFill>
                  <a:srgbClr val="FF0000"/>
                </a:solidFill>
                <a:cs typeface="Arial" panose="020B0604020202020204" pitchFamily="34" charset="0"/>
              </a:rPr>
              <a:t>two data elements </a:t>
            </a:r>
            <a:r>
              <a:rPr lang="en-US" altLang="ko-KR" sz="1600" b="1" dirty="0">
                <a:cs typeface="Arial" panose="020B0604020202020204" pitchFamily="34" charset="0"/>
              </a:rPr>
              <a:t>having a meaning regarding Rollover?</a:t>
            </a:r>
            <a:br>
              <a:rPr lang="en-US" altLang="ko-KR" sz="1600" b="1" dirty="0">
                <a:cs typeface="Arial" panose="020B0604020202020204" pitchFamily="34" charset="0"/>
              </a:rPr>
            </a:br>
            <a:r>
              <a:rPr lang="en-US" altLang="ko-KR" sz="1600" b="1" dirty="0">
                <a:cs typeface="Arial" panose="020B0604020202020204" pitchFamily="34" charset="0"/>
              </a:rPr>
              <a:t>These two data elements can’t show the vehicle’s rollover dynamics before deployment, and can’t show whether the deployment timing was proper or not. </a:t>
            </a: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08CF3670-4F71-0A97-DEF4-D24315BD7AF1}"/>
              </a:ext>
            </a:extLst>
          </p:cNvPr>
          <p:cNvGrpSpPr/>
          <p:nvPr/>
        </p:nvGrpSpPr>
        <p:grpSpPr>
          <a:xfrm>
            <a:off x="1597827" y="3429000"/>
            <a:ext cx="6270529" cy="2577670"/>
            <a:chOff x="954360" y="2788120"/>
            <a:chExt cx="7694120" cy="3162875"/>
          </a:xfrm>
        </p:grpSpPr>
        <p:grpSp>
          <p:nvGrpSpPr>
            <p:cNvPr id="3" name="그룹 2">
              <a:extLst>
                <a:ext uri="{FF2B5EF4-FFF2-40B4-BE49-F238E27FC236}">
                  <a16:creationId xmlns:a16="http://schemas.microsoft.com/office/drawing/2014/main" id="{8D050F94-E43D-CAF2-C816-FDD0846755EE}"/>
                </a:ext>
              </a:extLst>
            </p:cNvPr>
            <p:cNvGrpSpPr/>
            <p:nvPr/>
          </p:nvGrpSpPr>
          <p:grpSpPr>
            <a:xfrm>
              <a:off x="954360" y="2788120"/>
              <a:ext cx="7694120" cy="3162875"/>
              <a:chOff x="409839" y="3889806"/>
              <a:chExt cx="5855494" cy="2407058"/>
            </a:xfrm>
          </p:grpSpPr>
          <p:cxnSp>
            <p:nvCxnSpPr>
              <p:cNvPr id="23" name="직선 연결선 22">
                <a:extLst>
                  <a:ext uri="{FF2B5EF4-FFF2-40B4-BE49-F238E27FC236}">
                    <a16:creationId xmlns:a16="http://schemas.microsoft.com/office/drawing/2014/main" id="{F2A50373-AE8B-4ABD-A9E9-0638732928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0562" y="5299238"/>
                <a:ext cx="5674771" cy="0"/>
              </a:xfrm>
              <a:prstGeom prst="line">
                <a:avLst/>
              </a:prstGeom>
              <a:ln w="76200"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직선 연결선 26">
                <a:extLst>
                  <a:ext uri="{FF2B5EF4-FFF2-40B4-BE49-F238E27FC236}">
                    <a16:creationId xmlns:a16="http://schemas.microsoft.com/office/drawing/2014/main" id="{E557AC64-98E0-4F8B-97AC-245785593E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15177" y="4305590"/>
                <a:ext cx="0" cy="1304544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직사각형 28">
                <a:extLst>
                  <a:ext uri="{FF2B5EF4-FFF2-40B4-BE49-F238E27FC236}">
                    <a16:creationId xmlns:a16="http://schemas.microsoft.com/office/drawing/2014/main" id="{E7CC3E49-9574-4D03-9985-5D3D1E6B75AE}"/>
                  </a:ext>
                </a:extLst>
              </p:cNvPr>
              <p:cNvSpPr/>
              <p:nvPr/>
            </p:nvSpPr>
            <p:spPr>
              <a:xfrm>
                <a:off x="829063" y="4823750"/>
                <a:ext cx="2340852" cy="445000"/>
              </a:xfrm>
              <a:prstGeom prst="rect">
                <a:avLst/>
              </a:prstGeom>
              <a:solidFill>
                <a:srgbClr val="01A6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2000" dirty="0">
                    <a:solidFill>
                      <a:schemeClr val="tx1"/>
                    </a:solidFill>
                  </a:rPr>
                  <a:t>Pre-crash data</a:t>
                </a:r>
                <a:endParaRPr lang="ko-KR" alt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599B2A1-E7B5-44D6-A009-33F52656A27B}"/>
                  </a:ext>
                </a:extLst>
              </p:cNvPr>
              <p:cNvSpPr txBox="1"/>
              <p:nvPr/>
            </p:nvSpPr>
            <p:spPr>
              <a:xfrm>
                <a:off x="2172155" y="5594178"/>
                <a:ext cx="2086051" cy="7026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b="1" dirty="0"/>
                  <a:t>T0</a:t>
                </a:r>
              </a:p>
              <a:p>
                <a:pPr algn="ctr"/>
                <a:r>
                  <a:rPr lang="en-US" altLang="ko-KR" b="1" dirty="0"/>
                  <a:t>@ Deployment of the</a:t>
                </a:r>
              </a:p>
              <a:p>
                <a:pPr algn="ctr"/>
                <a:r>
                  <a:rPr lang="en-US" altLang="ko-KR" b="1" dirty="0"/>
                  <a:t>Rollover protection system</a:t>
                </a:r>
              </a:p>
            </p:txBody>
          </p:sp>
          <p:cxnSp>
            <p:nvCxnSpPr>
              <p:cNvPr id="42" name="직선 연결선 41">
                <a:extLst>
                  <a:ext uri="{FF2B5EF4-FFF2-40B4-BE49-F238E27FC236}">
                    <a16:creationId xmlns:a16="http://schemas.microsoft.com/office/drawing/2014/main" id="{7EE1302F-AF4A-4832-9685-8DEC49B46F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09224" y="4994438"/>
                <a:ext cx="0" cy="615696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0D8C40B-A8C9-472F-8A6A-BA088D8B9CA6}"/>
                  </a:ext>
                </a:extLst>
              </p:cNvPr>
              <p:cNvSpPr txBox="1"/>
              <p:nvPr/>
            </p:nvSpPr>
            <p:spPr>
              <a:xfrm>
                <a:off x="4480291" y="5650525"/>
                <a:ext cx="857864" cy="4918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b="1" dirty="0"/>
                  <a:t>T end</a:t>
                </a:r>
              </a:p>
              <a:p>
                <a:pPr algn="ctr"/>
                <a:r>
                  <a:rPr lang="en-US" altLang="ko-KR" b="1" dirty="0"/>
                  <a:t>@ 300 </a:t>
                </a:r>
                <a:r>
                  <a:rPr lang="en-US" altLang="ko-KR" b="1" dirty="0" err="1"/>
                  <a:t>ms</a:t>
                </a:r>
                <a:endParaRPr lang="en-US" altLang="ko-KR" b="1" dirty="0"/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C2B35DF-22FD-48B3-A9C9-8C046FB97DD1}"/>
                  </a:ext>
                </a:extLst>
              </p:cNvPr>
              <p:cNvSpPr/>
              <p:nvPr/>
            </p:nvSpPr>
            <p:spPr>
              <a:xfrm>
                <a:off x="3260440" y="4823750"/>
                <a:ext cx="1613840" cy="445000"/>
              </a:xfrm>
              <a:prstGeom prst="rect">
                <a:avLst/>
              </a:prstGeom>
              <a:solidFill>
                <a:srgbClr val="FAB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2000" dirty="0">
                    <a:solidFill>
                      <a:schemeClr val="tx1"/>
                    </a:solidFill>
                  </a:rPr>
                  <a:t>Post-crash data</a:t>
                </a:r>
                <a:endParaRPr lang="ko-KR" alt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E69B5F1-1666-4D8B-9DC6-671498B77085}"/>
                  </a:ext>
                </a:extLst>
              </p:cNvPr>
              <p:cNvSpPr txBox="1"/>
              <p:nvPr/>
            </p:nvSpPr>
            <p:spPr>
              <a:xfrm>
                <a:off x="409839" y="5351825"/>
                <a:ext cx="554097" cy="2810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b="1" dirty="0"/>
                  <a:t>-5 sec</a:t>
                </a:r>
                <a:endParaRPr lang="ko-KR" altLang="en-US" b="1" dirty="0"/>
              </a:p>
            </p:txBody>
          </p:sp>
          <p:cxnSp>
            <p:nvCxnSpPr>
              <p:cNvPr id="8" name="직선 연결선 7">
                <a:extLst>
                  <a:ext uri="{FF2B5EF4-FFF2-40B4-BE49-F238E27FC236}">
                    <a16:creationId xmlns:a16="http://schemas.microsoft.com/office/drawing/2014/main" id="{D1627BAE-AA0B-491B-9AC2-33DBAF229A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68" y="4500662"/>
                <a:ext cx="2501409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FD00D111-DE0E-43FE-AFBE-370E19284AEB}"/>
                  </a:ext>
                </a:extLst>
              </p:cNvPr>
              <p:cNvSpPr/>
              <p:nvPr/>
            </p:nvSpPr>
            <p:spPr>
              <a:xfrm>
                <a:off x="590562" y="3911931"/>
                <a:ext cx="2197793" cy="54407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2000" dirty="0">
                    <a:solidFill>
                      <a:schemeClr val="bg1"/>
                    </a:solidFill>
                  </a:rPr>
                  <a:t>Activating of ROPS</a:t>
                </a:r>
              </a:p>
              <a:p>
                <a:pPr algn="ctr"/>
                <a:r>
                  <a:rPr lang="en-US" altLang="ko-KR" sz="2000" dirty="0">
                    <a:solidFill>
                      <a:schemeClr val="bg1"/>
                    </a:solidFill>
                  </a:rPr>
                  <a:t>(keep monitoring)</a:t>
                </a:r>
                <a:endParaRPr lang="ko-KR" altLang="en-US" sz="2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CB416762-CF23-A7A3-7A9B-67460C4443EF}"/>
                  </a:ext>
                </a:extLst>
              </p:cNvPr>
              <p:cNvSpPr/>
              <p:nvPr/>
            </p:nvSpPr>
            <p:spPr>
              <a:xfrm>
                <a:off x="3627096" y="3889806"/>
                <a:ext cx="2351771" cy="33097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FF0000"/>
                    </a:solidFill>
                  </a:rPr>
                  <a:t>Roll angle / Roll rate</a:t>
                </a:r>
                <a:endParaRPr lang="ko-KR" altLang="en-US" sz="2000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12" name="연결선: 꺾임 11">
              <a:extLst>
                <a:ext uri="{FF2B5EF4-FFF2-40B4-BE49-F238E27FC236}">
                  <a16:creationId xmlns:a16="http://schemas.microsoft.com/office/drawing/2014/main" id="{2AD598FE-05E3-C495-75B6-DA76185279E3}"/>
                </a:ext>
              </a:extLst>
            </p:cNvPr>
            <p:cNvCxnSpPr>
              <a:stCxn id="44" idx="0"/>
              <a:endCxn id="10" idx="2"/>
            </p:cNvCxnSpPr>
            <p:nvPr/>
          </p:nvCxnSpPr>
          <p:spPr>
            <a:xfrm rot="5400000" flipH="1" flipV="1">
              <a:off x="5847496" y="3135870"/>
              <a:ext cx="792300" cy="966607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60690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67D2D8-4BD6-570C-33E6-C0BCBFE131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직사각형 39">
            <a:extLst>
              <a:ext uri="{FF2B5EF4-FFF2-40B4-BE49-F238E27FC236}">
                <a16:creationId xmlns:a16="http://schemas.microsoft.com/office/drawing/2014/main" id="{D11700E3-FDC5-40F7-A887-23E11CC02304}"/>
              </a:ext>
            </a:extLst>
          </p:cNvPr>
          <p:cNvSpPr/>
          <p:nvPr/>
        </p:nvSpPr>
        <p:spPr>
          <a:xfrm>
            <a:off x="954360" y="80641"/>
            <a:ext cx="247535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EDR-DSSAD-IWG-29 </a:t>
            </a:r>
            <a:r>
              <a:rPr lang="en-US" altLang="ko-KR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</a:t>
            </a:r>
            <a:r>
              <a:rPr lang="en-US" altLang="ko-KR" sz="11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EDR Step 2</a:t>
            </a:r>
            <a:endParaRPr lang="en-US" altLang="ko-KR" sz="10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9AECB010-F080-8E8C-B0D6-697DEF2C3E04}"/>
              </a:ext>
            </a:extLst>
          </p:cNvPr>
          <p:cNvSpPr/>
          <p:nvPr/>
        </p:nvSpPr>
        <p:spPr>
          <a:xfrm>
            <a:off x="251619" y="1096798"/>
            <a:ext cx="8640762" cy="1500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44000">
              <a:lnSpc>
                <a:spcPct val="200000"/>
              </a:lnSpc>
              <a:buSzPct val="110000"/>
              <a:buBlip>
                <a:blip r:embed="rId3"/>
              </a:buBlip>
            </a:pPr>
            <a:r>
              <a:rPr lang="en-US" altLang="ko-KR" sz="1600" b="1" dirty="0">
                <a:cs typeface="Arial" panose="020B0604020202020204" pitchFamily="34" charset="0"/>
              </a:rPr>
              <a:t>Rollover (only)</a:t>
            </a:r>
          </a:p>
          <a:p>
            <a:pPr lvl="1" indent="-144000">
              <a:lnSpc>
                <a:spcPct val="200000"/>
              </a:lnSpc>
              <a:buSzPct val="110000"/>
              <a:buBlip>
                <a:blip r:embed="rId3"/>
              </a:buBlip>
            </a:pPr>
            <a:r>
              <a:rPr lang="en-US" altLang="ko-KR" sz="1600" b="1" dirty="0">
                <a:cs typeface="Arial" panose="020B0604020202020204" pitchFamily="34" charset="0"/>
              </a:rPr>
              <a:t> Two data elements are only recorded in the situation after the deployment of ROPS. </a:t>
            </a:r>
          </a:p>
          <a:p>
            <a:pPr lvl="1" indent="-144000">
              <a:lnSpc>
                <a:spcPct val="200000"/>
              </a:lnSpc>
              <a:buSzPct val="110000"/>
              <a:buBlip>
                <a:blip r:embed="rId3"/>
              </a:buBlip>
            </a:pPr>
            <a:r>
              <a:rPr lang="en-US" altLang="ko-KR" sz="1600" b="1" dirty="0">
                <a:cs typeface="Arial" panose="020B0604020202020204" pitchFamily="34" charset="0"/>
              </a:rPr>
              <a:t> Two data elements don’t record the situation in which vehicle is rolling before deployment.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AC8F905F-776A-1F75-94BA-E3E25658E3BE}"/>
              </a:ext>
            </a:extLst>
          </p:cNvPr>
          <p:cNvGrpSpPr/>
          <p:nvPr/>
        </p:nvGrpSpPr>
        <p:grpSpPr>
          <a:xfrm>
            <a:off x="778915" y="2859570"/>
            <a:ext cx="7694120" cy="3003623"/>
            <a:chOff x="409839" y="4011002"/>
            <a:chExt cx="5855494" cy="2285862"/>
          </a:xfrm>
        </p:grpSpPr>
        <p:cxnSp>
          <p:nvCxnSpPr>
            <p:cNvPr id="4" name="직선 연결선 3">
              <a:extLst>
                <a:ext uri="{FF2B5EF4-FFF2-40B4-BE49-F238E27FC236}">
                  <a16:creationId xmlns:a16="http://schemas.microsoft.com/office/drawing/2014/main" id="{FC84FB9B-3793-AEC0-F6FD-198DB489CC66}"/>
                </a:ext>
              </a:extLst>
            </p:cNvPr>
            <p:cNvCxnSpPr>
              <a:cxnSpLocks/>
            </p:cNvCxnSpPr>
            <p:nvPr/>
          </p:nvCxnSpPr>
          <p:spPr>
            <a:xfrm>
              <a:off x="590562" y="5299238"/>
              <a:ext cx="5674771" cy="0"/>
            </a:xfrm>
            <a:prstGeom prst="line">
              <a:avLst/>
            </a:prstGeom>
            <a:ln w="762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직선 연결선 4">
              <a:extLst>
                <a:ext uri="{FF2B5EF4-FFF2-40B4-BE49-F238E27FC236}">
                  <a16:creationId xmlns:a16="http://schemas.microsoft.com/office/drawing/2014/main" id="{49149E02-3695-85C8-E5BF-788B4A5158F7}"/>
                </a:ext>
              </a:extLst>
            </p:cNvPr>
            <p:cNvCxnSpPr>
              <a:cxnSpLocks/>
            </p:cNvCxnSpPr>
            <p:nvPr/>
          </p:nvCxnSpPr>
          <p:spPr>
            <a:xfrm>
              <a:off x="3215177" y="4305590"/>
              <a:ext cx="0" cy="130454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57E16EB3-9E5E-0444-EAA5-164DA0E45056}"/>
                </a:ext>
              </a:extLst>
            </p:cNvPr>
            <p:cNvSpPr/>
            <p:nvPr/>
          </p:nvSpPr>
          <p:spPr>
            <a:xfrm>
              <a:off x="829063" y="4823750"/>
              <a:ext cx="2340852" cy="445000"/>
            </a:xfrm>
            <a:prstGeom prst="rect">
              <a:avLst/>
            </a:prstGeom>
            <a:solidFill>
              <a:srgbClr val="01A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tx1"/>
                  </a:solidFill>
                </a:rPr>
                <a:t>Pre-crash data</a:t>
              </a:r>
              <a:endParaRPr lang="ko-KR" alt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AFD2131-F384-A251-7099-8854C25A6916}"/>
                </a:ext>
              </a:extLst>
            </p:cNvPr>
            <p:cNvSpPr txBox="1"/>
            <p:nvPr/>
          </p:nvSpPr>
          <p:spPr>
            <a:xfrm>
              <a:off x="2172155" y="5594178"/>
              <a:ext cx="2086051" cy="7026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T0</a:t>
              </a:r>
            </a:p>
            <a:p>
              <a:pPr algn="ctr"/>
              <a:r>
                <a:rPr lang="en-US" altLang="ko-KR" b="1" dirty="0">
                  <a:solidFill>
                    <a:srgbClr val="FF0000"/>
                  </a:solidFill>
                </a:rPr>
                <a:t>@ Deployment of the</a:t>
              </a:r>
            </a:p>
            <a:p>
              <a:pPr algn="ctr"/>
              <a:r>
                <a:rPr lang="en-US" altLang="ko-KR" b="1" dirty="0">
                  <a:solidFill>
                    <a:srgbClr val="FF0000"/>
                  </a:solidFill>
                </a:rPr>
                <a:t>Rollover protection system</a:t>
              </a:r>
            </a:p>
          </p:txBody>
        </p:sp>
        <p:cxnSp>
          <p:nvCxnSpPr>
            <p:cNvPr id="11" name="직선 연결선 10">
              <a:extLst>
                <a:ext uri="{FF2B5EF4-FFF2-40B4-BE49-F238E27FC236}">
                  <a16:creationId xmlns:a16="http://schemas.microsoft.com/office/drawing/2014/main" id="{285FD495-963D-1007-07FE-7A02AA2D891B}"/>
                </a:ext>
              </a:extLst>
            </p:cNvPr>
            <p:cNvCxnSpPr>
              <a:cxnSpLocks/>
            </p:cNvCxnSpPr>
            <p:nvPr/>
          </p:nvCxnSpPr>
          <p:spPr>
            <a:xfrm>
              <a:off x="4909224" y="4994438"/>
              <a:ext cx="0" cy="6156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7C450FB-9865-7514-B187-F7B47E30B9BF}"/>
                </a:ext>
              </a:extLst>
            </p:cNvPr>
            <p:cNvSpPr txBox="1"/>
            <p:nvPr/>
          </p:nvSpPr>
          <p:spPr>
            <a:xfrm>
              <a:off x="4480291" y="5650525"/>
              <a:ext cx="857864" cy="4918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 end</a:t>
              </a:r>
            </a:p>
            <a:p>
              <a:pPr algn="ctr"/>
              <a:r>
                <a:rPr lang="en-US" altLang="ko-KR" b="1" dirty="0"/>
                <a:t>@ 300 </a:t>
              </a:r>
              <a:r>
                <a:rPr lang="en-US" altLang="ko-KR" b="1" dirty="0" err="1"/>
                <a:t>ms</a:t>
              </a:r>
              <a:endParaRPr lang="en-US" altLang="ko-KR" b="1" dirty="0"/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0D97E5C4-DF4B-66E9-B2E0-1096CDA2F752}"/>
                </a:ext>
              </a:extLst>
            </p:cNvPr>
            <p:cNvSpPr/>
            <p:nvPr/>
          </p:nvSpPr>
          <p:spPr>
            <a:xfrm>
              <a:off x="3260440" y="4823750"/>
              <a:ext cx="1613840" cy="445000"/>
            </a:xfrm>
            <a:prstGeom prst="rect">
              <a:avLst/>
            </a:prstGeom>
            <a:solidFill>
              <a:srgbClr val="FAB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rgbClr val="FF0000"/>
                  </a:solidFill>
                </a:rPr>
                <a:t>Roll angle</a:t>
              </a:r>
            </a:p>
            <a:p>
              <a:pPr algn="ctr"/>
              <a:r>
                <a:rPr lang="en-US" altLang="ko-KR" sz="2000" dirty="0">
                  <a:solidFill>
                    <a:srgbClr val="FF0000"/>
                  </a:solidFill>
                </a:rPr>
                <a:t>Roll rate</a:t>
              </a:r>
              <a:endParaRPr lang="ko-KR" alt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A42089A-CFBA-0BCB-AD9A-373B86CC6F5D}"/>
                </a:ext>
              </a:extLst>
            </p:cNvPr>
            <p:cNvSpPr txBox="1"/>
            <p:nvPr/>
          </p:nvSpPr>
          <p:spPr>
            <a:xfrm>
              <a:off x="409839" y="5351825"/>
              <a:ext cx="554097" cy="281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/>
                <a:t>-5 sec</a:t>
              </a:r>
              <a:endParaRPr lang="ko-KR" altLang="en-US" b="1" dirty="0"/>
            </a:p>
          </p:txBody>
        </p:sp>
        <p:cxnSp>
          <p:nvCxnSpPr>
            <p:cNvPr id="15" name="직선 연결선 14">
              <a:extLst>
                <a:ext uri="{FF2B5EF4-FFF2-40B4-BE49-F238E27FC236}">
                  <a16:creationId xmlns:a16="http://schemas.microsoft.com/office/drawing/2014/main" id="{3056DD06-59DF-341B-017E-86F8BCB9AFBA}"/>
                </a:ext>
              </a:extLst>
            </p:cNvPr>
            <p:cNvCxnSpPr>
              <a:cxnSpLocks/>
            </p:cNvCxnSpPr>
            <p:nvPr/>
          </p:nvCxnSpPr>
          <p:spPr>
            <a:xfrm>
              <a:off x="713768" y="4500662"/>
              <a:ext cx="2501409" cy="0"/>
            </a:xfrm>
            <a:prstGeom prst="line">
              <a:avLst/>
            </a:prstGeom>
            <a:ln w="762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4480CB18-A57D-50CC-9745-F41C759222F9}"/>
                </a:ext>
              </a:extLst>
            </p:cNvPr>
            <p:cNvSpPr/>
            <p:nvPr/>
          </p:nvSpPr>
          <p:spPr>
            <a:xfrm>
              <a:off x="713768" y="4011002"/>
              <a:ext cx="2074588" cy="445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bg1"/>
                  </a:solidFill>
                </a:rPr>
                <a:t>Activating of ROPS</a:t>
              </a:r>
            </a:p>
            <a:p>
              <a:pPr algn="ctr"/>
              <a:r>
                <a:rPr lang="en-US" altLang="ko-KR" sz="2000" dirty="0">
                  <a:solidFill>
                    <a:schemeClr val="bg1"/>
                  </a:solidFill>
                </a:rPr>
                <a:t>(keep monitoring)</a:t>
              </a:r>
              <a:endParaRPr lang="ko-KR" altLang="en-US" sz="2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1266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67D2D8-4BD6-570C-33E6-C0BCBFE131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직사각형 39">
            <a:extLst>
              <a:ext uri="{FF2B5EF4-FFF2-40B4-BE49-F238E27FC236}">
                <a16:creationId xmlns:a16="http://schemas.microsoft.com/office/drawing/2014/main" id="{D11700E3-FDC5-40F7-A887-23E11CC02304}"/>
              </a:ext>
            </a:extLst>
          </p:cNvPr>
          <p:cNvSpPr/>
          <p:nvPr/>
        </p:nvSpPr>
        <p:spPr>
          <a:xfrm>
            <a:off x="954360" y="80641"/>
            <a:ext cx="247535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EDR-DSSAD-IWG-29 </a:t>
            </a:r>
            <a:r>
              <a:rPr lang="en-US" altLang="ko-KR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</a:t>
            </a:r>
            <a:r>
              <a:rPr lang="en-US" altLang="ko-KR" sz="11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EDR Step 2</a:t>
            </a:r>
            <a:endParaRPr lang="en-US" altLang="ko-KR" sz="10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D642E7C-261A-85B5-0B59-B74CC8856E09}"/>
              </a:ext>
            </a:extLst>
          </p:cNvPr>
          <p:cNvSpPr/>
          <p:nvPr/>
        </p:nvSpPr>
        <p:spPr>
          <a:xfrm>
            <a:off x="251619" y="1096798"/>
            <a:ext cx="8640762" cy="1500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44000">
              <a:lnSpc>
                <a:spcPct val="200000"/>
              </a:lnSpc>
              <a:buSzPct val="110000"/>
              <a:buBlip>
                <a:blip r:embed="rId2"/>
              </a:buBlip>
            </a:pPr>
            <a:r>
              <a:rPr lang="en-US" altLang="ko-KR" sz="1600" b="1" dirty="0">
                <a:cs typeface="Arial" panose="020B0604020202020204" pitchFamily="34" charset="0"/>
              </a:rPr>
              <a:t>Rollover </a:t>
            </a:r>
            <a:r>
              <a:rPr lang="ko-KR" altLang="en-US" sz="1600" b="1" dirty="0">
                <a:cs typeface="Arial" panose="020B0604020202020204" pitchFamily="34" charset="0"/>
              </a:rPr>
              <a:t>→</a:t>
            </a:r>
            <a:r>
              <a:rPr lang="en-US" altLang="ko-KR" sz="1600" b="1" dirty="0">
                <a:cs typeface="Arial" panose="020B0604020202020204" pitchFamily="34" charset="0"/>
              </a:rPr>
              <a:t> Planar </a:t>
            </a:r>
          </a:p>
          <a:p>
            <a:pPr lvl="1" indent="-144000">
              <a:lnSpc>
                <a:spcPct val="200000"/>
              </a:lnSpc>
              <a:buSzPct val="110000"/>
              <a:buBlip>
                <a:blip r:embed="rId2"/>
              </a:buBlip>
            </a:pPr>
            <a:r>
              <a:rPr lang="en-US" altLang="ko-KR" sz="1600" b="1" dirty="0">
                <a:cs typeface="Arial" panose="020B0604020202020204" pitchFamily="34" charset="0"/>
              </a:rPr>
              <a:t>Two data elements are only recorded in the situation after the deployment of ROPS, regardless of the planar event. Then, also don’t record the rolling situation before deployment.</a:t>
            </a: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8F07FEC6-AA53-EA5D-F1D7-1A1816F269D4}"/>
              </a:ext>
            </a:extLst>
          </p:cNvPr>
          <p:cNvGrpSpPr/>
          <p:nvPr/>
        </p:nvGrpSpPr>
        <p:grpSpPr>
          <a:xfrm>
            <a:off x="669850" y="2516238"/>
            <a:ext cx="7390417" cy="3988357"/>
            <a:chOff x="-597077" y="3472392"/>
            <a:chExt cx="5624365" cy="3035278"/>
          </a:xfrm>
        </p:grpSpPr>
        <p:cxnSp>
          <p:nvCxnSpPr>
            <p:cNvPr id="15" name="직선 연결선 14">
              <a:extLst>
                <a:ext uri="{FF2B5EF4-FFF2-40B4-BE49-F238E27FC236}">
                  <a16:creationId xmlns:a16="http://schemas.microsoft.com/office/drawing/2014/main" id="{ACE9227E-86AF-6797-F64A-DF6E1064E398}"/>
                </a:ext>
              </a:extLst>
            </p:cNvPr>
            <p:cNvCxnSpPr>
              <a:cxnSpLocks/>
            </p:cNvCxnSpPr>
            <p:nvPr/>
          </p:nvCxnSpPr>
          <p:spPr>
            <a:xfrm>
              <a:off x="-230550" y="5299238"/>
              <a:ext cx="5257838" cy="0"/>
            </a:xfrm>
            <a:prstGeom prst="line">
              <a:avLst/>
            </a:prstGeom>
            <a:ln w="762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>
              <a:extLst>
                <a:ext uri="{FF2B5EF4-FFF2-40B4-BE49-F238E27FC236}">
                  <a16:creationId xmlns:a16="http://schemas.microsoft.com/office/drawing/2014/main" id="{F9BBE35E-DCDD-8732-D967-02137B8E02A8}"/>
                </a:ext>
              </a:extLst>
            </p:cNvPr>
            <p:cNvCxnSpPr>
              <a:cxnSpLocks/>
            </p:cNvCxnSpPr>
            <p:nvPr/>
          </p:nvCxnSpPr>
          <p:spPr>
            <a:xfrm>
              <a:off x="1934820" y="4305590"/>
              <a:ext cx="0" cy="130454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753ABDAD-F860-1950-283F-B9C070881FB4}"/>
                </a:ext>
              </a:extLst>
            </p:cNvPr>
            <p:cNvSpPr/>
            <p:nvPr/>
          </p:nvSpPr>
          <p:spPr>
            <a:xfrm>
              <a:off x="590562" y="4823750"/>
              <a:ext cx="1313771" cy="445000"/>
            </a:xfrm>
            <a:prstGeom prst="rect">
              <a:avLst/>
            </a:prstGeom>
            <a:solidFill>
              <a:srgbClr val="01A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tx1"/>
                  </a:solidFill>
                </a:rPr>
                <a:t>Pre-crash data</a:t>
              </a:r>
              <a:endParaRPr lang="ko-KR" alt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47EA06C-3966-7153-D6A8-D4AD9DDEB7AD}"/>
                </a:ext>
              </a:extLst>
            </p:cNvPr>
            <p:cNvSpPr txBox="1"/>
            <p:nvPr/>
          </p:nvSpPr>
          <p:spPr>
            <a:xfrm>
              <a:off x="1023284" y="5594178"/>
              <a:ext cx="1823080" cy="913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T0</a:t>
              </a:r>
            </a:p>
            <a:p>
              <a:pPr algn="ctr"/>
              <a:r>
                <a:rPr lang="en-US" altLang="ko-KR" b="1" dirty="0"/>
                <a:t>@ Deployment of </a:t>
              </a:r>
              <a:br>
                <a:rPr lang="en-US" altLang="ko-KR" b="1" dirty="0"/>
              </a:br>
              <a:r>
                <a:rPr lang="en-US" altLang="ko-KR" b="1" dirty="0"/>
                <a:t>the Rollover protection</a:t>
              </a:r>
              <a:br>
                <a:rPr lang="en-US" altLang="ko-KR" b="1" dirty="0"/>
              </a:br>
              <a:r>
                <a:rPr lang="en-US" altLang="ko-KR" b="1" dirty="0"/>
                <a:t>system</a:t>
              </a:r>
            </a:p>
          </p:txBody>
        </p: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C8EC4CDB-52CE-4008-166A-E131E947C86D}"/>
                </a:ext>
              </a:extLst>
            </p:cNvPr>
            <p:cNvCxnSpPr>
              <a:cxnSpLocks/>
            </p:cNvCxnSpPr>
            <p:nvPr/>
          </p:nvCxnSpPr>
          <p:spPr>
            <a:xfrm>
              <a:off x="3030880" y="4994438"/>
              <a:ext cx="0" cy="6156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8A53244-490C-C39A-0C0B-FA5FF65BB373}"/>
                </a:ext>
              </a:extLst>
            </p:cNvPr>
            <p:cNvSpPr txBox="1"/>
            <p:nvPr/>
          </p:nvSpPr>
          <p:spPr>
            <a:xfrm>
              <a:off x="2601947" y="5650525"/>
              <a:ext cx="857864" cy="4918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 end</a:t>
              </a:r>
            </a:p>
            <a:p>
              <a:pPr algn="ctr"/>
              <a:r>
                <a:rPr lang="en-US" altLang="ko-KR" b="1" dirty="0"/>
                <a:t>@ 300 </a:t>
              </a:r>
              <a:r>
                <a:rPr lang="en-US" altLang="ko-KR" b="1" dirty="0" err="1"/>
                <a:t>ms</a:t>
              </a:r>
              <a:endParaRPr lang="en-US" altLang="ko-KR" b="1" dirty="0"/>
            </a:p>
          </p:txBody>
        </p:sp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B16B78D8-7D64-5563-0CAC-F4BE7141ABEE}"/>
                </a:ext>
              </a:extLst>
            </p:cNvPr>
            <p:cNvSpPr/>
            <p:nvPr/>
          </p:nvSpPr>
          <p:spPr>
            <a:xfrm>
              <a:off x="1965308" y="4823750"/>
              <a:ext cx="1012542" cy="445000"/>
            </a:xfrm>
            <a:prstGeom prst="rect">
              <a:avLst/>
            </a:prstGeom>
            <a:solidFill>
              <a:srgbClr val="FAB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rgbClr val="FF0000"/>
                  </a:solidFill>
                </a:rPr>
                <a:t>Roll angle</a:t>
              </a:r>
            </a:p>
            <a:p>
              <a:pPr algn="ctr"/>
              <a:r>
                <a:rPr lang="en-US" altLang="ko-KR" sz="2000" dirty="0">
                  <a:solidFill>
                    <a:srgbClr val="FF0000"/>
                  </a:solidFill>
                </a:rPr>
                <a:t>Roll rate</a:t>
              </a:r>
              <a:endParaRPr lang="ko-KR" alt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50E5F54-31EF-CBC5-7EEC-6FB2B472C61C}"/>
                </a:ext>
              </a:extLst>
            </p:cNvPr>
            <p:cNvSpPr txBox="1"/>
            <p:nvPr/>
          </p:nvSpPr>
          <p:spPr>
            <a:xfrm>
              <a:off x="409839" y="5351825"/>
              <a:ext cx="554097" cy="281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/>
                <a:t>-5 sec</a:t>
              </a:r>
              <a:endParaRPr lang="ko-KR" altLang="en-US" b="1" dirty="0"/>
            </a:p>
          </p:txBody>
        </p:sp>
        <p:cxnSp>
          <p:nvCxnSpPr>
            <p:cNvPr id="25" name="직선 연결선 24">
              <a:extLst>
                <a:ext uri="{FF2B5EF4-FFF2-40B4-BE49-F238E27FC236}">
                  <a16:creationId xmlns:a16="http://schemas.microsoft.com/office/drawing/2014/main" id="{2D5A1D6D-E3E1-3240-28F5-EAADCE3136D8}"/>
                </a:ext>
              </a:extLst>
            </p:cNvPr>
            <p:cNvCxnSpPr>
              <a:cxnSpLocks/>
            </p:cNvCxnSpPr>
            <p:nvPr/>
          </p:nvCxnSpPr>
          <p:spPr>
            <a:xfrm>
              <a:off x="-597077" y="4706769"/>
              <a:ext cx="2501409" cy="0"/>
            </a:xfrm>
            <a:prstGeom prst="line">
              <a:avLst/>
            </a:prstGeom>
            <a:ln w="762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7FF5364B-399B-57FD-D90A-9F7D9D836B04}"/>
                </a:ext>
              </a:extLst>
            </p:cNvPr>
            <p:cNvSpPr/>
            <p:nvPr/>
          </p:nvSpPr>
          <p:spPr>
            <a:xfrm>
              <a:off x="-446732" y="4240454"/>
              <a:ext cx="2074588" cy="445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bg1"/>
                  </a:solidFill>
                </a:rPr>
                <a:t>Activating of ROPS</a:t>
              </a:r>
              <a:endParaRPr lang="ko-KR" altLang="en-US" sz="2000" dirty="0">
                <a:solidFill>
                  <a:schemeClr val="bg1"/>
                </a:solidFill>
              </a:endParaRPr>
            </a:p>
          </p:txBody>
        </p:sp>
        <p:cxnSp>
          <p:nvCxnSpPr>
            <p:cNvPr id="30" name="직선 연결선 29">
              <a:extLst>
                <a:ext uri="{FF2B5EF4-FFF2-40B4-BE49-F238E27FC236}">
                  <a16:creationId xmlns:a16="http://schemas.microsoft.com/office/drawing/2014/main" id="{4EB0EADF-C345-D62E-EFB5-82EDB9FF8400}"/>
                </a:ext>
              </a:extLst>
            </p:cNvPr>
            <p:cNvCxnSpPr>
              <a:cxnSpLocks/>
            </p:cNvCxnSpPr>
            <p:nvPr/>
          </p:nvCxnSpPr>
          <p:spPr>
            <a:xfrm>
              <a:off x="2635681" y="3632040"/>
              <a:ext cx="0" cy="6156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47AED0F-2770-3203-ED2C-9C5E077DC27B}"/>
                </a:ext>
              </a:extLst>
            </p:cNvPr>
            <p:cNvSpPr txBox="1"/>
            <p:nvPr/>
          </p:nvSpPr>
          <p:spPr>
            <a:xfrm>
              <a:off x="2471579" y="4254668"/>
              <a:ext cx="316208" cy="281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T0</a:t>
              </a:r>
            </a:p>
          </p:txBody>
        </p: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828DC0F7-B3C5-AA43-3808-4B7014CD67CF}"/>
                </a:ext>
              </a:extLst>
            </p:cNvPr>
            <p:cNvCxnSpPr>
              <a:cxnSpLocks/>
            </p:cNvCxnSpPr>
            <p:nvPr/>
          </p:nvCxnSpPr>
          <p:spPr>
            <a:xfrm>
              <a:off x="-153229" y="3957782"/>
              <a:ext cx="5180517" cy="0"/>
            </a:xfrm>
            <a:prstGeom prst="line">
              <a:avLst/>
            </a:prstGeom>
            <a:ln w="762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9B23F0B2-33F2-721B-44C1-2498B425D4CF}"/>
                </a:ext>
              </a:extLst>
            </p:cNvPr>
            <p:cNvSpPr/>
            <p:nvPr/>
          </p:nvSpPr>
          <p:spPr>
            <a:xfrm>
              <a:off x="2669416" y="3472392"/>
              <a:ext cx="1012542" cy="445000"/>
            </a:xfrm>
            <a:prstGeom prst="rect">
              <a:avLst/>
            </a:prstGeom>
            <a:solidFill>
              <a:srgbClr val="FAB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rgbClr val="FF0000"/>
                  </a:solidFill>
                </a:rPr>
                <a:t>Roll angle</a:t>
              </a:r>
            </a:p>
            <a:p>
              <a:pPr algn="ctr"/>
              <a:r>
                <a:rPr lang="en-US" altLang="ko-KR" sz="2000" dirty="0">
                  <a:solidFill>
                    <a:srgbClr val="FF0000"/>
                  </a:solidFill>
                </a:rPr>
                <a:t>Roll rate</a:t>
              </a:r>
              <a:endParaRPr lang="ko-KR" altLang="en-US" sz="2000" dirty="0">
                <a:solidFill>
                  <a:srgbClr val="FF0000"/>
                </a:solidFill>
              </a:endParaRPr>
            </a:p>
          </p:txBody>
        </p:sp>
        <p:cxnSp>
          <p:nvCxnSpPr>
            <p:cNvPr id="34" name="직선 연결선 33">
              <a:extLst>
                <a:ext uri="{FF2B5EF4-FFF2-40B4-BE49-F238E27FC236}">
                  <a16:creationId xmlns:a16="http://schemas.microsoft.com/office/drawing/2014/main" id="{00093AFE-2148-C5A8-DF1D-DB0C0F63A3BB}"/>
                </a:ext>
              </a:extLst>
            </p:cNvPr>
            <p:cNvCxnSpPr>
              <a:cxnSpLocks/>
            </p:cNvCxnSpPr>
            <p:nvPr/>
          </p:nvCxnSpPr>
          <p:spPr>
            <a:xfrm>
              <a:off x="3687308" y="3624785"/>
              <a:ext cx="0" cy="6156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F708978-C400-CEC7-9851-F93F1887B052}"/>
                </a:ext>
              </a:extLst>
            </p:cNvPr>
            <p:cNvSpPr txBox="1"/>
            <p:nvPr/>
          </p:nvSpPr>
          <p:spPr>
            <a:xfrm>
              <a:off x="3279078" y="4255144"/>
              <a:ext cx="857864" cy="4918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 end</a:t>
              </a:r>
            </a:p>
            <a:p>
              <a:pPr algn="ctr"/>
              <a:r>
                <a:rPr lang="en-US" altLang="ko-KR" b="1" dirty="0"/>
                <a:t>@ 300 </a:t>
              </a:r>
              <a:r>
                <a:rPr lang="en-US" altLang="ko-KR" b="1" dirty="0" err="1"/>
                <a:t>ms</a:t>
              </a:r>
              <a:endParaRPr lang="en-US" altLang="ko-KR" b="1" dirty="0"/>
            </a:p>
          </p:txBody>
        </p:sp>
      </p:grp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78409AE-7BB2-0BF7-555B-AA02FC735C8C}"/>
              </a:ext>
            </a:extLst>
          </p:cNvPr>
          <p:cNvSpPr/>
          <p:nvPr/>
        </p:nvSpPr>
        <p:spPr>
          <a:xfrm>
            <a:off x="3147073" y="2536266"/>
            <a:ext cx="1726295" cy="584730"/>
          </a:xfrm>
          <a:prstGeom prst="rect">
            <a:avLst/>
          </a:prstGeom>
          <a:solidFill>
            <a:srgbClr val="01A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tx1"/>
                </a:solidFill>
              </a:rPr>
              <a:t>Pre-crash data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9BEDAFDE-07C2-C826-EBEB-CBD4832D22DD}"/>
              </a:ext>
            </a:extLst>
          </p:cNvPr>
          <p:cNvSpPr/>
          <p:nvPr/>
        </p:nvSpPr>
        <p:spPr>
          <a:xfrm>
            <a:off x="599961" y="2655913"/>
            <a:ext cx="1099385" cy="5847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bg1"/>
                </a:solidFill>
              </a:rPr>
              <a:t>Planar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6D770E32-EBEE-CFD0-7AE2-512430EEBEA9}"/>
              </a:ext>
            </a:extLst>
          </p:cNvPr>
          <p:cNvSpPr/>
          <p:nvPr/>
        </p:nvSpPr>
        <p:spPr>
          <a:xfrm>
            <a:off x="591643" y="4624350"/>
            <a:ext cx="1099385" cy="5847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bg1"/>
                </a:solidFill>
              </a:rPr>
              <a:t>Rollover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671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67D2D8-4BD6-570C-33E6-C0BCBFE131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직사각형 39">
            <a:extLst>
              <a:ext uri="{FF2B5EF4-FFF2-40B4-BE49-F238E27FC236}">
                <a16:creationId xmlns:a16="http://schemas.microsoft.com/office/drawing/2014/main" id="{D11700E3-FDC5-40F7-A887-23E11CC02304}"/>
              </a:ext>
            </a:extLst>
          </p:cNvPr>
          <p:cNvSpPr/>
          <p:nvPr/>
        </p:nvSpPr>
        <p:spPr>
          <a:xfrm>
            <a:off x="954360" y="80641"/>
            <a:ext cx="247535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EDR-DSSAD-IWG-29 </a:t>
            </a:r>
            <a:r>
              <a:rPr lang="en-US" altLang="ko-KR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</a:t>
            </a:r>
            <a:r>
              <a:rPr lang="en-US" altLang="ko-KR" sz="11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EDR Step 2</a:t>
            </a:r>
            <a:endParaRPr lang="en-US" altLang="ko-KR" sz="10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45193726-ADB1-8ACC-DC53-883D35E76445}"/>
              </a:ext>
            </a:extLst>
          </p:cNvPr>
          <p:cNvGrpSpPr/>
          <p:nvPr/>
        </p:nvGrpSpPr>
        <p:grpSpPr>
          <a:xfrm>
            <a:off x="492346" y="2597465"/>
            <a:ext cx="7714677" cy="3765053"/>
            <a:chOff x="-843850" y="3066263"/>
            <a:chExt cx="5871138" cy="2865336"/>
          </a:xfrm>
        </p:grpSpPr>
        <p:cxnSp>
          <p:nvCxnSpPr>
            <p:cNvPr id="3" name="직선 연결선 2">
              <a:extLst>
                <a:ext uri="{FF2B5EF4-FFF2-40B4-BE49-F238E27FC236}">
                  <a16:creationId xmlns:a16="http://schemas.microsoft.com/office/drawing/2014/main" id="{1A671A1A-99EA-B5A9-F2CE-CA26261B19E5}"/>
                </a:ext>
              </a:extLst>
            </p:cNvPr>
            <p:cNvCxnSpPr>
              <a:cxnSpLocks/>
            </p:cNvCxnSpPr>
            <p:nvPr/>
          </p:nvCxnSpPr>
          <p:spPr>
            <a:xfrm>
              <a:off x="-230550" y="5299238"/>
              <a:ext cx="5257838" cy="0"/>
            </a:xfrm>
            <a:prstGeom prst="line">
              <a:avLst/>
            </a:prstGeom>
            <a:ln w="762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직선 연결선 3">
              <a:extLst>
                <a:ext uri="{FF2B5EF4-FFF2-40B4-BE49-F238E27FC236}">
                  <a16:creationId xmlns:a16="http://schemas.microsoft.com/office/drawing/2014/main" id="{D21BA526-22FA-24B8-1C8A-9570343CAC38}"/>
                </a:ext>
              </a:extLst>
            </p:cNvPr>
            <p:cNvCxnSpPr>
              <a:cxnSpLocks/>
            </p:cNvCxnSpPr>
            <p:nvPr/>
          </p:nvCxnSpPr>
          <p:spPr>
            <a:xfrm>
              <a:off x="1874686" y="4305590"/>
              <a:ext cx="0" cy="130454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3D2799FC-A68D-B1CF-15A3-BAD88C678285}"/>
                </a:ext>
              </a:extLst>
            </p:cNvPr>
            <p:cNvSpPr/>
            <p:nvPr/>
          </p:nvSpPr>
          <p:spPr>
            <a:xfrm>
              <a:off x="530426" y="4823750"/>
              <a:ext cx="1313771" cy="445000"/>
            </a:xfrm>
            <a:prstGeom prst="rect">
              <a:avLst/>
            </a:prstGeom>
            <a:solidFill>
              <a:srgbClr val="01A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tx1"/>
                  </a:solidFill>
                </a:rPr>
                <a:t>Pre-crash data</a:t>
              </a:r>
              <a:endParaRPr lang="ko-KR" alt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9847FD4-E86C-654D-4280-723FB914D40A}"/>
                </a:ext>
              </a:extLst>
            </p:cNvPr>
            <p:cNvSpPr txBox="1"/>
            <p:nvPr/>
          </p:nvSpPr>
          <p:spPr>
            <a:xfrm>
              <a:off x="1716591" y="5594178"/>
              <a:ext cx="316208" cy="281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T0</a:t>
              </a:r>
            </a:p>
          </p:txBody>
        </p:sp>
        <p:cxnSp>
          <p:nvCxnSpPr>
            <p:cNvPr id="7" name="직선 연결선 6">
              <a:extLst>
                <a:ext uri="{FF2B5EF4-FFF2-40B4-BE49-F238E27FC236}">
                  <a16:creationId xmlns:a16="http://schemas.microsoft.com/office/drawing/2014/main" id="{91727EA5-F397-7F36-3871-0563FFF5AC24}"/>
                </a:ext>
              </a:extLst>
            </p:cNvPr>
            <p:cNvCxnSpPr>
              <a:cxnSpLocks/>
            </p:cNvCxnSpPr>
            <p:nvPr/>
          </p:nvCxnSpPr>
          <p:spPr>
            <a:xfrm>
              <a:off x="2970745" y="4994438"/>
              <a:ext cx="0" cy="6156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EDB7F1A-A0AB-065F-3244-B0AE1BD804BF}"/>
                </a:ext>
              </a:extLst>
            </p:cNvPr>
            <p:cNvSpPr txBox="1"/>
            <p:nvPr/>
          </p:nvSpPr>
          <p:spPr>
            <a:xfrm>
              <a:off x="2699186" y="5650525"/>
              <a:ext cx="543118" cy="2810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 end</a:t>
              </a:r>
            </a:p>
          </p:txBody>
        </p:sp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54CC5E9D-5B30-B630-79E5-F5CB87B27369}"/>
                </a:ext>
              </a:extLst>
            </p:cNvPr>
            <p:cNvSpPr/>
            <p:nvPr/>
          </p:nvSpPr>
          <p:spPr>
            <a:xfrm>
              <a:off x="1905180" y="4823750"/>
              <a:ext cx="1012542" cy="445000"/>
            </a:xfrm>
            <a:prstGeom prst="rect">
              <a:avLst/>
            </a:prstGeom>
            <a:solidFill>
              <a:srgbClr val="FAB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rgbClr val="FF0000"/>
                  </a:solidFill>
                </a:rPr>
                <a:t>Roll angle</a:t>
              </a:r>
            </a:p>
            <a:p>
              <a:pPr algn="ctr"/>
              <a:r>
                <a:rPr lang="en-US" altLang="ko-KR" sz="2000" dirty="0">
                  <a:solidFill>
                    <a:srgbClr val="FF0000"/>
                  </a:solidFill>
                </a:rPr>
                <a:t>Roll rate</a:t>
              </a:r>
              <a:endParaRPr lang="ko-KR" alt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3CD29B3-64F4-196C-05C8-3C5A2DE7BEC1}"/>
                </a:ext>
              </a:extLst>
            </p:cNvPr>
            <p:cNvSpPr txBox="1"/>
            <p:nvPr/>
          </p:nvSpPr>
          <p:spPr>
            <a:xfrm>
              <a:off x="349705" y="5351825"/>
              <a:ext cx="554097" cy="281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/>
                <a:t>-5 sec</a:t>
              </a:r>
              <a:endParaRPr lang="ko-KR" altLang="en-US" b="1" dirty="0"/>
            </a:p>
          </p:txBody>
        </p:sp>
        <p:cxnSp>
          <p:nvCxnSpPr>
            <p:cNvPr id="16" name="직선 연결선 15">
              <a:extLst>
                <a:ext uri="{FF2B5EF4-FFF2-40B4-BE49-F238E27FC236}">
                  <a16:creationId xmlns:a16="http://schemas.microsoft.com/office/drawing/2014/main" id="{D83353E3-389B-902E-F30D-9EFD34D1840B}"/>
                </a:ext>
              </a:extLst>
            </p:cNvPr>
            <p:cNvCxnSpPr>
              <a:cxnSpLocks/>
            </p:cNvCxnSpPr>
            <p:nvPr/>
          </p:nvCxnSpPr>
          <p:spPr>
            <a:xfrm>
              <a:off x="2635681" y="3306041"/>
              <a:ext cx="0" cy="941695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2E24329-92D2-95D8-B94E-0A94FAB162E4}"/>
                </a:ext>
              </a:extLst>
            </p:cNvPr>
            <p:cNvSpPr txBox="1"/>
            <p:nvPr/>
          </p:nvSpPr>
          <p:spPr>
            <a:xfrm>
              <a:off x="1913556" y="4254668"/>
              <a:ext cx="1432260" cy="2810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T0 @ deployment</a:t>
              </a:r>
            </a:p>
          </p:txBody>
        </p:sp>
        <p:cxnSp>
          <p:nvCxnSpPr>
            <p:cNvPr id="18" name="직선 연결선 17">
              <a:extLst>
                <a:ext uri="{FF2B5EF4-FFF2-40B4-BE49-F238E27FC236}">
                  <a16:creationId xmlns:a16="http://schemas.microsoft.com/office/drawing/2014/main" id="{DF738E12-47A7-BDD3-76FC-6301EDF44950}"/>
                </a:ext>
              </a:extLst>
            </p:cNvPr>
            <p:cNvCxnSpPr>
              <a:cxnSpLocks/>
            </p:cNvCxnSpPr>
            <p:nvPr/>
          </p:nvCxnSpPr>
          <p:spPr>
            <a:xfrm>
              <a:off x="-153229" y="3957782"/>
              <a:ext cx="5180517" cy="0"/>
            </a:xfrm>
            <a:prstGeom prst="line">
              <a:avLst/>
            </a:prstGeom>
            <a:ln w="762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C082AA83-03F9-24B9-098D-5D03D79074E8}"/>
                </a:ext>
              </a:extLst>
            </p:cNvPr>
            <p:cNvSpPr/>
            <p:nvPr/>
          </p:nvSpPr>
          <p:spPr>
            <a:xfrm>
              <a:off x="2669416" y="3472392"/>
              <a:ext cx="1012542" cy="445000"/>
            </a:xfrm>
            <a:prstGeom prst="rect">
              <a:avLst/>
            </a:prstGeom>
            <a:solidFill>
              <a:srgbClr val="FAB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rgbClr val="FF0000"/>
                  </a:solidFill>
                </a:rPr>
                <a:t>Roll angle</a:t>
              </a:r>
            </a:p>
            <a:p>
              <a:pPr algn="ctr"/>
              <a:r>
                <a:rPr lang="en-US" altLang="ko-KR" sz="2000" dirty="0">
                  <a:solidFill>
                    <a:srgbClr val="FF0000"/>
                  </a:solidFill>
                </a:rPr>
                <a:t>Roll rate</a:t>
              </a:r>
              <a:endParaRPr lang="ko-KR" altLang="en-US" sz="2000" dirty="0">
                <a:solidFill>
                  <a:srgbClr val="FF0000"/>
                </a:solidFill>
              </a:endParaRPr>
            </a:p>
          </p:txBody>
        </p: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65B9C165-40B9-1AAC-1681-FE7117B197D0}"/>
                </a:ext>
              </a:extLst>
            </p:cNvPr>
            <p:cNvCxnSpPr>
              <a:cxnSpLocks/>
            </p:cNvCxnSpPr>
            <p:nvPr/>
          </p:nvCxnSpPr>
          <p:spPr>
            <a:xfrm>
              <a:off x="3687308" y="3624785"/>
              <a:ext cx="0" cy="6156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F038222-02B3-C1FC-EE80-3CE037E60594}"/>
                </a:ext>
              </a:extLst>
            </p:cNvPr>
            <p:cNvSpPr txBox="1"/>
            <p:nvPr/>
          </p:nvSpPr>
          <p:spPr>
            <a:xfrm>
              <a:off x="3279078" y="4255144"/>
              <a:ext cx="857864" cy="4918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 end</a:t>
              </a:r>
            </a:p>
            <a:p>
              <a:pPr algn="ctr"/>
              <a:r>
                <a:rPr lang="en-US" altLang="ko-KR" b="1" dirty="0"/>
                <a:t>@ 300 </a:t>
              </a:r>
              <a:r>
                <a:rPr lang="en-US" altLang="ko-KR" b="1" dirty="0" err="1"/>
                <a:t>ms</a:t>
              </a:r>
              <a:endParaRPr lang="en-US" altLang="ko-KR" b="1" dirty="0"/>
            </a:p>
          </p:txBody>
        </p:sp>
        <p:cxnSp>
          <p:nvCxnSpPr>
            <p:cNvPr id="24" name="직선 연결선 23">
              <a:extLst>
                <a:ext uri="{FF2B5EF4-FFF2-40B4-BE49-F238E27FC236}">
                  <a16:creationId xmlns:a16="http://schemas.microsoft.com/office/drawing/2014/main" id="{54728199-5D25-2445-F703-CB9A246AC893}"/>
                </a:ext>
              </a:extLst>
            </p:cNvPr>
            <p:cNvCxnSpPr>
              <a:cxnSpLocks/>
            </p:cNvCxnSpPr>
            <p:nvPr/>
          </p:nvCxnSpPr>
          <p:spPr>
            <a:xfrm>
              <a:off x="100538" y="3528758"/>
              <a:ext cx="2501409" cy="0"/>
            </a:xfrm>
            <a:prstGeom prst="line">
              <a:avLst/>
            </a:prstGeom>
            <a:ln w="762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1D1E7A7A-FE87-4D25-0EBC-5212400CC503}"/>
                </a:ext>
              </a:extLst>
            </p:cNvPr>
            <p:cNvSpPr/>
            <p:nvPr/>
          </p:nvSpPr>
          <p:spPr>
            <a:xfrm>
              <a:off x="250883" y="3066263"/>
              <a:ext cx="2074588" cy="445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bg1"/>
                  </a:solidFill>
                </a:rPr>
                <a:t>Activating of ROPS</a:t>
              </a:r>
              <a:endParaRPr lang="ko-KR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직사각형 27">
              <a:extLst>
                <a:ext uri="{FF2B5EF4-FFF2-40B4-BE49-F238E27FC236}">
                  <a16:creationId xmlns:a16="http://schemas.microsoft.com/office/drawing/2014/main" id="{E93C1C5C-5886-4C81-611D-866AA731AD63}"/>
                </a:ext>
              </a:extLst>
            </p:cNvPr>
            <p:cNvSpPr/>
            <p:nvPr/>
          </p:nvSpPr>
          <p:spPr>
            <a:xfrm>
              <a:off x="1321910" y="3599184"/>
              <a:ext cx="1313771" cy="445000"/>
            </a:xfrm>
            <a:prstGeom prst="rect">
              <a:avLst/>
            </a:prstGeom>
            <a:solidFill>
              <a:srgbClr val="01A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tx1"/>
                  </a:solidFill>
                </a:rPr>
                <a:t>Pre-crash data</a:t>
              </a:r>
              <a:endParaRPr lang="ko-KR" alt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0D80A003-413E-591E-D7C5-C87DA3984415}"/>
                </a:ext>
              </a:extLst>
            </p:cNvPr>
            <p:cNvSpPr/>
            <p:nvPr/>
          </p:nvSpPr>
          <p:spPr>
            <a:xfrm>
              <a:off x="-843849" y="3735282"/>
              <a:ext cx="836670" cy="445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bg1"/>
                  </a:solidFill>
                </a:rPr>
                <a:t>Rollover</a:t>
              </a:r>
              <a:endParaRPr lang="ko-KR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39" name="직사각형 38">
              <a:extLst>
                <a:ext uri="{FF2B5EF4-FFF2-40B4-BE49-F238E27FC236}">
                  <a16:creationId xmlns:a16="http://schemas.microsoft.com/office/drawing/2014/main" id="{72669726-7250-A07F-EBE0-0FB6162F1CD5}"/>
                </a:ext>
              </a:extLst>
            </p:cNvPr>
            <p:cNvSpPr/>
            <p:nvPr/>
          </p:nvSpPr>
          <p:spPr>
            <a:xfrm>
              <a:off x="-843850" y="5076738"/>
              <a:ext cx="1216163" cy="445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bg1"/>
                  </a:solidFill>
                </a:rPr>
                <a:t>Planar</a:t>
              </a:r>
            </a:p>
            <a:p>
              <a:pPr algn="ctr"/>
              <a:r>
                <a:rPr lang="en-US" altLang="ko-KR" sz="2000" dirty="0">
                  <a:solidFill>
                    <a:schemeClr val="bg1"/>
                  </a:solidFill>
                </a:rPr>
                <a:t>(non-locking)</a:t>
              </a:r>
              <a:endParaRPr lang="ko-KR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876BC70-8A0E-AFF2-3E8D-60F309E12274}"/>
              </a:ext>
            </a:extLst>
          </p:cNvPr>
          <p:cNvSpPr/>
          <p:nvPr/>
        </p:nvSpPr>
        <p:spPr>
          <a:xfrm>
            <a:off x="251619" y="1096798"/>
            <a:ext cx="8640762" cy="1500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44000">
              <a:lnSpc>
                <a:spcPct val="200000"/>
              </a:lnSpc>
              <a:buSzPct val="110000"/>
              <a:buBlip>
                <a:blip r:embed="rId3"/>
              </a:buBlip>
            </a:pPr>
            <a:r>
              <a:rPr lang="en-US" altLang="ko-KR" sz="1600" b="1" dirty="0">
                <a:cs typeface="Arial" panose="020B0604020202020204" pitchFamily="34" charset="0"/>
              </a:rPr>
              <a:t>Planar </a:t>
            </a:r>
            <a:r>
              <a:rPr lang="ko-KR" altLang="en-US" sz="1600" b="1" dirty="0">
                <a:cs typeface="Arial" panose="020B0604020202020204" pitchFamily="34" charset="0"/>
              </a:rPr>
              <a:t>→</a:t>
            </a:r>
            <a:r>
              <a:rPr lang="en-US" altLang="ko-KR" sz="1600" b="1" dirty="0">
                <a:cs typeface="Arial" panose="020B0604020202020204" pitchFamily="34" charset="0"/>
              </a:rPr>
              <a:t> Rollover (1)</a:t>
            </a:r>
          </a:p>
          <a:p>
            <a:pPr lvl="1" indent="-144000">
              <a:lnSpc>
                <a:spcPct val="200000"/>
              </a:lnSpc>
              <a:buSzPct val="110000"/>
              <a:buBlip>
                <a:blip r:embed="rId3"/>
              </a:buBlip>
            </a:pPr>
            <a:r>
              <a:rPr lang="en-US" altLang="ko-KR" sz="1600" b="1" dirty="0">
                <a:cs typeface="Arial" panose="020B0604020202020204" pitchFamily="34" charset="0"/>
              </a:rPr>
              <a:t>If time zero regarding ROPS is before the end of event time for planar, we can get some of rollover data before deployment by ROPS. ( maybe, up to 300ms )</a:t>
            </a:r>
          </a:p>
        </p:txBody>
      </p:sp>
    </p:spTree>
    <p:extLst>
      <p:ext uri="{BB962C8B-B14F-4D97-AF65-F5344CB8AC3E}">
        <p14:creationId xmlns:p14="http://schemas.microsoft.com/office/powerpoint/2010/main" val="451224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13D74C-4488-5403-2961-4DC9334C3A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직사각형 39">
            <a:extLst>
              <a:ext uri="{FF2B5EF4-FFF2-40B4-BE49-F238E27FC236}">
                <a16:creationId xmlns:a16="http://schemas.microsoft.com/office/drawing/2014/main" id="{E8134DE5-CDA0-8EB1-FB92-F52FE99D2B03}"/>
              </a:ext>
            </a:extLst>
          </p:cNvPr>
          <p:cNvSpPr/>
          <p:nvPr/>
        </p:nvSpPr>
        <p:spPr>
          <a:xfrm>
            <a:off x="954360" y="80641"/>
            <a:ext cx="247535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EDR-DSSAD-IWG-29 </a:t>
            </a:r>
            <a:r>
              <a:rPr lang="en-US" altLang="ko-KR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</a:t>
            </a:r>
            <a:r>
              <a:rPr lang="en-US" altLang="ko-KR" sz="11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EDR Step 2</a:t>
            </a:r>
            <a:endParaRPr lang="en-US" altLang="ko-KR" sz="10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CC9E3BF9-4043-27A6-BF8B-FB878AC268E7}"/>
              </a:ext>
            </a:extLst>
          </p:cNvPr>
          <p:cNvGrpSpPr/>
          <p:nvPr/>
        </p:nvGrpSpPr>
        <p:grpSpPr>
          <a:xfrm>
            <a:off x="501120" y="2597465"/>
            <a:ext cx="7705903" cy="3765053"/>
            <a:chOff x="-837173" y="3066263"/>
            <a:chExt cx="5864461" cy="2865336"/>
          </a:xfrm>
        </p:grpSpPr>
        <p:cxnSp>
          <p:nvCxnSpPr>
            <p:cNvPr id="3" name="직선 연결선 2">
              <a:extLst>
                <a:ext uri="{FF2B5EF4-FFF2-40B4-BE49-F238E27FC236}">
                  <a16:creationId xmlns:a16="http://schemas.microsoft.com/office/drawing/2014/main" id="{17EF2CD8-CDD0-FA32-7233-68697A86A276}"/>
                </a:ext>
              </a:extLst>
            </p:cNvPr>
            <p:cNvCxnSpPr>
              <a:cxnSpLocks/>
            </p:cNvCxnSpPr>
            <p:nvPr/>
          </p:nvCxnSpPr>
          <p:spPr>
            <a:xfrm>
              <a:off x="-837173" y="5299238"/>
              <a:ext cx="5257838" cy="0"/>
            </a:xfrm>
            <a:prstGeom prst="line">
              <a:avLst/>
            </a:prstGeom>
            <a:ln w="762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직선 연결선 3">
              <a:extLst>
                <a:ext uri="{FF2B5EF4-FFF2-40B4-BE49-F238E27FC236}">
                  <a16:creationId xmlns:a16="http://schemas.microsoft.com/office/drawing/2014/main" id="{57F9C5B1-5B89-6228-A7DE-84C32560878C}"/>
                </a:ext>
              </a:extLst>
            </p:cNvPr>
            <p:cNvCxnSpPr>
              <a:cxnSpLocks/>
            </p:cNvCxnSpPr>
            <p:nvPr/>
          </p:nvCxnSpPr>
          <p:spPr>
            <a:xfrm>
              <a:off x="1268062" y="4305590"/>
              <a:ext cx="0" cy="130454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01117ACA-B88F-4876-FE72-A80F67C77994}"/>
                </a:ext>
              </a:extLst>
            </p:cNvPr>
            <p:cNvSpPr/>
            <p:nvPr/>
          </p:nvSpPr>
          <p:spPr>
            <a:xfrm>
              <a:off x="-76197" y="4823750"/>
              <a:ext cx="1313771" cy="445000"/>
            </a:xfrm>
            <a:prstGeom prst="rect">
              <a:avLst/>
            </a:prstGeom>
            <a:solidFill>
              <a:srgbClr val="01A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tx1"/>
                  </a:solidFill>
                </a:rPr>
                <a:t>Pre-crash data</a:t>
              </a:r>
              <a:endParaRPr lang="ko-KR" alt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9021AF6-F35A-CB8E-1529-E456C596A302}"/>
                </a:ext>
              </a:extLst>
            </p:cNvPr>
            <p:cNvSpPr txBox="1"/>
            <p:nvPr/>
          </p:nvSpPr>
          <p:spPr>
            <a:xfrm>
              <a:off x="1109968" y="5594178"/>
              <a:ext cx="316208" cy="281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T0</a:t>
              </a:r>
            </a:p>
          </p:txBody>
        </p:sp>
        <p:cxnSp>
          <p:nvCxnSpPr>
            <p:cNvPr id="7" name="직선 연결선 6">
              <a:extLst>
                <a:ext uri="{FF2B5EF4-FFF2-40B4-BE49-F238E27FC236}">
                  <a16:creationId xmlns:a16="http://schemas.microsoft.com/office/drawing/2014/main" id="{162CBB39-7847-580D-CBAC-2DF2951F0202}"/>
                </a:ext>
              </a:extLst>
            </p:cNvPr>
            <p:cNvCxnSpPr>
              <a:cxnSpLocks/>
            </p:cNvCxnSpPr>
            <p:nvPr/>
          </p:nvCxnSpPr>
          <p:spPr>
            <a:xfrm>
              <a:off x="2364122" y="4994438"/>
              <a:ext cx="0" cy="6156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FF62C9D-8057-E0A5-4067-8C4CD2B2F538}"/>
                </a:ext>
              </a:extLst>
            </p:cNvPr>
            <p:cNvSpPr txBox="1"/>
            <p:nvPr/>
          </p:nvSpPr>
          <p:spPr>
            <a:xfrm>
              <a:off x="2092563" y="5650525"/>
              <a:ext cx="543118" cy="2810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 end</a:t>
              </a:r>
            </a:p>
          </p:txBody>
        </p:sp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BDD72B81-AAA4-8263-4FDF-27CC89410F00}"/>
                </a:ext>
              </a:extLst>
            </p:cNvPr>
            <p:cNvSpPr/>
            <p:nvPr/>
          </p:nvSpPr>
          <p:spPr>
            <a:xfrm>
              <a:off x="1298557" y="4823750"/>
              <a:ext cx="1012542" cy="445000"/>
            </a:xfrm>
            <a:prstGeom prst="rect">
              <a:avLst/>
            </a:prstGeom>
            <a:solidFill>
              <a:srgbClr val="FAB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rgbClr val="FF0000"/>
                  </a:solidFill>
                </a:rPr>
                <a:t>Roll angle</a:t>
              </a:r>
            </a:p>
            <a:p>
              <a:pPr algn="ctr"/>
              <a:r>
                <a:rPr lang="en-US" altLang="ko-KR" sz="2000" dirty="0">
                  <a:solidFill>
                    <a:srgbClr val="FF0000"/>
                  </a:solidFill>
                </a:rPr>
                <a:t>Roll rate</a:t>
              </a:r>
              <a:endParaRPr lang="ko-KR" alt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BB58E4C-CFD3-FDB0-28A0-0993ED318ABD}"/>
                </a:ext>
              </a:extLst>
            </p:cNvPr>
            <p:cNvSpPr txBox="1"/>
            <p:nvPr/>
          </p:nvSpPr>
          <p:spPr>
            <a:xfrm>
              <a:off x="-256918" y="5351825"/>
              <a:ext cx="554097" cy="281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/>
                <a:t>-5 sec</a:t>
              </a:r>
              <a:endParaRPr lang="ko-KR" altLang="en-US" b="1" dirty="0"/>
            </a:p>
          </p:txBody>
        </p:sp>
        <p:cxnSp>
          <p:nvCxnSpPr>
            <p:cNvPr id="16" name="직선 연결선 15">
              <a:extLst>
                <a:ext uri="{FF2B5EF4-FFF2-40B4-BE49-F238E27FC236}">
                  <a16:creationId xmlns:a16="http://schemas.microsoft.com/office/drawing/2014/main" id="{FFD0B3F1-EDB4-E70A-FE51-F14FAD7A6558}"/>
                </a:ext>
              </a:extLst>
            </p:cNvPr>
            <p:cNvCxnSpPr>
              <a:cxnSpLocks/>
            </p:cNvCxnSpPr>
            <p:nvPr/>
          </p:nvCxnSpPr>
          <p:spPr>
            <a:xfrm>
              <a:off x="2635681" y="3271676"/>
              <a:ext cx="0" cy="97606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F14787A-4B89-ABDF-676F-6A153A8E9B92}"/>
                </a:ext>
              </a:extLst>
            </p:cNvPr>
            <p:cNvSpPr txBox="1"/>
            <p:nvPr/>
          </p:nvSpPr>
          <p:spPr>
            <a:xfrm>
              <a:off x="1913556" y="4254668"/>
              <a:ext cx="1432260" cy="2810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T0 @ deployment</a:t>
              </a:r>
            </a:p>
          </p:txBody>
        </p:sp>
        <p:cxnSp>
          <p:nvCxnSpPr>
            <p:cNvPr id="18" name="직선 연결선 17">
              <a:extLst>
                <a:ext uri="{FF2B5EF4-FFF2-40B4-BE49-F238E27FC236}">
                  <a16:creationId xmlns:a16="http://schemas.microsoft.com/office/drawing/2014/main" id="{8E5BA05C-CC5E-0B3F-B9AA-39A8CF3E57D6}"/>
                </a:ext>
              </a:extLst>
            </p:cNvPr>
            <p:cNvCxnSpPr>
              <a:cxnSpLocks/>
            </p:cNvCxnSpPr>
            <p:nvPr/>
          </p:nvCxnSpPr>
          <p:spPr>
            <a:xfrm>
              <a:off x="-153229" y="3957782"/>
              <a:ext cx="5180517" cy="0"/>
            </a:xfrm>
            <a:prstGeom prst="line">
              <a:avLst/>
            </a:prstGeom>
            <a:ln w="762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CCA7D4A7-F1FB-CBE1-4CE4-DE2A51930688}"/>
                </a:ext>
              </a:extLst>
            </p:cNvPr>
            <p:cNvSpPr/>
            <p:nvPr/>
          </p:nvSpPr>
          <p:spPr>
            <a:xfrm>
              <a:off x="2669416" y="3472392"/>
              <a:ext cx="1012542" cy="445000"/>
            </a:xfrm>
            <a:prstGeom prst="rect">
              <a:avLst/>
            </a:prstGeom>
            <a:solidFill>
              <a:srgbClr val="FAB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rgbClr val="FF0000"/>
                  </a:solidFill>
                </a:rPr>
                <a:t>Roll angle</a:t>
              </a:r>
            </a:p>
            <a:p>
              <a:pPr algn="ctr"/>
              <a:r>
                <a:rPr lang="en-US" altLang="ko-KR" sz="2000" dirty="0">
                  <a:solidFill>
                    <a:srgbClr val="FF0000"/>
                  </a:solidFill>
                </a:rPr>
                <a:t>Roll rate</a:t>
              </a:r>
              <a:endParaRPr lang="ko-KR" altLang="en-US" sz="2000" dirty="0">
                <a:solidFill>
                  <a:srgbClr val="FF0000"/>
                </a:solidFill>
              </a:endParaRPr>
            </a:p>
          </p:txBody>
        </p: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FF193CCB-6BC2-6B54-2531-7680CA3950EC}"/>
                </a:ext>
              </a:extLst>
            </p:cNvPr>
            <p:cNvCxnSpPr>
              <a:cxnSpLocks/>
            </p:cNvCxnSpPr>
            <p:nvPr/>
          </p:nvCxnSpPr>
          <p:spPr>
            <a:xfrm>
              <a:off x="3687308" y="3624785"/>
              <a:ext cx="0" cy="6156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1875B7F-4AF9-CAD0-F713-6BEF6B29D2CD}"/>
                </a:ext>
              </a:extLst>
            </p:cNvPr>
            <p:cNvSpPr txBox="1"/>
            <p:nvPr/>
          </p:nvSpPr>
          <p:spPr>
            <a:xfrm>
              <a:off x="3279078" y="4255144"/>
              <a:ext cx="857864" cy="4918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 end</a:t>
              </a:r>
            </a:p>
            <a:p>
              <a:pPr algn="ctr"/>
              <a:r>
                <a:rPr lang="en-US" altLang="ko-KR" b="1" dirty="0"/>
                <a:t>@ 300 </a:t>
              </a:r>
              <a:r>
                <a:rPr lang="en-US" altLang="ko-KR" b="1" dirty="0" err="1"/>
                <a:t>ms</a:t>
              </a:r>
              <a:endParaRPr lang="en-US" altLang="ko-KR" b="1" dirty="0"/>
            </a:p>
          </p:txBody>
        </p:sp>
        <p:cxnSp>
          <p:nvCxnSpPr>
            <p:cNvPr id="24" name="직선 연결선 23">
              <a:extLst>
                <a:ext uri="{FF2B5EF4-FFF2-40B4-BE49-F238E27FC236}">
                  <a16:creationId xmlns:a16="http://schemas.microsoft.com/office/drawing/2014/main" id="{A8C4918D-35BE-4EFE-20C4-9ECC3F6CD4CE}"/>
                </a:ext>
              </a:extLst>
            </p:cNvPr>
            <p:cNvCxnSpPr>
              <a:cxnSpLocks/>
            </p:cNvCxnSpPr>
            <p:nvPr/>
          </p:nvCxnSpPr>
          <p:spPr>
            <a:xfrm>
              <a:off x="100538" y="3528758"/>
              <a:ext cx="2501409" cy="0"/>
            </a:xfrm>
            <a:prstGeom prst="line">
              <a:avLst/>
            </a:prstGeom>
            <a:ln w="762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5F8A8F37-CC91-6991-AE32-411D6A119458}"/>
                </a:ext>
              </a:extLst>
            </p:cNvPr>
            <p:cNvSpPr/>
            <p:nvPr/>
          </p:nvSpPr>
          <p:spPr>
            <a:xfrm>
              <a:off x="250883" y="3066263"/>
              <a:ext cx="2074588" cy="445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bg1"/>
                  </a:solidFill>
                </a:rPr>
                <a:t>Activating of ROPS</a:t>
              </a:r>
              <a:endParaRPr lang="ko-KR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직사각형 27">
              <a:extLst>
                <a:ext uri="{FF2B5EF4-FFF2-40B4-BE49-F238E27FC236}">
                  <a16:creationId xmlns:a16="http://schemas.microsoft.com/office/drawing/2014/main" id="{BE29CE9D-4E4D-CF38-E940-1E77E944830B}"/>
                </a:ext>
              </a:extLst>
            </p:cNvPr>
            <p:cNvSpPr/>
            <p:nvPr/>
          </p:nvSpPr>
          <p:spPr>
            <a:xfrm>
              <a:off x="1321910" y="3599184"/>
              <a:ext cx="1313771" cy="445000"/>
            </a:xfrm>
            <a:prstGeom prst="rect">
              <a:avLst/>
            </a:prstGeom>
            <a:solidFill>
              <a:srgbClr val="01A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tx1"/>
                  </a:solidFill>
                </a:rPr>
                <a:t>Pre-crash data</a:t>
              </a:r>
              <a:endParaRPr lang="ko-KR" altLang="en-US" sz="2000" dirty="0">
                <a:solidFill>
                  <a:schemeClr val="tx1"/>
                </a:solidFill>
              </a:endParaRPr>
            </a:p>
          </p:txBody>
        </p:sp>
        <p:cxnSp>
          <p:nvCxnSpPr>
            <p:cNvPr id="14" name="직선 연결선 13">
              <a:extLst>
                <a:ext uri="{FF2B5EF4-FFF2-40B4-BE49-F238E27FC236}">
                  <a16:creationId xmlns:a16="http://schemas.microsoft.com/office/drawing/2014/main" id="{56541CD2-77DE-BC54-0B78-00042DCF7645}"/>
                </a:ext>
              </a:extLst>
            </p:cNvPr>
            <p:cNvCxnSpPr>
              <a:cxnSpLocks/>
              <a:stCxn id="17" idx="2"/>
            </p:cNvCxnSpPr>
            <p:nvPr/>
          </p:nvCxnSpPr>
          <p:spPr>
            <a:xfrm>
              <a:off x="2629686" y="4535742"/>
              <a:ext cx="5995" cy="1074392"/>
            </a:xfrm>
            <a:prstGeom prst="line">
              <a:avLst/>
            </a:prstGeom>
            <a:ln w="762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48721C8D-A020-A780-18A0-62B4C7C66159}"/>
              </a:ext>
            </a:extLst>
          </p:cNvPr>
          <p:cNvSpPr/>
          <p:nvPr/>
        </p:nvSpPr>
        <p:spPr>
          <a:xfrm>
            <a:off x="251619" y="1096798"/>
            <a:ext cx="8640762" cy="1500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44000">
              <a:lnSpc>
                <a:spcPct val="200000"/>
              </a:lnSpc>
              <a:buSzPct val="110000"/>
              <a:buBlip>
                <a:blip r:embed="rId3"/>
              </a:buBlip>
            </a:pPr>
            <a:r>
              <a:rPr lang="en-US" altLang="ko-KR" sz="1600" b="1" dirty="0">
                <a:cs typeface="Arial" panose="020B0604020202020204" pitchFamily="34" charset="0"/>
              </a:rPr>
              <a:t>Planar </a:t>
            </a:r>
            <a:r>
              <a:rPr lang="ko-KR" altLang="en-US" sz="1600" b="1" dirty="0">
                <a:cs typeface="Arial" panose="020B0604020202020204" pitchFamily="34" charset="0"/>
              </a:rPr>
              <a:t>→</a:t>
            </a:r>
            <a:r>
              <a:rPr lang="en-US" altLang="ko-KR" sz="1600" b="1" dirty="0">
                <a:cs typeface="Arial" panose="020B0604020202020204" pitchFamily="34" charset="0"/>
              </a:rPr>
              <a:t> Rollover (2)</a:t>
            </a:r>
          </a:p>
          <a:p>
            <a:pPr lvl="1" indent="-144000">
              <a:lnSpc>
                <a:spcPct val="200000"/>
              </a:lnSpc>
              <a:buSzPct val="110000"/>
              <a:buBlip>
                <a:blip r:embed="rId3"/>
              </a:buBlip>
            </a:pPr>
            <a:r>
              <a:rPr lang="en-US" altLang="ko-KR" sz="1600" b="1" dirty="0">
                <a:cs typeface="Arial" panose="020B0604020202020204" pitchFamily="34" charset="0"/>
              </a:rPr>
              <a:t>If time zero regarding ROPS is after the end of event time for planar, we probably get discontinuous rollover data before deployment by ROPS.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D701F636-4043-D48E-599C-036192EE3253}"/>
              </a:ext>
            </a:extLst>
          </p:cNvPr>
          <p:cNvSpPr/>
          <p:nvPr/>
        </p:nvSpPr>
        <p:spPr>
          <a:xfrm>
            <a:off x="342093" y="5199169"/>
            <a:ext cx="907474" cy="5847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bg1"/>
                </a:solidFill>
              </a:rPr>
              <a:t>Planar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21CF25B5-0757-AFDD-CD17-7819C4A56F96}"/>
              </a:ext>
            </a:extLst>
          </p:cNvPr>
          <p:cNvSpPr/>
          <p:nvPr/>
        </p:nvSpPr>
        <p:spPr>
          <a:xfrm>
            <a:off x="387284" y="3488991"/>
            <a:ext cx="1099385" cy="5847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bg1"/>
                </a:solidFill>
              </a:rPr>
              <a:t>Rollover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1B874ED-221A-5841-7968-A3D9709C365C}"/>
              </a:ext>
            </a:extLst>
          </p:cNvPr>
          <p:cNvSpPr/>
          <p:nvPr/>
        </p:nvSpPr>
        <p:spPr>
          <a:xfrm>
            <a:off x="-217512" y="5203134"/>
            <a:ext cx="1598039" cy="5847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bg1"/>
                </a:solidFill>
              </a:rPr>
              <a:t>Planar</a:t>
            </a:r>
          </a:p>
          <a:p>
            <a:pPr algn="ctr"/>
            <a:r>
              <a:rPr lang="en-US" altLang="ko-KR" sz="2000" dirty="0">
                <a:solidFill>
                  <a:schemeClr val="bg1"/>
                </a:solidFill>
              </a:rPr>
              <a:t>(non-locking)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704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B15063-14F9-4225-F27E-FC3453A7E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직사각형 39">
            <a:extLst>
              <a:ext uri="{FF2B5EF4-FFF2-40B4-BE49-F238E27FC236}">
                <a16:creationId xmlns:a16="http://schemas.microsoft.com/office/drawing/2014/main" id="{8812A125-3D2E-9586-4A0C-4E3B5A407814}"/>
              </a:ext>
            </a:extLst>
          </p:cNvPr>
          <p:cNvSpPr/>
          <p:nvPr/>
        </p:nvSpPr>
        <p:spPr>
          <a:xfrm>
            <a:off x="954360" y="80641"/>
            <a:ext cx="247535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EDR-DSSAD-IWG-29 </a:t>
            </a:r>
            <a:r>
              <a:rPr lang="en-US" altLang="ko-KR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</a:t>
            </a:r>
            <a:r>
              <a:rPr lang="en-US" altLang="ko-KR" sz="11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EDR Step 2</a:t>
            </a:r>
            <a:endParaRPr lang="en-US" altLang="ko-KR" sz="10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B95942C7-FFC8-8CBD-7870-847406846D1E}"/>
              </a:ext>
            </a:extLst>
          </p:cNvPr>
          <p:cNvSpPr/>
          <p:nvPr/>
        </p:nvSpPr>
        <p:spPr>
          <a:xfrm>
            <a:off x="251619" y="1096798"/>
            <a:ext cx="8640762" cy="1500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44000">
              <a:lnSpc>
                <a:spcPct val="200000"/>
              </a:lnSpc>
              <a:buSzPct val="110000"/>
              <a:buBlip>
                <a:blip r:embed="rId3"/>
              </a:buBlip>
            </a:pPr>
            <a:r>
              <a:rPr lang="en-US" altLang="ko-KR" sz="1600" b="1" dirty="0">
                <a:cs typeface="Arial" panose="020B0604020202020204" pitchFamily="34" charset="0"/>
              </a:rPr>
              <a:t>Rollover (only) – edited</a:t>
            </a:r>
          </a:p>
          <a:p>
            <a:pPr lvl="1" indent="-144000">
              <a:lnSpc>
                <a:spcPct val="200000"/>
              </a:lnSpc>
              <a:buSzPct val="110000"/>
              <a:buBlip>
                <a:blip r:embed="rId3"/>
              </a:buBlip>
            </a:pPr>
            <a:r>
              <a:rPr lang="en-US" altLang="ko-KR" sz="1600" b="1" dirty="0">
                <a:cs typeface="Arial" panose="020B0604020202020204" pitchFamily="34" charset="0"/>
              </a:rPr>
              <a:t> We can analyze how the vehicle rolled, and it was properly for the deployment timing regarding ROPS. 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F3717B27-651D-DE54-2472-C56B3D487FBE}"/>
              </a:ext>
            </a:extLst>
          </p:cNvPr>
          <p:cNvGrpSpPr/>
          <p:nvPr/>
        </p:nvGrpSpPr>
        <p:grpSpPr>
          <a:xfrm>
            <a:off x="778915" y="2859570"/>
            <a:ext cx="7694120" cy="3003623"/>
            <a:chOff x="409839" y="4011002"/>
            <a:chExt cx="5855494" cy="2285862"/>
          </a:xfrm>
        </p:grpSpPr>
        <p:cxnSp>
          <p:nvCxnSpPr>
            <p:cNvPr id="4" name="직선 연결선 3">
              <a:extLst>
                <a:ext uri="{FF2B5EF4-FFF2-40B4-BE49-F238E27FC236}">
                  <a16:creationId xmlns:a16="http://schemas.microsoft.com/office/drawing/2014/main" id="{11D6EF97-C3BA-7849-B792-2A1AA983BEFF}"/>
                </a:ext>
              </a:extLst>
            </p:cNvPr>
            <p:cNvCxnSpPr>
              <a:cxnSpLocks/>
            </p:cNvCxnSpPr>
            <p:nvPr/>
          </p:nvCxnSpPr>
          <p:spPr>
            <a:xfrm>
              <a:off x="590562" y="5299238"/>
              <a:ext cx="5674771" cy="0"/>
            </a:xfrm>
            <a:prstGeom prst="line">
              <a:avLst/>
            </a:prstGeom>
            <a:ln w="762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직선 연결선 4">
              <a:extLst>
                <a:ext uri="{FF2B5EF4-FFF2-40B4-BE49-F238E27FC236}">
                  <a16:creationId xmlns:a16="http://schemas.microsoft.com/office/drawing/2014/main" id="{13336582-A3B8-BD2D-CC6E-01F3FF1515B5}"/>
                </a:ext>
              </a:extLst>
            </p:cNvPr>
            <p:cNvCxnSpPr>
              <a:cxnSpLocks/>
            </p:cNvCxnSpPr>
            <p:nvPr/>
          </p:nvCxnSpPr>
          <p:spPr>
            <a:xfrm>
              <a:off x="3215177" y="4305590"/>
              <a:ext cx="0" cy="130454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73B118C0-FA61-1C71-9ADB-1741F754BDC1}"/>
                </a:ext>
              </a:extLst>
            </p:cNvPr>
            <p:cNvSpPr/>
            <p:nvPr/>
          </p:nvSpPr>
          <p:spPr>
            <a:xfrm>
              <a:off x="829063" y="4823750"/>
              <a:ext cx="2340852" cy="445000"/>
            </a:xfrm>
            <a:prstGeom prst="rect">
              <a:avLst/>
            </a:prstGeom>
            <a:solidFill>
              <a:srgbClr val="01A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tx1"/>
                  </a:solidFill>
                </a:rPr>
                <a:t>Pre-crash data</a:t>
              </a:r>
            </a:p>
            <a:p>
              <a:pPr algn="ctr"/>
              <a:r>
                <a:rPr lang="en-US" altLang="ko-KR" sz="2000" dirty="0">
                  <a:solidFill>
                    <a:srgbClr val="FF0000"/>
                  </a:solidFill>
                </a:rPr>
                <a:t>(roll angle/rate)</a:t>
              </a:r>
              <a:endParaRPr lang="ko-KR" alt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D8D2D2E-3461-8746-2DA3-EE6441C8D735}"/>
                </a:ext>
              </a:extLst>
            </p:cNvPr>
            <p:cNvSpPr txBox="1"/>
            <p:nvPr/>
          </p:nvSpPr>
          <p:spPr>
            <a:xfrm>
              <a:off x="2172155" y="5594178"/>
              <a:ext cx="2086051" cy="7026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T0</a:t>
              </a:r>
            </a:p>
            <a:p>
              <a:pPr algn="ctr"/>
              <a:r>
                <a:rPr lang="en-US" altLang="ko-KR" b="1" dirty="0">
                  <a:solidFill>
                    <a:srgbClr val="FF0000"/>
                  </a:solidFill>
                </a:rPr>
                <a:t>@ Deployment of the</a:t>
              </a:r>
            </a:p>
            <a:p>
              <a:pPr algn="ctr"/>
              <a:r>
                <a:rPr lang="en-US" altLang="ko-KR" b="1" dirty="0">
                  <a:solidFill>
                    <a:srgbClr val="FF0000"/>
                  </a:solidFill>
                </a:rPr>
                <a:t>Rollover protection system</a:t>
              </a:r>
            </a:p>
          </p:txBody>
        </p:sp>
        <p:cxnSp>
          <p:nvCxnSpPr>
            <p:cNvPr id="11" name="직선 연결선 10">
              <a:extLst>
                <a:ext uri="{FF2B5EF4-FFF2-40B4-BE49-F238E27FC236}">
                  <a16:creationId xmlns:a16="http://schemas.microsoft.com/office/drawing/2014/main" id="{2D1800B1-79AC-7294-F5A0-62766669F765}"/>
                </a:ext>
              </a:extLst>
            </p:cNvPr>
            <p:cNvCxnSpPr>
              <a:cxnSpLocks/>
            </p:cNvCxnSpPr>
            <p:nvPr/>
          </p:nvCxnSpPr>
          <p:spPr>
            <a:xfrm>
              <a:off x="4909224" y="4994438"/>
              <a:ext cx="0" cy="6156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4D385D7-4E5E-B670-9796-AD5353AFB36A}"/>
                </a:ext>
              </a:extLst>
            </p:cNvPr>
            <p:cNvSpPr txBox="1"/>
            <p:nvPr/>
          </p:nvSpPr>
          <p:spPr>
            <a:xfrm>
              <a:off x="4480291" y="5650525"/>
              <a:ext cx="857864" cy="4918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 end</a:t>
              </a:r>
            </a:p>
            <a:p>
              <a:pPr algn="ctr"/>
              <a:r>
                <a:rPr lang="en-US" altLang="ko-KR" b="1" dirty="0"/>
                <a:t>@ 300 </a:t>
              </a:r>
              <a:r>
                <a:rPr lang="en-US" altLang="ko-KR" b="1" dirty="0" err="1"/>
                <a:t>ms</a:t>
              </a:r>
              <a:endParaRPr lang="en-US" altLang="ko-KR" b="1" dirty="0"/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47A99D92-C4FC-EF5A-F302-76FB5FEC1985}"/>
                </a:ext>
              </a:extLst>
            </p:cNvPr>
            <p:cNvSpPr/>
            <p:nvPr/>
          </p:nvSpPr>
          <p:spPr>
            <a:xfrm>
              <a:off x="3260440" y="4823750"/>
              <a:ext cx="1613840" cy="445000"/>
            </a:xfrm>
            <a:prstGeom prst="rect">
              <a:avLst/>
            </a:prstGeom>
            <a:solidFill>
              <a:srgbClr val="FAB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tx1"/>
                  </a:solidFill>
                </a:rPr>
                <a:t>Post-crash data</a:t>
              </a:r>
              <a:endParaRPr lang="ko-KR" alt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AA8F436-6A14-A1AE-8E0B-0418F5503E3E}"/>
                </a:ext>
              </a:extLst>
            </p:cNvPr>
            <p:cNvSpPr txBox="1"/>
            <p:nvPr/>
          </p:nvSpPr>
          <p:spPr>
            <a:xfrm>
              <a:off x="409839" y="5351825"/>
              <a:ext cx="554097" cy="281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/>
                <a:t>-5 sec</a:t>
              </a:r>
              <a:endParaRPr lang="ko-KR" altLang="en-US" b="1" dirty="0"/>
            </a:p>
          </p:txBody>
        </p:sp>
        <p:cxnSp>
          <p:nvCxnSpPr>
            <p:cNvPr id="15" name="직선 연결선 14">
              <a:extLst>
                <a:ext uri="{FF2B5EF4-FFF2-40B4-BE49-F238E27FC236}">
                  <a16:creationId xmlns:a16="http://schemas.microsoft.com/office/drawing/2014/main" id="{AAEF5D70-2B25-721B-ED19-1E69F0E2261B}"/>
                </a:ext>
              </a:extLst>
            </p:cNvPr>
            <p:cNvCxnSpPr>
              <a:cxnSpLocks/>
            </p:cNvCxnSpPr>
            <p:nvPr/>
          </p:nvCxnSpPr>
          <p:spPr>
            <a:xfrm>
              <a:off x="713768" y="4500662"/>
              <a:ext cx="2501409" cy="0"/>
            </a:xfrm>
            <a:prstGeom prst="line">
              <a:avLst/>
            </a:prstGeom>
            <a:ln w="762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C17EF043-F612-8C03-7337-CA36214CAB51}"/>
                </a:ext>
              </a:extLst>
            </p:cNvPr>
            <p:cNvSpPr/>
            <p:nvPr/>
          </p:nvSpPr>
          <p:spPr>
            <a:xfrm>
              <a:off x="713768" y="4011002"/>
              <a:ext cx="2074588" cy="445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bg1"/>
                  </a:solidFill>
                </a:rPr>
                <a:t>Activating of ROPS</a:t>
              </a:r>
              <a:endParaRPr lang="ko-KR" altLang="en-US" sz="2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3888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3CF77C-1E4C-7038-82BF-5B294708B3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직사각형 39">
            <a:extLst>
              <a:ext uri="{FF2B5EF4-FFF2-40B4-BE49-F238E27FC236}">
                <a16:creationId xmlns:a16="http://schemas.microsoft.com/office/drawing/2014/main" id="{70E2CFDA-4844-8E4A-F6B5-E7B7CDA037EC}"/>
              </a:ext>
            </a:extLst>
          </p:cNvPr>
          <p:cNvSpPr/>
          <p:nvPr/>
        </p:nvSpPr>
        <p:spPr>
          <a:xfrm>
            <a:off x="954360" y="80641"/>
            <a:ext cx="247535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EDR-DSSAD-IWG-29 </a:t>
            </a:r>
            <a:r>
              <a:rPr lang="en-US" altLang="ko-KR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</a:t>
            </a:r>
            <a:r>
              <a:rPr lang="en-US" altLang="ko-KR" sz="11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EDR Step 2</a:t>
            </a:r>
            <a:endParaRPr lang="en-US" altLang="ko-KR" sz="10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FCC9DDEA-4205-5DA7-EA17-FD833239496A}"/>
              </a:ext>
            </a:extLst>
          </p:cNvPr>
          <p:cNvSpPr/>
          <p:nvPr/>
        </p:nvSpPr>
        <p:spPr>
          <a:xfrm>
            <a:off x="251619" y="1096798"/>
            <a:ext cx="8640762" cy="515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44000">
              <a:lnSpc>
                <a:spcPct val="200000"/>
              </a:lnSpc>
              <a:buSzPct val="110000"/>
              <a:buBlip>
                <a:blip r:embed="rId2"/>
              </a:buBlip>
            </a:pPr>
            <a:r>
              <a:rPr lang="en-US" altLang="ko-KR" sz="1600" b="1" dirty="0">
                <a:cs typeface="Arial" panose="020B0604020202020204" pitchFamily="34" charset="0"/>
              </a:rPr>
              <a:t>Rollover </a:t>
            </a:r>
            <a:r>
              <a:rPr lang="ko-KR" altLang="en-US" sz="1600" b="1" dirty="0">
                <a:cs typeface="Arial" panose="020B0604020202020204" pitchFamily="34" charset="0"/>
              </a:rPr>
              <a:t>→</a:t>
            </a:r>
            <a:r>
              <a:rPr lang="en-US" altLang="ko-KR" sz="1600" b="1" dirty="0">
                <a:cs typeface="Arial" panose="020B0604020202020204" pitchFamily="34" charset="0"/>
              </a:rPr>
              <a:t> Planar (edited) </a:t>
            </a: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CAFAF963-AF51-AA28-E673-F759899118F3}"/>
              </a:ext>
            </a:extLst>
          </p:cNvPr>
          <p:cNvGrpSpPr/>
          <p:nvPr/>
        </p:nvGrpSpPr>
        <p:grpSpPr>
          <a:xfrm>
            <a:off x="669850" y="1996949"/>
            <a:ext cx="7390417" cy="3988357"/>
            <a:chOff x="-597077" y="3472392"/>
            <a:chExt cx="5624365" cy="3035278"/>
          </a:xfrm>
        </p:grpSpPr>
        <p:cxnSp>
          <p:nvCxnSpPr>
            <p:cNvPr id="15" name="직선 연결선 14">
              <a:extLst>
                <a:ext uri="{FF2B5EF4-FFF2-40B4-BE49-F238E27FC236}">
                  <a16:creationId xmlns:a16="http://schemas.microsoft.com/office/drawing/2014/main" id="{FDEA8B1D-B6E6-8A5F-0416-54CD6213D19B}"/>
                </a:ext>
              </a:extLst>
            </p:cNvPr>
            <p:cNvCxnSpPr>
              <a:cxnSpLocks/>
            </p:cNvCxnSpPr>
            <p:nvPr/>
          </p:nvCxnSpPr>
          <p:spPr>
            <a:xfrm>
              <a:off x="-230550" y="5299238"/>
              <a:ext cx="5257838" cy="0"/>
            </a:xfrm>
            <a:prstGeom prst="line">
              <a:avLst/>
            </a:prstGeom>
            <a:ln w="762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>
              <a:extLst>
                <a:ext uri="{FF2B5EF4-FFF2-40B4-BE49-F238E27FC236}">
                  <a16:creationId xmlns:a16="http://schemas.microsoft.com/office/drawing/2014/main" id="{DD959C5D-AB3C-7A19-5072-F31B0182A985}"/>
                </a:ext>
              </a:extLst>
            </p:cNvPr>
            <p:cNvCxnSpPr>
              <a:cxnSpLocks/>
            </p:cNvCxnSpPr>
            <p:nvPr/>
          </p:nvCxnSpPr>
          <p:spPr>
            <a:xfrm>
              <a:off x="1934820" y="4305590"/>
              <a:ext cx="0" cy="130454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2B514E89-1883-F10A-4A59-56C7EE6E5562}"/>
                </a:ext>
              </a:extLst>
            </p:cNvPr>
            <p:cNvSpPr/>
            <p:nvPr/>
          </p:nvSpPr>
          <p:spPr>
            <a:xfrm>
              <a:off x="525483" y="4823750"/>
              <a:ext cx="1378851" cy="445000"/>
            </a:xfrm>
            <a:prstGeom prst="rect">
              <a:avLst/>
            </a:prstGeom>
            <a:solidFill>
              <a:srgbClr val="01A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tx1"/>
                  </a:solidFill>
                </a:rPr>
                <a:t>Pre-crash data</a:t>
              </a:r>
            </a:p>
            <a:p>
              <a:pPr algn="ctr"/>
              <a:r>
                <a:rPr lang="en-US" altLang="ko-KR" sz="2000" dirty="0">
                  <a:solidFill>
                    <a:srgbClr val="FF0000"/>
                  </a:solidFill>
                </a:rPr>
                <a:t>(Roll angle/rate)</a:t>
              </a:r>
              <a:endParaRPr lang="ko-KR" alt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E6B443B-DB42-44AC-63A3-152A022874B8}"/>
                </a:ext>
              </a:extLst>
            </p:cNvPr>
            <p:cNvSpPr txBox="1"/>
            <p:nvPr/>
          </p:nvSpPr>
          <p:spPr>
            <a:xfrm>
              <a:off x="1023284" y="5594178"/>
              <a:ext cx="1823080" cy="913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T0</a:t>
              </a:r>
            </a:p>
            <a:p>
              <a:pPr algn="ctr"/>
              <a:r>
                <a:rPr lang="en-US" altLang="ko-KR" b="1" dirty="0"/>
                <a:t>@ Deployment of </a:t>
              </a:r>
              <a:br>
                <a:rPr lang="en-US" altLang="ko-KR" b="1" dirty="0"/>
              </a:br>
              <a:r>
                <a:rPr lang="en-US" altLang="ko-KR" b="1" dirty="0"/>
                <a:t>the Rollover protection</a:t>
              </a:r>
              <a:br>
                <a:rPr lang="en-US" altLang="ko-KR" b="1" dirty="0"/>
              </a:br>
              <a:r>
                <a:rPr lang="en-US" altLang="ko-KR" b="1" dirty="0"/>
                <a:t>system</a:t>
              </a:r>
            </a:p>
          </p:txBody>
        </p: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6D714143-2FFE-50EE-34AA-4374CE17E11F}"/>
                </a:ext>
              </a:extLst>
            </p:cNvPr>
            <p:cNvCxnSpPr>
              <a:cxnSpLocks/>
            </p:cNvCxnSpPr>
            <p:nvPr/>
          </p:nvCxnSpPr>
          <p:spPr>
            <a:xfrm>
              <a:off x="3030880" y="4994438"/>
              <a:ext cx="0" cy="6156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BAEFA28-2E42-39A8-C3CC-D8E1F59383BC}"/>
                </a:ext>
              </a:extLst>
            </p:cNvPr>
            <p:cNvSpPr txBox="1"/>
            <p:nvPr/>
          </p:nvSpPr>
          <p:spPr>
            <a:xfrm>
              <a:off x="2601947" y="5650525"/>
              <a:ext cx="857864" cy="4918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 end</a:t>
              </a:r>
            </a:p>
            <a:p>
              <a:pPr algn="ctr"/>
              <a:r>
                <a:rPr lang="en-US" altLang="ko-KR" b="1" dirty="0"/>
                <a:t>@ 300 </a:t>
              </a:r>
              <a:r>
                <a:rPr lang="en-US" altLang="ko-KR" b="1" dirty="0" err="1"/>
                <a:t>ms</a:t>
              </a:r>
              <a:endParaRPr lang="en-US" altLang="ko-KR" b="1" dirty="0"/>
            </a:p>
          </p:txBody>
        </p:sp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C98554A6-11A2-90BE-D41F-67250F930319}"/>
                </a:ext>
              </a:extLst>
            </p:cNvPr>
            <p:cNvSpPr/>
            <p:nvPr/>
          </p:nvSpPr>
          <p:spPr>
            <a:xfrm>
              <a:off x="1965308" y="4823750"/>
              <a:ext cx="1012542" cy="445000"/>
            </a:xfrm>
            <a:prstGeom prst="rect">
              <a:avLst/>
            </a:prstGeom>
            <a:solidFill>
              <a:srgbClr val="FAB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tx1"/>
                  </a:solidFill>
                </a:rPr>
                <a:t>Post-crash</a:t>
              </a:r>
              <a:endParaRPr lang="ko-KR" alt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85EAE7A-F490-657C-C4BA-E5C307489824}"/>
                </a:ext>
              </a:extLst>
            </p:cNvPr>
            <p:cNvSpPr txBox="1"/>
            <p:nvPr/>
          </p:nvSpPr>
          <p:spPr>
            <a:xfrm>
              <a:off x="409839" y="5351825"/>
              <a:ext cx="554097" cy="281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/>
                <a:t>-5 sec</a:t>
              </a:r>
              <a:endParaRPr lang="ko-KR" altLang="en-US" b="1" dirty="0"/>
            </a:p>
          </p:txBody>
        </p:sp>
        <p:cxnSp>
          <p:nvCxnSpPr>
            <p:cNvPr id="25" name="직선 연결선 24">
              <a:extLst>
                <a:ext uri="{FF2B5EF4-FFF2-40B4-BE49-F238E27FC236}">
                  <a16:creationId xmlns:a16="http://schemas.microsoft.com/office/drawing/2014/main" id="{03B85F03-E86C-065F-936B-330074458538}"/>
                </a:ext>
              </a:extLst>
            </p:cNvPr>
            <p:cNvCxnSpPr>
              <a:cxnSpLocks/>
            </p:cNvCxnSpPr>
            <p:nvPr/>
          </p:nvCxnSpPr>
          <p:spPr>
            <a:xfrm>
              <a:off x="-597077" y="4500662"/>
              <a:ext cx="2501409" cy="0"/>
            </a:xfrm>
            <a:prstGeom prst="line">
              <a:avLst/>
            </a:prstGeom>
            <a:ln w="762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D58D62CA-46A9-C358-B9B5-87F868775472}"/>
                </a:ext>
              </a:extLst>
            </p:cNvPr>
            <p:cNvSpPr/>
            <p:nvPr/>
          </p:nvSpPr>
          <p:spPr>
            <a:xfrm>
              <a:off x="-446732" y="4034347"/>
              <a:ext cx="2074588" cy="445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bg1"/>
                  </a:solidFill>
                </a:rPr>
                <a:t>Activating of ROPS</a:t>
              </a:r>
              <a:endParaRPr lang="ko-KR" altLang="en-US" sz="2000" dirty="0">
                <a:solidFill>
                  <a:schemeClr val="bg1"/>
                </a:solidFill>
              </a:endParaRPr>
            </a:p>
          </p:txBody>
        </p:sp>
        <p:cxnSp>
          <p:nvCxnSpPr>
            <p:cNvPr id="30" name="직선 연결선 29">
              <a:extLst>
                <a:ext uri="{FF2B5EF4-FFF2-40B4-BE49-F238E27FC236}">
                  <a16:creationId xmlns:a16="http://schemas.microsoft.com/office/drawing/2014/main" id="{52B4B625-7CD2-F3BE-A317-CEB22092FF7A}"/>
                </a:ext>
              </a:extLst>
            </p:cNvPr>
            <p:cNvCxnSpPr>
              <a:cxnSpLocks/>
            </p:cNvCxnSpPr>
            <p:nvPr/>
          </p:nvCxnSpPr>
          <p:spPr>
            <a:xfrm>
              <a:off x="2635681" y="3632040"/>
              <a:ext cx="0" cy="6156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C2A9E3A-C65E-0E6C-A20E-47E03947BBBF}"/>
                </a:ext>
              </a:extLst>
            </p:cNvPr>
            <p:cNvSpPr txBox="1"/>
            <p:nvPr/>
          </p:nvSpPr>
          <p:spPr>
            <a:xfrm>
              <a:off x="2471579" y="4254668"/>
              <a:ext cx="316208" cy="281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T0</a:t>
              </a:r>
            </a:p>
          </p:txBody>
        </p: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4460D9DE-93E9-3E64-FDA1-246284EE3913}"/>
                </a:ext>
              </a:extLst>
            </p:cNvPr>
            <p:cNvCxnSpPr>
              <a:cxnSpLocks/>
            </p:cNvCxnSpPr>
            <p:nvPr/>
          </p:nvCxnSpPr>
          <p:spPr>
            <a:xfrm>
              <a:off x="-153229" y="3957782"/>
              <a:ext cx="5180517" cy="0"/>
            </a:xfrm>
            <a:prstGeom prst="line">
              <a:avLst/>
            </a:prstGeom>
            <a:ln w="762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A7C2F363-D241-94C0-8800-6ED6A898AA8A}"/>
                </a:ext>
              </a:extLst>
            </p:cNvPr>
            <p:cNvSpPr/>
            <p:nvPr/>
          </p:nvSpPr>
          <p:spPr>
            <a:xfrm>
              <a:off x="2669416" y="3472392"/>
              <a:ext cx="1012542" cy="445000"/>
            </a:xfrm>
            <a:prstGeom prst="rect">
              <a:avLst/>
            </a:prstGeom>
            <a:solidFill>
              <a:srgbClr val="FAB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tx1"/>
                  </a:solidFill>
                </a:rPr>
                <a:t>Post-crash</a:t>
              </a:r>
              <a:endParaRPr lang="ko-KR" altLang="en-US" sz="2000" dirty="0">
                <a:solidFill>
                  <a:schemeClr val="tx1"/>
                </a:solidFill>
              </a:endParaRPr>
            </a:p>
          </p:txBody>
        </p:sp>
        <p:cxnSp>
          <p:nvCxnSpPr>
            <p:cNvPr id="34" name="직선 연결선 33">
              <a:extLst>
                <a:ext uri="{FF2B5EF4-FFF2-40B4-BE49-F238E27FC236}">
                  <a16:creationId xmlns:a16="http://schemas.microsoft.com/office/drawing/2014/main" id="{D0100C52-3E89-8F9F-0295-146976A80B9B}"/>
                </a:ext>
              </a:extLst>
            </p:cNvPr>
            <p:cNvCxnSpPr>
              <a:cxnSpLocks/>
            </p:cNvCxnSpPr>
            <p:nvPr/>
          </p:nvCxnSpPr>
          <p:spPr>
            <a:xfrm>
              <a:off x="3687308" y="3624785"/>
              <a:ext cx="0" cy="6156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4810D1C-11BF-CCED-7AB5-B7512B2C5568}"/>
                </a:ext>
              </a:extLst>
            </p:cNvPr>
            <p:cNvSpPr txBox="1"/>
            <p:nvPr/>
          </p:nvSpPr>
          <p:spPr>
            <a:xfrm>
              <a:off x="3279078" y="4255144"/>
              <a:ext cx="857864" cy="4918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 end</a:t>
              </a:r>
            </a:p>
            <a:p>
              <a:pPr algn="ctr"/>
              <a:r>
                <a:rPr lang="en-US" altLang="ko-KR" b="1" dirty="0"/>
                <a:t>@ 300 </a:t>
              </a:r>
              <a:r>
                <a:rPr lang="en-US" altLang="ko-KR" b="1" dirty="0" err="1"/>
                <a:t>ms</a:t>
              </a:r>
              <a:endParaRPr lang="en-US" altLang="ko-KR" b="1" dirty="0"/>
            </a:p>
          </p:txBody>
        </p:sp>
      </p:grp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4E0FDB14-E70A-BDDD-B224-3BF084F6AC72}"/>
              </a:ext>
            </a:extLst>
          </p:cNvPr>
          <p:cNvSpPr/>
          <p:nvPr/>
        </p:nvSpPr>
        <p:spPr>
          <a:xfrm>
            <a:off x="2923823" y="2016977"/>
            <a:ext cx="1949546" cy="584730"/>
          </a:xfrm>
          <a:prstGeom prst="rect">
            <a:avLst/>
          </a:prstGeom>
          <a:solidFill>
            <a:srgbClr val="01A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tx1"/>
                </a:solidFill>
              </a:rPr>
              <a:t>Pre-crash data</a:t>
            </a:r>
          </a:p>
          <a:p>
            <a:pPr algn="ctr"/>
            <a:r>
              <a:rPr lang="en-US" altLang="ko-KR" sz="2000" dirty="0">
                <a:solidFill>
                  <a:srgbClr val="FF0000"/>
                </a:solidFill>
              </a:rPr>
              <a:t>(Roll angle/rate)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081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A42057-7C51-D5FA-3921-6C93EBB2E6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직사각형 39">
            <a:extLst>
              <a:ext uri="{FF2B5EF4-FFF2-40B4-BE49-F238E27FC236}">
                <a16:creationId xmlns:a16="http://schemas.microsoft.com/office/drawing/2014/main" id="{6F6D32F0-4501-6A44-A2BC-49AF6F636316}"/>
              </a:ext>
            </a:extLst>
          </p:cNvPr>
          <p:cNvSpPr/>
          <p:nvPr/>
        </p:nvSpPr>
        <p:spPr>
          <a:xfrm>
            <a:off x="954360" y="80641"/>
            <a:ext cx="247535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EDR-DSSAD-IWG-29 </a:t>
            </a:r>
            <a:r>
              <a:rPr lang="en-US" altLang="ko-KR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</a:t>
            </a:r>
            <a:r>
              <a:rPr lang="en-US" altLang="ko-KR" sz="11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EDR Step 2</a:t>
            </a:r>
            <a:endParaRPr lang="en-US" altLang="ko-KR" sz="10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1DF6959-8068-99C0-4DA9-D0FADB969162}"/>
              </a:ext>
            </a:extLst>
          </p:cNvPr>
          <p:cNvGrpSpPr/>
          <p:nvPr/>
        </p:nvGrpSpPr>
        <p:grpSpPr>
          <a:xfrm>
            <a:off x="1298223" y="2078176"/>
            <a:ext cx="6908800" cy="3765053"/>
            <a:chOff x="-230550" y="3066263"/>
            <a:chExt cx="5257838" cy="2865336"/>
          </a:xfrm>
        </p:grpSpPr>
        <p:cxnSp>
          <p:nvCxnSpPr>
            <p:cNvPr id="3" name="직선 연결선 2">
              <a:extLst>
                <a:ext uri="{FF2B5EF4-FFF2-40B4-BE49-F238E27FC236}">
                  <a16:creationId xmlns:a16="http://schemas.microsoft.com/office/drawing/2014/main" id="{3C19637B-A1BA-30CA-0B30-CC9CA0508716}"/>
                </a:ext>
              </a:extLst>
            </p:cNvPr>
            <p:cNvCxnSpPr>
              <a:cxnSpLocks/>
            </p:cNvCxnSpPr>
            <p:nvPr/>
          </p:nvCxnSpPr>
          <p:spPr>
            <a:xfrm>
              <a:off x="-230550" y="5299238"/>
              <a:ext cx="5257838" cy="0"/>
            </a:xfrm>
            <a:prstGeom prst="line">
              <a:avLst/>
            </a:prstGeom>
            <a:ln w="762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직선 연결선 3">
              <a:extLst>
                <a:ext uri="{FF2B5EF4-FFF2-40B4-BE49-F238E27FC236}">
                  <a16:creationId xmlns:a16="http://schemas.microsoft.com/office/drawing/2014/main" id="{8296C2BF-4860-EE87-4FB7-4891B9585281}"/>
                </a:ext>
              </a:extLst>
            </p:cNvPr>
            <p:cNvCxnSpPr>
              <a:cxnSpLocks/>
            </p:cNvCxnSpPr>
            <p:nvPr/>
          </p:nvCxnSpPr>
          <p:spPr>
            <a:xfrm>
              <a:off x="1874686" y="4305590"/>
              <a:ext cx="0" cy="130454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701A79F5-7D0C-1473-14A7-4A118F2FEAAC}"/>
                </a:ext>
              </a:extLst>
            </p:cNvPr>
            <p:cNvSpPr/>
            <p:nvPr/>
          </p:nvSpPr>
          <p:spPr>
            <a:xfrm>
              <a:off x="470294" y="4823750"/>
              <a:ext cx="1373903" cy="445000"/>
            </a:xfrm>
            <a:prstGeom prst="rect">
              <a:avLst/>
            </a:prstGeom>
            <a:solidFill>
              <a:srgbClr val="01A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tx1"/>
                  </a:solidFill>
                </a:rPr>
                <a:t>Pre-crash data</a:t>
              </a:r>
            </a:p>
            <a:p>
              <a:pPr algn="ctr"/>
              <a:r>
                <a:rPr lang="en-US" altLang="ko-KR" sz="2000" dirty="0">
                  <a:solidFill>
                    <a:srgbClr val="FF0000"/>
                  </a:solidFill>
                </a:rPr>
                <a:t>(Roll angle/rate)</a:t>
              </a:r>
              <a:endParaRPr lang="ko-KR" alt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1E394F3-E458-7D20-40C4-9BBC7C068C7A}"/>
                </a:ext>
              </a:extLst>
            </p:cNvPr>
            <p:cNvSpPr txBox="1"/>
            <p:nvPr/>
          </p:nvSpPr>
          <p:spPr>
            <a:xfrm>
              <a:off x="1716591" y="5594178"/>
              <a:ext cx="316208" cy="281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T0</a:t>
              </a:r>
            </a:p>
          </p:txBody>
        </p:sp>
        <p:cxnSp>
          <p:nvCxnSpPr>
            <p:cNvPr id="7" name="직선 연결선 6">
              <a:extLst>
                <a:ext uri="{FF2B5EF4-FFF2-40B4-BE49-F238E27FC236}">
                  <a16:creationId xmlns:a16="http://schemas.microsoft.com/office/drawing/2014/main" id="{15843B59-0BB1-78DA-B64D-E8E4B65CC489}"/>
                </a:ext>
              </a:extLst>
            </p:cNvPr>
            <p:cNvCxnSpPr>
              <a:cxnSpLocks/>
            </p:cNvCxnSpPr>
            <p:nvPr/>
          </p:nvCxnSpPr>
          <p:spPr>
            <a:xfrm>
              <a:off x="2970745" y="4994438"/>
              <a:ext cx="0" cy="6156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22A6625-BEE5-7F8D-D16F-D78A3B30B396}"/>
                </a:ext>
              </a:extLst>
            </p:cNvPr>
            <p:cNvSpPr txBox="1"/>
            <p:nvPr/>
          </p:nvSpPr>
          <p:spPr>
            <a:xfrm>
              <a:off x="2699186" y="5650525"/>
              <a:ext cx="543118" cy="2810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 end</a:t>
              </a:r>
            </a:p>
          </p:txBody>
        </p:sp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F53F8E9A-204A-76AC-B11C-3B11D7A7C0C8}"/>
                </a:ext>
              </a:extLst>
            </p:cNvPr>
            <p:cNvSpPr/>
            <p:nvPr/>
          </p:nvSpPr>
          <p:spPr>
            <a:xfrm>
              <a:off x="1905180" y="4823750"/>
              <a:ext cx="1012542" cy="445000"/>
            </a:xfrm>
            <a:prstGeom prst="rect">
              <a:avLst/>
            </a:prstGeom>
            <a:solidFill>
              <a:srgbClr val="FAB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tx1"/>
                  </a:solidFill>
                </a:rPr>
                <a:t>Post-crash</a:t>
              </a:r>
              <a:endParaRPr lang="ko-KR" alt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5871851-4702-B7A8-16E1-9925975AF5DF}"/>
                </a:ext>
              </a:extLst>
            </p:cNvPr>
            <p:cNvSpPr txBox="1"/>
            <p:nvPr/>
          </p:nvSpPr>
          <p:spPr>
            <a:xfrm>
              <a:off x="349705" y="5351825"/>
              <a:ext cx="554097" cy="281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/>
                <a:t>-5 sec</a:t>
              </a:r>
              <a:endParaRPr lang="ko-KR" altLang="en-US" b="1" dirty="0"/>
            </a:p>
          </p:txBody>
        </p:sp>
        <p:cxnSp>
          <p:nvCxnSpPr>
            <p:cNvPr id="16" name="직선 연결선 15">
              <a:extLst>
                <a:ext uri="{FF2B5EF4-FFF2-40B4-BE49-F238E27FC236}">
                  <a16:creationId xmlns:a16="http://schemas.microsoft.com/office/drawing/2014/main" id="{29B623D5-61BA-8974-F1E2-72E7DD1EF416}"/>
                </a:ext>
              </a:extLst>
            </p:cNvPr>
            <p:cNvCxnSpPr>
              <a:cxnSpLocks/>
            </p:cNvCxnSpPr>
            <p:nvPr/>
          </p:nvCxnSpPr>
          <p:spPr>
            <a:xfrm>
              <a:off x="2635681" y="3632040"/>
              <a:ext cx="0" cy="6156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306EC65-8F61-937F-67A7-788F6820FE3F}"/>
                </a:ext>
              </a:extLst>
            </p:cNvPr>
            <p:cNvSpPr txBox="1"/>
            <p:nvPr/>
          </p:nvSpPr>
          <p:spPr>
            <a:xfrm>
              <a:off x="1913556" y="4254668"/>
              <a:ext cx="1432259" cy="4918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>
                  <a:solidFill>
                    <a:srgbClr val="FF0000"/>
                  </a:solidFill>
                </a:rPr>
                <a:t>T0 @ deployment</a:t>
              </a:r>
              <a:br>
                <a:rPr lang="en-US" altLang="ko-KR" b="1" dirty="0">
                  <a:solidFill>
                    <a:srgbClr val="FF0000"/>
                  </a:solidFill>
                </a:rPr>
              </a:br>
              <a:r>
                <a:rPr lang="en-US" altLang="ko-KR" b="1" dirty="0">
                  <a:solidFill>
                    <a:srgbClr val="FF0000"/>
                  </a:solidFill>
                </a:rPr>
                <a:t>of ROPS</a:t>
              </a:r>
            </a:p>
          </p:txBody>
        </p:sp>
        <p:cxnSp>
          <p:nvCxnSpPr>
            <p:cNvPr id="18" name="직선 연결선 17">
              <a:extLst>
                <a:ext uri="{FF2B5EF4-FFF2-40B4-BE49-F238E27FC236}">
                  <a16:creationId xmlns:a16="http://schemas.microsoft.com/office/drawing/2014/main" id="{32BE5594-266F-9D9A-DEEF-5B2733AA23B8}"/>
                </a:ext>
              </a:extLst>
            </p:cNvPr>
            <p:cNvCxnSpPr>
              <a:cxnSpLocks/>
            </p:cNvCxnSpPr>
            <p:nvPr/>
          </p:nvCxnSpPr>
          <p:spPr>
            <a:xfrm>
              <a:off x="-153229" y="3957782"/>
              <a:ext cx="5180517" cy="0"/>
            </a:xfrm>
            <a:prstGeom prst="line">
              <a:avLst/>
            </a:prstGeom>
            <a:ln w="762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FD9DA30E-978C-2376-1E61-4C5B40FFC36A}"/>
                </a:ext>
              </a:extLst>
            </p:cNvPr>
            <p:cNvSpPr/>
            <p:nvPr/>
          </p:nvSpPr>
          <p:spPr>
            <a:xfrm>
              <a:off x="2669416" y="3472392"/>
              <a:ext cx="1012542" cy="445000"/>
            </a:xfrm>
            <a:prstGeom prst="rect">
              <a:avLst/>
            </a:prstGeom>
            <a:solidFill>
              <a:srgbClr val="FAB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tx1"/>
                  </a:solidFill>
                </a:rPr>
                <a:t>Post-crash</a:t>
              </a:r>
              <a:endParaRPr lang="ko-KR" altLang="en-US" sz="2000" dirty="0">
                <a:solidFill>
                  <a:schemeClr val="tx1"/>
                </a:solidFill>
              </a:endParaRPr>
            </a:p>
          </p:txBody>
        </p: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F04FE054-6922-81FC-A310-ECD01C9AE1E9}"/>
                </a:ext>
              </a:extLst>
            </p:cNvPr>
            <p:cNvCxnSpPr>
              <a:cxnSpLocks/>
            </p:cNvCxnSpPr>
            <p:nvPr/>
          </p:nvCxnSpPr>
          <p:spPr>
            <a:xfrm>
              <a:off x="3687308" y="3624785"/>
              <a:ext cx="0" cy="6156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EC18745-3F21-B6D7-DAF8-E6A9A5BA02F8}"/>
                </a:ext>
              </a:extLst>
            </p:cNvPr>
            <p:cNvSpPr txBox="1"/>
            <p:nvPr/>
          </p:nvSpPr>
          <p:spPr>
            <a:xfrm>
              <a:off x="3279078" y="4255144"/>
              <a:ext cx="857864" cy="4918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T end</a:t>
              </a:r>
            </a:p>
            <a:p>
              <a:pPr algn="ctr"/>
              <a:r>
                <a:rPr lang="en-US" altLang="ko-KR" b="1" dirty="0"/>
                <a:t>@ 300 </a:t>
              </a:r>
              <a:r>
                <a:rPr lang="en-US" altLang="ko-KR" b="1" dirty="0" err="1"/>
                <a:t>ms</a:t>
              </a:r>
              <a:endParaRPr lang="en-US" altLang="ko-KR" b="1" dirty="0"/>
            </a:p>
          </p:txBody>
        </p:sp>
        <p:cxnSp>
          <p:nvCxnSpPr>
            <p:cNvPr id="24" name="직선 연결선 23">
              <a:extLst>
                <a:ext uri="{FF2B5EF4-FFF2-40B4-BE49-F238E27FC236}">
                  <a16:creationId xmlns:a16="http://schemas.microsoft.com/office/drawing/2014/main" id="{F56E75FF-1ACB-01F8-4981-4C1904EF4099}"/>
                </a:ext>
              </a:extLst>
            </p:cNvPr>
            <p:cNvCxnSpPr>
              <a:cxnSpLocks/>
            </p:cNvCxnSpPr>
            <p:nvPr/>
          </p:nvCxnSpPr>
          <p:spPr>
            <a:xfrm>
              <a:off x="100538" y="3528758"/>
              <a:ext cx="2501409" cy="0"/>
            </a:xfrm>
            <a:prstGeom prst="line">
              <a:avLst/>
            </a:prstGeom>
            <a:ln w="762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800F56CF-2C7B-D55E-A336-84D355DB6BEB}"/>
                </a:ext>
              </a:extLst>
            </p:cNvPr>
            <p:cNvSpPr/>
            <p:nvPr/>
          </p:nvSpPr>
          <p:spPr>
            <a:xfrm>
              <a:off x="250883" y="3066263"/>
              <a:ext cx="2074588" cy="445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bg1"/>
                  </a:solidFill>
                </a:rPr>
                <a:t>Activating of ROPS</a:t>
              </a:r>
              <a:endParaRPr lang="ko-KR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직사각형 27">
              <a:extLst>
                <a:ext uri="{FF2B5EF4-FFF2-40B4-BE49-F238E27FC236}">
                  <a16:creationId xmlns:a16="http://schemas.microsoft.com/office/drawing/2014/main" id="{E0FB8712-E192-C725-7FC6-ABE31CACE79C}"/>
                </a:ext>
              </a:extLst>
            </p:cNvPr>
            <p:cNvSpPr/>
            <p:nvPr/>
          </p:nvSpPr>
          <p:spPr>
            <a:xfrm>
              <a:off x="1187315" y="3599184"/>
              <a:ext cx="1448367" cy="445000"/>
            </a:xfrm>
            <a:prstGeom prst="rect">
              <a:avLst/>
            </a:prstGeom>
            <a:solidFill>
              <a:srgbClr val="01A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chemeClr val="tx1"/>
                  </a:solidFill>
                </a:rPr>
                <a:t>Pre-crash data</a:t>
              </a:r>
            </a:p>
            <a:p>
              <a:pPr algn="ctr"/>
              <a:r>
                <a:rPr lang="en-US" altLang="ko-KR" sz="2000" dirty="0">
                  <a:solidFill>
                    <a:srgbClr val="FF0000"/>
                  </a:solidFill>
                </a:rPr>
                <a:t>(Roll angle/rate)</a:t>
              </a:r>
              <a:endParaRPr lang="ko-KR" altLang="en-US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5B185455-7727-5C3A-52CE-359B6F60ED04}"/>
              </a:ext>
            </a:extLst>
          </p:cNvPr>
          <p:cNvSpPr/>
          <p:nvPr/>
        </p:nvSpPr>
        <p:spPr>
          <a:xfrm>
            <a:off x="251619" y="1096798"/>
            <a:ext cx="8640762" cy="515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44000">
              <a:lnSpc>
                <a:spcPct val="200000"/>
              </a:lnSpc>
              <a:buSzPct val="110000"/>
              <a:buBlip>
                <a:blip r:embed="rId3"/>
              </a:buBlip>
            </a:pPr>
            <a:r>
              <a:rPr lang="en-US" altLang="ko-KR" sz="1600" b="1" dirty="0">
                <a:cs typeface="Arial" panose="020B0604020202020204" pitchFamily="34" charset="0"/>
              </a:rPr>
              <a:t>Planar </a:t>
            </a:r>
            <a:r>
              <a:rPr lang="ko-KR" altLang="en-US" sz="1600" b="1" dirty="0">
                <a:cs typeface="Arial" panose="020B0604020202020204" pitchFamily="34" charset="0"/>
              </a:rPr>
              <a:t>→</a:t>
            </a:r>
            <a:r>
              <a:rPr lang="en-US" altLang="ko-KR" sz="1600" b="1" dirty="0">
                <a:cs typeface="Arial" panose="020B0604020202020204" pitchFamily="34" charset="0"/>
              </a:rPr>
              <a:t> Rollover (1) (edited) 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551675CB-1FF6-8FB1-8CFD-47FE8CB58B9C}"/>
              </a:ext>
            </a:extLst>
          </p:cNvPr>
          <p:cNvSpPr/>
          <p:nvPr/>
        </p:nvSpPr>
        <p:spPr>
          <a:xfrm>
            <a:off x="613996" y="4758903"/>
            <a:ext cx="907474" cy="5847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bg1"/>
                </a:solidFill>
              </a:rPr>
              <a:t>Planar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EEDF3804-5CBF-9F35-9461-2D1D4F2B0B40}"/>
              </a:ext>
            </a:extLst>
          </p:cNvPr>
          <p:cNvSpPr/>
          <p:nvPr/>
        </p:nvSpPr>
        <p:spPr>
          <a:xfrm>
            <a:off x="659187" y="3048725"/>
            <a:ext cx="1099385" cy="5847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bg1"/>
                </a:solidFill>
              </a:rPr>
              <a:t>Rollover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249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8022</TotalTime>
  <Words>730</Words>
  <Application>Microsoft Office PowerPoint</Application>
  <PresentationFormat>화면 슬라이드 쇼(4:3)</PresentationFormat>
  <Paragraphs>170</Paragraphs>
  <Slides>11</Slides>
  <Notes>8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7" baseType="lpstr">
      <vt:lpstr>Arial Black</vt:lpstr>
      <vt:lpstr>맑은 고딕</vt:lpstr>
      <vt:lpstr>Calibri Light</vt:lpstr>
      <vt:lpstr>Arial</vt:lpstr>
      <vt:lpstr>Calibri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KOTSA</dc:creator>
  <cp:lastModifiedBy>HEEJIN KANG</cp:lastModifiedBy>
  <cp:revision>484</cp:revision>
  <dcterms:created xsi:type="dcterms:W3CDTF">2020-03-30T07:05:49Z</dcterms:created>
  <dcterms:modified xsi:type="dcterms:W3CDTF">2025-10-01T06:15:42Z</dcterms:modified>
</cp:coreProperties>
</file>