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3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tags/tag1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6" r:id="rId2"/>
    <p:sldId id="257" r:id="rId3"/>
  </p:sldIdLst>
  <p:sldSz cx="12192000" cy="6858000"/>
  <p:notesSz cx="6761163" cy="985678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00FF"/>
    <a:srgbClr val="0033CC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7C155B8-5314-41EE-A53A-906CE7D0CADD}" v="90" dt="2025-06-02T13:49:30.41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717" autoAdjust="0"/>
    <p:restoredTop sz="94737" autoAdjust="0"/>
  </p:normalViewPr>
  <p:slideViewPr>
    <p:cSldViewPr>
      <p:cViewPr varScale="1">
        <p:scale>
          <a:sx n="155" d="100"/>
          <a:sy n="155" d="100"/>
        </p:scale>
        <p:origin x="1098" y="15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399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13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1.xml"/><Relationship Id="rId5" Type="http://schemas.openxmlformats.org/officeDocument/2006/relationships/handoutMaster" Target="handoutMasters/handoutMaster1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0B55DF59-0F53-4050-AF5E-93585945D41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F9FE615-1A8E-46A9-928A-77BADCFDED8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29050" y="0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4D0299-3734-408F-BE89-7B5D604F3AE9}" type="datetimeFigureOut">
              <a:rPr lang="fr-FR" smtClean="0"/>
              <a:t>04/06/2025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4F20359-3716-4F65-9039-AF43318B20E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63075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B55E68-307C-4842-94B4-6ED33D51A79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29050" y="9363075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6FC91E-EDAE-45FA-B21E-72AE395D1EE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46343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893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>
            <a:lvl1pPr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30638" y="0"/>
            <a:ext cx="2928937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6838" y="739775"/>
            <a:ext cx="6569075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6275" y="4681538"/>
            <a:ext cx="5408613" cy="443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/>
              <a:t>Cliquez pour modifier les styles du texte du masque</a:t>
            </a:r>
          </a:p>
          <a:p>
            <a:pPr lvl="1"/>
            <a:r>
              <a:rPr lang="fr-FR" altLang="ja-JP"/>
              <a:t>Deuxième niveau</a:t>
            </a:r>
          </a:p>
          <a:p>
            <a:pPr lvl="2"/>
            <a:r>
              <a:rPr lang="fr-FR" altLang="ja-JP"/>
              <a:t>Troisième niveau</a:t>
            </a:r>
          </a:p>
          <a:p>
            <a:pPr lvl="3"/>
            <a:r>
              <a:rPr lang="fr-FR" altLang="ja-JP"/>
              <a:t>Quatrième niveau</a:t>
            </a:r>
          </a:p>
          <a:p>
            <a:pPr lvl="4"/>
            <a:r>
              <a:rPr lang="fr-FR" altLang="ja-JP"/>
              <a:t>Cinquième niveau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1488"/>
            <a:ext cx="2928938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b" anchorCtr="0" compatLnSpc="1">
            <a:prstTxWarp prst="textNoShape">
              <a:avLst/>
            </a:prstTxWarp>
          </a:bodyPr>
          <a:lstStyle>
            <a:lvl1pPr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30638" y="9361488"/>
            <a:ext cx="2928937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b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fld id="{41FE2CFF-C77F-45F5-8196-7FFE9E57B434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FE2CFF-C77F-45F5-8196-7FFE9E57B434}" type="slidenum">
              <a:rPr lang="ja-JP" altLang="fr-FR" smtClean="0"/>
              <a:pPr/>
              <a:t>1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37421187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FE2CFF-C77F-45F5-8196-7FFE9E57B434}" type="slidenum">
              <a:rPr lang="ja-JP" altLang="fr-FR" smtClean="0"/>
              <a:pPr/>
              <a:t>2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23227139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Master-Untertitelformat bearbeiten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810C45F-D7AC-40B8-B361-5609B0B61DD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5616" y="128212"/>
            <a:ext cx="1512168" cy="12306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6E22B0-3A17-45B7-AF4B-28357ACE90C3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Mastertitelformat bearbeiten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4D32B0-8A42-44E7-9B4D-3C2296BFBD2E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742950" indent="-285750">
              <a:buFont typeface="Wingdings" panose="05000000000000000000" pitchFamily="2" charset="2"/>
              <a:buChar char="§"/>
              <a:defRPr/>
            </a:lvl2pPr>
            <a:lvl3pPr marL="1143000" indent="-228600">
              <a:buFont typeface="Calibri" panose="020F0502020204030204" pitchFamily="34" charset="0"/>
              <a:buChar char="−"/>
              <a:defRPr/>
            </a:lvl3pPr>
            <a:lvl4pPr marL="1600200" indent="-228600">
              <a:buFont typeface="Courier New" panose="02070309020205020404" pitchFamily="49" charset="0"/>
              <a:buChar char="o"/>
              <a:defRPr/>
            </a:lvl4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5D464-134C-4C80-B41F-7081051DEBC1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Mastertitelformat bearbeiten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F56F4-53F4-4744-8FEF-840AE151320B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DCAE38-802C-4BCD-8E23-F653FABC34F1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CF7609-A126-430D-864C-5251E8DC0566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Mastertitelformat bearbeiten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C2F580-C48E-4C14-8111-BE255E1134ED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9A974D-1DC4-4C29-960C-4F23E42A2DA2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050A2B-ED20-46DB-805A-96BB748EB760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F7C1A6-5432-4A88-9199-948E52B80477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hink-cell data - do not delete" hidden="1">
            <a:extLst>
              <a:ext uri="{FF2B5EF4-FFF2-40B4-BE49-F238E27FC236}">
                <a16:creationId xmlns:a16="http://schemas.microsoft.com/office/drawing/2014/main" id="{DB81E8A6-D18D-5F3E-4054-0D6B877666E3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371276533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14" imgW="347" imgH="348" progId="TCLayout.ActiveDocument.1">
                  <p:embed/>
                </p:oleObj>
              </mc:Choice>
              <mc:Fallback>
                <p:oleObj name="think-cell Folie" r:id="rId14" imgW="347" imgH="34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 dirty="0"/>
              <a:t>Cliquez pour modifier les styles du texte du masque</a:t>
            </a:r>
          </a:p>
          <a:p>
            <a:pPr lvl="1"/>
            <a:r>
              <a:rPr lang="fr-FR" altLang="ja-JP" dirty="0"/>
              <a:t>Deuxième niveau</a:t>
            </a:r>
          </a:p>
          <a:p>
            <a:pPr lvl="2"/>
            <a:r>
              <a:rPr lang="fr-FR" altLang="ja-JP" dirty="0"/>
              <a:t>Troisième niveau</a:t>
            </a:r>
          </a:p>
          <a:p>
            <a:pPr lvl="3"/>
            <a:r>
              <a:rPr lang="fr-FR" altLang="ja-JP" dirty="0"/>
              <a:t>Quatrième niveau</a:t>
            </a:r>
          </a:p>
          <a:p>
            <a:pPr lvl="4"/>
            <a:r>
              <a:rPr lang="fr-FR" altLang="ja-JP" dirty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ＭＳ Ｐゴシック" pitchFamily="34" charset="-128"/>
              </a:defRPr>
            </a:lvl1pPr>
          </a:lstStyle>
          <a:p>
            <a:endParaRPr lang="fr-FR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ＭＳ Ｐゴシック" pitchFamily="34" charset="-128"/>
              </a:defRPr>
            </a:lvl1pPr>
          </a:lstStyle>
          <a:p>
            <a:endParaRPr lang="fr-FR" altLang="ja-JP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ＭＳ Ｐゴシック" pitchFamily="34" charset="-128"/>
              </a:defRPr>
            </a:lvl1pPr>
          </a:lstStyle>
          <a:p>
            <a:fld id="{841ADF96-E6CA-4184-9617-4AA0842E2F41}" type="slidenum">
              <a:rPr lang="ja-JP" altLang="fr-FR"/>
              <a:pPr/>
              <a:t>‹#›</a:t>
            </a:fld>
            <a:endParaRPr lang="fr-FR" altLang="ja-JP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CB5CF22-54B9-40F4-91F9-FB0988E05961}"/>
              </a:ext>
            </a:extLst>
          </p:cNvPr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179512" y="20335"/>
            <a:ext cx="884497" cy="140478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Calibri" panose="020F0502020204030204" pitchFamily="34" charset="0"/>
        <a:buChar char="−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Courier New" panose="02070309020205020404" pitchFamily="49" charset="0"/>
        <a:buChar char="o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2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3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hink-cell data - do not delete" hidden="1">
            <a:extLst>
              <a:ext uri="{FF2B5EF4-FFF2-40B4-BE49-F238E27FC236}">
                <a16:creationId xmlns:a16="http://schemas.microsoft.com/office/drawing/2014/main" id="{5E27826B-1DE0-2EEF-864F-A6AC01E2D63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31371966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47" imgH="348" progId="TCLayout.ActiveDocument.1">
                  <p:embed/>
                </p:oleObj>
              </mc:Choice>
              <mc:Fallback>
                <p:oleObj name="think-cell Folie" r:id="rId4" imgW="347" imgH="34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E55A8868-3862-0C56-816E-6B8736FC1C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de-DE" sz="3200" dirty="0" err="1"/>
              <a:t>Structures</a:t>
            </a:r>
            <a:r>
              <a:rPr lang="de-DE" sz="3200" dirty="0"/>
              <a:t> </a:t>
            </a:r>
            <a:r>
              <a:rPr lang="de-DE" sz="3200" dirty="0" err="1"/>
              <a:t>for</a:t>
            </a:r>
            <a:r>
              <a:rPr lang="de-DE" sz="3200" dirty="0"/>
              <a:t> Paragraph 6 (</a:t>
            </a:r>
            <a:r>
              <a:rPr lang="de-DE" sz="3200" dirty="0" err="1"/>
              <a:t>Specifications</a:t>
            </a:r>
            <a:r>
              <a:rPr lang="de-DE" sz="3200" dirty="0"/>
              <a:t>) only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D10B2B1-CFFA-F228-F5F3-DC2D30BCEA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968713" y="1498774"/>
            <a:ext cx="3927488" cy="639762"/>
          </a:xfrm>
        </p:spPr>
        <p:txBody>
          <a:bodyPr/>
          <a:lstStyle/>
          <a:p>
            <a:r>
              <a:rPr lang="de-DE" dirty="0"/>
              <a:t>Proposal</a:t>
            </a:r>
            <a:br>
              <a:rPr lang="de-DE" dirty="0"/>
            </a:br>
            <a:r>
              <a:rPr lang="de-DE" dirty="0"/>
              <a:t>GRBP-80-06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AC758CA4-7E3F-9428-1AA4-3A4C266B62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68713" y="2138536"/>
            <a:ext cx="3927488" cy="4098776"/>
          </a:xfrm>
        </p:spPr>
        <p:txBody>
          <a:bodyPr/>
          <a:lstStyle/>
          <a:p>
            <a:pPr marL="400050">
              <a:spcAft>
                <a:spcPts val="0"/>
              </a:spcAft>
              <a:buFont typeface="+mj-lt"/>
              <a:buAutoNum type="arabicPeriod"/>
            </a:pPr>
            <a:r>
              <a:rPr lang="fr-CH" sz="1400" dirty="0">
                <a:latin typeface="Times New Roman" panose="02020603050405020304" pitchFamily="18" charset="0"/>
              </a:rPr>
              <a:t>General </a:t>
            </a:r>
            <a:r>
              <a:rPr lang="fr-CH" sz="1400" dirty="0" err="1">
                <a:latin typeface="Times New Roman" panose="02020603050405020304" pitchFamily="18" charset="0"/>
              </a:rPr>
              <a:t>specifications</a:t>
            </a:r>
            <a:endParaRPr lang="fr-CH" sz="1400" dirty="0">
              <a:latin typeface="Times New Roman" panose="02020603050405020304" pitchFamily="18" charset="0"/>
            </a:endParaRPr>
          </a:p>
          <a:p>
            <a:pPr marL="400050">
              <a:spcAft>
                <a:spcPts val="0"/>
              </a:spcAft>
              <a:buFont typeface="+mj-lt"/>
              <a:buAutoNum type="arabicPeriod"/>
            </a:pPr>
            <a:r>
              <a:rPr lang="fr-CH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Need for an AVAS</a:t>
            </a:r>
          </a:p>
          <a:p>
            <a:pPr marL="400050">
              <a:spcAft>
                <a:spcPts val="0"/>
              </a:spcAft>
              <a:buFont typeface="+mj-lt"/>
              <a:buAutoNum type="arabicPeriod"/>
            </a:pPr>
            <a:r>
              <a:rPr lang="en-IE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Mandatory and optional emissions of an AVAS sound</a:t>
            </a:r>
          </a:p>
          <a:p>
            <a:pPr marL="400050">
              <a:spcAft>
                <a:spcPts val="0"/>
              </a:spcAft>
              <a:buFont typeface="+mj-lt"/>
              <a:buAutoNum type="arabicPeriod"/>
            </a:pP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Constant speed tests for forward driving</a:t>
            </a:r>
            <a:endParaRPr lang="de-D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00050">
              <a:spcAft>
                <a:spcPts val="0"/>
              </a:spcAft>
              <a:buFont typeface="+mj-lt"/>
              <a:buAutoNum type="arabicPeriod"/>
            </a:pPr>
            <a:r>
              <a:rPr lang="en-GB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Reversing test</a:t>
            </a:r>
            <a:endParaRPr lang="en-IE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00050">
              <a:spcAft>
                <a:spcPts val="0"/>
              </a:spcAft>
              <a:buFont typeface="+mj-lt"/>
              <a:buAutoNum type="arabicPeriod"/>
            </a:pPr>
            <a:r>
              <a:rPr lang="en-GB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Frequency shift to signify acceleration and deceleration</a:t>
            </a:r>
            <a:endParaRPr lang="de-D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00050">
              <a:spcAft>
                <a:spcPts val="0"/>
              </a:spcAft>
              <a:buFont typeface="+mj-lt"/>
              <a:buAutoNum type="arabicPeriod"/>
            </a:pPr>
            <a:r>
              <a:rPr lang="en-GB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Prohibition of defeat devices</a:t>
            </a:r>
            <a:endParaRPr lang="de-D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00050">
              <a:spcAft>
                <a:spcPts val="0"/>
              </a:spcAft>
              <a:buFont typeface="+mj-lt"/>
              <a:buAutoNum type="arabicPeriod"/>
            </a:pPr>
            <a:r>
              <a:rPr lang="en-GB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Sound of the vehicle in standstill condition</a:t>
            </a:r>
            <a:endParaRPr lang="de-D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00050">
              <a:spcAft>
                <a:spcPts val="0"/>
              </a:spcAft>
              <a:buFont typeface="+mj-lt"/>
              <a:buAutoNum type="arabicPeriod"/>
            </a:pPr>
            <a:r>
              <a:rPr lang="en-IE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Driver selectable AVAS sounds </a:t>
            </a:r>
            <a:endParaRPr lang="de-D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00050">
              <a:spcAft>
                <a:spcPts val="0"/>
              </a:spcAft>
              <a:buFont typeface="+mj-lt"/>
              <a:buAutoNum type="arabicPeriod"/>
            </a:pPr>
            <a:r>
              <a:rPr lang="en-IE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AVAS sound level variation</a:t>
            </a:r>
            <a:endParaRPr lang="de-D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00050">
              <a:spcAft>
                <a:spcPts val="0"/>
              </a:spcAft>
              <a:buFont typeface="+mj-lt"/>
              <a:buAutoNum type="arabicPeriod"/>
            </a:pPr>
            <a:r>
              <a:rPr lang="en-GB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Pause Function</a:t>
            </a:r>
          </a:p>
          <a:p>
            <a:pPr marL="400050">
              <a:spcAft>
                <a:spcPts val="0"/>
              </a:spcAft>
              <a:buFont typeface="+mj-lt"/>
              <a:buAutoNum type="arabicPeriod"/>
            </a:pPr>
            <a:r>
              <a:rPr lang="en-IE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Acoustic characteristics of the AVAS sound </a:t>
            </a:r>
          </a:p>
          <a:p>
            <a:pPr marL="400050">
              <a:spcAft>
                <a:spcPts val="0"/>
              </a:spcAft>
              <a:buFont typeface="+mj-lt"/>
              <a:buAutoNum type="arabicPeriod"/>
            </a:pPr>
            <a:r>
              <a:rPr lang="en-IE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Acoustic characteristics of the sound emitted by the whole vehicle equipped with an AVAS</a:t>
            </a:r>
            <a:endParaRPr lang="de-D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  <a:buFont typeface="+mj-lt"/>
              <a:buAutoNum type="arabicPeriod"/>
            </a:pPr>
            <a:endParaRPr lang="de-DE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  <a:buFont typeface="+mj-lt"/>
              <a:buAutoNum type="arabicPeriod"/>
            </a:pPr>
            <a:endParaRPr lang="de-DE" sz="15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  <a:buFont typeface="+mj-lt"/>
              <a:buAutoNum type="arabicPeriod"/>
            </a:pPr>
            <a:endParaRPr lang="de-DE" sz="15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-285750">
              <a:spcAft>
                <a:spcPts val="0"/>
              </a:spcAft>
              <a:buFont typeface="+mj-lt"/>
              <a:buAutoNum type="arabicPeriod"/>
            </a:pPr>
            <a:endParaRPr lang="de-DE" sz="15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de-DE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C243C732-6BA5-A550-7213-4CBA1D35AD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994658" y="1498774"/>
            <a:ext cx="3587743" cy="639762"/>
          </a:xfrm>
        </p:spPr>
        <p:txBody>
          <a:bodyPr/>
          <a:lstStyle/>
          <a:p>
            <a:r>
              <a:rPr lang="de-DE" dirty="0"/>
              <a:t>OICA </a:t>
            </a:r>
            <a:r>
              <a:rPr lang="de-DE" dirty="0" err="1"/>
              <a:t>Draft</a:t>
            </a:r>
            <a:r>
              <a:rPr lang="de-DE" dirty="0"/>
              <a:t> Proposal</a:t>
            </a:r>
            <a:br>
              <a:rPr lang="de-DE" dirty="0"/>
            </a:br>
            <a:r>
              <a:rPr lang="de-DE" dirty="0"/>
              <a:t>June 2025</a:t>
            </a:r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D4DC22D4-0B23-4D54-8A22-2ECEEAFDC26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7994658" y="2138536"/>
            <a:ext cx="4197342" cy="3951288"/>
          </a:xfrm>
        </p:spPr>
        <p:txBody>
          <a:bodyPr/>
          <a:lstStyle/>
          <a:p>
            <a:pPr>
              <a:buFont typeface="+mj-lt"/>
              <a:buAutoNum type="arabicPeriod"/>
            </a:pPr>
            <a:r>
              <a:rPr lang="en-US" sz="1400" u="none" strike="noStrike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Tests for Approval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4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Test methods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4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Tests Conditions</a:t>
            </a:r>
          </a:p>
          <a:p>
            <a:pPr>
              <a:buFont typeface="+mj-lt"/>
              <a:buAutoNum type="arabicPeriod"/>
            </a:pPr>
            <a:r>
              <a:rPr lang="en-U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Vehicle Sound Requirements</a:t>
            </a:r>
            <a:endParaRPr lang="de-DE" sz="1400" kern="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buFont typeface="+mj-lt"/>
              <a:buAutoNum type="arabicPeriod"/>
            </a:pPr>
            <a:r>
              <a:rPr lang="en-US" sz="14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Sound levels 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4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Frequency shift for forward driving</a:t>
            </a:r>
          </a:p>
          <a:p>
            <a:pPr>
              <a:buFont typeface="+mj-lt"/>
              <a:buAutoNum type="arabicPeriod"/>
            </a:pPr>
            <a:r>
              <a:rPr lang="en-US" sz="14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AVAS Sound Requirements, if fitted</a:t>
            </a:r>
            <a:endParaRPr lang="de-DE" sz="1400" kern="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buFont typeface="+mj-lt"/>
              <a:buAutoNum type="arabicPeriod"/>
            </a:pPr>
            <a:r>
              <a:rPr lang="en-US" sz="14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Maximum sound level in standstill</a:t>
            </a:r>
            <a:endParaRPr lang="de-DE" sz="1400" kern="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buFont typeface="+mj-lt"/>
              <a:buAutoNum type="arabicPeriod"/>
            </a:pPr>
            <a:r>
              <a:rPr lang="en-US" sz="14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AVAS Sound level variation</a:t>
            </a:r>
            <a:endParaRPr lang="de-DE" sz="1400" kern="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buFont typeface="+mj-lt"/>
              <a:buAutoNum type="arabicPeriod"/>
            </a:pPr>
            <a:r>
              <a:rPr lang="en-US" sz="14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Driver selectable AVAS sounds </a:t>
            </a:r>
            <a:endParaRPr lang="de-DE" sz="1400" kern="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buFont typeface="+mj-lt"/>
              <a:buAutoNum type="arabicPeriod"/>
            </a:pPr>
            <a:r>
              <a:rPr lang="en-US" sz="14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Pause function</a:t>
            </a:r>
            <a:endParaRPr lang="de-DE" sz="1400" kern="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buFont typeface="+mj-lt"/>
              <a:buAutoNum type="arabicPeriod"/>
            </a:pPr>
            <a:r>
              <a:rPr lang="en-US" sz="14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[Sound type see R.E.3]</a:t>
            </a:r>
          </a:p>
          <a:p>
            <a:pPr>
              <a:buFont typeface="+mj-lt"/>
              <a:buAutoNum type="arabicPeriod"/>
            </a:pPr>
            <a:r>
              <a:rPr lang="en-US" sz="14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Special Cases and Exemptions</a:t>
            </a:r>
          </a:p>
          <a:p>
            <a:pPr lvl="1">
              <a:buFont typeface="+mj-lt"/>
              <a:buAutoNum type="arabicPeriod"/>
            </a:pPr>
            <a:r>
              <a:rPr lang="en-US" sz="14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Exemptions on frequency 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specifications</a:t>
            </a:r>
            <a:endParaRPr lang="en-US" sz="1400" kern="1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buFont typeface="+mj-lt"/>
              <a:buAutoNum type="arabicPeriod"/>
            </a:pPr>
            <a:r>
              <a:rPr lang="en-US" sz="14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Hybrid vehicles equipped with an internal combustion engine</a:t>
            </a:r>
            <a:endParaRPr lang="en-US" sz="1400" kern="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buFont typeface="+mj-lt"/>
              <a:buAutoNum type="arabicPeriod"/>
            </a:pPr>
            <a:r>
              <a:rPr lang="en-US" sz="14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Vehicles equipped with an “Audible reverse warning device”</a:t>
            </a:r>
            <a:endParaRPr lang="de-DE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de-DE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de-DE" sz="1800" u="none" strike="noStrike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de-DE" dirty="0"/>
          </a:p>
        </p:txBody>
      </p:sp>
      <p:sp>
        <p:nvSpPr>
          <p:cNvPr id="10" name="Textplatzhalter 2">
            <a:extLst>
              <a:ext uri="{FF2B5EF4-FFF2-40B4-BE49-F238E27FC236}">
                <a16:creationId xmlns:a16="http://schemas.microsoft.com/office/drawing/2014/main" id="{821BC289-A5B0-8AEA-6DE2-AE20CCE65EE1}"/>
              </a:ext>
            </a:extLst>
          </p:cNvPr>
          <p:cNvSpPr txBox="1">
            <a:spLocks/>
          </p:cNvSpPr>
          <p:nvPr/>
        </p:nvSpPr>
        <p:spPr bwMode="auto">
          <a:xfrm>
            <a:off x="611811" y="1498774"/>
            <a:ext cx="3177168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None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None/>
              <a:defRPr sz="2000" b="1">
                <a:solidFill>
                  <a:schemeClr val="tx1"/>
                </a:solidFill>
                <a:latin typeface="+mn-lt"/>
              </a:defRPr>
            </a:lvl2pPr>
            <a:lvl3pPr marL="914400" indent="0" algn="l" rtl="0" eaLnBrk="1" fontAlgn="base" hangingPunct="1">
              <a:spcBef>
                <a:spcPct val="20000"/>
              </a:spcBef>
              <a:spcAft>
                <a:spcPct val="0"/>
              </a:spcAft>
              <a:buFont typeface="Calibri" panose="020F0502020204030204" pitchFamily="34" charset="0"/>
              <a:buNone/>
              <a:defRPr sz="1800" b="1">
                <a:solidFill>
                  <a:schemeClr val="tx1"/>
                </a:solidFill>
                <a:latin typeface="+mn-lt"/>
              </a:defRPr>
            </a:lvl3pPr>
            <a:lvl4pPr marL="1371600" indent="0" algn="l" rtl="0" eaLnBrk="1" fontAlgn="base" hangingPunct="1">
              <a:spcBef>
                <a:spcPct val="20000"/>
              </a:spcBef>
              <a:spcAft>
                <a:spcPct val="0"/>
              </a:spcAft>
              <a:buFont typeface="Courier New" panose="02070309020205020404" pitchFamily="49" charset="0"/>
              <a:buNone/>
              <a:defRPr sz="1600" b="1">
                <a:solidFill>
                  <a:schemeClr val="tx1"/>
                </a:solidFill>
                <a:latin typeface="+mn-lt"/>
              </a:defRPr>
            </a:lvl4pPr>
            <a:lvl5pPr marL="18288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 b="1">
                <a:solidFill>
                  <a:schemeClr val="tx1"/>
                </a:solidFill>
                <a:latin typeface="+mn-lt"/>
              </a:defRPr>
            </a:lvl5pPr>
            <a:lvl6pPr marL="22860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 b="1">
                <a:solidFill>
                  <a:schemeClr val="tx1"/>
                </a:solidFill>
                <a:latin typeface="+mn-lt"/>
              </a:defRPr>
            </a:lvl6pPr>
            <a:lvl7pPr marL="27432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 b="1">
                <a:solidFill>
                  <a:schemeClr val="tx1"/>
                </a:solidFill>
                <a:latin typeface="+mn-lt"/>
              </a:defRPr>
            </a:lvl7pPr>
            <a:lvl8pPr marL="32004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 b="1">
                <a:solidFill>
                  <a:schemeClr val="tx1"/>
                </a:solidFill>
                <a:latin typeface="+mn-lt"/>
              </a:defRPr>
            </a:lvl8pPr>
            <a:lvl9pPr marL="36576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 b="1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de-DE" dirty="0"/>
              <a:t>UN-R 138/02 </a:t>
            </a:r>
            <a:br>
              <a:rPr lang="de-DE" dirty="0"/>
            </a:br>
            <a:r>
              <a:rPr lang="de-DE" dirty="0"/>
              <a:t>in Force</a:t>
            </a:r>
          </a:p>
        </p:txBody>
      </p:sp>
      <p:sp>
        <p:nvSpPr>
          <p:cNvPr id="11" name="Inhaltsplatzhalter 5">
            <a:extLst>
              <a:ext uri="{FF2B5EF4-FFF2-40B4-BE49-F238E27FC236}">
                <a16:creationId xmlns:a16="http://schemas.microsoft.com/office/drawing/2014/main" id="{5760A4CB-E520-B009-39C0-9863CEE0C36E}"/>
              </a:ext>
            </a:extLst>
          </p:cNvPr>
          <p:cNvSpPr txBox="1">
            <a:spLocks/>
          </p:cNvSpPr>
          <p:nvPr/>
        </p:nvSpPr>
        <p:spPr bwMode="auto">
          <a:xfrm>
            <a:off x="614576" y="2138536"/>
            <a:ext cx="3177168" cy="395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Calibri" panose="020F0502020204030204" pitchFamily="34" charset="0"/>
              <a:buChar char="−"/>
              <a:defRPr sz="18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Courier New" panose="02070309020205020404" pitchFamily="49" charset="0"/>
              <a:buChar char="o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400050" marR="0" lvl="0" indent="-34290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fr-CH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General </a:t>
            </a:r>
            <a:r>
              <a:rPr kumimoji="0" lang="fr-CH" sz="1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specifications</a:t>
            </a:r>
            <a:endParaRPr kumimoji="0" lang="fr-CH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  <a:p>
            <a:pPr marL="400050" marR="0" lvl="0" indent="-34290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fr-CH" sz="1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Acoustics</a:t>
            </a:r>
            <a:r>
              <a:rPr kumimoji="0" lang="fr-CH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kumimoji="0" lang="fr-CH" sz="1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characteristics</a:t>
            </a:r>
            <a:endParaRPr kumimoji="0" lang="en-IE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  <a:p>
            <a:pPr marL="800100" lvl="1" indent="-342900">
              <a:spcAft>
                <a:spcPts val="0"/>
              </a:spcAft>
              <a:buFont typeface="+mj-lt"/>
              <a:buAutoNum type="arabicPeriod"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Constant speed tests for forward driving</a:t>
            </a:r>
            <a:endParaRPr kumimoji="0" lang="de-DE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  <a:p>
            <a:pPr marL="800100" lvl="1" indent="-342900">
              <a:spcAft>
                <a:spcPts val="0"/>
              </a:spcAft>
              <a:buFont typeface="+mj-lt"/>
              <a:buAutoNum type="arabicPeriod"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Reversing test</a:t>
            </a:r>
            <a:endParaRPr kumimoji="0" lang="en-IE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  <a:p>
            <a:pPr marL="800100" lvl="1" indent="-342900">
              <a:spcAft>
                <a:spcPts val="0"/>
              </a:spcAft>
              <a:buFont typeface="+mj-lt"/>
              <a:buAutoNum type="arabicPeriod"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Frequency shift to signify acceleration and deceleration</a:t>
            </a:r>
            <a:endParaRPr kumimoji="0" lang="de-DE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  <a:p>
            <a:pPr marL="800100" lvl="1" indent="-342900">
              <a:spcAft>
                <a:spcPts val="0"/>
              </a:spcAft>
              <a:buFont typeface="+mj-lt"/>
              <a:buAutoNum type="arabicPeriod"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Sound of the vehicle in standstill condition</a:t>
            </a:r>
            <a:endParaRPr kumimoji="0" lang="de-DE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  <a:p>
            <a:pPr marL="800100" lvl="1" indent="-342900">
              <a:spcAft>
                <a:spcPts val="0"/>
              </a:spcAft>
              <a:buFont typeface="+mj-lt"/>
              <a:buAutoNum type="arabicPeriod"/>
              <a:defRPr/>
            </a:pPr>
            <a:r>
              <a:rPr kumimoji="0" lang="en-IE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Driver selectable AVAS sounds </a:t>
            </a:r>
            <a:endParaRPr kumimoji="0" lang="de-DE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  <a:p>
            <a:pPr marL="800100" lvl="1" indent="-342900">
              <a:spcAft>
                <a:spcPts val="0"/>
              </a:spcAft>
              <a:buFont typeface="+mj-lt"/>
              <a:buAutoNum type="arabicPeriod"/>
              <a:defRPr/>
            </a:pPr>
            <a:r>
              <a:rPr kumimoji="0" lang="en-IE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AVAS sound level variation</a:t>
            </a:r>
            <a:endParaRPr kumimoji="0" lang="de-DE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  <a:p>
            <a:pPr marL="800100" lvl="1" indent="-342900">
              <a:spcAft>
                <a:spcPts val="0"/>
              </a:spcAft>
              <a:buFont typeface="+mj-lt"/>
              <a:buAutoNum type="arabicPeriod"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Pause Function</a:t>
            </a:r>
          </a:p>
          <a:p>
            <a:pPr marL="800100" lvl="1" indent="-342900">
              <a:spcAft>
                <a:spcPts val="0"/>
              </a:spcAft>
              <a:buFont typeface="+mj-lt"/>
              <a:buAutoNum type="arabicPeriod"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Specifications on minimum and maximum sound level for AVAS sound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hink-cell data - do not delete" hidden="1">
            <a:extLst>
              <a:ext uri="{FF2B5EF4-FFF2-40B4-BE49-F238E27FC236}">
                <a16:creationId xmlns:a16="http://schemas.microsoft.com/office/drawing/2014/main" id="{5E27826B-1DE0-2EEF-864F-A6AC01E2D63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94694183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47" imgH="348" progId="TCLayout.ActiveDocument.1">
                  <p:embed/>
                </p:oleObj>
              </mc:Choice>
              <mc:Fallback>
                <p:oleObj name="think-cell Folie" r:id="rId4" imgW="347" imgH="348" progId="TCLayout.ActiveDocument.1">
                  <p:embed/>
                  <p:pic>
                    <p:nvPicPr>
                      <p:cNvPr id="9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5E27826B-1DE0-2EEF-864F-A6AC01E2D63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E55A8868-3862-0C56-816E-6B8736FC1C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US" sz="3200" dirty="0"/>
              <a:t>OICA suggests to start from UN-R138.02 </a:t>
            </a:r>
            <a:br>
              <a:rPr lang="en-US" sz="3200" dirty="0"/>
            </a:br>
            <a:r>
              <a:rPr lang="en-US" sz="3200" dirty="0"/>
              <a:t>with the proposed drafted structure by OICA.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C243C732-6BA5-A550-7213-4CBA1D35AD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023992" y="1412776"/>
            <a:ext cx="5553432" cy="639762"/>
          </a:xfrm>
        </p:spPr>
        <p:txBody>
          <a:bodyPr/>
          <a:lstStyle/>
          <a:p>
            <a:r>
              <a:rPr lang="de-DE" dirty="0"/>
              <a:t>OICA </a:t>
            </a:r>
            <a:r>
              <a:rPr lang="de-DE" dirty="0" err="1"/>
              <a:t>Draft</a:t>
            </a:r>
            <a:r>
              <a:rPr lang="de-DE" dirty="0"/>
              <a:t> Proposal  June 2025</a:t>
            </a:r>
          </a:p>
        </p:txBody>
      </p:sp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D4DC22D4-0B23-4D54-8A22-2ECEEAFDC26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023992" y="2052538"/>
            <a:ext cx="6120680" cy="3951288"/>
          </a:xfrm>
        </p:spPr>
        <p:txBody>
          <a:bodyPr/>
          <a:lstStyle/>
          <a:p>
            <a:pPr>
              <a:buFont typeface="+mj-lt"/>
              <a:buAutoNum type="arabicPeriod"/>
            </a:pPr>
            <a:r>
              <a:rPr lang="en-US" sz="1400" u="none" strike="noStrike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Tests for Approval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4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Test methods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4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Tests Conditions</a:t>
            </a:r>
          </a:p>
          <a:p>
            <a:pPr>
              <a:buFont typeface="+mj-lt"/>
              <a:buAutoNum type="arabicPeriod"/>
            </a:pPr>
            <a:r>
              <a:rPr lang="en-U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Vehicle Sound Requirements</a:t>
            </a:r>
            <a:endParaRPr lang="de-DE" sz="1400" kern="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buFont typeface="+mj-lt"/>
              <a:buAutoNum type="arabicPeriod"/>
            </a:pPr>
            <a:r>
              <a:rPr lang="en-US" sz="14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Sound levels 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4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Frequency shift for forward driving</a:t>
            </a:r>
          </a:p>
          <a:p>
            <a:pPr>
              <a:buFont typeface="+mj-lt"/>
              <a:buAutoNum type="arabicPeriod"/>
            </a:pPr>
            <a:r>
              <a:rPr lang="en-US" sz="14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AVAS Sound Requirements, if fitted</a:t>
            </a:r>
            <a:endParaRPr lang="de-DE" sz="1400" kern="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buFont typeface="+mj-lt"/>
              <a:buAutoNum type="arabicPeriod"/>
            </a:pPr>
            <a:r>
              <a:rPr lang="en-US" sz="14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Maximum sound level in standstill</a:t>
            </a:r>
            <a:endParaRPr lang="de-DE" sz="1400" kern="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buFont typeface="+mj-lt"/>
              <a:buAutoNum type="arabicPeriod"/>
            </a:pPr>
            <a:r>
              <a:rPr lang="en-US" sz="14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AVAS Sound level variation</a:t>
            </a:r>
            <a:endParaRPr lang="de-DE" sz="1400" kern="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buFont typeface="+mj-lt"/>
              <a:buAutoNum type="arabicPeriod"/>
            </a:pPr>
            <a:r>
              <a:rPr lang="en-US" sz="14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Driver selectable AVAS sounds </a:t>
            </a:r>
            <a:endParaRPr lang="de-DE" sz="1400" kern="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buFont typeface="+mj-lt"/>
              <a:buAutoNum type="arabicPeriod"/>
            </a:pPr>
            <a:r>
              <a:rPr lang="en-US" sz="14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Pause function</a:t>
            </a:r>
            <a:endParaRPr lang="de-DE" sz="1400" kern="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buFont typeface="+mj-lt"/>
              <a:buAutoNum type="arabicPeriod"/>
            </a:pPr>
            <a:r>
              <a:rPr lang="en-US" sz="14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[Sound type see R.E.3]</a:t>
            </a:r>
          </a:p>
          <a:p>
            <a:pPr>
              <a:buFont typeface="+mj-lt"/>
              <a:buAutoNum type="arabicPeriod"/>
            </a:pPr>
            <a:r>
              <a:rPr lang="en-US" sz="14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Special Cases and Exemptions</a:t>
            </a:r>
          </a:p>
          <a:p>
            <a:pPr lvl="1">
              <a:buFont typeface="+mj-lt"/>
              <a:buAutoNum type="arabicPeriod"/>
            </a:pPr>
            <a:r>
              <a:rPr lang="en-US" sz="14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Exemptions on frequency 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specifications</a:t>
            </a:r>
            <a:endParaRPr lang="en-US" sz="1400" kern="1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buFont typeface="+mj-lt"/>
              <a:buAutoNum type="arabicPeriod"/>
            </a:pPr>
            <a:r>
              <a:rPr lang="en-US" sz="14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Hybrid vehicles equipped with an internal combustion engine</a:t>
            </a:r>
            <a:endParaRPr lang="en-US" sz="1400" kern="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buFont typeface="+mj-lt"/>
              <a:buAutoNum type="arabicPeriod"/>
            </a:pPr>
            <a:r>
              <a:rPr lang="en-US" sz="14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Vehicles equipped with an “Audible reverse warning device”</a:t>
            </a:r>
            <a:endParaRPr lang="de-DE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de-DE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de-DE" sz="1800" u="none" strike="noStrike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de-DE" dirty="0"/>
          </a:p>
        </p:txBody>
      </p:sp>
      <p:sp>
        <p:nvSpPr>
          <p:cNvPr id="10" name="Textplatzhalter 2">
            <a:extLst>
              <a:ext uri="{FF2B5EF4-FFF2-40B4-BE49-F238E27FC236}">
                <a16:creationId xmlns:a16="http://schemas.microsoft.com/office/drawing/2014/main" id="{821BC289-A5B0-8AEA-6DE2-AE20CCE65EE1}"/>
              </a:ext>
            </a:extLst>
          </p:cNvPr>
          <p:cNvSpPr txBox="1">
            <a:spLocks/>
          </p:cNvSpPr>
          <p:nvPr/>
        </p:nvSpPr>
        <p:spPr bwMode="auto">
          <a:xfrm>
            <a:off x="611810" y="1412776"/>
            <a:ext cx="4764109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None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None/>
              <a:defRPr sz="2000" b="1">
                <a:solidFill>
                  <a:schemeClr val="tx1"/>
                </a:solidFill>
                <a:latin typeface="+mn-lt"/>
              </a:defRPr>
            </a:lvl2pPr>
            <a:lvl3pPr marL="914400" indent="0" algn="l" rtl="0" eaLnBrk="1" fontAlgn="base" hangingPunct="1">
              <a:spcBef>
                <a:spcPct val="20000"/>
              </a:spcBef>
              <a:spcAft>
                <a:spcPct val="0"/>
              </a:spcAft>
              <a:buFont typeface="Calibri" panose="020F0502020204030204" pitchFamily="34" charset="0"/>
              <a:buNone/>
              <a:defRPr sz="1800" b="1">
                <a:solidFill>
                  <a:schemeClr val="tx1"/>
                </a:solidFill>
                <a:latin typeface="+mn-lt"/>
              </a:defRPr>
            </a:lvl3pPr>
            <a:lvl4pPr marL="1371600" indent="0" algn="l" rtl="0" eaLnBrk="1" fontAlgn="base" hangingPunct="1">
              <a:spcBef>
                <a:spcPct val="20000"/>
              </a:spcBef>
              <a:spcAft>
                <a:spcPct val="0"/>
              </a:spcAft>
              <a:buFont typeface="Courier New" panose="02070309020205020404" pitchFamily="49" charset="0"/>
              <a:buNone/>
              <a:defRPr sz="1600" b="1">
                <a:solidFill>
                  <a:schemeClr val="tx1"/>
                </a:solidFill>
                <a:latin typeface="+mn-lt"/>
              </a:defRPr>
            </a:lvl4pPr>
            <a:lvl5pPr marL="18288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 b="1">
                <a:solidFill>
                  <a:schemeClr val="tx1"/>
                </a:solidFill>
                <a:latin typeface="+mn-lt"/>
              </a:defRPr>
            </a:lvl5pPr>
            <a:lvl6pPr marL="22860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 b="1">
                <a:solidFill>
                  <a:schemeClr val="tx1"/>
                </a:solidFill>
                <a:latin typeface="+mn-lt"/>
              </a:defRPr>
            </a:lvl6pPr>
            <a:lvl7pPr marL="27432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 b="1">
                <a:solidFill>
                  <a:schemeClr val="tx1"/>
                </a:solidFill>
                <a:latin typeface="+mn-lt"/>
              </a:defRPr>
            </a:lvl7pPr>
            <a:lvl8pPr marL="32004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 b="1">
                <a:solidFill>
                  <a:schemeClr val="tx1"/>
                </a:solidFill>
                <a:latin typeface="+mn-lt"/>
              </a:defRPr>
            </a:lvl8pPr>
            <a:lvl9pPr marL="365760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 b="1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de-DE" dirty="0"/>
              <a:t>UN-R 138/02 in Force</a:t>
            </a:r>
          </a:p>
        </p:txBody>
      </p:sp>
      <p:sp>
        <p:nvSpPr>
          <p:cNvPr id="11" name="Inhaltsplatzhalter 5">
            <a:extLst>
              <a:ext uri="{FF2B5EF4-FFF2-40B4-BE49-F238E27FC236}">
                <a16:creationId xmlns:a16="http://schemas.microsoft.com/office/drawing/2014/main" id="{5760A4CB-E520-B009-39C0-9863CEE0C36E}"/>
              </a:ext>
            </a:extLst>
          </p:cNvPr>
          <p:cNvSpPr txBox="1">
            <a:spLocks/>
          </p:cNvSpPr>
          <p:nvPr/>
        </p:nvSpPr>
        <p:spPr bwMode="auto">
          <a:xfrm>
            <a:off x="614576" y="2052538"/>
            <a:ext cx="3177168" cy="395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Calibri" panose="020F0502020204030204" pitchFamily="34" charset="0"/>
              <a:buChar char="−"/>
              <a:defRPr sz="18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Courier New" panose="02070309020205020404" pitchFamily="49" charset="0"/>
              <a:buChar char="o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400050" marR="0" lvl="0" indent="-34290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fr-CH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General </a:t>
            </a:r>
            <a:r>
              <a:rPr kumimoji="0" lang="fr-CH" sz="1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specifications</a:t>
            </a:r>
            <a:endParaRPr kumimoji="0" lang="fr-CH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+mn-cs"/>
            </a:endParaRPr>
          </a:p>
          <a:p>
            <a:pPr marL="400050" marR="0" lvl="0" indent="-34290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fr-CH" sz="1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Acoustics</a:t>
            </a:r>
            <a:r>
              <a:rPr kumimoji="0" lang="fr-CH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 </a:t>
            </a:r>
            <a:r>
              <a:rPr kumimoji="0" lang="fr-CH" sz="14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characteristics</a:t>
            </a:r>
            <a:endParaRPr kumimoji="0" lang="en-IE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  <a:p>
            <a:pPr marL="800100" lvl="1" indent="-342900">
              <a:spcAft>
                <a:spcPts val="0"/>
              </a:spcAft>
              <a:buFont typeface="+mj-lt"/>
              <a:buAutoNum type="arabicPeriod"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Constant speed tests for forward driving</a:t>
            </a:r>
            <a:endParaRPr kumimoji="0" lang="de-DE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  <a:p>
            <a:pPr marL="800100" lvl="1" indent="-342900">
              <a:spcAft>
                <a:spcPts val="0"/>
              </a:spcAft>
              <a:buFont typeface="+mj-lt"/>
              <a:buAutoNum type="arabicPeriod"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Reversing test</a:t>
            </a:r>
            <a:endParaRPr kumimoji="0" lang="en-IE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  <a:p>
            <a:pPr marL="800100" lvl="1" indent="-342900">
              <a:spcAft>
                <a:spcPts val="0"/>
              </a:spcAft>
              <a:buFont typeface="+mj-lt"/>
              <a:buAutoNum type="arabicPeriod"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Frequency shift to signify acceleration and deceleration</a:t>
            </a:r>
            <a:endParaRPr kumimoji="0" lang="de-DE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  <a:p>
            <a:pPr marL="800100" lvl="1" indent="-342900">
              <a:spcAft>
                <a:spcPts val="0"/>
              </a:spcAft>
              <a:buFont typeface="+mj-lt"/>
              <a:buAutoNum type="arabicPeriod"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Sound of the vehicle in standstill condition</a:t>
            </a:r>
            <a:endParaRPr kumimoji="0" lang="de-DE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  <a:p>
            <a:pPr marL="800100" lvl="1" indent="-342900">
              <a:spcAft>
                <a:spcPts val="0"/>
              </a:spcAft>
              <a:buFont typeface="+mj-lt"/>
              <a:buAutoNum type="arabicPeriod"/>
              <a:defRPr/>
            </a:pPr>
            <a:r>
              <a:rPr kumimoji="0" lang="en-IE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Driver selectable AVAS sounds </a:t>
            </a:r>
            <a:endParaRPr kumimoji="0" lang="de-DE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  <a:p>
            <a:pPr marL="800100" lvl="1" indent="-342900">
              <a:spcAft>
                <a:spcPts val="0"/>
              </a:spcAft>
              <a:buFont typeface="+mj-lt"/>
              <a:buAutoNum type="arabicPeriod"/>
              <a:defRPr/>
            </a:pPr>
            <a:r>
              <a:rPr kumimoji="0" lang="en-IE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AVAS sound level variation</a:t>
            </a:r>
            <a:endParaRPr kumimoji="0" lang="de-DE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  <a:p>
            <a:pPr marL="800100" lvl="1" indent="-342900">
              <a:spcAft>
                <a:spcPts val="0"/>
              </a:spcAft>
              <a:buFont typeface="+mj-lt"/>
              <a:buAutoNum type="arabicPeriod"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Pause Function</a:t>
            </a:r>
          </a:p>
          <a:p>
            <a:pPr marL="800100" lvl="1" indent="-342900">
              <a:spcAft>
                <a:spcPts val="0"/>
              </a:spcAft>
              <a:buFont typeface="+mj-lt"/>
              <a:buAutoNum type="arabicPeriod"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Specifications on minimum and maximum sound level for AVAS sound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</p:txBody>
      </p:sp>
      <p:sp>
        <p:nvSpPr>
          <p:cNvPr id="15" name="Pfeil: nach rechts 14">
            <a:extLst>
              <a:ext uri="{FF2B5EF4-FFF2-40B4-BE49-F238E27FC236}">
                <a16:creationId xmlns:a16="http://schemas.microsoft.com/office/drawing/2014/main" id="{5E50224A-A663-E04C-C978-2B1EFD93A280}"/>
              </a:ext>
            </a:extLst>
          </p:cNvPr>
          <p:cNvSpPr/>
          <p:nvPr/>
        </p:nvSpPr>
        <p:spPr>
          <a:xfrm>
            <a:off x="4367808" y="2780928"/>
            <a:ext cx="1440160" cy="252028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1578145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Masque présentation OICA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Masque présentation avec nouveau logo et format 16x9" id="{85D48C29-F5D1-45D1-86B0-358C96AA2DC8}" vid="{438186FC-A8D2-4D68-B072-911AEBB13642}"/>
    </a:ext>
  </a:ext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155AECABBB2A674ABC9B322DAD0681C4" ma:contentTypeVersion="18" ma:contentTypeDescription="Ein neues Dokument erstellen." ma:contentTypeScope="" ma:versionID="e9f7fe049d3b5bc46ef85467822be8e2">
  <xsd:schema xmlns:xsd="http://www.w3.org/2001/XMLSchema" xmlns:xs="http://www.w3.org/2001/XMLSchema" xmlns:p="http://schemas.microsoft.com/office/2006/metadata/properties" xmlns:ns2="2a3fb2cc-5f38-47d7-9908-d050719f8639" xmlns:ns3="e81dc004-5eed-49b2-aa1a-01cff2859a94" targetNamespace="http://schemas.microsoft.com/office/2006/metadata/properties" ma:root="true" ma:fieldsID="d7b4ec9056e866809c06b395f9aecd00" ns2:_="" ns3:_="">
    <xsd:import namespace="2a3fb2cc-5f38-47d7-9908-d050719f8639"/>
    <xsd:import namespace="e81dc004-5eed-49b2-aa1a-01cff2859a9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a3fb2cc-5f38-47d7-9908-d050719f863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1" nillable="true" ma:displayName="Length (seconds)" ma:internalName="MediaLengthInSeconds" ma:readOnly="true">
      <xsd:simpleType>
        <xsd:restriction base="dms:Unknown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1" nillable="true" ma:taxonomy="true" ma:internalName="lcf76f155ced4ddcb4097134ff3c332f" ma:taxonomyFieldName="MediaServiceImageTags" ma:displayName="Bildmarkierungen" ma:readOnly="false" ma:fieldId="{5cf76f15-5ced-4ddc-b409-7134ff3c332f}" ma:taxonomyMulti="true" ma:sspId="9304a2f2-5654-4392-bac9-cc8d75b659a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1dc004-5eed-49b2-aa1a-01cff2859a94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384af8a3-f246-4c80-814a-2bc1721e13f8}" ma:internalName="TaxCatchAll" ma:showField="CatchAllData" ma:web="e81dc004-5eed-49b2-aa1a-01cff2859a9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a3fb2cc-5f38-47d7-9908-d050719f8639">
      <Terms xmlns="http://schemas.microsoft.com/office/infopath/2007/PartnerControls"/>
    </lcf76f155ced4ddcb4097134ff3c332f>
    <TaxCatchAll xmlns="e81dc004-5eed-49b2-aa1a-01cff2859a94" xsi:nil="true"/>
  </documentManagement>
</p:properties>
</file>

<file path=customXml/itemProps1.xml><?xml version="1.0" encoding="utf-8"?>
<ds:datastoreItem xmlns:ds="http://schemas.openxmlformats.org/officeDocument/2006/customXml" ds:itemID="{7DD4F4D8-A7C2-47FA-BC97-AF981F0E9F92}"/>
</file>

<file path=customXml/itemProps2.xml><?xml version="1.0" encoding="utf-8"?>
<ds:datastoreItem xmlns:ds="http://schemas.openxmlformats.org/officeDocument/2006/customXml" ds:itemID="{E1EDD983-BBB0-4EA7-B4C1-716F1C98392E}"/>
</file>

<file path=customXml/itemProps3.xml><?xml version="1.0" encoding="utf-8"?>
<ds:datastoreItem xmlns:ds="http://schemas.openxmlformats.org/officeDocument/2006/customXml" ds:itemID="{F60A6B33-1117-478E-8870-B6A8B6A3EAB3}"/>
</file>

<file path=docProps/app.xml><?xml version="1.0" encoding="utf-8"?>
<Properties xmlns="http://schemas.openxmlformats.org/officeDocument/2006/extended-properties" xmlns:vt="http://schemas.openxmlformats.org/officeDocument/2006/docPropsVTypes">
  <Template>Masque présentation avec nouveau logo et format 16x9</Template>
  <TotalTime>0</TotalTime>
  <Words>358</Words>
  <Application>Microsoft Office PowerPoint</Application>
  <PresentationFormat>Widescreen</PresentationFormat>
  <Paragraphs>79</Paragraphs>
  <Slides>2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Calibri</vt:lpstr>
      <vt:lpstr>Courier New</vt:lpstr>
      <vt:lpstr>Times New Roman</vt:lpstr>
      <vt:lpstr>Wingdings</vt:lpstr>
      <vt:lpstr>Masque présentation OICA</vt:lpstr>
      <vt:lpstr>think-cell Folie</vt:lpstr>
      <vt:lpstr>Structures for Paragraph 6 (Specifications) only</vt:lpstr>
      <vt:lpstr>OICA suggests to start from UN-R138.02  with the proposed drafted structure by OICA.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OICA Proposal</dc:creator>
  <cp:lastModifiedBy>OICA</cp:lastModifiedBy>
  <cp:revision>2</cp:revision>
  <dcterms:created xsi:type="dcterms:W3CDTF">2025-04-15T07:24:09Z</dcterms:created>
  <dcterms:modified xsi:type="dcterms:W3CDTF">2025-06-04T14:37:17Z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0x010100155AECABBB2A674ABC9B322DAD0681C4</vt:lpwstr>
  </property>
</Properties>
</file>