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6" r:id="rId4"/>
    <p:sldId id="292" r:id="rId5"/>
    <p:sldId id="294" r:id="rId6"/>
    <p:sldId id="290" r:id="rId7"/>
    <p:sldId id="287" r:id="rId8"/>
    <p:sldId id="286" r:id="rId9"/>
    <p:sldId id="295" r:id="rId10"/>
    <p:sldId id="280" r:id="rId11"/>
    <p:sldId id="260" r:id="rId12"/>
    <p:sldId id="288" r:id="rId13"/>
    <p:sldId id="293" r:id="rId14"/>
  </p:sldIdLst>
  <p:sldSz cx="9144000" cy="5143500" type="screen16x9"/>
  <p:notesSz cx="6858000" cy="9144000"/>
  <p:defaultTextStyle>
    <a:defPPr>
      <a:defRPr lang="sv-SE"/>
    </a:defPPr>
    <a:lvl1pPr marL="0" algn="l" defTabSz="685800" rtl="0">
      <a:defRPr sz="1350">
        <a:solidFill>
          <a:schemeClr val="tx1"/>
        </a:solidFill>
        <a:latin typeface="+mn-lt"/>
        <a:ea typeface="+mn-ea"/>
        <a:cs typeface="+mn-cs"/>
      </a:defRPr>
    </a:lvl1pPr>
    <a:lvl2pPr marL="342900" algn="l" defTabSz="685800" rtl="0">
      <a:defRPr sz="1350">
        <a:solidFill>
          <a:schemeClr val="tx1"/>
        </a:solidFill>
        <a:latin typeface="+mn-lt"/>
        <a:ea typeface="+mn-ea"/>
        <a:cs typeface="+mn-cs"/>
      </a:defRPr>
    </a:lvl2pPr>
    <a:lvl3pPr marL="685800" algn="l" defTabSz="685800" rtl="0">
      <a:defRPr sz="1350">
        <a:solidFill>
          <a:schemeClr val="tx1"/>
        </a:solidFill>
        <a:latin typeface="+mn-lt"/>
        <a:ea typeface="+mn-ea"/>
        <a:cs typeface="+mn-cs"/>
      </a:defRPr>
    </a:lvl3pPr>
    <a:lvl4pPr marL="1028700" algn="l" defTabSz="685800" rtl="0">
      <a:defRPr sz="1350">
        <a:solidFill>
          <a:schemeClr val="tx1"/>
        </a:solidFill>
        <a:latin typeface="+mn-lt"/>
        <a:ea typeface="+mn-ea"/>
        <a:cs typeface="+mn-cs"/>
      </a:defRPr>
    </a:lvl4pPr>
    <a:lvl5pPr marL="1371600" algn="l" defTabSz="685800" rtl="0">
      <a:defRPr sz="1350">
        <a:solidFill>
          <a:schemeClr val="tx1"/>
        </a:solidFill>
        <a:latin typeface="+mn-lt"/>
        <a:ea typeface="+mn-ea"/>
        <a:cs typeface="+mn-cs"/>
      </a:defRPr>
    </a:lvl5pPr>
    <a:lvl6pPr marL="1714500" algn="l" defTabSz="685800" rtl="0">
      <a:defRPr sz="1350">
        <a:solidFill>
          <a:schemeClr val="tx1"/>
        </a:solidFill>
        <a:latin typeface="+mn-lt"/>
        <a:ea typeface="+mn-ea"/>
        <a:cs typeface="+mn-cs"/>
      </a:defRPr>
    </a:lvl6pPr>
    <a:lvl7pPr marL="2057400" algn="l" defTabSz="685800" rtl="0">
      <a:defRPr sz="1350">
        <a:solidFill>
          <a:schemeClr val="tx1"/>
        </a:solidFill>
        <a:latin typeface="+mn-lt"/>
        <a:ea typeface="+mn-ea"/>
        <a:cs typeface="+mn-cs"/>
      </a:defRPr>
    </a:lvl7pPr>
    <a:lvl8pPr marL="2400300" algn="l" defTabSz="685800" rtl="0">
      <a:defRPr sz="1350">
        <a:solidFill>
          <a:schemeClr val="tx1"/>
        </a:solidFill>
        <a:latin typeface="+mn-lt"/>
        <a:ea typeface="+mn-ea"/>
        <a:cs typeface="+mn-cs"/>
      </a:defRPr>
    </a:lvl8pPr>
    <a:lvl9pPr marL="2743200" algn="l" defTabSz="685800" rtl="0">
      <a:defRPr sz="1350">
        <a:solidFill>
          <a:schemeClr val="tx1"/>
        </a:solidFill>
        <a:latin typeface="+mn-lt"/>
        <a:ea typeface="+mn-ea"/>
        <a:cs typeface="+mn-cs"/>
      </a:defRPr>
    </a:lvl9pPr>
  </p:defaultTextStyle>
  <p:extLst>
    <p:ext uri="{EFAFB233-063F-42B5-8137-9DF3F51BA10A}">
      <p15:sldGuideLst xmlns:p15="http://schemas.microsoft.com/office/powerpoint/2012/main">
        <p15:guide id="1" pos="2880">
          <p15:clr>
            <a:srgbClr val="A4A3A4"/>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99467D-46D9-43D7-BF3A-0D2B6DC0FEB0}" v="7" dt="2025-11-12T10:07:31.1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60" d="100"/>
          <a:sy n="160" d="100"/>
        </p:scale>
        <p:origin x="432" y="110"/>
      </p:cViewPr>
      <p:guideLst>
        <p:guide pos="2880"/>
        <p:guide orient="horz" pos="162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bjorn Andersson" userId="bb9c8ffa-0665-4af2-934d-16a4241e1fc3" providerId="ADAL" clId="{3E99467D-46D9-43D7-BF3A-0D2B6DC0FEB0}"/>
    <pc:docChg chg="undo custSel addSld delSld modSld sldOrd">
      <pc:chgData name="Torbjorn Andersson" userId="bb9c8ffa-0665-4af2-934d-16a4241e1fc3" providerId="ADAL" clId="{3E99467D-46D9-43D7-BF3A-0D2B6DC0FEB0}" dt="2025-11-12T10:24:43.101" v="1921" actId="20577"/>
      <pc:docMkLst>
        <pc:docMk/>
      </pc:docMkLst>
      <pc:sldChg chg="modSp mod">
        <pc:chgData name="Torbjorn Andersson" userId="bb9c8ffa-0665-4af2-934d-16a4241e1fc3" providerId="ADAL" clId="{3E99467D-46D9-43D7-BF3A-0D2B6DC0FEB0}" dt="2025-11-12T10:24:43.101" v="1921" actId="20577"/>
        <pc:sldMkLst>
          <pc:docMk/>
          <pc:sldMk cId="0" sldId="256"/>
        </pc:sldMkLst>
        <pc:spChg chg="mod">
          <ac:chgData name="Torbjorn Andersson" userId="bb9c8ffa-0665-4af2-934d-16a4241e1fc3" providerId="ADAL" clId="{3E99467D-46D9-43D7-BF3A-0D2B6DC0FEB0}" dt="2025-11-12T10:24:43.101" v="1921" actId="20577"/>
          <ac:spMkLst>
            <pc:docMk/>
            <pc:sldMk cId="0" sldId="256"/>
            <ac:spMk id="657564597" creationId="{00000000-0000-0000-0000-000000000000}"/>
          </ac:spMkLst>
        </pc:spChg>
      </pc:sldChg>
      <pc:sldChg chg="modSp mod">
        <pc:chgData name="Torbjorn Andersson" userId="bb9c8ffa-0665-4af2-934d-16a4241e1fc3" providerId="ADAL" clId="{3E99467D-46D9-43D7-BF3A-0D2B6DC0FEB0}" dt="2025-11-11T15:23:47.445" v="1873" actId="12"/>
        <pc:sldMkLst>
          <pc:docMk/>
          <pc:sldMk cId="0" sldId="260"/>
        </pc:sldMkLst>
        <pc:spChg chg="mod">
          <ac:chgData name="Torbjorn Andersson" userId="bb9c8ffa-0665-4af2-934d-16a4241e1fc3" providerId="ADAL" clId="{3E99467D-46D9-43D7-BF3A-0D2B6DC0FEB0}" dt="2025-11-11T15:23:47.445" v="1873" actId="12"/>
          <ac:spMkLst>
            <pc:docMk/>
            <pc:sldMk cId="0" sldId="260"/>
            <ac:spMk id="90943923" creationId="{00000000-0000-0000-0000-000000000000}"/>
          </ac:spMkLst>
        </pc:spChg>
      </pc:sldChg>
      <pc:sldChg chg="modSp mod ord">
        <pc:chgData name="Torbjorn Andersson" userId="bb9c8ffa-0665-4af2-934d-16a4241e1fc3" providerId="ADAL" clId="{3E99467D-46D9-43D7-BF3A-0D2B6DC0FEB0}" dt="2025-11-11T13:46:59.423" v="783" actId="1038"/>
        <pc:sldMkLst>
          <pc:docMk/>
          <pc:sldMk cId="0" sldId="266"/>
        </pc:sldMkLst>
        <pc:spChg chg="mod">
          <ac:chgData name="Torbjorn Andersson" userId="bb9c8ffa-0665-4af2-934d-16a4241e1fc3" providerId="ADAL" clId="{3E99467D-46D9-43D7-BF3A-0D2B6DC0FEB0}" dt="2025-11-11T13:46:59.423" v="783" actId="1038"/>
          <ac:spMkLst>
            <pc:docMk/>
            <pc:sldMk cId="0" sldId="266"/>
            <ac:spMk id="2" creationId="{3F565F60-E587-4A19-A9EC-2C8C9CB8C60B}"/>
          </ac:spMkLst>
        </pc:spChg>
        <pc:spChg chg="mod">
          <ac:chgData name="Torbjorn Andersson" userId="bb9c8ffa-0665-4af2-934d-16a4241e1fc3" providerId="ADAL" clId="{3E99467D-46D9-43D7-BF3A-0D2B6DC0FEB0}" dt="2025-11-11T13:43:06.414" v="544" actId="1036"/>
          <ac:spMkLst>
            <pc:docMk/>
            <pc:sldMk cId="0" sldId="266"/>
            <ac:spMk id="238771409" creationId="{00000000-0000-0000-0000-000000000000}"/>
          </ac:spMkLst>
        </pc:spChg>
        <pc:spChg chg="mod">
          <ac:chgData name="Torbjorn Andersson" userId="bb9c8ffa-0665-4af2-934d-16a4241e1fc3" providerId="ADAL" clId="{3E99467D-46D9-43D7-BF3A-0D2B6DC0FEB0}" dt="2025-11-11T13:43:06.414" v="544" actId="1036"/>
          <ac:spMkLst>
            <pc:docMk/>
            <pc:sldMk cId="0" sldId="266"/>
            <ac:spMk id="680852327" creationId="{00000000-0000-0000-0000-000000000000}"/>
          </ac:spMkLst>
        </pc:spChg>
        <pc:spChg chg="mod">
          <ac:chgData name="Torbjorn Andersson" userId="bb9c8ffa-0665-4af2-934d-16a4241e1fc3" providerId="ADAL" clId="{3E99467D-46D9-43D7-BF3A-0D2B6DC0FEB0}" dt="2025-11-11T13:42:31.463" v="518" actId="14100"/>
          <ac:spMkLst>
            <pc:docMk/>
            <pc:sldMk cId="0" sldId="266"/>
            <ac:spMk id="726425760" creationId="{00000000-0000-0000-0000-000000000000}"/>
          </ac:spMkLst>
        </pc:spChg>
        <pc:spChg chg="mod">
          <ac:chgData name="Torbjorn Andersson" userId="bb9c8ffa-0665-4af2-934d-16a4241e1fc3" providerId="ADAL" clId="{3E99467D-46D9-43D7-BF3A-0D2B6DC0FEB0}" dt="2025-11-11T13:43:06.414" v="544" actId="1036"/>
          <ac:spMkLst>
            <pc:docMk/>
            <pc:sldMk cId="0" sldId="266"/>
            <ac:spMk id="983656849" creationId="{00000000-0000-0000-0000-000000000000}"/>
          </ac:spMkLst>
        </pc:spChg>
        <pc:spChg chg="mod">
          <ac:chgData name="Torbjorn Andersson" userId="bb9c8ffa-0665-4af2-934d-16a4241e1fc3" providerId="ADAL" clId="{3E99467D-46D9-43D7-BF3A-0D2B6DC0FEB0}" dt="2025-11-11T13:41:24.032" v="517" actId="14100"/>
          <ac:spMkLst>
            <pc:docMk/>
            <pc:sldMk cId="0" sldId="266"/>
            <ac:spMk id="1070456353" creationId="{00000000-0000-0000-0000-000000000000}"/>
          </ac:spMkLst>
        </pc:spChg>
        <pc:spChg chg="mod">
          <ac:chgData name="Torbjorn Andersson" userId="bb9c8ffa-0665-4af2-934d-16a4241e1fc3" providerId="ADAL" clId="{3E99467D-46D9-43D7-BF3A-0D2B6DC0FEB0}" dt="2025-11-11T13:41:24.032" v="517" actId="14100"/>
          <ac:spMkLst>
            <pc:docMk/>
            <pc:sldMk cId="0" sldId="266"/>
            <ac:spMk id="1844659965" creationId="{00000000-0000-0000-0000-000000000000}"/>
          </ac:spMkLst>
        </pc:spChg>
        <pc:spChg chg="mod">
          <ac:chgData name="Torbjorn Andersson" userId="bb9c8ffa-0665-4af2-934d-16a4241e1fc3" providerId="ADAL" clId="{3E99467D-46D9-43D7-BF3A-0D2B6DC0FEB0}" dt="2025-11-11T13:41:24.032" v="517" actId="14100"/>
          <ac:spMkLst>
            <pc:docMk/>
            <pc:sldMk cId="0" sldId="266"/>
            <ac:spMk id="1972940831" creationId="{00000000-0000-0000-0000-000000000000}"/>
          </ac:spMkLst>
        </pc:spChg>
      </pc:sldChg>
      <pc:sldChg chg="modSp mod">
        <pc:chgData name="Torbjorn Andersson" userId="bb9c8ffa-0665-4af2-934d-16a4241e1fc3" providerId="ADAL" clId="{3E99467D-46D9-43D7-BF3A-0D2B6DC0FEB0}" dt="2025-11-11T15:09:25.988" v="1746" actId="20577"/>
        <pc:sldMkLst>
          <pc:docMk/>
          <pc:sldMk cId="3825119034" sldId="280"/>
        </pc:sldMkLst>
        <pc:spChg chg="mod">
          <ac:chgData name="Torbjorn Andersson" userId="bb9c8ffa-0665-4af2-934d-16a4241e1fc3" providerId="ADAL" clId="{3E99467D-46D9-43D7-BF3A-0D2B6DC0FEB0}" dt="2025-11-11T15:09:25.988" v="1746" actId="20577"/>
          <ac:spMkLst>
            <pc:docMk/>
            <pc:sldMk cId="3825119034" sldId="280"/>
            <ac:spMk id="3" creationId="{4A4371B4-1C9C-4220-B614-109FD9525005}"/>
          </ac:spMkLst>
        </pc:spChg>
        <pc:spChg chg="mod">
          <ac:chgData name="Torbjorn Andersson" userId="bb9c8ffa-0665-4af2-934d-16a4241e1fc3" providerId="ADAL" clId="{3E99467D-46D9-43D7-BF3A-0D2B6DC0FEB0}" dt="2025-11-11T13:33:49.692" v="438" actId="20577"/>
          <ac:spMkLst>
            <pc:docMk/>
            <pc:sldMk cId="3825119034" sldId="280"/>
            <ac:spMk id="723991917" creationId="{00000000-0000-0000-0000-000000000000}"/>
          </ac:spMkLst>
        </pc:spChg>
      </pc:sldChg>
      <pc:sldChg chg="del">
        <pc:chgData name="Torbjorn Andersson" userId="bb9c8ffa-0665-4af2-934d-16a4241e1fc3" providerId="ADAL" clId="{3E99467D-46D9-43D7-BF3A-0D2B6DC0FEB0}" dt="2025-11-11T13:34:19.346" v="439" actId="47"/>
        <pc:sldMkLst>
          <pc:docMk/>
          <pc:sldMk cId="2506483671" sldId="283"/>
        </pc:sldMkLst>
      </pc:sldChg>
      <pc:sldChg chg="modSp mod ord">
        <pc:chgData name="Torbjorn Andersson" userId="bb9c8ffa-0665-4af2-934d-16a4241e1fc3" providerId="ADAL" clId="{3E99467D-46D9-43D7-BF3A-0D2B6DC0FEB0}" dt="2025-11-12T10:10:17.381" v="1918" actId="20577"/>
        <pc:sldMkLst>
          <pc:docMk/>
          <pc:sldMk cId="785412856" sldId="286"/>
        </pc:sldMkLst>
        <pc:spChg chg="mod">
          <ac:chgData name="Torbjorn Andersson" userId="bb9c8ffa-0665-4af2-934d-16a4241e1fc3" providerId="ADAL" clId="{3E99467D-46D9-43D7-BF3A-0D2B6DC0FEB0}" dt="2025-11-12T10:10:17.381" v="1918" actId="20577"/>
          <ac:spMkLst>
            <pc:docMk/>
            <pc:sldMk cId="785412856" sldId="286"/>
            <ac:spMk id="5" creationId="{12E0DDB4-A837-1CAF-C355-F6C65CCAD62B}"/>
          </ac:spMkLst>
        </pc:spChg>
        <pc:spChg chg="mod">
          <ac:chgData name="Torbjorn Andersson" userId="bb9c8ffa-0665-4af2-934d-16a4241e1fc3" providerId="ADAL" clId="{3E99467D-46D9-43D7-BF3A-0D2B6DC0FEB0}" dt="2025-11-11T13:31:25.290" v="352" actId="20577"/>
          <ac:spMkLst>
            <pc:docMk/>
            <pc:sldMk cId="785412856" sldId="286"/>
            <ac:spMk id="1754583507" creationId="{F8488B75-8EBA-FFB1-2E1C-9048953FABAA}"/>
          </ac:spMkLst>
        </pc:spChg>
      </pc:sldChg>
      <pc:sldChg chg="modSp mod">
        <pc:chgData name="Torbjorn Andersson" userId="bb9c8ffa-0665-4af2-934d-16a4241e1fc3" providerId="ADAL" clId="{3E99467D-46D9-43D7-BF3A-0D2B6DC0FEB0}" dt="2025-11-11T13:52:48.158" v="838" actId="20577"/>
        <pc:sldMkLst>
          <pc:docMk/>
          <pc:sldMk cId="2248431205" sldId="287"/>
        </pc:sldMkLst>
        <pc:spChg chg="mod">
          <ac:chgData name="Torbjorn Andersson" userId="bb9c8ffa-0665-4af2-934d-16a4241e1fc3" providerId="ADAL" clId="{3E99467D-46D9-43D7-BF3A-0D2B6DC0FEB0}" dt="2025-11-11T13:52:48.158" v="838" actId="20577"/>
          <ac:spMkLst>
            <pc:docMk/>
            <pc:sldMk cId="2248431205" sldId="287"/>
            <ac:spMk id="3" creationId="{7EC3AC78-DEEF-9A61-7515-8EE50B92DBB6}"/>
          </ac:spMkLst>
        </pc:spChg>
      </pc:sldChg>
      <pc:sldChg chg="modSp mod">
        <pc:chgData name="Torbjorn Andersson" userId="bb9c8ffa-0665-4af2-934d-16a4241e1fc3" providerId="ADAL" clId="{3E99467D-46D9-43D7-BF3A-0D2B6DC0FEB0}" dt="2025-11-11T15:24:03.803" v="1877" actId="15"/>
        <pc:sldMkLst>
          <pc:docMk/>
          <pc:sldMk cId="2803500207" sldId="288"/>
        </pc:sldMkLst>
        <pc:spChg chg="mod">
          <ac:chgData name="Torbjorn Andersson" userId="bb9c8ffa-0665-4af2-934d-16a4241e1fc3" providerId="ADAL" clId="{3E99467D-46D9-43D7-BF3A-0D2B6DC0FEB0}" dt="2025-11-11T15:20:30.346" v="1863" actId="20577"/>
          <ac:spMkLst>
            <pc:docMk/>
            <pc:sldMk cId="2803500207" sldId="288"/>
            <ac:spMk id="2" creationId="{232D4C2C-98DC-5F31-3224-248C51662F01}"/>
          </ac:spMkLst>
        </pc:spChg>
        <pc:spChg chg="mod">
          <ac:chgData name="Torbjorn Andersson" userId="bb9c8ffa-0665-4af2-934d-16a4241e1fc3" providerId="ADAL" clId="{3E99467D-46D9-43D7-BF3A-0D2B6DC0FEB0}" dt="2025-11-11T15:24:03.803" v="1877" actId="15"/>
          <ac:spMkLst>
            <pc:docMk/>
            <pc:sldMk cId="2803500207" sldId="288"/>
            <ac:spMk id="3" creationId="{8BA8ECB7-76F5-F308-AB0B-C4926D54F0FF}"/>
          </ac:spMkLst>
        </pc:spChg>
      </pc:sldChg>
      <pc:sldChg chg="addSp delSp modSp del mod">
        <pc:chgData name="Torbjorn Andersson" userId="bb9c8ffa-0665-4af2-934d-16a4241e1fc3" providerId="ADAL" clId="{3E99467D-46D9-43D7-BF3A-0D2B6DC0FEB0}" dt="2025-11-11T14:55:37.508" v="1309" actId="2696"/>
        <pc:sldMkLst>
          <pc:docMk/>
          <pc:sldMk cId="2432958312" sldId="289"/>
        </pc:sldMkLst>
        <pc:spChg chg="mod">
          <ac:chgData name="Torbjorn Andersson" userId="bb9c8ffa-0665-4af2-934d-16a4241e1fc3" providerId="ADAL" clId="{3E99467D-46D9-43D7-BF3A-0D2B6DC0FEB0}" dt="2025-11-11T14:49:50.283" v="1261" actId="20577"/>
          <ac:spMkLst>
            <pc:docMk/>
            <pc:sldMk cId="2432958312" sldId="289"/>
            <ac:spMk id="2" creationId="{349DC912-4CE3-8394-75C3-D56DC3467E05}"/>
          </ac:spMkLst>
        </pc:spChg>
        <pc:spChg chg="del mod">
          <ac:chgData name="Torbjorn Andersson" userId="bb9c8ffa-0665-4af2-934d-16a4241e1fc3" providerId="ADAL" clId="{3E99467D-46D9-43D7-BF3A-0D2B6DC0FEB0}" dt="2025-11-11T14:28:44.896" v="894" actId="478"/>
          <ac:spMkLst>
            <pc:docMk/>
            <pc:sldMk cId="2432958312" sldId="289"/>
            <ac:spMk id="3" creationId="{1B7A17A8-C85C-6982-767A-54408B1E0340}"/>
          </ac:spMkLst>
        </pc:spChg>
        <pc:spChg chg="add del mod">
          <ac:chgData name="Torbjorn Andersson" userId="bb9c8ffa-0665-4af2-934d-16a4241e1fc3" providerId="ADAL" clId="{3E99467D-46D9-43D7-BF3A-0D2B6DC0FEB0}" dt="2025-11-11T14:32:46.211" v="904" actId="478"/>
          <ac:spMkLst>
            <pc:docMk/>
            <pc:sldMk cId="2432958312" sldId="289"/>
            <ac:spMk id="5" creationId="{E0EFB9E2-89DF-0C04-B27A-490A6C318B98}"/>
          </ac:spMkLst>
        </pc:spChg>
        <pc:spChg chg="add del mod">
          <ac:chgData name="Torbjorn Andersson" userId="bb9c8ffa-0665-4af2-934d-16a4241e1fc3" providerId="ADAL" clId="{3E99467D-46D9-43D7-BF3A-0D2B6DC0FEB0}" dt="2025-11-11T14:33:47.154" v="905" actId="22"/>
          <ac:spMkLst>
            <pc:docMk/>
            <pc:sldMk cId="2432958312" sldId="289"/>
            <ac:spMk id="7" creationId="{6B20DA06-630B-2438-A6FF-26291B4AD8E9}"/>
          </ac:spMkLst>
        </pc:spChg>
        <pc:spChg chg="add del mod">
          <ac:chgData name="Torbjorn Andersson" userId="bb9c8ffa-0665-4af2-934d-16a4241e1fc3" providerId="ADAL" clId="{3E99467D-46D9-43D7-BF3A-0D2B6DC0FEB0}" dt="2025-11-11T14:43:09.863" v="1022" actId="22"/>
          <ac:spMkLst>
            <pc:docMk/>
            <pc:sldMk cId="2432958312" sldId="289"/>
            <ac:spMk id="11" creationId="{9D1BB7B3-92A6-2F2A-6872-95ED3D258B19}"/>
          </ac:spMkLst>
        </pc:spChg>
        <pc:spChg chg="add del mod">
          <ac:chgData name="Torbjorn Andersson" userId="bb9c8ffa-0665-4af2-934d-16a4241e1fc3" providerId="ADAL" clId="{3E99467D-46D9-43D7-BF3A-0D2B6DC0FEB0}" dt="2025-11-11T14:43:58.726" v="1109" actId="22"/>
          <ac:spMkLst>
            <pc:docMk/>
            <pc:sldMk cId="2432958312" sldId="289"/>
            <ac:spMk id="15" creationId="{7F432A94-D48F-AFB2-757D-E1494EB59214}"/>
          </ac:spMkLst>
        </pc:spChg>
        <pc:picChg chg="add del mod ord">
          <ac:chgData name="Torbjorn Andersson" userId="bb9c8ffa-0665-4af2-934d-16a4241e1fc3" providerId="ADAL" clId="{3E99467D-46D9-43D7-BF3A-0D2B6DC0FEB0}" dt="2025-11-11T14:43:02.442" v="1021" actId="478"/>
          <ac:picMkLst>
            <pc:docMk/>
            <pc:sldMk cId="2432958312" sldId="289"/>
            <ac:picMk id="9" creationId="{FD52BF2D-041A-ADC2-5BC3-29E8E21475B3}"/>
          </ac:picMkLst>
        </pc:picChg>
        <pc:picChg chg="add del mod ord">
          <ac:chgData name="Torbjorn Andersson" userId="bb9c8ffa-0665-4af2-934d-16a4241e1fc3" providerId="ADAL" clId="{3E99467D-46D9-43D7-BF3A-0D2B6DC0FEB0}" dt="2025-11-11T14:43:53.491" v="1108" actId="478"/>
          <ac:picMkLst>
            <pc:docMk/>
            <pc:sldMk cId="2432958312" sldId="289"/>
            <ac:picMk id="13" creationId="{F471936A-3EF1-9DFA-13E9-BA521B7D4DB0}"/>
          </ac:picMkLst>
        </pc:picChg>
        <pc:picChg chg="add mod ord">
          <ac:chgData name="Torbjorn Andersson" userId="bb9c8ffa-0665-4af2-934d-16a4241e1fc3" providerId="ADAL" clId="{3E99467D-46D9-43D7-BF3A-0D2B6DC0FEB0}" dt="2025-11-11T14:55:29.338" v="1308" actId="1076"/>
          <ac:picMkLst>
            <pc:docMk/>
            <pc:sldMk cId="2432958312" sldId="289"/>
            <ac:picMk id="17" creationId="{EF67EE0F-BCED-9F35-A717-D695F4A284B1}"/>
          </ac:picMkLst>
        </pc:picChg>
      </pc:sldChg>
      <pc:sldChg chg="addSp delSp modSp mod">
        <pc:chgData name="Torbjorn Andersson" userId="bb9c8ffa-0665-4af2-934d-16a4241e1fc3" providerId="ADAL" clId="{3E99467D-46D9-43D7-BF3A-0D2B6DC0FEB0}" dt="2025-11-11T14:49:42.456" v="1256" actId="20577"/>
        <pc:sldMkLst>
          <pc:docMk/>
          <pc:sldMk cId="3679326366" sldId="290"/>
        </pc:sldMkLst>
        <pc:spChg chg="mod">
          <ac:chgData name="Torbjorn Andersson" userId="bb9c8ffa-0665-4af2-934d-16a4241e1fc3" providerId="ADAL" clId="{3E99467D-46D9-43D7-BF3A-0D2B6DC0FEB0}" dt="2025-11-11T14:49:42.456" v="1256" actId="20577"/>
          <ac:spMkLst>
            <pc:docMk/>
            <pc:sldMk cId="3679326366" sldId="290"/>
            <ac:spMk id="2" creationId="{1D98181D-E59C-3CEE-9ADD-BFDD3638043A}"/>
          </ac:spMkLst>
        </pc:spChg>
        <pc:spChg chg="del mod">
          <ac:chgData name="Torbjorn Andersson" userId="bb9c8ffa-0665-4af2-934d-16a4241e1fc3" providerId="ADAL" clId="{3E99467D-46D9-43D7-BF3A-0D2B6DC0FEB0}" dt="2025-11-11T14:47:18.583" v="1197" actId="478"/>
          <ac:spMkLst>
            <pc:docMk/>
            <pc:sldMk cId="3679326366" sldId="290"/>
            <ac:spMk id="3" creationId="{E8BBCD9D-99E2-C7CF-E210-606957C36014}"/>
          </ac:spMkLst>
        </pc:spChg>
        <pc:spChg chg="add del mod">
          <ac:chgData name="Torbjorn Andersson" userId="bb9c8ffa-0665-4af2-934d-16a4241e1fc3" providerId="ADAL" clId="{3E99467D-46D9-43D7-BF3A-0D2B6DC0FEB0}" dt="2025-11-11T14:47:24.873" v="1198" actId="22"/>
          <ac:spMkLst>
            <pc:docMk/>
            <pc:sldMk cId="3679326366" sldId="290"/>
            <ac:spMk id="5" creationId="{C0F64F12-CDAB-7A4A-79EF-7D17AD55CDF7}"/>
          </ac:spMkLst>
        </pc:spChg>
        <pc:spChg chg="add mod">
          <ac:chgData name="Torbjorn Andersson" userId="bb9c8ffa-0665-4af2-934d-16a4241e1fc3" providerId="ADAL" clId="{3E99467D-46D9-43D7-BF3A-0D2B6DC0FEB0}" dt="2025-11-11T14:49:09.636" v="1225" actId="255"/>
          <ac:spMkLst>
            <pc:docMk/>
            <pc:sldMk cId="3679326366" sldId="290"/>
            <ac:spMk id="9" creationId="{B7144E44-C278-FFC2-FA59-833A8C1BF1E0}"/>
          </ac:spMkLst>
        </pc:spChg>
        <pc:picChg chg="add del mod ord">
          <ac:chgData name="Torbjorn Andersson" userId="bb9c8ffa-0665-4af2-934d-16a4241e1fc3" providerId="ADAL" clId="{3E99467D-46D9-43D7-BF3A-0D2B6DC0FEB0}" dt="2025-11-11T14:47:39.976" v="1222" actId="478"/>
          <ac:picMkLst>
            <pc:docMk/>
            <pc:sldMk cId="3679326366" sldId="290"/>
            <ac:picMk id="7" creationId="{5E74CA06-BED6-23E0-7917-C666E715CC63}"/>
          </ac:picMkLst>
        </pc:picChg>
      </pc:sldChg>
      <pc:sldChg chg="modSp mod">
        <pc:chgData name="Torbjorn Andersson" userId="bb9c8ffa-0665-4af2-934d-16a4241e1fc3" providerId="ADAL" clId="{3E99467D-46D9-43D7-BF3A-0D2B6DC0FEB0}" dt="2025-11-11T13:50:12.880" v="818" actId="20577"/>
        <pc:sldMkLst>
          <pc:docMk/>
          <pc:sldMk cId="3809401902" sldId="292"/>
        </pc:sldMkLst>
        <pc:spChg chg="mod">
          <ac:chgData name="Torbjorn Andersson" userId="bb9c8ffa-0665-4af2-934d-16a4241e1fc3" providerId="ADAL" clId="{3E99467D-46D9-43D7-BF3A-0D2B6DC0FEB0}" dt="2025-11-11T13:48:20.088" v="784" actId="20577"/>
          <ac:spMkLst>
            <pc:docMk/>
            <pc:sldMk cId="3809401902" sldId="292"/>
            <ac:spMk id="2" creationId="{3FFC1173-F57E-A17A-0361-D794D77ACF0E}"/>
          </ac:spMkLst>
        </pc:spChg>
        <pc:spChg chg="mod">
          <ac:chgData name="Torbjorn Andersson" userId="bb9c8ffa-0665-4af2-934d-16a4241e1fc3" providerId="ADAL" clId="{3E99467D-46D9-43D7-BF3A-0D2B6DC0FEB0}" dt="2025-11-11T13:50:12.880" v="818" actId="20577"/>
          <ac:spMkLst>
            <pc:docMk/>
            <pc:sldMk cId="3809401902" sldId="292"/>
            <ac:spMk id="3" creationId="{5D34DB50-9B3E-1E17-D438-BB3954418EC4}"/>
          </ac:spMkLst>
        </pc:spChg>
      </pc:sldChg>
      <pc:sldChg chg="delSp mod">
        <pc:chgData name="Torbjorn Andersson" userId="bb9c8ffa-0665-4af2-934d-16a4241e1fc3" providerId="ADAL" clId="{3E99467D-46D9-43D7-BF3A-0D2B6DC0FEB0}" dt="2025-11-11T13:25:27.430" v="309" actId="478"/>
        <pc:sldMkLst>
          <pc:docMk/>
          <pc:sldMk cId="3524534269" sldId="293"/>
        </pc:sldMkLst>
        <pc:spChg chg="del">
          <ac:chgData name="Torbjorn Andersson" userId="bb9c8ffa-0665-4af2-934d-16a4241e1fc3" providerId="ADAL" clId="{3E99467D-46D9-43D7-BF3A-0D2B6DC0FEB0}" dt="2025-11-11T13:25:27.430" v="309" actId="478"/>
          <ac:spMkLst>
            <pc:docMk/>
            <pc:sldMk cId="3524534269" sldId="293"/>
            <ac:spMk id="2" creationId="{830FABAD-9A92-DF2A-F1F0-C6D90F719DE0}"/>
          </ac:spMkLst>
        </pc:spChg>
      </pc:sldChg>
      <pc:sldChg chg="addSp delSp modSp add del mod">
        <pc:chgData name="Torbjorn Andersson" userId="bb9c8ffa-0665-4af2-934d-16a4241e1fc3" providerId="ADAL" clId="{3E99467D-46D9-43D7-BF3A-0D2B6DC0FEB0}" dt="2025-11-11T14:26:51.980" v="891" actId="2696"/>
        <pc:sldMkLst>
          <pc:docMk/>
          <pc:sldMk cId="2229552974" sldId="294"/>
        </pc:sldMkLst>
        <pc:spChg chg="del mod">
          <ac:chgData name="Torbjorn Andersson" userId="bb9c8ffa-0665-4af2-934d-16a4241e1fc3" providerId="ADAL" clId="{3E99467D-46D9-43D7-BF3A-0D2B6DC0FEB0}" dt="2025-11-11T14:22:19.974" v="864" actId="478"/>
          <ac:spMkLst>
            <pc:docMk/>
            <pc:sldMk cId="2229552974" sldId="294"/>
            <ac:spMk id="3" creationId="{7F9BBFAA-0329-ED37-A4F1-CBCC11A7239D}"/>
          </ac:spMkLst>
        </pc:spChg>
        <pc:spChg chg="add del mod">
          <ac:chgData name="Torbjorn Andersson" userId="bb9c8ffa-0665-4af2-934d-16a4241e1fc3" providerId="ADAL" clId="{3E99467D-46D9-43D7-BF3A-0D2B6DC0FEB0}" dt="2025-11-11T14:22:41.333" v="866" actId="478"/>
          <ac:spMkLst>
            <pc:docMk/>
            <pc:sldMk cId="2229552974" sldId="294"/>
            <ac:spMk id="5" creationId="{B95305C5-5805-CAF1-95A1-FF22F63FC1D8}"/>
          </ac:spMkLst>
        </pc:spChg>
        <pc:spChg chg="add mod">
          <ac:chgData name="Torbjorn Andersson" userId="bb9c8ffa-0665-4af2-934d-16a4241e1fc3" providerId="ADAL" clId="{3E99467D-46D9-43D7-BF3A-0D2B6DC0FEB0}" dt="2025-11-11T14:25:50.597" v="890" actId="255"/>
          <ac:spMkLst>
            <pc:docMk/>
            <pc:sldMk cId="2229552974" sldId="294"/>
            <ac:spMk id="7" creationId="{97A8FC09-5BF8-8112-694F-A8463935918F}"/>
          </ac:spMkLst>
        </pc:spChg>
      </pc:sldChg>
      <pc:sldChg chg="addSp delSp modSp add del mod">
        <pc:chgData name="Torbjorn Andersson" userId="bb9c8ffa-0665-4af2-934d-16a4241e1fc3" providerId="ADAL" clId="{3E99467D-46D9-43D7-BF3A-0D2B6DC0FEB0}" dt="2025-11-11T14:50:54.378" v="1272" actId="47"/>
        <pc:sldMkLst>
          <pc:docMk/>
          <pc:sldMk cId="2855721567" sldId="294"/>
        </pc:sldMkLst>
        <pc:spChg chg="add del mod">
          <ac:chgData name="Torbjorn Andersson" userId="bb9c8ffa-0665-4af2-934d-16a4241e1fc3" providerId="ADAL" clId="{3E99467D-46D9-43D7-BF3A-0D2B6DC0FEB0}" dt="2025-11-11T14:50:30.155" v="1264" actId="22"/>
          <ac:spMkLst>
            <pc:docMk/>
            <pc:sldMk cId="2855721567" sldId="294"/>
            <ac:spMk id="4" creationId="{B641F0B6-C734-3240-D5B1-1993CBBCEF5C}"/>
          </ac:spMkLst>
        </pc:spChg>
        <pc:spChg chg="add mod">
          <ac:chgData name="Torbjorn Andersson" userId="bb9c8ffa-0665-4af2-934d-16a4241e1fc3" providerId="ADAL" clId="{3E99467D-46D9-43D7-BF3A-0D2B6DC0FEB0}" dt="2025-11-11T14:50:45.585" v="1271" actId="478"/>
          <ac:spMkLst>
            <pc:docMk/>
            <pc:sldMk cId="2855721567" sldId="294"/>
            <ac:spMk id="8" creationId="{F13D2A50-94A2-3DD0-4A24-12ECDC1F853D}"/>
          </ac:spMkLst>
        </pc:spChg>
        <pc:spChg chg="del">
          <ac:chgData name="Torbjorn Andersson" userId="bb9c8ffa-0665-4af2-934d-16a4241e1fc3" providerId="ADAL" clId="{3E99467D-46D9-43D7-BF3A-0D2B6DC0FEB0}" dt="2025-11-11T14:50:21.768" v="1263" actId="478"/>
          <ac:spMkLst>
            <pc:docMk/>
            <pc:sldMk cId="2855721567" sldId="294"/>
            <ac:spMk id="9" creationId="{61095549-179F-35FA-4C4D-69AE7C6878DC}"/>
          </ac:spMkLst>
        </pc:spChg>
        <pc:picChg chg="add del mod ord">
          <ac:chgData name="Torbjorn Andersson" userId="bb9c8ffa-0665-4af2-934d-16a4241e1fc3" providerId="ADAL" clId="{3E99467D-46D9-43D7-BF3A-0D2B6DC0FEB0}" dt="2025-11-11T14:50:45.585" v="1271" actId="478"/>
          <ac:picMkLst>
            <pc:docMk/>
            <pc:sldMk cId="2855721567" sldId="294"/>
            <ac:picMk id="6" creationId="{B54BFA4A-FD2A-AFA5-43ED-7FCCA89F2C97}"/>
          </ac:picMkLst>
        </pc:picChg>
      </pc:sldChg>
      <pc:sldChg chg="addSp delSp modSp add mod">
        <pc:chgData name="Torbjorn Andersson" userId="bb9c8ffa-0665-4af2-934d-16a4241e1fc3" providerId="ADAL" clId="{3E99467D-46D9-43D7-BF3A-0D2B6DC0FEB0}" dt="2025-11-11T14:54:35.735" v="1307" actId="255"/>
        <pc:sldMkLst>
          <pc:docMk/>
          <pc:sldMk cId="3877080020" sldId="294"/>
        </pc:sldMkLst>
        <pc:spChg chg="add mod">
          <ac:chgData name="Torbjorn Andersson" userId="bb9c8ffa-0665-4af2-934d-16a4241e1fc3" providerId="ADAL" clId="{3E99467D-46D9-43D7-BF3A-0D2B6DC0FEB0}" dt="2025-11-11T14:54:35.735" v="1307" actId="255"/>
          <ac:spMkLst>
            <pc:docMk/>
            <pc:sldMk cId="3877080020" sldId="294"/>
            <ac:spMk id="4" creationId="{48F7AE81-7C77-70AD-0B21-70295642EC41}"/>
          </ac:spMkLst>
        </pc:spChg>
        <pc:picChg chg="del">
          <ac:chgData name="Torbjorn Andersson" userId="bb9c8ffa-0665-4af2-934d-16a4241e1fc3" providerId="ADAL" clId="{3E99467D-46D9-43D7-BF3A-0D2B6DC0FEB0}" dt="2025-11-11T14:51:29.295" v="1274" actId="478"/>
          <ac:picMkLst>
            <pc:docMk/>
            <pc:sldMk cId="3877080020" sldId="294"/>
            <ac:picMk id="17" creationId="{618F906E-171B-1F88-DB76-82CDDFD1ED79}"/>
          </ac:picMkLst>
        </pc:picChg>
      </pc:sldChg>
      <pc:sldChg chg="modSp mod">
        <pc:chgData name="Torbjorn Andersson" userId="bb9c8ffa-0665-4af2-934d-16a4241e1fc3" providerId="ADAL" clId="{3E99467D-46D9-43D7-BF3A-0D2B6DC0FEB0}" dt="2025-11-12T10:08:42.190" v="1913" actId="1036"/>
        <pc:sldMkLst>
          <pc:docMk/>
          <pc:sldMk cId="582202903" sldId="295"/>
        </pc:sldMkLst>
        <pc:spChg chg="mod">
          <ac:chgData name="Torbjorn Andersson" userId="bb9c8ffa-0665-4af2-934d-16a4241e1fc3" providerId="ADAL" clId="{3E99467D-46D9-43D7-BF3A-0D2B6DC0FEB0}" dt="2025-11-12T10:08:42.190" v="1913" actId="1036"/>
          <ac:spMkLst>
            <pc:docMk/>
            <pc:sldMk cId="582202903" sldId="295"/>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82514A7-7028-E302-2FF1-91FFD0DB52BA}" type="slidenum">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7CD6738-56FD-4D7D-CF0A-DC83D3DAAAEF}"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654DA24-52D5-9078-3504-E3F6FCD556FF}"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5F7CE-3051-CF11-AB00-7D482DAB3DD8}"/>
            </a:ext>
          </a:extLst>
        </p:cNvPr>
        <p:cNvGrpSpPr/>
        <p:nvPr/>
      </p:nvGrpSpPr>
      <p:grpSpPr bwMode="auto">
        <a:xfrm>
          <a:off x="0" y="0"/>
          <a:ext cx="0" cy="0"/>
          <a:chOff x="0" y="0"/>
          <a:chExt cx="0" cy="0"/>
        </a:xfrm>
      </p:grpSpPr>
      <p:sp>
        <p:nvSpPr>
          <p:cNvPr id="2" name="Slide Image Placeholder 1">
            <a:extLst>
              <a:ext uri="{FF2B5EF4-FFF2-40B4-BE49-F238E27FC236}">
                <a16:creationId xmlns:a16="http://schemas.microsoft.com/office/drawing/2014/main" id="{137763B2-13FB-B60D-6F83-65C294A9B908}"/>
              </a:ext>
            </a:extLst>
          </p:cNvPr>
          <p:cNvSpPr>
            <a:spLocks noGrp="1" noRot="1" noChangeAspect="1"/>
          </p:cNvSpPr>
          <p:nvPr>
            <p:ph type="sldImg"/>
          </p:nvPr>
        </p:nvSpPr>
        <p:spPr bwMode="auto"/>
      </p:sp>
      <p:sp>
        <p:nvSpPr>
          <p:cNvPr id="3" name="Notes Placeholder 2">
            <a:extLst>
              <a:ext uri="{FF2B5EF4-FFF2-40B4-BE49-F238E27FC236}">
                <a16:creationId xmlns:a16="http://schemas.microsoft.com/office/drawing/2014/main" id="{11E6AAFA-7E0E-9621-3F29-058FD4980F74}"/>
              </a:ext>
            </a:extLst>
          </p:cNvPr>
          <p:cNvSpPr>
            <a:spLocks noGrp="1"/>
          </p:cNvSpPr>
          <p:nvPr>
            <p:ph type="body" idx="1"/>
          </p:nvPr>
        </p:nvSpPr>
        <p:spPr bwMode="auto"/>
        <p:txBody>
          <a:bodyPr/>
          <a:lstStyle/>
          <a:p>
            <a:pPr>
              <a:defRPr/>
            </a:pPr>
            <a:endParaRPr/>
          </a:p>
        </p:txBody>
      </p:sp>
      <p:sp>
        <p:nvSpPr>
          <p:cNvPr id="4" name="Slide Number Placeholder 3">
            <a:extLst>
              <a:ext uri="{FF2B5EF4-FFF2-40B4-BE49-F238E27FC236}">
                <a16:creationId xmlns:a16="http://schemas.microsoft.com/office/drawing/2014/main" id="{9B812AE8-5AFA-310E-1626-08A5E4B79B7C}"/>
              </a:ext>
            </a:extLst>
          </p:cNvPr>
          <p:cNvSpPr>
            <a:spLocks noGrp="1"/>
          </p:cNvSpPr>
          <p:nvPr>
            <p:ph type="sldNum" sz="quarter" idx="10"/>
          </p:nvPr>
        </p:nvSpPr>
        <p:spPr bwMode="auto"/>
        <p:txBody>
          <a:bodyPr/>
          <a:lstStyle/>
          <a:p>
            <a:pPr>
              <a:defRPr/>
            </a:pPr>
            <a:fld id="{97CD6738-56FD-4D7D-CF0A-DC83D3DAAAEF}" type="slidenum">
              <a:rPr/>
              <a:t>8</a:t>
            </a:fld>
            <a:endParaRPr/>
          </a:p>
        </p:txBody>
      </p:sp>
    </p:spTree>
    <p:extLst>
      <p:ext uri="{BB962C8B-B14F-4D97-AF65-F5344CB8AC3E}">
        <p14:creationId xmlns:p14="http://schemas.microsoft.com/office/powerpoint/2010/main" val="4029090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3F4DF9E-5ECE-45E0-BB1F-809C93F07F1E}" type="slidenum">
              <a:rPr/>
              <a:t>10</a:t>
            </a:fld>
            <a:endParaRPr/>
          </a:p>
        </p:txBody>
      </p:sp>
    </p:spTree>
    <p:extLst>
      <p:ext uri="{BB962C8B-B14F-4D97-AF65-F5344CB8AC3E}">
        <p14:creationId xmlns:p14="http://schemas.microsoft.com/office/powerpoint/2010/main" val="3406166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B27087D-F724-FC18-F3BA-94B87C634133}" type="slidenum">
              <a:rPr/>
              <a:t>11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Rubrikbild blå">
    <p:spTree>
      <p:nvGrpSpPr>
        <p:cNvPr id="1" name=""/>
        <p:cNvGrpSpPr/>
        <p:nvPr/>
      </p:nvGrpSpPr>
      <p:grpSpPr bwMode="auto">
        <a:xfrm>
          <a:off x="0" y="0"/>
          <a:ext cx="0" cy="0"/>
          <a:chOff x="0" y="0"/>
          <a:chExt cx="0" cy="0"/>
        </a:xfrm>
      </p:grpSpPr>
      <p:sp>
        <p:nvSpPr>
          <p:cNvPr id="1749917806" name="Rubrik 1"/>
          <p:cNvSpPr>
            <a:spLocks noGrp="1"/>
          </p:cNvSpPr>
          <p:nvPr>
            <p:ph type="ctrTitle"/>
          </p:nvPr>
        </p:nvSpPr>
        <p:spPr bwMode="auto">
          <a:xfrm>
            <a:off x="522000" y="1332000"/>
            <a:ext cx="7776000" cy="864000"/>
          </a:xfrm>
        </p:spPr>
        <p:txBody>
          <a:bodyPr anchor="b"/>
          <a:lstStyle>
            <a:lvl1pPr algn="l">
              <a:defRPr sz="3200">
                <a:solidFill>
                  <a:schemeClr val="tx1"/>
                </a:solidFill>
              </a:defRPr>
            </a:lvl1pPr>
          </a:lstStyle>
          <a:p>
            <a:pPr>
              <a:defRPr/>
            </a:pPr>
            <a:r>
              <a:rPr lang="sv-SE"/>
              <a:t>Klicka här för att ändra format</a:t>
            </a:r>
            <a:endParaRPr lang="en-GB"/>
          </a:p>
        </p:txBody>
      </p:sp>
      <p:sp>
        <p:nvSpPr>
          <p:cNvPr id="207023205" name="Underrubrik 2"/>
          <p:cNvSpPr>
            <a:spLocks noGrp="1"/>
          </p:cNvSpPr>
          <p:nvPr>
            <p:ph type="subTitle" idx="1"/>
          </p:nvPr>
        </p:nvSpPr>
        <p:spPr bwMode="auto">
          <a:xfrm>
            <a:off x="522000" y="2268000"/>
            <a:ext cx="7776000" cy="1314000"/>
          </a:xfrm>
        </p:spPr>
        <p:txBody>
          <a:bodyPr/>
          <a:lstStyle>
            <a:lvl1pPr marL="0" indent="0" algn="l">
              <a:buNone/>
              <a:defRPr sz="20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sv-SE"/>
              <a:t>Klicka om du vill redigera mall för underrubrikformat</a:t>
            </a:r>
            <a:endParaRPr lang="en-GB"/>
          </a:p>
        </p:txBody>
      </p:sp>
      <p:sp>
        <p:nvSpPr>
          <p:cNvPr id="181131356" name="Platshållare för sidfot 4"/>
          <p:cNvSpPr>
            <a:spLocks noGrp="1"/>
          </p:cNvSpPr>
          <p:nvPr>
            <p:ph type="ftr" sz="quarter" idx="11"/>
          </p:nvPr>
        </p:nvSpPr>
        <p:spPr bwMode="auto">
          <a:xfrm>
            <a:off x="522000" y="3672000"/>
            <a:ext cx="7776000" cy="273844"/>
          </a:xfrm>
          <a:prstGeom prst="rect">
            <a:avLst/>
          </a:prstGeom>
        </p:spPr>
        <p:txBody>
          <a:bodyPr/>
          <a:lstStyle>
            <a:lvl1pPr>
              <a:defRPr>
                <a:solidFill>
                  <a:schemeClr val="tx1"/>
                </a:solidFill>
                <a:latin typeface="+mj-lt"/>
              </a:defRPr>
            </a:lvl1pPr>
          </a:lstStyle>
          <a:p>
            <a:pPr>
              <a:defRPr/>
            </a:pPr>
            <a:endParaRPr lang="en-GB"/>
          </a:p>
        </p:txBody>
      </p:sp>
      <p:sp>
        <p:nvSpPr>
          <p:cNvPr id="823381067" name="Platshållare för datum 3"/>
          <p:cNvSpPr>
            <a:spLocks noGrp="1"/>
          </p:cNvSpPr>
          <p:nvPr>
            <p:ph type="dt" sz="half" idx="10"/>
          </p:nvPr>
        </p:nvSpPr>
        <p:spPr bwMode="auto"/>
        <p:txBody>
          <a:bodyPr/>
          <a:lstStyle>
            <a:lvl1pPr>
              <a:defRPr>
                <a:solidFill>
                  <a:schemeClr val="tx1"/>
                </a:solidFill>
              </a:defRPr>
            </a:lvl1pPr>
          </a:lstStyle>
          <a:p>
            <a:pPr>
              <a:defRPr/>
            </a:pPr>
            <a:fld id="{D67070AE-ADD4-42E8-A4BF-3BF9CDDC8D26}" type="datetimeFigureOut">
              <a:rPr lang="en-GB"/>
              <a:t>12/11/2025</a:t>
            </a:fld>
            <a:endParaRPr lang="en-GB"/>
          </a:p>
        </p:txBody>
      </p:sp>
      <p:sp>
        <p:nvSpPr>
          <p:cNvPr id="448366808" name="Platshållare för bildnummer 5"/>
          <p:cNvSpPr>
            <a:spLocks noGrp="1"/>
          </p:cNvSpPr>
          <p:nvPr>
            <p:ph type="sldNum" sz="quarter" idx="12"/>
          </p:nvPr>
        </p:nvSpPr>
        <p:spPr bwMode="auto"/>
        <p:txBody>
          <a:bodyPr/>
          <a:lstStyle>
            <a:lvl1pPr>
              <a:defRPr>
                <a:solidFill>
                  <a:schemeClr val="tx1"/>
                </a:solidFill>
              </a:defRPr>
            </a:lvl1pPr>
          </a:lstStyle>
          <a:p>
            <a:pPr>
              <a:defRPr/>
            </a:pPr>
            <a:fld id="{B91ED373-CB5A-46DE-A846-ABBA503922E4}" type="slidenum">
              <a:rPr lang="en-GB"/>
              <a:t>‹#›</a:t>
            </a:fld>
            <a:endParaRPr lang="en-GB"/>
          </a:p>
        </p:txBody>
      </p:sp>
      <p:pic>
        <p:nvPicPr>
          <p:cNvPr id="569714429" name="Grafik 9"/>
          <p:cNvPicPr>
            <a:picLocks noChangeAspect="1"/>
          </p:cNvPicPr>
          <p:nvPr userDrawn="1"/>
        </p:nvPicPr>
        <p:blipFill>
          <a:blip r:embed="rId2"/>
          <a:stretch/>
        </p:blipFill>
        <p:spPr bwMode="auto">
          <a:xfrm>
            <a:off x="6875336" y="2811512"/>
            <a:ext cx="2268664" cy="22686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itleOnly" preserve="1" userDrawn="1">
  <p:cSld name="Endast rubrik">
    <p:spTree>
      <p:nvGrpSpPr>
        <p:cNvPr id="1" name=""/>
        <p:cNvGrpSpPr/>
        <p:nvPr/>
      </p:nvGrpSpPr>
      <p:grpSpPr bwMode="auto">
        <a:xfrm>
          <a:off x="0" y="0"/>
          <a:ext cx="0" cy="0"/>
          <a:chOff x="0" y="0"/>
          <a:chExt cx="0" cy="0"/>
        </a:xfrm>
      </p:grpSpPr>
      <p:sp>
        <p:nvSpPr>
          <p:cNvPr id="782418775" name="Rubrik 1"/>
          <p:cNvSpPr>
            <a:spLocks noGrp="1"/>
          </p:cNvSpPr>
          <p:nvPr>
            <p:ph type="title" hasCustomPrompt="1"/>
          </p:nvPr>
        </p:nvSpPr>
        <p:spPr bwMode="auto"/>
        <p:txBody>
          <a:bodyPr/>
          <a:lstStyle/>
          <a:p>
            <a:pPr>
              <a:defRPr/>
            </a:pPr>
            <a:r>
              <a:rPr lang="en-GB"/>
              <a:t>Klicka här för att ändra rubrikformat</a:t>
            </a:r>
          </a:p>
        </p:txBody>
      </p:sp>
      <p:sp>
        <p:nvSpPr>
          <p:cNvPr id="2032850605" name="Platshållare för datum 2"/>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688444826" name="Platshållare för bildnummer 4"/>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blank" preserve="1" userDrawn="1">
  <p:cSld name="Tom">
    <p:spTree>
      <p:nvGrpSpPr>
        <p:cNvPr id="1" name=""/>
        <p:cNvGrpSpPr/>
        <p:nvPr/>
      </p:nvGrpSpPr>
      <p:grpSpPr bwMode="auto">
        <a:xfrm>
          <a:off x="0" y="0"/>
          <a:ext cx="0" cy="0"/>
          <a:chOff x="0" y="0"/>
          <a:chExt cx="0" cy="0"/>
        </a:xfrm>
      </p:grpSpPr>
      <p:sp>
        <p:nvSpPr>
          <p:cNvPr id="1957165750" name="Platshållare för datum 1"/>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258977311" name="Platshållare för bildnummer 3"/>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Rubrikbild cerise">
    <p:spTree>
      <p:nvGrpSpPr>
        <p:cNvPr id="1" name=""/>
        <p:cNvGrpSpPr/>
        <p:nvPr/>
      </p:nvGrpSpPr>
      <p:grpSpPr bwMode="auto">
        <a:xfrm>
          <a:off x="0" y="0"/>
          <a:ext cx="0" cy="0"/>
          <a:chOff x="0" y="0"/>
          <a:chExt cx="0" cy="0"/>
        </a:xfrm>
      </p:grpSpPr>
      <p:sp>
        <p:nvSpPr>
          <p:cNvPr id="2082266447" name="Rektangel 6"/>
          <p:cNvSpPr/>
          <p:nvPr userDrawn="1"/>
        </p:nvSpPr>
        <p:spPr bwMode="auto">
          <a:xfrm>
            <a:off x="0" y="0"/>
            <a:ext cx="9144000" cy="51435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710585868" name="Rubrik 1"/>
          <p:cNvSpPr>
            <a:spLocks noGrp="1"/>
          </p:cNvSpPr>
          <p:nvPr>
            <p:ph type="ctrTitle"/>
          </p:nvPr>
        </p:nvSpPr>
        <p:spPr bwMode="auto">
          <a:xfrm>
            <a:off x="522000" y="1332000"/>
            <a:ext cx="7776000" cy="864000"/>
          </a:xfrm>
        </p:spPr>
        <p:txBody>
          <a:bodyPr anchor="b"/>
          <a:lstStyle>
            <a:lvl1pPr algn="l">
              <a:defRPr sz="3200">
                <a:solidFill>
                  <a:schemeClr val="bg1"/>
                </a:solidFill>
              </a:defRPr>
            </a:lvl1pPr>
          </a:lstStyle>
          <a:p>
            <a:pPr>
              <a:defRPr/>
            </a:pPr>
            <a:r>
              <a:rPr lang="sv-SE"/>
              <a:t>Klicka här för att ändra format</a:t>
            </a:r>
            <a:endParaRPr lang="en-GB"/>
          </a:p>
        </p:txBody>
      </p:sp>
      <p:sp>
        <p:nvSpPr>
          <p:cNvPr id="1709219192" name="Underrubrik 2"/>
          <p:cNvSpPr>
            <a:spLocks noGrp="1"/>
          </p:cNvSpPr>
          <p:nvPr>
            <p:ph type="subTitle" idx="1"/>
          </p:nvPr>
        </p:nvSpPr>
        <p:spPr bwMode="auto">
          <a:xfrm>
            <a:off x="522000" y="2268000"/>
            <a:ext cx="7776000" cy="1314000"/>
          </a:xfrm>
        </p:spPr>
        <p:txBody>
          <a:bodyPr/>
          <a:lstStyle>
            <a:lvl1pPr marL="0" indent="0" algn="l">
              <a:buNone/>
              <a:defRPr sz="20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sv-SE"/>
              <a:t>Klicka om du vill redigera mall för underrubrikformat</a:t>
            </a:r>
            <a:endParaRPr lang="en-GB"/>
          </a:p>
        </p:txBody>
      </p:sp>
      <p:sp>
        <p:nvSpPr>
          <p:cNvPr id="1639900694" name="Platshållare för sidfot 4"/>
          <p:cNvSpPr>
            <a:spLocks noGrp="1"/>
          </p:cNvSpPr>
          <p:nvPr>
            <p:ph type="ftr" sz="quarter" idx="11"/>
          </p:nvPr>
        </p:nvSpPr>
        <p:spPr bwMode="auto">
          <a:xfrm>
            <a:off x="522000" y="3672000"/>
            <a:ext cx="7776000" cy="273844"/>
          </a:xfrm>
          <a:prstGeom prst="rect">
            <a:avLst/>
          </a:prstGeom>
        </p:spPr>
        <p:txBody>
          <a:bodyPr/>
          <a:lstStyle>
            <a:lvl1pPr>
              <a:defRPr>
                <a:solidFill>
                  <a:schemeClr val="bg1"/>
                </a:solidFill>
                <a:latin typeface="+mj-lt"/>
              </a:defRPr>
            </a:lvl1pPr>
          </a:lstStyle>
          <a:p>
            <a:pPr>
              <a:defRPr/>
            </a:pPr>
            <a:endParaRPr lang="en-GB"/>
          </a:p>
        </p:txBody>
      </p:sp>
      <p:sp>
        <p:nvSpPr>
          <p:cNvPr id="1927916310" name="Platshållare för datum 3"/>
          <p:cNvSpPr>
            <a:spLocks noGrp="1"/>
          </p:cNvSpPr>
          <p:nvPr>
            <p:ph type="dt" sz="half" idx="10"/>
          </p:nvPr>
        </p:nvSpPr>
        <p:spPr bwMode="auto"/>
        <p:txBody>
          <a:bodyPr/>
          <a:lstStyle>
            <a:lvl1pPr>
              <a:defRPr>
                <a:solidFill>
                  <a:schemeClr val="bg1"/>
                </a:solidFill>
              </a:defRPr>
            </a:lvl1pPr>
          </a:lstStyle>
          <a:p>
            <a:pPr>
              <a:defRPr/>
            </a:pPr>
            <a:fld id="{D67070AE-ADD4-42E8-A4BF-3BF9CDDC8D26}" type="datetimeFigureOut">
              <a:rPr lang="en-GB"/>
              <a:t>12/11/2025</a:t>
            </a:fld>
            <a:endParaRPr lang="en-GB"/>
          </a:p>
        </p:txBody>
      </p:sp>
      <p:sp>
        <p:nvSpPr>
          <p:cNvPr id="304995134" name="Platshållare för bildnummer 5"/>
          <p:cNvSpPr>
            <a:spLocks noGrp="1"/>
          </p:cNvSpPr>
          <p:nvPr>
            <p:ph type="sldNum" sz="quarter" idx="12"/>
          </p:nvPr>
        </p:nvSpPr>
        <p:spPr bwMode="auto"/>
        <p:txBody>
          <a:bodyPr/>
          <a:lstStyle>
            <a:lvl1pPr>
              <a:defRPr>
                <a:solidFill>
                  <a:schemeClr val="bg1"/>
                </a:solidFill>
              </a:defRPr>
            </a:lvl1pPr>
          </a:lstStyle>
          <a:p>
            <a:pPr>
              <a:defRPr/>
            </a:pPr>
            <a:fld id="{B91ED373-CB5A-46DE-A846-ABBA503922E4}" type="slidenum">
              <a:rPr lang="en-GB"/>
              <a:t>‹#›</a:t>
            </a:fld>
            <a:endParaRPr lang="en-GB"/>
          </a:p>
        </p:txBody>
      </p:sp>
      <p:pic>
        <p:nvPicPr>
          <p:cNvPr id="1633847324" name="Bildobjekt 7" descr="Logotype for Swedish Transport Agency."/>
          <p:cNvPicPr>
            <a:picLocks noChangeAspect="1"/>
          </p:cNvPicPr>
          <p:nvPr userDrawn="1"/>
        </p:nvPicPr>
        <p:blipFill>
          <a:blip r:embed="rId2"/>
          <a:stretch/>
        </p:blipFill>
        <p:spPr bwMode="auto">
          <a:xfrm>
            <a:off x="7741227" y="4517234"/>
            <a:ext cx="1097974" cy="334166"/>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Rubrikbild grå">
    <p:spTree>
      <p:nvGrpSpPr>
        <p:cNvPr id="1" name=""/>
        <p:cNvGrpSpPr/>
        <p:nvPr/>
      </p:nvGrpSpPr>
      <p:grpSpPr bwMode="auto">
        <a:xfrm>
          <a:off x="0" y="0"/>
          <a:ext cx="0" cy="0"/>
          <a:chOff x="0" y="0"/>
          <a:chExt cx="0" cy="0"/>
        </a:xfrm>
      </p:grpSpPr>
      <p:sp>
        <p:nvSpPr>
          <p:cNvPr id="1137299560" name="Rektangel 6"/>
          <p:cNvSpPr/>
          <p:nvPr userDrawn="1"/>
        </p:nvSpPr>
        <p:spPr bwMode="auto">
          <a:xfrm>
            <a:off x="0" y="0"/>
            <a:ext cx="9144000" cy="51435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144849696" name="Rubrik 1"/>
          <p:cNvSpPr>
            <a:spLocks noGrp="1"/>
          </p:cNvSpPr>
          <p:nvPr>
            <p:ph type="ctrTitle"/>
          </p:nvPr>
        </p:nvSpPr>
        <p:spPr bwMode="auto">
          <a:xfrm>
            <a:off x="522000" y="1332000"/>
            <a:ext cx="7776000" cy="864000"/>
          </a:xfrm>
        </p:spPr>
        <p:txBody>
          <a:bodyPr anchor="b"/>
          <a:lstStyle>
            <a:lvl1pPr algn="l">
              <a:defRPr sz="3200">
                <a:solidFill>
                  <a:schemeClr val="bg1"/>
                </a:solidFill>
              </a:defRPr>
            </a:lvl1pPr>
          </a:lstStyle>
          <a:p>
            <a:pPr>
              <a:defRPr/>
            </a:pPr>
            <a:r>
              <a:rPr lang="sv-SE"/>
              <a:t>Klicka här för att ändra format</a:t>
            </a:r>
            <a:endParaRPr lang="en-GB"/>
          </a:p>
        </p:txBody>
      </p:sp>
      <p:sp>
        <p:nvSpPr>
          <p:cNvPr id="116076869" name="Underrubrik 2"/>
          <p:cNvSpPr>
            <a:spLocks noGrp="1"/>
          </p:cNvSpPr>
          <p:nvPr>
            <p:ph type="subTitle" idx="1"/>
          </p:nvPr>
        </p:nvSpPr>
        <p:spPr bwMode="auto">
          <a:xfrm>
            <a:off x="522000" y="2268000"/>
            <a:ext cx="7776000" cy="1314000"/>
          </a:xfrm>
        </p:spPr>
        <p:txBody>
          <a:bodyPr/>
          <a:lstStyle>
            <a:lvl1pPr marL="0" indent="0" algn="l">
              <a:buNone/>
              <a:defRPr sz="20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sv-SE"/>
              <a:t>Klicka om du vill redigera mall för underrubrikformat</a:t>
            </a:r>
            <a:endParaRPr lang="en-GB"/>
          </a:p>
        </p:txBody>
      </p:sp>
      <p:sp>
        <p:nvSpPr>
          <p:cNvPr id="1390494880" name="Platshållare för sidfot 4"/>
          <p:cNvSpPr>
            <a:spLocks noGrp="1"/>
          </p:cNvSpPr>
          <p:nvPr>
            <p:ph type="ftr" sz="quarter" idx="11"/>
          </p:nvPr>
        </p:nvSpPr>
        <p:spPr bwMode="auto">
          <a:xfrm>
            <a:off x="522000" y="3672000"/>
            <a:ext cx="7776000" cy="273844"/>
          </a:xfrm>
          <a:prstGeom prst="rect">
            <a:avLst/>
          </a:prstGeom>
        </p:spPr>
        <p:txBody>
          <a:bodyPr/>
          <a:lstStyle>
            <a:lvl1pPr>
              <a:defRPr>
                <a:solidFill>
                  <a:schemeClr val="bg1"/>
                </a:solidFill>
                <a:latin typeface="+mj-lt"/>
              </a:defRPr>
            </a:lvl1pPr>
          </a:lstStyle>
          <a:p>
            <a:pPr>
              <a:defRPr/>
            </a:pPr>
            <a:endParaRPr lang="en-GB"/>
          </a:p>
        </p:txBody>
      </p:sp>
      <p:sp>
        <p:nvSpPr>
          <p:cNvPr id="1373519268" name="Platshållare för datum 3"/>
          <p:cNvSpPr>
            <a:spLocks noGrp="1"/>
          </p:cNvSpPr>
          <p:nvPr>
            <p:ph type="dt" sz="half" idx="10"/>
          </p:nvPr>
        </p:nvSpPr>
        <p:spPr bwMode="auto"/>
        <p:txBody>
          <a:bodyPr/>
          <a:lstStyle>
            <a:lvl1pPr>
              <a:defRPr>
                <a:solidFill>
                  <a:schemeClr val="bg1"/>
                </a:solidFill>
              </a:defRPr>
            </a:lvl1pPr>
          </a:lstStyle>
          <a:p>
            <a:pPr>
              <a:defRPr/>
            </a:pPr>
            <a:fld id="{D67070AE-ADD4-42E8-A4BF-3BF9CDDC8D26}" type="datetimeFigureOut">
              <a:rPr lang="en-GB"/>
              <a:t>12/11/2025</a:t>
            </a:fld>
            <a:endParaRPr lang="en-GB"/>
          </a:p>
        </p:txBody>
      </p:sp>
      <p:sp>
        <p:nvSpPr>
          <p:cNvPr id="1004204596" name="Platshållare för bildnummer 5"/>
          <p:cNvSpPr>
            <a:spLocks noGrp="1"/>
          </p:cNvSpPr>
          <p:nvPr>
            <p:ph type="sldNum" sz="quarter" idx="12"/>
          </p:nvPr>
        </p:nvSpPr>
        <p:spPr bwMode="auto"/>
        <p:txBody>
          <a:bodyPr/>
          <a:lstStyle>
            <a:lvl1pPr>
              <a:defRPr>
                <a:solidFill>
                  <a:schemeClr val="bg1"/>
                </a:solidFill>
              </a:defRPr>
            </a:lvl1pPr>
          </a:lstStyle>
          <a:p>
            <a:pPr>
              <a:defRPr/>
            </a:pPr>
            <a:fld id="{B91ED373-CB5A-46DE-A846-ABBA503922E4}" type="slidenum">
              <a:rPr lang="en-GB"/>
              <a:t>‹#›</a:t>
            </a:fld>
            <a:endParaRPr lang="en-GB"/>
          </a:p>
        </p:txBody>
      </p:sp>
      <p:pic>
        <p:nvPicPr>
          <p:cNvPr id="953004004" name="Bildobjekt 8" descr="Logotype for Swedish Transport Agency."/>
          <p:cNvPicPr>
            <a:picLocks noChangeAspect="1"/>
          </p:cNvPicPr>
          <p:nvPr userDrawn="1"/>
        </p:nvPicPr>
        <p:blipFill>
          <a:blip r:embed="rId2"/>
          <a:stretch/>
        </p:blipFill>
        <p:spPr bwMode="auto">
          <a:xfrm>
            <a:off x="7741227" y="4517234"/>
            <a:ext cx="1097974" cy="33416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Rubrik och innehåll">
    <p:spTree>
      <p:nvGrpSpPr>
        <p:cNvPr id="1" name=""/>
        <p:cNvGrpSpPr/>
        <p:nvPr/>
      </p:nvGrpSpPr>
      <p:grpSpPr bwMode="auto">
        <a:xfrm>
          <a:off x="0" y="0"/>
          <a:ext cx="0" cy="0"/>
          <a:chOff x="0" y="0"/>
          <a:chExt cx="0" cy="0"/>
        </a:xfrm>
      </p:grpSpPr>
      <p:sp>
        <p:nvSpPr>
          <p:cNvPr id="1543711341" name="Rubrik 1"/>
          <p:cNvSpPr>
            <a:spLocks noGrp="1"/>
          </p:cNvSpPr>
          <p:nvPr>
            <p:ph type="title" hasCustomPrompt="1"/>
          </p:nvPr>
        </p:nvSpPr>
        <p:spPr bwMode="auto"/>
        <p:txBody>
          <a:bodyPr/>
          <a:lstStyle/>
          <a:p>
            <a:pPr>
              <a:defRPr/>
            </a:pPr>
            <a:r>
              <a:rPr lang="en-GB"/>
              <a:t>Klicka här för att ändra rubrikformat</a:t>
            </a:r>
          </a:p>
        </p:txBody>
      </p:sp>
      <p:sp>
        <p:nvSpPr>
          <p:cNvPr id="1370667943" name="Platshållare för innehåll 2"/>
          <p:cNvSpPr>
            <a:spLocks noGrp="1"/>
          </p:cNvSpPr>
          <p:nvPr>
            <p:ph idx="1"/>
          </p:nvPr>
        </p:nvSpPr>
        <p:spPr bwMode="auto"/>
        <p:txBody>
          <a:body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1832982364" name="Platshållare för datum 3"/>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838771377" name="Platshållare för bildnummer 5"/>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obj" preserve="1" userDrawn="1">
  <p:cSld name="Rubrik och innehåll utan punkter">
    <p:spTree>
      <p:nvGrpSpPr>
        <p:cNvPr id="1" name=""/>
        <p:cNvGrpSpPr/>
        <p:nvPr/>
      </p:nvGrpSpPr>
      <p:grpSpPr bwMode="auto">
        <a:xfrm>
          <a:off x="0" y="0"/>
          <a:ext cx="0" cy="0"/>
          <a:chOff x="0" y="0"/>
          <a:chExt cx="0" cy="0"/>
        </a:xfrm>
      </p:grpSpPr>
      <p:sp>
        <p:nvSpPr>
          <p:cNvPr id="1840858416" name="Rubrik 1"/>
          <p:cNvSpPr>
            <a:spLocks noGrp="1"/>
          </p:cNvSpPr>
          <p:nvPr>
            <p:ph type="title" hasCustomPrompt="1"/>
          </p:nvPr>
        </p:nvSpPr>
        <p:spPr bwMode="auto"/>
        <p:txBody>
          <a:bodyPr/>
          <a:lstStyle/>
          <a:p>
            <a:pPr>
              <a:defRPr/>
            </a:pPr>
            <a:r>
              <a:rPr lang="en-GB"/>
              <a:t>Klicka här för att ändra rubrikformat</a:t>
            </a:r>
          </a:p>
        </p:txBody>
      </p:sp>
      <p:sp>
        <p:nvSpPr>
          <p:cNvPr id="1397841989" name="Platshållare för innehåll 2"/>
          <p:cNvSpPr>
            <a:spLocks noGrp="1"/>
          </p:cNvSpPr>
          <p:nvPr>
            <p:ph idx="1"/>
          </p:nvPr>
        </p:nvSpPr>
        <p:spPr bwMode="auto"/>
        <p:txBody>
          <a:bodyPr/>
          <a:lstStyle>
            <a:lvl1pPr marL="0" indent="0">
              <a:buNone/>
              <a:defRPr/>
            </a:lvl1pPr>
            <a:lvl2pPr marL="274637" indent="0">
              <a:buNone/>
              <a:defRPr/>
            </a:lvl2pPr>
          </a:lstStyle>
          <a:p>
            <a:pPr lvl="0">
              <a:defRPr/>
            </a:pPr>
            <a:r>
              <a:rPr lang="sv-SE"/>
              <a:t>Redigera format för bakgrundstext</a:t>
            </a:r>
            <a:endParaRPr/>
          </a:p>
        </p:txBody>
      </p:sp>
      <p:sp>
        <p:nvSpPr>
          <p:cNvPr id="754296648" name="Platshållare för datum 3"/>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422176424" name="Platshållare för bildnummer 5"/>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Två innehållsdelar">
    <p:spTree>
      <p:nvGrpSpPr>
        <p:cNvPr id="1" name=""/>
        <p:cNvGrpSpPr/>
        <p:nvPr/>
      </p:nvGrpSpPr>
      <p:grpSpPr bwMode="auto">
        <a:xfrm>
          <a:off x="0" y="0"/>
          <a:ext cx="0" cy="0"/>
          <a:chOff x="0" y="0"/>
          <a:chExt cx="0" cy="0"/>
        </a:xfrm>
      </p:grpSpPr>
      <p:sp>
        <p:nvSpPr>
          <p:cNvPr id="138360166" name="Rubrik 1"/>
          <p:cNvSpPr>
            <a:spLocks noGrp="1"/>
          </p:cNvSpPr>
          <p:nvPr>
            <p:ph type="title" hasCustomPrompt="1"/>
          </p:nvPr>
        </p:nvSpPr>
        <p:spPr bwMode="auto"/>
        <p:txBody>
          <a:bodyPr/>
          <a:lstStyle/>
          <a:p>
            <a:pPr>
              <a:defRPr/>
            </a:pPr>
            <a:r>
              <a:rPr lang="en-GB"/>
              <a:t>Klicka här för att ändra rubrikformat</a:t>
            </a:r>
          </a:p>
        </p:txBody>
      </p:sp>
      <p:sp>
        <p:nvSpPr>
          <p:cNvPr id="653900526" name="Platshållare för innehåll 2"/>
          <p:cNvSpPr>
            <a:spLocks noGrp="1"/>
          </p:cNvSpPr>
          <p:nvPr>
            <p:ph sz="half" idx="1"/>
          </p:nvPr>
        </p:nvSpPr>
        <p:spPr bwMode="auto">
          <a:xfrm>
            <a:off x="522000" y="1188000"/>
            <a:ext cx="3996000" cy="3096000"/>
          </a:xfrm>
        </p:spPr>
        <p:txBody>
          <a:body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46025447" name="Platshållare för innehåll 3"/>
          <p:cNvSpPr>
            <a:spLocks noGrp="1"/>
          </p:cNvSpPr>
          <p:nvPr>
            <p:ph sz="half" idx="2"/>
          </p:nvPr>
        </p:nvSpPr>
        <p:spPr bwMode="auto">
          <a:xfrm>
            <a:off x="4644000" y="1188000"/>
            <a:ext cx="3996000" cy="3096000"/>
          </a:xfrm>
        </p:spPr>
        <p:txBody>
          <a:body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1572677090" name="Platshållare för datum 4"/>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038713335" name="Platshållare för bildnummer 6"/>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Jämförelse">
    <p:spTree>
      <p:nvGrpSpPr>
        <p:cNvPr id="1" name=""/>
        <p:cNvGrpSpPr/>
        <p:nvPr/>
      </p:nvGrpSpPr>
      <p:grpSpPr bwMode="auto">
        <a:xfrm>
          <a:off x="0" y="0"/>
          <a:ext cx="0" cy="0"/>
          <a:chOff x="0" y="0"/>
          <a:chExt cx="0" cy="0"/>
        </a:xfrm>
      </p:grpSpPr>
      <p:sp>
        <p:nvSpPr>
          <p:cNvPr id="139136390" name="Rubrik 1"/>
          <p:cNvSpPr>
            <a:spLocks noGrp="1"/>
          </p:cNvSpPr>
          <p:nvPr>
            <p:ph type="title" hasCustomPrompt="1"/>
          </p:nvPr>
        </p:nvSpPr>
        <p:spPr bwMode="auto">
          <a:xfrm>
            <a:off x="522000" y="540000"/>
            <a:ext cx="8118000" cy="558000"/>
          </a:xfrm>
        </p:spPr>
        <p:txBody>
          <a:bodyPr/>
          <a:lstStyle/>
          <a:p>
            <a:pPr>
              <a:defRPr/>
            </a:pPr>
            <a:r>
              <a:rPr lang="en-GB"/>
              <a:t>Klicka här för att ändra rubrikformat</a:t>
            </a:r>
          </a:p>
        </p:txBody>
      </p:sp>
      <p:sp>
        <p:nvSpPr>
          <p:cNvPr id="1695684535" name="Platshållare för text 2"/>
          <p:cNvSpPr>
            <a:spLocks noGrp="1"/>
          </p:cNvSpPr>
          <p:nvPr>
            <p:ph type="body" idx="1" hasCustomPrompt="1"/>
          </p:nvPr>
        </p:nvSpPr>
        <p:spPr bwMode="auto">
          <a:xfrm>
            <a:off x="522000" y="1188000"/>
            <a:ext cx="3996000" cy="360000"/>
          </a:xfrm>
        </p:spPr>
        <p:txBody>
          <a:bodyPr anchor="b"/>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GB"/>
              <a:t>Klicka för att ändra format</a:t>
            </a:r>
            <a:endParaRPr/>
          </a:p>
        </p:txBody>
      </p:sp>
      <p:sp>
        <p:nvSpPr>
          <p:cNvPr id="1568060991" name="Platshållare för innehåll 3"/>
          <p:cNvSpPr>
            <a:spLocks noGrp="1"/>
          </p:cNvSpPr>
          <p:nvPr>
            <p:ph sz="half" idx="2"/>
          </p:nvPr>
        </p:nvSpPr>
        <p:spPr bwMode="auto">
          <a:xfrm>
            <a:off x="522000" y="1620000"/>
            <a:ext cx="3996000" cy="2664000"/>
          </a:xfrm>
        </p:spPr>
        <p:txBody>
          <a:bodyPr/>
          <a:lstStyle>
            <a:lvl1pPr>
              <a:defRPr sz="2000"/>
            </a:lvl1p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2095767731" name="Platshållare för text 4"/>
          <p:cNvSpPr>
            <a:spLocks noGrp="1"/>
          </p:cNvSpPr>
          <p:nvPr>
            <p:ph type="body" sz="quarter" idx="3" hasCustomPrompt="1"/>
          </p:nvPr>
        </p:nvSpPr>
        <p:spPr bwMode="auto">
          <a:xfrm>
            <a:off x="4644000" y="1188000"/>
            <a:ext cx="3996000" cy="360000"/>
          </a:xfrm>
        </p:spPr>
        <p:txBody>
          <a:bodyPr anchor="b"/>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GB"/>
              <a:t>Klicka för att ändra format</a:t>
            </a:r>
            <a:endParaRPr/>
          </a:p>
        </p:txBody>
      </p:sp>
      <p:sp>
        <p:nvSpPr>
          <p:cNvPr id="1192597356" name="Platshållare för innehåll 5"/>
          <p:cNvSpPr>
            <a:spLocks noGrp="1"/>
          </p:cNvSpPr>
          <p:nvPr>
            <p:ph sz="quarter" idx="4"/>
          </p:nvPr>
        </p:nvSpPr>
        <p:spPr bwMode="auto">
          <a:xfrm>
            <a:off x="4644000" y="1620000"/>
            <a:ext cx="3996000" cy="2664000"/>
          </a:xfrm>
        </p:spPr>
        <p:txBody>
          <a:bodyPr/>
          <a:lstStyle>
            <a:lvl1pPr>
              <a:defRPr sz="2000"/>
            </a:lvl1p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2130790483" name="Platshållare för datum 6"/>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728219936" name="Platshållare för bildnummer 8"/>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Rubrik, text och innehåll">
    <p:spTree>
      <p:nvGrpSpPr>
        <p:cNvPr id="1" name=""/>
        <p:cNvGrpSpPr/>
        <p:nvPr/>
      </p:nvGrpSpPr>
      <p:grpSpPr bwMode="auto">
        <a:xfrm>
          <a:off x="0" y="0"/>
          <a:ext cx="0" cy="0"/>
          <a:chOff x="0" y="0"/>
          <a:chExt cx="0" cy="0"/>
        </a:xfrm>
      </p:grpSpPr>
      <p:sp>
        <p:nvSpPr>
          <p:cNvPr id="1689175261" name="Rubrik 1"/>
          <p:cNvSpPr>
            <a:spLocks noGrp="1"/>
          </p:cNvSpPr>
          <p:nvPr>
            <p:ph type="title" hasCustomPrompt="1"/>
          </p:nvPr>
        </p:nvSpPr>
        <p:spPr bwMode="auto"/>
        <p:txBody>
          <a:bodyPr/>
          <a:lstStyle/>
          <a:p>
            <a:pPr>
              <a:defRPr/>
            </a:pPr>
            <a:r>
              <a:rPr lang="en-GB"/>
              <a:t>Klicka här för att ändra rubrikformat</a:t>
            </a:r>
          </a:p>
        </p:txBody>
      </p:sp>
      <p:sp>
        <p:nvSpPr>
          <p:cNvPr id="1454611314" name="Platshållare för text 7"/>
          <p:cNvSpPr>
            <a:spLocks noGrp="1"/>
          </p:cNvSpPr>
          <p:nvPr>
            <p:ph type="body" sz="quarter" idx="13"/>
          </p:nvPr>
        </p:nvSpPr>
        <p:spPr bwMode="auto">
          <a:xfrm>
            <a:off x="522287" y="1187450"/>
            <a:ext cx="2574000" cy="3096000"/>
          </a:xfrm>
        </p:spPr>
        <p:txBody>
          <a:bodyPr/>
          <a:lstStyle>
            <a:lvl1pPr marL="0" indent="0">
              <a:buFontTx/>
              <a:buNone/>
              <a:defRPr sz="1800"/>
            </a:lvl1pPr>
            <a:lvl2pPr marL="274637" indent="0">
              <a:buNone/>
              <a:defRPr/>
            </a:lvl2pPr>
          </a:lstStyle>
          <a:p>
            <a:pPr lvl="0">
              <a:defRPr/>
            </a:pPr>
            <a:r>
              <a:rPr lang="sv-SE"/>
              <a:t>Redigera format för bakgrundstext</a:t>
            </a:r>
            <a:endParaRPr/>
          </a:p>
        </p:txBody>
      </p:sp>
      <p:sp>
        <p:nvSpPr>
          <p:cNvPr id="1285382971" name="Platshållare för innehåll 3"/>
          <p:cNvSpPr>
            <a:spLocks noGrp="1"/>
          </p:cNvSpPr>
          <p:nvPr>
            <p:ph sz="half" idx="2"/>
          </p:nvPr>
        </p:nvSpPr>
        <p:spPr bwMode="auto">
          <a:xfrm>
            <a:off x="3204000" y="1188000"/>
            <a:ext cx="5436000" cy="3096000"/>
          </a:xfrm>
        </p:spPr>
        <p:txBody>
          <a:body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435309798" name="Platshållare för datum 4"/>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156876436" name="Platshållare för bildnummer 6"/>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Bild med bildtext nertill">
    <p:spTree>
      <p:nvGrpSpPr>
        <p:cNvPr id="1" name=""/>
        <p:cNvGrpSpPr/>
        <p:nvPr/>
      </p:nvGrpSpPr>
      <p:grpSpPr bwMode="auto">
        <a:xfrm>
          <a:off x="0" y="0"/>
          <a:ext cx="0" cy="0"/>
          <a:chOff x="0" y="0"/>
          <a:chExt cx="0" cy="0"/>
        </a:xfrm>
      </p:grpSpPr>
      <p:sp>
        <p:nvSpPr>
          <p:cNvPr id="340828001" name="Platshållare för bild 5"/>
          <p:cNvSpPr>
            <a:spLocks noGrp="1"/>
          </p:cNvSpPr>
          <p:nvPr>
            <p:ph type="pic" sz="quarter" idx="14"/>
          </p:nvPr>
        </p:nvSpPr>
        <p:spPr bwMode="auto">
          <a:xfrm>
            <a:off x="522000" y="540000"/>
            <a:ext cx="8118000" cy="3060000"/>
          </a:xfrm>
        </p:spPr>
        <p:txBody>
          <a:bodyPr/>
          <a:lstStyle>
            <a:lvl1pPr marL="0" indent="0">
              <a:buNone/>
              <a:defRPr/>
            </a:lvl1pPr>
          </a:lstStyle>
          <a:p>
            <a:pPr>
              <a:defRPr/>
            </a:pPr>
            <a:r>
              <a:rPr lang="sv-SE"/>
              <a:t>Klicka på ikonen för att lägga till en bild</a:t>
            </a:r>
            <a:endParaRPr lang="en-GB"/>
          </a:p>
        </p:txBody>
      </p:sp>
      <p:sp>
        <p:nvSpPr>
          <p:cNvPr id="1857540859" name="Rubrik 1"/>
          <p:cNvSpPr>
            <a:spLocks noGrp="1"/>
          </p:cNvSpPr>
          <p:nvPr>
            <p:ph type="title" hasCustomPrompt="1"/>
          </p:nvPr>
        </p:nvSpPr>
        <p:spPr bwMode="auto">
          <a:xfrm>
            <a:off x="522000" y="3600000"/>
            <a:ext cx="8118000" cy="360000"/>
          </a:xfrm>
        </p:spPr>
        <p:txBody>
          <a:bodyPr/>
          <a:lstStyle>
            <a:lvl1pPr>
              <a:defRPr sz="2000"/>
            </a:lvl1pPr>
          </a:lstStyle>
          <a:p>
            <a:pPr>
              <a:defRPr/>
            </a:pPr>
            <a:r>
              <a:rPr lang="en-GB"/>
              <a:t>Klicka här för att ändra rubrikformat</a:t>
            </a:r>
          </a:p>
        </p:txBody>
      </p:sp>
      <p:sp>
        <p:nvSpPr>
          <p:cNvPr id="1675165882" name="Platshållare för text 7"/>
          <p:cNvSpPr>
            <a:spLocks noGrp="1"/>
          </p:cNvSpPr>
          <p:nvPr>
            <p:ph type="body" sz="quarter" idx="13"/>
          </p:nvPr>
        </p:nvSpPr>
        <p:spPr bwMode="auto">
          <a:xfrm>
            <a:off x="522287" y="3960000"/>
            <a:ext cx="8118000" cy="360000"/>
          </a:xfrm>
        </p:spPr>
        <p:txBody>
          <a:bodyPr/>
          <a:lstStyle>
            <a:lvl1pPr marL="0" indent="0">
              <a:buFontTx/>
              <a:buNone/>
              <a:defRPr sz="1800"/>
            </a:lvl1pPr>
            <a:lvl2pPr marL="274637" indent="0">
              <a:buNone/>
              <a:defRPr/>
            </a:lvl2pPr>
          </a:lstStyle>
          <a:p>
            <a:pPr lvl="0">
              <a:defRPr/>
            </a:pPr>
            <a:r>
              <a:rPr lang="sv-SE"/>
              <a:t>Redigera format för bakgrundstext</a:t>
            </a:r>
            <a:endParaRPr/>
          </a:p>
        </p:txBody>
      </p:sp>
      <p:sp>
        <p:nvSpPr>
          <p:cNvPr id="446041546" name="Platshållare för datum 4"/>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853477451" name="Platshållare för bildnummer 6"/>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Bild med bildtext till vänster">
    <p:spTree>
      <p:nvGrpSpPr>
        <p:cNvPr id="1" name=""/>
        <p:cNvGrpSpPr/>
        <p:nvPr/>
      </p:nvGrpSpPr>
      <p:grpSpPr bwMode="auto">
        <a:xfrm>
          <a:off x="0" y="0"/>
          <a:ext cx="0" cy="0"/>
          <a:chOff x="0" y="0"/>
          <a:chExt cx="0" cy="0"/>
        </a:xfrm>
      </p:grpSpPr>
      <p:sp>
        <p:nvSpPr>
          <p:cNvPr id="415947665" name="Rubrik 1"/>
          <p:cNvSpPr>
            <a:spLocks noGrp="1"/>
          </p:cNvSpPr>
          <p:nvPr>
            <p:ph type="title" hasCustomPrompt="1"/>
          </p:nvPr>
        </p:nvSpPr>
        <p:spPr bwMode="auto">
          <a:xfrm>
            <a:off x="522000" y="540000"/>
            <a:ext cx="2574000" cy="558000"/>
          </a:xfrm>
        </p:spPr>
        <p:txBody>
          <a:bodyPr/>
          <a:lstStyle>
            <a:lvl1pPr>
              <a:defRPr sz="2000"/>
            </a:lvl1pPr>
          </a:lstStyle>
          <a:p>
            <a:pPr>
              <a:defRPr/>
            </a:pPr>
            <a:r>
              <a:rPr lang="en-GB"/>
              <a:t>Klicka här för att ändra rubrikformat</a:t>
            </a:r>
          </a:p>
        </p:txBody>
      </p:sp>
      <p:sp>
        <p:nvSpPr>
          <p:cNvPr id="1658558468" name="Platshållare för text 7"/>
          <p:cNvSpPr>
            <a:spLocks noGrp="1"/>
          </p:cNvSpPr>
          <p:nvPr>
            <p:ph type="body" sz="quarter" idx="13"/>
          </p:nvPr>
        </p:nvSpPr>
        <p:spPr bwMode="auto">
          <a:xfrm>
            <a:off x="522287" y="1187450"/>
            <a:ext cx="2574000" cy="3096000"/>
          </a:xfrm>
        </p:spPr>
        <p:txBody>
          <a:bodyPr/>
          <a:lstStyle>
            <a:lvl1pPr marL="0" indent="0">
              <a:buFontTx/>
              <a:buNone/>
              <a:defRPr sz="1800"/>
            </a:lvl1pPr>
            <a:lvl2pPr marL="274637" indent="0">
              <a:buNone/>
              <a:defRPr/>
            </a:lvl2pPr>
          </a:lstStyle>
          <a:p>
            <a:pPr lvl="0">
              <a:defRPr/>
            </a:pPr>
            <a:r>
              <a:rPr lang="sv-SE"/>
              <a:t>Redigera format för bakgrundstext</a:t>
            </a:r>
            <a:endParaRPr/>
          </a:p>
        </p:txBody>
      </p:sp>
      <p:sp>
        <p:nvSpPr>
          <p:cNvPr id="965797475" name="Platshållare för bild 5"/>
          <p:cNvSpPr>
            <a:spLocks noGrp="1"/>
          </p:cNvSpPr>
          <p:nvPr>
            <p:ph type="pic" sz="quarter" idx="14" hasCustomPrompt="1"/>
          </p:nvPr>
        </p:nvSpPr>
        <p:spPr bwMode="auto">
          <a:xfrm>
            <a:off x="3204000" y="539999"/>
            <a:ext cx="5436000" cy="3744000"/>
          </a:xfrm>
        </p:spPr>
        <p:txBody>
          <a:bodyPr/>
          <a:lstStyle>
            <a:lvl1pPr marL="0" indent="0">
              <a:buNone/>
              <a:defRPr/>
            </a:lvl1pPr>
          </a:lstStyle>
          <a:p>
            <a:pPr>
              <a:defRPr/>
            </a:pPr>
            <a:r>
              <a:rPr lang="en-GB"/>
              <a:t>Klicka på ikonen för att infoga en bild</a:t>
            </a:r>
          </a:p>
        </p:txBody>
      </p:sp>
      <p:sp>
        <p:nvSpPr>
          <p:cNvPr id="1332869431" name="Platshållare för datum 4"/>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1818011139" name="Platshållare för bildnummer 6"/>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Innehåll med bildtext till vänster">
    <p:spTree>
      <p:nvGrpSpPr>
        <p:cNvPr id="1" name=""/>
        <p:cNvGrpSpPr/>
        <p:nvPr/>
      </p:nvGrpSpPr>
      <p:grpSpPr bwMode="auto">
        <a:xfrm>
          <a:off x="0" y="0"/>
          <a:ext cx="0" cy="0"/>
          <a:chOff x="0" y="0"/>
          <a:chExt cx="0" cy="0"/>
        </a:xfrm>
      </p:grpSpPr>
      <p:sp>
        <p:nvSpPr>
          <p:cNvPr id="305169729" name="Rubrik 1"/>
          <p:cNvSpPr>
            <a:spLocks noGrp="1"/>
          </p:cNvSpPr>
          <p:nvPr>
            <p:ph type="title" hasCustomPrompt="1"/>
          </p:nvPr>
        </p:nvSpPr>
        <p:spPr bwMode="auto">
          <a:xfrm>
            <a:off x="522000" y="540000"/>
            <a:ext cx="2574000" cy="558000"/>
          </a:xfrm>
        </p:spPr>
        <p:txBody>
          <a:bodyPr/>
          <a:lstStyle>
            <a:lvl1pPr>
              <a:defRPr sz="2000"/>
            </a:lvl1pPr>
          </a:lstStyle>
          <a:p>
            <a:pPr>
              <a:defRPr/>
            </a:pPr>
            <a:r>
              <a:rPr lang="en-GB"/>
              <a:t>Klicka här för att ändra rubrikformat</a:t>
            </a:r>
          </a:p>
        </p:txBody>
      </p:sp>
      <p:sp>
        <p:nvSpPr>
          <p:cNvPr id="107026656" name="Platshållare för text 7"/>
          <p:cNvSpPr>
            <a:spLocks noGrp="1"/>
          </p:cNvSpPr>
          <p:nvPr>
            <p:ph type="body" sz="quarter" idx="13"/>
          </p:nvPr>
        </p:nvSpPr>
        <p:spPr bwMode="auto">
          <a:xfrm>
            <a:off x="522287" y="1187450"/>
            <a:ext cx="2574000" cy="3096000"/>
          </a:xfrm>
        </p:spPr>
        <p:txBody>
          <a:bodyPr/>
          <a:lstStyle>
            <a:lvl1pPr marL="0" indent="0">
              <a:buFontTx/>
              <a:buNone/>
              <a:defRPr sz="1800"/>
            </a:lvl1pPr>
            <a:lvl2pPr marL="274637" indent="0">
              <a:buNone/>
              <a:defRPr/>
            </a:lvl2pPr>
          </a:lstStyle>
          <a:p>
            <a:pPr lvl="0">
              <a:defRPr/>
            </a:pPr>
            <a:r>
              <a:rPr lang="sv-SE"/>
              <a:t>Redigera format för bakgrundstext</a:t>
            </a:r>
            <a:endParaRPr/>
          </a:p>
        </p:txBody>
      </p:sp>
      <p:sp>
        <p:nvSpPr>
          <p:cNvPr id="1151421757" name="Platshållare för innehåll 3"/>
          <p:cNvSpPr>
            <a:spLocks noGrp="1"/>
          </p:cNvSpPr>
          <p:nvPr>
            <p:ph sz="half" idx="2"/>
          </p:nvPr>
        </p:nvSpPr>
        <p:spPr bwMode="auto">
          <a:xfrm>
            <a:off x="3204000" y="540000"/>
            <a:ext cx="5436000" cy="3744000"/>
          </a:xfrm>
        </p:spPr>
        <p:txBody>
          <a:bodyPr/>
          <a:lstStyle/>
          <a:p>
            <a:pPr lvl="0">
              <a:defRPr/>
            </a:pPr>
            <a:r>
              <a:rPr lang="sv-SE"/>
              <a:t>Redigera format för bakgrundstext</a:t>
            </a:r>
            <a:endParaRPr/>
          </a:p>
          <a:p>
            <a:pPr lvl="1">
              <a:defRPr/>
            </a:pPr>
            <a:r>
              <a:rPr lang="sv-SE"/>
              <a:t>Nivå två</a:t>
            </a:r>
            <a:endParaRPr/>
          </a:p>
          <a:p>
            <a:pPr lvl="2">
              <a:defRPr/>
            </a:pPr>
            <a:r>
              <a:rPr lang="sv-SE"/>
              <a:t>Nivå tre</a:t>
            </a:r>
            <a:endParaRPr/>
          </a:p>
          <a:p>
            <a:pPr lvl="3">
              <a:defRPr/>
            </a:pPr>
            <a:r>
              <a:rPr lang="sv-SE"/>
              <a:t>Nivå fyra</a:t>
            </a:r>
            <a:endParaRPr/>
          </a:p>
          <a:p>
            <a:pPr lvl="4">
              <a:defRPr/>
            </a:pPr>
            <a:r>
              <a:rPr lang="sv-SE"/>
              <a:t>Nivå fem</a:t>
            </a:r>
            <a:endParaRPr lang="en-GB"/>
          </a:p>
        </p:txBody>
      </p:sp>
      <p:sp>
        <p:nvSpPr>
          <p:cNvPr id="2031702709" name="Platshållare för datum 4"/>
          <p:cNvSpPr>
            <a:spLocks noGrp="1"/>
          </p:cNvSpPr>
          <p:nvPr>
            <p:ph type="dt" sz="half" idx="10"/>
          </p:nvPr>
        </p:nvSpPr>
        <p:spPr bwMode="auto"/>
        <p:txBody>
          <a:bodyPr/>
          <a:lstStyle/>
          <a:p>
            <a:pPr>
              <a:defRPr/>
            </a:pPr>
            <a:fld id="{D67070AE-ADD4-42E8-A4BF-3BF9CDDC8D26}" type="datetimeFigureOut">
              <a:rPr lang="en-GB"/>
              <a:t>12/11/2025</a:t>
            </a:fld>
            <a:endParaRPr lang="en-GB"/>
          </a:p>
        </p:txBody>
      </p:sp>
      <p:sp>
        <p:nvSpPr>
          <p:cNvPr id="418289355" name="Platshållare för bildnummer 6"/>
          <p:cNvSpPr>
            <a:spLocks noGrp="1"/>
          </p:cNvSpPr>
          <p:nvPr>
            <p:ph type="sldNum" sz="quarter" idx="12"/>
          </p:nvPr>
        </p:nvSpPr>
        <p:spPr bwMode="auto"/>
        <p:txBody>
          <a:bodyPr/>
          <a:lstStyle/>
          <a:p>
            <a:pPr>
              <a:defRPr/>
            </a:pPr>
            <a:fld id="{B91ED373-CB5A-46DE-A846-ABBA503922E4}"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1816719624" name="Platshållare för rubrik 1"/>
          <p:cNvSpPr>
            <a:spLocks noGrp="1"/>
          </p:cNvSpPr>
          <p:nvPr>
            <p:ph type="title"/>
          </p:nvPr>
        </p:nvSpPr>
        <p:spPr bwMode="auto">
          <a:xfrm>
            <a:off x="522000" y="540000"/>
            <a:ext cx="8118000" cy="558000"/>
          </a:xfrm>
          <a:prstGeom prst="rect">
            <a:avLst/>
          </a:prstGeom>
        </p:spPr>
        <p:txBody>
          <a:bodyPr vert="horz" lIns="91440" tIns="45720" rIns="91440" bIns="45720" rtlCol="0" anchor="t" anchorCtr="0">
            <a:noAutofit/>
          </a:bodyPr>
          <a:lstStyle/>
          <a:p>
            <a:pPr>
              <a:defRPr/>
            </a:pPr>
            <a:r>
              <a:rPr lang="en-GB"/>
              <a:t>Klicka här för att ändra rubrikformat</a:t>
            </a:r>
          </a:p>
        </p:txBody>
      </p:sp>
      <p:sp>
        <p:nvSpPr>
          <p:cNvPr id="798202682" name="Platshållare för text 2"/>
          <p:cNvSpPr>
            <a:spLocks noGrp="1"/>
          </p:cNvSpPr>
          <p:nvPr>
            <p:ph type="body" idx="1"/>
          </p:nvPr>
        </p:nvSpPr>
        <p:spPr bwMode="auto">
          <a:xfrm>
            <a:off x="522000" y="1188000"/>
            <a:ext cx="8118000" cy="3096000"/>
          </a:xfrm>
          <a:prstGeom prst="rect">
            <a:avLst/>
          </a:prstGeom>
        </p:spPr>
        <p:txBody>
          <a:bodyPr vert="horz" lIns="91440" tIns="45720" rIns="91440" bIns="45720" rtlCol="0">
            <a:noAutofit/>
          </a:bodyPr>
          <a:lstStyle/>
          <a:p>
            <a:pPr lvl="0">
              <a:defRPr/>
            </a:pPr>
            <a:r>
              <a:rPr lang="en-GB"/>
              <a:t>Klicka här för att ändra format på bakgrundstexten</a:t>
            </a:r>
          </a:p>
          <a:p>
            <a:pPr lvl="1">
              <a:defRPr/>
            </a:pPr>
            <a:r>
              <a:rPr lang="en-GB"/>
              <a:t>Nivå två</a:t>
            </a:r>
          </a:p>
          <a:p>
            <a:pPr lvl="2">
              <a:defRPr/>
            </a:pPr>
            <a:r>
              <a:rPr lang="en-GB"/>
              <a:t>Nivå tre</a:t>
            </a:r>
          </a:p>
          <a:p>
            <a:pPr lvl="3">
              <a:defRPr/>
            </a:pPr>
            <a:r>
              <a:rPr lang="en-GB"/>
              <a:t>Nivå fyra</a:t>
            </a:r>
          </a:p>
          <a:p>
            <a:pPr lvl="4">
              <a:defRPr/>
            </a:pPr>
            <a:r>
              <a:rPr lang="en-GB"/>
              <a:t>Nivå fem</a:t>
            </a:r>
            <a:endParaRPr/>
          </a:p>
        </p:txBody>
      </p:sp>
      <p:sp>
        <p:nvSpPr>
          <p:cNvPr id="288505066" name="Platshållare för datum 3"/>
          <p:cNvSpPr>
            <a:spLocks noGrp="1"/>
          </p:cNvSpPr>
          <p:nvPr>
            <p:ph type="dt" sz="half" idx="2"/>
          </p:nvPr>
        </p:nvSpPr>
        <p:spPr bwMode="auto">
          <a:xfrm>
            <a:off x="522000" y="4680000"/>
            <a:ext cx="2160000" cy="288000"/>
          </a:xfrm>
          <a:prstGeom prst="rect">
            <a:avLst/>
          </a:prstGeom>
        </p:spPr>
        <p:txBody>
          <a:bodyPr vert="horz" lIns="91440" tIns="45720" rIns="91440" bIns="45720" rtlCol="0" anchor="ctr"/>
          <a:lstStyle>
            <a:lvl1pPr algn="l">
              <a:defRPr sz="1200">
                <a:solidFill>
                  <a:schemeClr val="tx1"/>
                </a:solidFill>
                <a:latin typeface="+mj-lt"/>
              </a:defRPr>
            </a:lvl1pPr>
          </a:lstStyle>
          <a:p>
            <a:pPr>
              <a:defRPr/>
            </a:pPr>
            <a:fld id="{D67070AE-ADD4-42E8-A4BF-3BF9CDDC8D26}" type="datetimeFigureOut">
              <a:rPr lang="en-GB"/>
              <a:t>12/11/2025</a:t>
            </a:fld>
            <a:endParaRPr lang="en-GB"/>
          </a:p>
        </p:txBody>
      </p:sp>
      <p:sp>
        <p:nvSpPr>
          <p:cNvPr id="729531722" name="Platshållare för bildnummer 5"/>
          <p:cNvSpPr>
            <a:spLocks noGrp="1"/>
          </p:cNvSpPr>
          <p:nvPr>
            <p:ph type="sldNum" sz="quarter" idx="4"/>
          </p:nvPr>
        </p:nvSpPr>
        <p:spPr bwMode="auto">
          <a:xfrm>
            <a:off x="3924000" y="4680000"/>
            <a:ext cx="1296000" cy="288000"/>
          </a:xfrm>
          <a:prstGeom prst="rect">
            <a:avLst/>
          </a:prstGeom>
        </p:spPr>
        <p:txBody>
          <a:bodyPr vert="horz" lIns="91440" tIns="45720" rIns="91440" bIns="45720" rtlCol="0" anchor="ctr"/>
          <a:lstStyle>
            <a:lvl1pPr algn="ctr">
              <a:defRPr sz="1200">
                <a:solidFill>
                  <a:schemeClr val="tx1"/>
                </a:solidFill>
                <a:latin typeface="+mj-lt"/>
              </a:defRPr>
            </a:lvl1pPr>
          </a:lstStyle>
          <a:p>
            <a:pPr>
              <a:defRPr/>
            </a:pPr>
            <a:fld id="{B91ED373-CB5A-46DE-A846-ABBA503922E4}" type="slidenum">
              <a:rPr lang="en-GB"/>
              <a:t>‹#›</a:t>
            </a:fld>
            <a:endParaRPr lang="en-GB"/>
          </a:p>
        </p:txBody>
      </p:sp>
      <p:pic>
        <p:nvPicPr>
          <p:cNvPr id="1624288936" name="Grafik 7"/>
          <p:cNvPicPr>
            <a:picLocks noChangeAspect="1"/>
          </p:cNvPicPr>
          <p:nvPr userDrawn="1"/>
        </p:nvPicPr>
        <p:blipFill>
          <a:blip r:embed="rId15"/>
          <a:stretch/>
        </p:blipFill>
        <p:spPr bwMode="auto">
          <a:xfrm>
            <a:off x="8107650" y="65253"/>
            <a:ext cx="1028700" cy="10287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685800" rtl="0">
        <a:lnSpc>
          <a:spcPct val="90000"/>
        </a:lnSpc>
        <a:spcBef>
          <a:spcPts val="0"/>
        </a:spcBef>
        <a:buNone/>
        <a:defRPr sz="2400" b="1">
          <a:solidFill>
            <a:schemeClr val="accent2"/>
          </a:solidFill>
          <a:latin typeface="+mj-lt"/>
          <a:ea typeface="+mj-ea"/>
          <a:cs typeface="+mj-cs"/>
        </a:defRPr>
      </a:lvl1pPr>
    </p:titleStyle>
    <p:bodyStyle>
      <a:lvl1pPr marL="274638" indent="-274638" algn="l" defTabSz="685800" rtl="0">
        <a:lnSpc>
          <a:spcPct val="90000"/>
        </a:lnSpc>
        <a:spcBef>
          <a:spcPts val="750"/>
        </a:spcBef>
        <a:buFont typeface="Arial"/>
        <a:buChar char="•"/>
        <a:defRPr sz="2000">
          <a:solidFill>
            <a:schemeClr val="tx1"/>
          </a:solidFill>
          <a:latin typeface="+mn-lt"/>
          <a:ea typeface="+mn-ea"/>
          <a:cs typeface="+mn-cs"/>
        </a:defRPr>
      </a:lvl1pPr>
      <a:lvl2pPr marL="622300" indent="-347663" algn="l" defTabSz="685800" rtl="0">
        <a:lnSpc>
          <a:spcPct val="90000"/>
        </a:lnSpc>
        <a:spcBef>
          <a:spcPts val="375"/>
        </a:spcBef>
        <a:buFont typeface="Arial"/>
        <a:buChar char="–"/>
        <a:defRPr sz="1800">
          <a:solidFill>
            <a:schemeClr val="tx1"/>
          </a:solidFill>
          <a:latin typeface="+mn-lt"/>
          <a:ea typeface="+mn-ea"/>
          <a:cs typeface="+mn-cs"/>
        </a:defRPr>
      </a:lvl2pPr>
      <a:lvl3pPr marL="857250" indent="-234950" algn="l" defTabSz="685800" rtl="0">
        <a:lnSpc>
          <a:spcPct val="90000"/>
        </a:lnSpc>
        <a:spcBef>
          <a:spcPts val="375"/>
        </a:spcBef>
        <a:buFont typeface="Arial"/>
        <a:buChar char="•"/>
        <a:defRPr sz="1600">
          <a:solidFill>
            <a:schemeClr val="tx1"/>
          </a:solidFill>
          <a:latin typeface="+mn-lt"/>
          <a:ea typeface="+mn-ea"/>
          <a:cs typeface="+mn-cs"/>
        </a:defRPr>
      </a:lvl3pPr>
      <a:lvl4pPr marL="1169988" indent="-274638" algn="l" defTabSz="685800" rtl="0">
        <a:lnSpc>
          <a:spcPct val="90000"/>
        </a:lnSpc>
        <a:spcBef>
          <a:spcPts val="375"/>
        </a:spcBef>
        <a:buFont typeface="Arial"/>
        <a:buChar char="–"/>
        <a:defRPr sz="1600">
          <a:solidFill>
            <a:schemeClr val="tx1"/>
          </a:solidFill>
          <a:latin typeface="+mn-lt"/>
          <a:ea typeface="+mn-ea"/>
          <a:cs typeface="+mn-cs"/>
        </a:defRPr>
      </a:lvl4pPr>
      <a:lvl5pPr marL="1427163" indent="-257175" algn="l" defTabSz="685800" rtl="0">
        <a:lnSpc>
          <a:spcPct val="90000"/>
        </a:lnSpc>
        <a:spcBef>
          <a:spcPts val="375"/>
        </a:spcBef>
        <a:buFont typeface="Arial"/>
        <a:buChar char="•"/>
        <a:defRPr sz="1600">
          <a:solidFill>
            <a:schemeClr val="tx1"/>
          </a:solidFill>
          <a:latin typeface="+mn-lt"/>
          <a:ea typeface="+mn-ea"/>
          <a:cs typeface="+mn-cs"/>
        </a:defRPr>
      </a:lvl5pPr>
      <a:lvl6pPr marL="1885950" indent="-171450" algn="l" defTabSz="685800" rtl="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rtl="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rtl="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rtl="0">
        <a:lnSpc>
          <a:spcPct val="90000"/>
        </a:lnSpc>
        <a:spcBef>
          <a:spcPts val="375"/>
        </a:spcBef>
        <a:buFont typeface="Arial"/>
        <a:buChar char="•"/>
        <a:defRPr sz="1350">
          <a:solidFill>
            <a:schemeClr val="tx1"/>
          </a:solidFill>
          <a:latin typeface="+mn-lt"/>
          <a:ea typeface="+mn-ea"/>
          <a:cs typeface="+mn-cs"/>
        </a:defRPr>
      </a:lvl9pPr>
    </p:bodyStyle>
    <p:otherStyle>
      <a:defPPr>
        <a:defRPr lang="sv-SE"/>
      </a:defPPr>
      <a:lvl1pPr marL="0" algn="l" defTabSz="685800" rtl="0">
        <a:defRPr sz="1350">
          <a:solidFill>
            <a:schemeClr val="tx1"/>
          </a:solidFill>
          <a:latin typeface="+mn-lt"/>
          <a:ea typeface="+mn-ea"/>
          <a:cs typeface="+mn-cs"/>
        </a:defRPr>
      </a:lvl1pPr>
      <a:lvl2pPr marL="342900" algn="l" defTabSz="685800" rtl="0">
        <a:defRPr sz="1350">
          <a:solidFill>
            <a:schemeClr val="tx1"/>
          </a:solidFill>
          <a:latin typeface="+mn-lt"/>
          <a:ea typeface="+mn-ea"/>
          <a:cs typeface="+mn-cs"/>
        </a:defRPr>
      </a:lvl2pPr>
      <a:lvl3pPr marL="685800" algn="l" defTabSz="685800" rtl="0">
        <a:defRPr sz="1350">
          <a:solidFill>
            <a:schemeClr val="tx1"/>
          </a:solidFill>
          <a:latin typeface="+mn-lt"/>
          <a:ea typeface="+mn-ea"/>
          <a:cs typeface="+mn-cs"/>
        </a:defRPr>
      </a:lvl3pPr>
      <a:lvl4pPr marL="1028700" algn="l" defTabSz="685800" rtl="0">
        <a:defRPr sz="1350">
          <a:solidFill>
            <a:schemeClr val="tx1"/>
          </a:solidFill>
          <a:latin typeface="+mn-lt"/>
          <a:ea typeface="+mn-ea"/>
          <a:cs typeface="+mn-cs"/>
        </a:defRPr>
      </a:lvl4pPr>
      <a:lvl5pPr marL="1371600" algn="l" defTabSz="685800" rtl="0">
        <a:defRPr sz="1350">
          <a:solidFill>
            <a:schemeClr val="tx1"/>
          </a:solidFill>
          <a:latin typeface="+mn-lt"/>
          <a:ea typeface="+mn-ea"/>
          <a:cs typeface="+mn-cs"/>
        </a:defRPr>
      </a:lvl5pPr>
      <a:lvl6pPr marL="1714500" algn="l" defTabSz="685800" rtl="0">
        <a:defRPr sz="1350">
          <a:solidFill>
            <a:schemeClr val="tx1"/>
          </a:solidFill>
          <a:latin typeface="+mn-lt"/>
          <a:ea typeface="+mn-ea"/>
          <a:cs typeface="+mn-cs"/>
        </a:defRPr>
      </a:lvl6pPr>
      <a:lvl7pPr marL="2057400" algn="l" defTabSz="685800" rtl="0">
        <a:defRPr sz="1350">
          <a:solidFill>
            <a:schemeClr val="tx1"/>
          </a:solidFill>
          <a:latin typeface="+mn-lt"/>
          <a:ea typeface="+mn-ea"/>
          <a:cs typeface="+mn-cs"/>
        </a:defRPr>
      </a:lvl7pPr>
      <a:lvl8pPr marL="2400300" algn="l" defTabSz="685800" rtl="0">
        <a:defRPr sz="1350">
          <a:solidFill>
            <a:schemeClr val="tx1"/>
          </a:solidFill>
          <a:latin typeface="+mn-lt"/>
          <a:ea typeface="+mn-ea"/>
          <a:cs typeface="+mn-cs"/>
        </a:defRPr>
      </a:lvl8pPr>
      <a:lvl9pPr marL="2743200" algn="l" defTabSz="685800" rtl="0">
        <a:defRPr sz="135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iki.unece.org/display/trans/EqOP+IWG+Accidentology" TargetMode="External"/><Relationship Id="rId2" Type="http://schemas.openxmlformats.org/officeDocument/2006/relationships/hyperlink" Target="https://wiki.unece.org/display/trans/EqOP+IWG+General+Matter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iki.unece.org/download/attachments/305561625/EqOP-Workshop-04-08e%20-%20Frontal%20Impact%20Crashes%20-%20A%20GIDAS%20Analysis.pdf?api=v2" TargetMode="External"/><Relationship Id="rId2" Type="http://schemas.openxmlformats.org/officeDocument/2006/relationships/hyperlink" Target="https://wiki.unece.org/display/trans/Equity+issues+in+frontal+impacts+relevant+for+restraint+systems+-+In-person+workshop" TargetMode="External"/><Relationship Id="rId1" Type="http://schemas.openxmlformats.org/officeDocument/2006/relationships/slideLayout" Target="../slideLayouts/slideLayout2.xml"/><Relationship Id="rId4" Type="http://schemas.openxmlformats.org/officeDocument/2006/relationships/hyperlink" Target="https://wiki.unece.org/download/attachments/305561625/EqOP-Workshop-04-07e%20-%20Sex-Based%20Disparities%20in%20Abdominal%20Injury%20Risk%20%28JAMA%20JARI%29.pdf?api=v2"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iki.unece.org/display/trans/Equity+issues+in+frontal+impacts+relevant+for+restraint+systems+-+In-person+worksho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57564597" name="Rubrik 1"/>
          <p:cNvSpPr>
            <a:spLocks noGrp="1"/>
          </p:cNvSpPr>
          <p:nvPr>
            <p:ph type="ctrTitle"/>
          </p:nvPr>
        </p:nvSpPr>
        <p:spPr bwMode="auto"/>
        <p:txBody>
          <a:bodyPr/>
          <a:lstStyle/>
          <a:p>
            <a:pPr>
              <a:defRPr/>
            </a:pPr>
            <a:r>
              <a:rPr lang="sv-SE" dirty="0"/>
              <a:t>Equitable Occupant Protection IWG – report to 78th session of GRSP</a:t>
            </a:r>
            <a:endParaRPr dirty="0"/>
          </a:p>
        </p:txBody>
      </p:sp>
      <p:sp>
        <p:nvSpPr>
          <p:cNvPr id="929641157" name="Underrubrik 2"/>
          <p:cNvSpPr>
            <a:spLocks noGrp="1"/>
          </p:cNvSpPr>
          <p:nvPr>
            <p:ph type="subTitle" idx="1"/>
          </p:nvPr>
        </p:nvSpPr>
        <p:spPr bwMode="auto"/>
        <p:txBody>
          <a:bodyPr/>
          <a:lstStyle/>
          <a:p>
            <a:pPr>
              <a:defRPr/>
            </a:pPr>
            <a:r>
              <a:rPr lang="sv-SE" dirty="0" err="1"/>
              <a:t>Chair</a:t>
            </a:r>
            <a:r>
              <a:rPr lang="sv-SE" dirty="0"/>
              <a:t>: Pernilla Bremer, SE</a:t>
            </a:r>
          </a:p>
          <a:p>
            <a:pPr>
              <a:defRPr/>
            </a:pPr>
            <a:r>
              <a:rPr lang="sv-SE" dirty="0"/>
              <a:t>Co-</a:t>
            </a:r>
            <a:r>
              <a:rPr lang="sv-SE" dirty="0" err="1"/>
              <a:t>Chair</a:t>
            </a:r>
            <a:r>
              <a:rPr lang="sv-SE" dirty="0"/>
              <a:t>: Corina Klug, AT</a:t>
            </a:r>
          </a:p>
          <a:p>
            <a:pPr>
              <a:defRPr/>
            </a:pPr>
            <a:r>
              <a:rPr lang="sv-SE" dirty="0" err="1"/>
              <a:t>Secretariat</a:t>
            </a:r>
            <a:r>
              <a:rPr lang="sv-SE" dirty="0"/>
              <a:t>: Torbjörn Andersson, CLEPA</a:t>
            </a:r>
          </a:p>
          <a:p>
            <a:pPr>
              <a:defRPr/>
            </a:pPr>
            <a:r>
              <a:rPr lang="sv-SE" dirty="0"/>
              <a:t>		Philipp Wernicke, OICA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23991917" name="Titel 1"/>
          <p:cNvSpPr>
            <a:spLocks noGrp="1"/>
          </p:cNvSpPr>
          <p:nvPr>
            <p:ph type="title"/>
          </p:nvPr>
        </p:nvSpPr>
        <p:spPr bwMode="auto"/>
        <p:txBody>
          <a:bodyPr/>
          <a:lstStyle/>
          <a:p>
            <a:r>
              <a:rPr lang="en-US" dirty="0"/>
              <a:t>Frontal impact and restraint system requirements </a:t>
            </a:r>
            <a:endParaRPr lang="de-DE" dirty="0"/>
          </a:p>
        </p:txBody>
      </p:sp>
      <p:sp>
        <p:nvSpPr>
          <p:cNvPr id="3" name="Inhaltsplatzhalter 2">
            <a:extLst>
              <a:ext uri="{FF2B5EF4-FFF2-40B4-BE49-F238E27FC236}">
                <a16:creationId xmlns:a16="http://schemas.microsoft.com/office/drawing/2014/main" id="{4A4371B4-1C9C-4220-B614-109FD9525005}"/>
              </a:ext>
            </a:extLst>
          </p:cNvPr>
          <p:cNvSpPr>
            <a:spLocks noGrp="1"/>
          </p:cNvSpPr>
          <p:nvPr>
            <p:ph idx="1"/>
          </p:nvPr>
        </p:nvSpPr>
        <p:spPr/>
        <p:txBody>
          <a:bodyPr>
            <a:normAutofit lnSpcReduction="10000"/>
          </a:bodyPr>
          <a:lstStyle/>
          <a:p>
            <a:pPr>
              <a:lnSpc>
                <a:spcPct val="110000"/>
              </a:lnSpc>
            </a:pPr>
            <a:r>
              <a:rPr lang="sv-SE" sz="1500" dirty="0"/>
              <a:t>Next meeting on 28.1.2026 12:00 CET</a:t>
            </a:r>
          </a:p>
          <a:p>
            <a:pPr>
              <a:lnSpc>
                <a:spcPct val="110000"/>
              </a:lnSpc>
            </a:pPr>
            <a:r>
              <a:rPr lang="sv-SE" sz="1500" dirty="0"/>
              <a:t>Priorities and next steps</a:t>
            </a:r>
          </a:p>
          <a:p>
            <a:pPr lvl="2">
              <a:lnSpc>
                <a:spcPct val="110000"/>
              </a:lnSpc>
            </a:pPr>
            <a:r>
              <a:rPr lang="sv-SE" sz="1100" dirty="0"/>
              <a:t>Abdominal injuries and submarining – further field data analysis</a:t>
            </a:r>
          </a:p>
          <a:p>
            <a:pPr lvl="3">
              <a:lnSpc>
                <a:spcPct val="110000"/>
              </a:lnSpc>
            </a:pPr>
            <a:r>
              <a:rPr lang="sv-SE" sz="1100" dirty="0"/>
              <a:t>Germany, Austria, Sweden</a:t>
            </a:r>
          </a:p>
          <a:p>
            <a:pPr lvl="3">
              <a:lnSpc>
                <a:spcPct val="110000"/>
              </a:lnSpc>
            </a:pPr>
            <a:r>
              <a:rPr lang="sv-SE" sz="1100" dirty="0"/>
              <a:t>JARI &amp; JAMA (HBM simulations to understand injury mechanisms)</a:t>
            </a:r>
          </a:p>
          <a:p>
            <a:pPr lvl="2">
              <a:lnSpc>
                <a:spcPct val="110000"/>
              </a:lnSpc>
            </a:pPr>
            <a:r>
              <a:rPr lang="sv-SE" sz="1100" dirty="0"/>
              <a:t>Rear row – further field data analysis</a:t>
            </a:r>
          </a:p>
          <a:p>
            <a:pPr lvl="3">
              <a:lnSpc>
                <a:spcPct val="110000"/>
              </a:lnSpc>
            </a:pPr>
            <a:r>
              <a:rPr lang="sv-SE" sz="1100" dirty="0"/>
              <a:t>CLEPA</a:t>
            </a:r>
          </a:p>
          <a:p>
            <a:pPr lvl="3">
              <a:lnSpc>
                <a:spcPct val="110000"/>
              </a:lnSpc>
            </a:pPr>
            <a:r>
              <a:rPr lang="sv-SE" sz="1100" dirty="0"/>
              <a:t>Austria, Sweden</a:t>
            </a:r>
          </a:p>
          <a:p>
            <a:pPr lvl="2">
              <a:lnSpc>
                <a:spcPct val="110000"/>
              </a:lnSpc>
            </a:pPr>
            <a:r>
              <a:rPr lang="sv-SE" sz="1100" dirty="0"/>
              <a:t>Robustness</a:t>
            </a:r>
          </a:p>
          <a:p>
            <a:pPr lvl="3">
              <a:lnSpc>
                <a:spcPct val="110000"/>
              </a:lnSpc>
            </a:pPr>
            <a:r>
              <a:rPr lang="sv-SE" sz="1100" dirty="0"/>
              <a:t>Field data show combinations of equity issues; how can we assess that restraint systems become more robust?</a:t>
            </a:r>
          </a:p>
          <a:p>
            <a:pPr lvl="3">
              <a:lnSpc>
                <a:spcPct val="110000"/>
              </a:lnSpc>
            </a:pPr>
            <a:r>
              <a:rPr lang="sv-SE" sz="1100" dirty="0"/>
              <a:t>Find ways to avoid suboptimisation without increasing the number of official tests and to secure harmonized testing among different Technical Services.</a:t>
            </a:r>
          </a:p>
          <a:p>
            <a:pPr lvl="1">
              <a:lnSpc>
                <a:spcPct val="110000"/>
              </a:lnSpc>
            </a:pPr>
            <a:endParaRPr lang="sv-SE" sz="500" dirty="0"/>
          </a:p>
          <a:p>
            <a:pPr>
              <a:lnSpc>
                <a:spcPct val="110000"/>
              </a:lnSpc>
            </a:pPr>
            <a:endParaRPr lang="sv-SE" sz="700" dirty="0"/>
          </a:p>
          <a:p>
            <a:pPr lvl="0">
              <a:lnSpc>
                <a:spcPct val="110000"/>
              </a:lnSpc>
            </a:pPr>
            <a:endParaRPr lang="sv-SE" sz="2400" dirty="0"/>
          </a:p>
          <a:p>
            <a:pPr>
              <a:lnSpc>
                <a:spcPct val="110000"/>
              </a:lnSpc>
            </a:pPr>
            <a:endParaRPr lang="de-DE" sz="1600" dirty="0"/>
          </a:p>
        </p:txBody>
      </p:sp>
    </p:spTree>
    <p:extLst>
      <p:ext uri="{BB962C8B-B14F-4D97-AF65-F5344CB8AC3E}">
        <p14:creationId xmlns:p14="http://schemas.microsoft.com/office/powerpoint/2010/main" val="3825119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61796055" name="Rubrik 1"/>
          <p:cNvSpPr>
            <a:spLocks noGrp="1"/>
          </p:cNvSpPr>
          <p:nvPr>
            <p:ph type="title"/>
          </p:nvPr>
        </p:nvSpPr>
        <p:spPr bwMode="auto"/>
        <p:txBody>
          <a:bodyPr/>
          <a:lstStyle/>
          <a:p>
            <a:pPr>
              <a:defRPr/>
            </a:pPr>
            <a:r>
              <a:rPr lang="sv-SE" dirty="0" err="1"/>
              <a:t>Virtual</a:t>
            </a:r>
            <a:r>
              <a:rPr lang="sv-SE" dirty="0"/>
              <a:t> </a:t>
            </a:r>
            <a:r>
              <a:rPr lang="sv-SE" dirty="0" err="1"/>
              <a:t>crash</a:t>
            </a:r>
            <a:r>
              <a:rPr lang="sv-SE" dirty="0"/>
              <a:t> </a:t>
            </a:r>
            <a:r>
              <a:rPr lang="sv-SE" dirty="0" err="1"/>
              <a:t>testing</a:t>
            </a:r>
            <a:endParaRPr dirty="0"/>
          </a:p>
        </p:txBody>
      </p:sp>
      <p:sp>
        <p:nvSpPr>
          <p:cNvPr id="90943923" name="Platshållare för innehåll 2"/>
          <p:cNvSpPr>
            <a:spLocks noGrp="1"/>
          </p:cNvSpPr>
          <p:nvPr>
            <p:ph idx="1"/>
          </p:nvPr>
        </p:nvSpPr>
        <p:spPr bwMode="auto"/>
        <p:txBody>
          <a:bodyPr>
            <a:normAutofit fontScale="70000" lnSpcReduction="20000"/>
          </a:bodyPr>
          <a:lstStyle/>
          <a:p>
            <a:pPr lvl="1">
              <a:lnSpc>
                <a:spcPct val="120000"/>
              </a:lnSpc>
              <a:buFont typeface="Arial" panose="020B0604020202020204" pitchFamily="34" charset="0"/>
              <a:buChar char="•"/>
            </a:pPr>
            <a:r>
              <a:rPr lang="sv-SE" dirty="0">
                <a:latin typeface="Arial" panose="020B0604020202020204" pitchFamily="34" charset="0"/>
                <a:cs typeface="Arial" panose="020B0604020202020204" pitchFamily="34" charset="0"/>
              </a:rPr>
              <a:t>3 meetings</a:t>
            </a:r>
          </a:p>
          <a:p>
            <a:pPr lvl="1">
              <a:lnSpc>
                <a:spcPct val="120000"/>
              </a:lnSpc>
              <a:buFont typeface="Arial" panose="020B0604020202020204" pitchFamily="34" charset="0"/>
              <a:buChar char="•"/>
            </a:pPr>
            <a:r>
              <a:rPr lang="sv-SE" dirty="0">
                <a:latin typeface="Arial" panose="020B0604020202020204" pitchFamily="34" charset="0"/>
                <a:cs typeface="Arial" panose="020B0604020202020204" pitchFamily="34" charset="0"/>
              </a:rPr>
              <a:t>Next meeting TBD</a:t>
            </a:r>
            <a:endParaRPr lang="en-US" dirty="0"/>
          </a:p>
          <a:p>
            <a:pPr lvl="1">
              <a:lnSpc>
                <a:spcPct val="120000"/>
              </a:lnSpc>
              <a:buFont typeface="Arial" panose="020B0604020202020204" pitchFamily="34" charset="0"/>
              <a:buChar char="•"/>
              <a:defRPr/>
            </a:pPr>
            <a:r>
              <a:rPr lang="en-US" dirty="0"/>
              <a:t>Master document containing agreed parts of the procedure (working document)</a:t>
            </a:r>
          </a:p>
          <a:p>
            <a:pPr lvl="1">
              <a:lnSpc>
                <a:spcPct val="120000"/>
              </a:lnSpc>
              <a:buFont typeface="Arial" panose="020B0604020202020204" pitchFamily="34" charset="0"/>
              <a:buChar char="•"/>
              <a:defRPr/>
            </a:pPr>
            <a:r>
              <a:rPr lang="en-US" dirty="0"/>
              <a:t>Presentation on the status of the building blocks in the procedure for VCT</a:t>
            </a:r>
          </a:p>
          <a:p>
            <a:pPr lvl="2">
              <a:lnSpc>
                <a:spcPct val="120000"/>
              </a:lnSpc>
              <a:buFont typeface="Arial" panose="020B0604020202020204" pitchFamily="34" charset="0"/>
              <a:buChar char="•"/>
              <a:defRPr/>
            </a:pPr>
            <a:r>
              <a:rPr lang="en-US" dirty="0"/>
              <a:t>ISO-scores</a:t>
            </a:r>
          </a:p>
          <a:p>
            <a:pPr lvl="2">
              <a:lnSpc>
                <a:spcPct val="120000"/>
              </a:lnSpc>
              <a:buFont typeface="Arial" panose="020B0604020202020204" pitchFamily="34" charset="0"/>
              <a:buChar char="•"/>
              <a:defRPr/>
            </a:pPr>
            <a:r>
              <a:rPr lang="en-US" dirty="0"/>
              <a:t>Vehicle component validation</a:t>
            </a:r>
          </a:p>
          <a:p>
            <a:pPr lvl="2">
              <a:lnSpc>
                <a:spcPct val="120000"/>
              </a:lnSpc>
              <a:buFont typeface="Arial" panose="020B0604020202020204" pitchFamily="34" charset="0"/>
              <a:buChar char="•"/>
              <a:defRPr/>
            </a:pPr>
            <a:r>
              <a:rPr lang="en-US" dirty="0"/>
              <a:t>Hybrid III qualification</a:t>
            </a:r>
          </a:p>
          <a:p>
            <a:pPr lvl="2">
              <a:lnSpc>
                <a:spcPct val="120000"/>
              </a:lnSpc>
              <a:buFont typeface="Arial" panose="020B0604020202020204" pitchFamily="34" charset="0"/>
              <a:buChar char="•"/>
              <a:defRPr/>
            </a:pPr>
            <a:r>
              <a:rPr lang="en-US" dirty="0"/>
              <a:t>HBM qualification</a:t>
            </a:r>
          </a:p>
          <a:p>
            <a:pPr lvl="2">
              <a:lnSpc>
                <a:spcPct val="120000"/>
              </a:lnSpc>
              <a:buFont typeface="Arial" panose="020B0604020202020204" pitchFamily="34" charset="0"/>
              <a:buChar char="•"/>
              <a:defRPr/>
            </a:pPr>
            <a:r>
              <a:rPr lang="en-US" dirty="0"/>
              <a:t>Traceability</a:t>
            </a:r>
          </a:p>
          <a:p>
            <a:pPr lvl="1">
              <a:lnSpc>
                <a:spcPct val="120000"/>
              </a:lnSpc>
              <a:buFont typeface="Arial" panose="020B0604020202020204" pitchFamily="34" charset="0"/>
              <a:buChar char="•"/>
              <a:defRPr/>
            </a:pPr>
            <a:r>
              <a:rPr lang="en-US" dirty="0"/>
              <a:t>Next step to determine</a:t>
            </a:r>
          </a:p>
          <a:p>
            <a:pPr lvl="2">
              <a:lnSpc>
                <a:spcPct val="120000"/>
              </a:lnSpc>
              <a:defRPr/>
            </a:pPr>
            <a:r>
              <a:rPr lang="en-US" dirty="0"/>
              <a:t>Value of HBM to close equity issues</a:t>
            </a:r>
          </a:p>
          <a:p>
            <a:pPr lvl="2">
              <a:lnSpc>
                <a:spcPct val="120000"/>
              </a:lnSpc>
              <a:defRPr/>
            </a:pPr>
            <a:r>
              <a:rPr lang="en-US" dirty="0"/>
              <a:t>If it´s possible to use HBMs in regulations within the next 10 years</a:t>
            </a:r>
          </a:p>
          <a:p>
            <a:pPr lvl="2">
              <a:lnSpc>
                <a:spcPct val="120000"/>
              </a:lnSpc>
              <a:defRPr/>
            </a:pPr>
            <a:r>
              <a:rPr lang="en-US" dirty="0"/>
              <a:t>Readiness of respective component models</a:t>
            </a:r>
          </a:p>
          <a:p>
            <a:pPr marL="622300" lvl="2" indent="0">
              <a:lnSpc>
                <a:spcPct val="120000"/>
              </a:lnSpc>
              <a:buNone/>
              <a:defRPr/>
            </a:pPr>
            <a:endParaRPr lang="sv-SE" dirty="0"/>
          </a:p>
          <a:p>
            <a:pPr>
              <a:lnSpc>
                <a:spcPct val="120000"/>
              </a:lnSpc>
              <a:defRPr/>
            </a:pPr>
            <a:endParaRPr lang="sv-S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32D4C2C-98DC-5F31-3224-248C51662F01}"/>
              </a:ext>
            </a:extLst>
          </p:cNvPr>
          <p:cNvSpPr>
            <a:spLocks noGrp="1"/>
          </p:cNvSpPr>
          <p:nvPr>
            <p:ph type="title"/>
          </p:nvPr>
        </p:nvSpPr>
        <p:spPr/>
        <p:txBody>
          <a:bodyPr>
            <a:normAutofit fontScale="90000"/>
          </a:bodyPr>
          <a:lstStyle/>
          <a:p>
            <a:r>
              <a:rPr lang="sv-SE" dirty="0"/>
              <a:t>Extension of assessment towards currently not </a:t>
            </a:r>
            <a:br>
              <a:rPr lang="sv-SE" dirty="0"/>
            </a:br>
            <a:r>
              <a:rPr lang="sv-SE" dirty="0"/>
              <a:t>considered injury types with high frequency and risk of PMI</a:t>
            </a:r>
            <a:br>
              <a:rPr lang="sv-SE" dirty="0"/>
            </a:br>
            <a:endParaRPr lang="sv-SE" dirty="0"/>
          </a:p>
        </p:txBody>
      </p:sp>
      <p:sp>
        <p:nvSpPr>
          <p:cNvPr id="3" name="Platshållare för innehåll 2">
            <a:extLst>
              <a:ext uri="{FF2B5EF4-FFF2-40B4-BE49-F238E27FC236}">
                <a16:creationId xmlns:a16="http://schemas.microsoft.com/office/drawing/2014/main" id="{8BA8ECB7-76F5-F308-AB0B-C4926D54F0FF}"/>
              </a:ext>
            </a:extLst>
          </p:cNvPr>
          <p:cNvSpPr>
            <a:spLocks noGrp="1"/>
          </p:cNvSpPr>
          <p:nvPr>
            <p:ph idx="1"/>
          </p:nvPr>
        </p:nvSpPr>
        <p:spPr/>
        <p:txBody>
          <a:bodyPr/>
          <a:lstStyle/>
          <a:p>
            <a:pPr marL="274637" lvl="1" indent="0">
              <a:lnSpc>
                <a:spcPct val="100000"/>
              </a:lnSpc>
              <a:buNone/>
            </a:pPr>
            <a:endParaRPr lang="sv-SE" dirty="0"/>
          </a:p>
          <a:p>
            <a:pPr lvl="1">
              <a:lnSpc>
                <a:spcPct val="100000"/>
              </a:lnSpc>
            </a:pPr>
            <a:r>
              <a:rPr lang="sv-SE" dirty="0"/>
              <a:t>No meetings since last GRSP</a:t>
            </a:r>
          </a:p>
          <a:p>
            <a:pPr lvl="1">
              <a:lnSpc>
                <a:spcPct val="100000"/>
              </a:lnSpc>
            </a:pPr>
            <a:r>
              <a:rPr lang="sv-SE" dirty="0"/>
              <a:t>Next meeting planned to be held in Q1 2026</a:t>
            </a:r>
          </a:p>
          <a:p>
            <a:pPr lvl="1">
              <a:lnSpc>
                <a:spcPct val="100000"/>
              </a:lnSpc>
            </a:pPr>
            <a:r>
              <a:rPr lang="sv-SE" dirty="0" err="1"/>
              <a:t>Topics</a:t>
            </a:r>
            <a:r>
              <a:rPr lang="sv-SE" dirty="0"/>
              <a:t> for </a:t>
            </a:r>
            <a:r>
              <a:rPr lang="sv-SE" dirty="0" err="1"/>
              <a:t>discussion</a:t>
            </a:r>
            <a:r>
              <a:rPr lang="sv-SE" dirty="0"/>
              <a:t> and </a:t>
            </a:r>
            <a:r>
              <a:rPr lang="sv-SE" dirty="0" err="1"/>
              <a:t>prioritization</a:t>
            </a:r>
            <a:endParaRPr lang="sv-SE" dirty="0"/>
          </a:p>
          <a:p>
            <a:pPr lvl="2">
              <a:lnSpc>
                <a:spcPct val="100000"/>
              </a:lnSpc>
            </a:pPr>
            <a:r>
              <a:rPr lang="en-GB" sz="1200" dirty="0"/>
              <a:t>Investigate application of DAMAGE for assessment of AIS4+ Diffuse Axonal Injuries for application in Dummy (HIII or THOR) tests</a:t>
            </a:r>
          </a:p>
          <a:p>
            <a:pPr lvl="3">
              <a:lnSpc>
                <a:spcPct val="100000"/>
              </a:lnSpc>
            </a:pPr>
            <a:r>
              <a:rPr lang="en-US" sz="1200" dirty="0"/>
              <a:t>What causes the risks and how can it be replicated in type-approval test </a:t>
            </a:r>
          </a:p>
          <a:p>
            <a:pPr lvl="2">
              <a:lnSpc>
                <a:spcPct val="100000"/>
              </a:lnSpc>
            </a:pPr>
            <a:r>
              <a:rPr lang="en-GB" sz="1200" dirty="0"/>
              <a:t>Investigate how to enhance current evaluation of lower extremity injuries</a:t>
            </a:r>
          </a:p>
          <a:p>
            <a:pPr lvl="2">
              <a:lnSpc>
                <a:spcPct val="100000"/>
              </a:lnSpc>
            </a:pPr>
            <a:r>
              <a:rPr lang="en-GB" sz="1200" dirty="0"/>
              <a:t>Investigate how to enhance current evaluation of soft tissue neck injuries in frontal crashes</a:t>
            </a:r>
          </a:p>
          <a:p>
            <a:pPr marL="274637" lvl="1" indent="0">
              <a:lnSpc>
                <a:spcPct val="100000"/>
              </a:lnSpc>
              <a:buNone/>
            </a:pPr>
            <a:endParaRPr lang="sv-SE" dirty="0"/>
          </a:p>
        </p:txBody>
      </p:sp>
    </p:spTree>
    <p:extLst>
      <p:ext uri="{BB962C8B-B14F-4D97-AF65-F5344CB8AC3E}">
        <p14:creationId xmlns:p14="http://schemas.microsoft.com/office/powerpoint/2010/main" val="28035002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4499861-984F-3785-9D0F-1BB390495682}"/>
              </a:ext>
            </a:extLst>
          </p:cNvPr>
          <p:cNvSpPr>
            <a:spLocks noGrp="1"/>
          </p:cNvSpPr>
          <p:nvPr>
            <p:ph idx="1"/>
          </p:nvPr>
        </p:nvSpPr>
        <p:spPr/>
        <p:txBody>
          <a:bodyPr>
            <a:normAutofit fontScale="92500" lnSpcReduction="20000"/>
          </a:bodyPr>
          <a:lstStyle/>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The author and the speaker of this presentation confirm that they have authorization to use all content including photos and visual elements. </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 </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The material is either copyright-free or the author/speaker hold the necessary copyright or permission.</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 </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The UNECE will remove any material from its events and supporting websites if there is unlawful use of copyrighted material. </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 </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b="1" i="1" dirty="0">
                <a:solidFill>
                  <a:srgbClr val="163E64"/>
                </a:solidFill>
                <a:effectLst/>
                <a:latin typeface="Aptos" panose="020B0004020202020204" pitchFamily="34" charset="0"/>
                <a:ea typeface="Aptos" panose="020B0004020202020204" pitchFamily="34" charset="0"/>
                <a:cs typeface="Aptos" panose="020B0004020202020204" pitchFamily="34" charset="0"/>
              </a:rPr>
              <a:t>The author/speaker takes responsibility for any infringement on copyright and holds the UNECE harmless to this effect.</a:t>
            </a:r>
            <a:endParaRPr lang="sv-SE" sz="18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US" sz="1800" dirty="0">
                <a:effectLst/>
                <a:latin typeface="Aptos" panose="020B0004020202020204" pitchFamily="34" charset="0"/>
                <a:ea typeface="Aptos" panose="020B0004020202020204" pitchFamily="34" charset="0"/>
                <a:cs typeface="Aptos" panose="020B0004020202020204" pitchFamily="34" charset="0"/>
              </a:rPr>
              <a:t> </a:t>
            </a:r>
            <a:endParaRPr lang="sv-SE" sz="1800" dirty="0">
              <a:effectLst/>
              <a:latin typeface="Aptos" panose="020B0004020202020204" pitchFamily="34" charset="0"/>
              <a:ea typeface="Aptos" panose="020B0004020202020204" pitchFamily="34" charset="0"/>
              <a:cs typeface="Aptos" panose="020B0004020202020204" pitchFamily="34" charset="0"/>
            </a:endParaRPr>
          </a:p>
          <a:p>
            <a:endParaRPr lang="sv-SE" dirty="0"/>
          </a:p>
        </p:txBody>
      </p:sp>
    </p:spTree>
    <p:extLst>
      <p:ext uri="{BB962C8B-B14F-4D97-AF65-F5344CB8AC3E}">
        <p14:creationId xmlns:p14="http://schemas.microsoft.com/office/powerpoint/2010/main" val="352453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54583507" name="Rubrik 1"/>
          <p:cNvSpPr>
            <a:spLocks noGrp="1"/>
          </p:cNvSpPr>
          <p:nvPr>
            <p:ph type="title"/>
          </p:nvPr>
        </p:nvSpPr>
        <p:spPr bwMode="auto"/>
        <p:txBody>
          <a:bodyPr/>
          <a:lstStyle/>
          <a:p>
            <a:pPr>
              <a:defRPr/>
            </a:pPr>
            <a:r>
              <a:rPr lang="sv-SE" dirty="0" err="1"/>
              <a:t>Strategic</a:t>
            </a:r>
            <a:r>
              <a:rPr lang="sv-SE" dirty="0"/>
              <a:t> </a:t>
            </a:r>
            <a:r>
              <a:rPr lang="sv-SE" dirty="0" err="1"/>
              <a:t>goals</a:t>
            </a:r>
            <a:r>
              <a:rPr lang="sv-SE" dirty="0"/>
              <a:t> and </a:t>
            </a:r>
            <a:r>
              <a:rPr lang="sv-SE" dirty="0" err="1"/>
              <a:t>top</a:t>
            </a:r>
            <a:r>
              <a:rPr lang="sv-SE" dirty="0"/>
              <a:t> </a:t>
            </a:r>
            <a:r>
              <a:rPr lang="sv-SE" dirty="0" err="1"/>
              <a:t>priorities</a:t>
            </a:r>
            <a:r>
              <a:rPr lang="sv-SE" dirty="0"/>
              <a:t> for the IWG </a:t>
            </a:r>
            <a:r>
              <a:rPr lang="sv-SE" dirty="0" err="1"/>
              <a:t>EqOP</a:t>
            </a:r>
            <a:endParaRPr dirty="0"/>
          </a:p>
        </p:txBody>
      </p:sp>
      <p:sp>
        <p:nvSpPr>
          <p:cNvPr id="2" name="Text Placeholder 1">
            <a:extLst>
              <a:ext uri="{FF2B5EF4-FFF2-40B4-BE49-F238E27FC236}">
                <a16:creationId xmlns:a16="http://schemas.microsoft.com/office/drawing/2014/main" id="{2F3D51C8-B010-DA39-BDA2-7C107923B592}"/>
              </a:ext>
            </a:extLst>
          </p:cNvPr>
          <p:cNvSpPr>
            <a:spLocks noGrp="1"/>
          </p:cNvSpPr>
          <p:nvPr>
            <p:ph type="body" idx="1"/>
          </p:nvPr>
        </p:nvSpPr>
        <p:spPr/>
        <p:txBody>
          <a:bodyPr>
            <a:normAutofit lnSpcReduction="10000"/>
          </a:bodyPr>
          <a:lstStyle/>
          <a:p>
            <a:r>
              <a:rPr lang="sv-SE" dirty="0" err="1"/>
              <a:t>Strategic</a:t>
            </a:r>
            <a:r>
              <a:rPr lang="sv-SE" dirty="0"/>
              <a:t> </a:t>
            </a:r>
            <a:r>
              <a:rPr lang="sv-SE" dirty="0" err="1"/>
              <a:t>goals</a:t>
            </a:r>
            <a:r>
              <a:rPr lang="sv-SE" dirty="0"/>
              <a:t> – from </a:t>
            </a:r>
            <a:r>
              <a:rPr lang="sv-SE" dirty="0" err="1"/>
              <a:t>ToR</a:t>
            </a:r>
            <a:endParaRPr lang="sv-SE" dirty="0"/>
          </a:p>
        </p:txBody>
      </p:sp>
      <p:sp>
        <p:nvSpPr>
          <p:cNvPr id="1429839610" name="Platshållare för innehåll 2"/>
          <p:cNvSpPr>
            <a:spLocks noGrp="1"/>
          </p:cNvSpPr>
          <p:nvPr>
            <p:ph sz="half" idx="2"/>
          </p:nvPr>
        </p:nvSpPr>
        <p:spPr bwMode="auto"/>
        <p:txBody>
          <a:bodyPr>
            <a:normAutofit fontScale="85000" lnSpcReduction="20000"/>
          </a:bodyPr>
          <a:lstStyle/>
          <a:p>
            <a:pPr>
              <a:lnSpc>
                <a:spcPct val="120000"/>
              </a:lnSpc>
              <a:defRPr/>
            </a:pPr>
            <a:r>
              <a:rPr lang="en-US" dirty="0"/>
              <a:t>Equitable and overall enhanced protection of a diverse population</a:t>
            </a:r>
          </a:p>
          <a:p>
            <a:pPr lvl="1">
              <a:lnSpc>
                <a:spcPct val="120000"/>
              </a:lnSpc>
              <a:defRPr/>
            </a:pPr>
            <a:r>
              <a:rPr lang="en-US" i="1" dirty="0"/>
              <a:t>Regulations must be inclusive</a:t>
            </a:r>
            <a:endParaRPr lang="en-US" dirty="0"/>
          </a:p>
          <a:p>
            <a:pPr>
              <a:lnSpc>
                <a:spcPct val="120000"/>
              </a:lnSpc>
              <a:defRPr/>
            </a:pPr>
            <a:r>
              <a:rPr lang="en-US" dirty="0"/>
              <a:t>Robust, inclusive and effective regulatory solutions</a:t>
            </a:r>
          </a:p>
          <a:p>
            <a:pPr lvl="1">
              <a:lnSpc>
                <a:spcPct val="120000"/>
              </a:lnSpc>
              <a:defRPr/>
            </a:pPr>
            <a:r>
              <a:rPr lang="en-US" i="1" dirty="0"/>
              <a:t>Avoid bias in protection</a:t>
            </a:r>
            <a:endParaRPr lang="en-US" dirty="0"/>
          </a:p>
          <a:p>
            <a:pPr lvl="1">
              <a:lnSpc>
                <a:spcPct val="120000"/>
              </a:lnSpc>
              <a:defRPr/>
            </a:pPr>
            <a:r>
              <a:rPr lang="en-US" i="1" dirty="0"/>
              <a:t>Offer protection strategies which reduce the injury risk below a certain threshold for as many as possible</a:t>
            </a:r>
            <a:endParaRPr lang="en-US" dirty="0"/>
          </a:p>
        </p:txBody>
      </p:sp>
      <p:sp>
        <p:nvSpPr>
          <p:cNvPr id="3" name="Text Placeholder 2">
            <a:extLst>
              <a:ext uri="{FF2B5EF4-FFF2-40B4-BE49-F238E27FC236}">
                <a16:creationId xmlns:a16="http://schemas.microsoft.com/office/drawing/2014/main" id="{A9F639A1-A689-88B4-0B6F-6E4B9E633CA7}"/>
              </a:ext>
            </a:extLst>
          </p:cNvPr>
          <p:cNvSpPr>
            <a:spLocks noGrp="1"/>
          </p:cNvSpPr>
          <p:nvPr>
            <p:ph type="body" sz="quarter" idx="3"/>
          </p:nvPr>
        </p:nvSpPr>
        <p:spPr/>
        <p:txBody>
          <a:bodyPr>
            <a:normAutofit fontScale="85000" lnSpcReduction="10000"/>
          </a:bodyPr>
          <a:lstStyle/>
          <a:p>
            <a:r>
              <a:rPr lang="sv-SE" dirty="0" err="1"/>
              <a:t>Top</a:t>
            </a:r>
            <a:r>
              <a:rPr lang="sv-SE" dirty="0"/>
              <a:t> </a:t>
            </a:r>
            <a:r>
              <a:rPr lang="sv-SE" dirty="0" err="1"/>
              <a:t>priorities</a:t>
            </a:r>
            <a:r>
              <a:rPr lang="sv-SE" dirty="0"/>
              <a:t> – </a:t>
            </a:r>
            <a:r>
              <a:rPr lang="sv-SE" dirty="0" err="1"/>
              <a:t>endorsed</a:t>
            </a:r>
            <a:r>
              <a:rPr lang="sv-SE" dirty="0"/>
              <a:t> by GRSP</a:t>
            </a:r>
          </a:p>
        </p:txBody>
      </p:sp>
      <p:sp>
        <p:nvSpPr>
          <p:cNvPr id="4" name="Content Placeholder 3">
            <a:extLst>
              <a:ext uri="{FF2B5EF4-FFF2-40B4-BE49-F238E27FC236}">
                <a16:creationId xmlns:a16="http://schemas.microsoft.com/office/drawing/2014/main" id="{F5E143DA-968C-2F07-D7A0-E643CFC365C2}"/>
              </a:ext>
            </a:extLst>
          </p:cNvPr>
          <p:cNvSpPr>
            <a:spLocks noGrp="1"/>
          </p:cNvSpPr>
          <p:nvPr>
            <p:ph sz="quarter" idx="4"/>
          </p:nvPr>
        </p:nvSpPr>
        <p:spPr/>
        <p:txBody>
          <a:bodyPr vert="horz" lIns="91440" tIns="45720" rIns="91440" bIns="45720" rtlCol="0">
            <a:normAutofit fontScale="85000" lnSpcReduction="10000"/>
          </a:bodyPr>
          <a:lstStyle/>
          <a:p>
            <a:pPr>
              <a:lnSpc>
                <a:spcPct val="120000"/>
              </a:lnSpc>
            </a:pPr>
            <a:r>
              <a:rPr lang="en-US" dirty="0"/>
              <a:t>Rear-end impact (soft tissue neck injuries)</a:t>
            </a:r>
          </a:p>
          <a:p>
            <a:pPr>
              <a:lnSpc>
                <a:spcPct val="120000"/>
              </a:lnSpc>
            </a:pPr>
            <a:r>
              <a:rPr lang="en-US" dirty="0"/>
              <a:t>Frontal impact (restraint systems)</a:t>
            </a:r>
          </a:p>
          <a:p>
            <a:pPr>
              <a:lnSpc>
                <a:spcPct val="120000"/>
              </a:lnSpc>
            </a:pPr>
            <a:r>
              <a:rPr lang="en-US" dirty="0"/>
              <a:t>Extension of assessment towards currently not considered injury types with high frequency and risk of PMI (brain, soft tissue neck, lower extremities)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35448125" name="Titel 1"/>
          <p:cNvSpPr>
            <a:spLocks noGrp="1"/>
          </p:cNvSpPr>
          <p:nvPr>
            <p:ph type="title"/>
          </p:nvPr>
        </p:nvSpPr>
        <p:spPr bwMode="auto"/>
        <p:txBody>
          <a:bodyPr/>
          <a:lstStyle/>
          <a:p>
            <a:pPr>
              <a:defRPr/>
            </a:pPr>
            <a:r>
              <a:rPr lang="de-DE"/>
              <a:t>What do we mean with robustness?</a:t>
            </a:r>
            <a:endParaRPr/>
          </a:p>
        </p:txBody>
      </p:sp>
      <p:sp>
        <p:nvSpPr>
          <p:cNvPr id="1928432241" name="Rechteck 86"/>
          <p:cNvSpPr/>
          <p:nvPr/>
        </p:nvSpPr>
        <p:spPr bwMode="auto">
          <a:xfrm>
            <a:off x="3753656" y="2716384"/>
            <a:ext cx="2169243" cy="65047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cxnSp>
        <p:nvCxnSpPr>
          <p:cNvPr id="1291469827" name="Gerade Verbindung mit Pfeil 87"/>
          <p:cNvCxnSpPr/>
          <p:nvPr/>
        </p:nvCxnSpPr>
        <p:spPr bwMode="auto">
          <a:xfrm>
            <a:off x="3753656" y="3366865"/>
            <a:ext cx="22546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5112425" name="Gerade Verbindung mit Pfeil 88"/>
          <p:cNvCxnSpPr/>
          <p:nvPr/>
        </p:nvCxnSpPr>
        <p:spPr bwMode="auto">
          <a:xfrm flipV="1">
            <a:off x="3753656" y="1942285"/>
            <a:ext cx="0" cy="1424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532981" name="Rechteck 106"/>
          <p:cNvSpPr/>
          <p:nvPr/>
        </p:nvSpPr>
        <p:spPr bwMode="auto">
          <a:xfrm>
            <a:off x="5630288" y="2086931"/>
            <a:ext cx="179539" cy="1277756"/>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863403215" name="Rechteck 107"/>
          <p:cNvSpPr/>
          <p:nvPr/>
        </p:nvSpPr>
        <p:spPr bwMode="auto">
          <a:xfrm>
            <a:off x="5236831" y="2146183"/>
            <a:ext cx="179539" cy="121850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718106246" name="Rechteck 108"/>
          <p:cNvSpPr/>
          <p:nvPr/>
        </p:nvSpPr>
        <p:spPr bwMode="auto">
          <a:xfrm>
            <a:off x="5311332" y="2375149"/>
            <a:ext cx="179539" cy="98953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382737688" name="Rechteck 109"/>
          <p:cNvSpPr/>
          <p:nvPr/>
        </p:nvSpPr>
        <p:spPr bwMode="auto">
          <a:xfrm>
            <a:off x="5396266" y="2280169"/>
            <a:ext cx="179539" cy="108451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748837119" name="Rechteck 110"/>
          <p:cNvSpPr/>
          <p:nvPr/>
        </p:nvSpPr>
        <p:spPr bwMode="auto">
          <a:xfrm>
            <a:off x="4862568" y="2143007"/>
            <a:ext cx="179539" cy="122167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547658145" name="Rechteck 111"/>
          <p:cNvSpPr/>
          <p:nvPr/>
        </p:nvSpPr>
        <p:spPr bwMode="auto">
          <a:xfrm>
            <a:off x="5679224" y="2010603"/>
            <a:ext cx="179539" cy="135408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2045194137" name="Rechteck 112"/>
          <p:cNvSpPr/>
          <p:nvPr/>
        </p:nvSpPr>
        <p:spPr bwMode="auto">
          <a:xfrm>
            <a:off x="5728711" y="1927528"/>
            <a:ext cx="179539" cy="143715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993503251" name="Rechteck 113"/>
          <p:cNvSpPr/>
          <p:nvPr/>
        </p:nvSpPr>
        <p:spPr bwMode="auto">
          <a:xfrm>
            <a:off x="4927291" y="2192908"/>
            <a:ext cx="179539" cy="117177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549519695" name="Rechteck 114"/>
          <p:cNvSpPr/>
          <p:nvPr/>
        </p:nvSpPr>
        <p:spPr bwMode="auto">
          <a:xfrm>
            <a:off x="3792782" y="3270187"/>
            <a:ext cx="179539" cy="94499"/>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328657219" name="Rechteck 115"/>
          <p:cNvSpPr/>
          <p:nvPr/>
        </p:nvSpPr>
        <p:spPr bwMode="auto">
          <a:xfrm>
            <a:off x="3837819" y="3276587"/>
            <a:ext cx="179539" cy="88099"/>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301478654" name="Rechteck 116"/>
          <p:cNvSpPr/>
          <p:nvPr/>
        </p:nvSpPr>
        <p:spPr bwMode="auto">
          <a:xfrm>
            <a:off x="3883261" y="2808772"/>
            <a:ext cx="198822" cy="55591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247494201" name="Rechteck 117"/>
          <p:cNvSpPr/>
          <p:nvPr/>
        </p:nvSpPr>
        <p:spPr bwMode="auto">
          <a:xfrm>
            <a:off x="4158302" y="3270187"/>
            <a:ext cx="179539" cy="94499"/>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231319246" name="Rechteck 118"/>
          <p:cNvSpPr/>
          <p:nvPr/>
        </p:nvSpPr>
        <p:spPr bwMode="auto">
          <a:xfrm>
            <a:off x="4203340" y="3106447"/>
            <a:ext cx="179539" cy="25823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726425760" name="Rechteck 119"/>
          <p:cNvSpPr/>
          <p:nvPr/>
        </p:nvSpPr>
        <p:spPr bwMode="auto">
          <a:xfrm>
            <a:off x="4268063" y="2663104"/>
            <a:ext cx="179539" cy="70158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972940831" name="Rechteck 120"/>
          <p:cNvSpPr/>
          <p:nvPr/>
        </p:nvSpPr>
        <p:spPr bwMode="auto">
          <a:xfrm>
            <a:off x="4505188" y="2462212"/>
            <a:ext cx="179539" cy="90247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844659965" name="Rechteck 121"/>
          <p:cNvSpPr/>
          <p:nvPr/>
        </p:nvSpPr>
        <p:spPr bwMode="auto">
          <a:xfrm>
            <a:off x="4550227" y="2523336"/>
            <a:ext cx="179539" cy="84135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070456353" name="Rechteck 122"/>
          <p:cNvSpPr/>
          <p:nvPr/>
        </p:nvSpPr>
        <p:spPr bwMode="auto">
          <a:xfrm>
            <a:off x="4614949" y="2557702"/>
            <a:ext cx="179539" cy="806985"/>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038045934" name="Rechteck 123"/>
          <p:cNvSpPr/>
          <p:nvPr/>
        </p:nvSpPr>
        <p:spPr bwMode="auto">
          <a:xfrm>
            <a:off x="4999693" y="2192907"/>
            <a:ext cx="179539" cy="117177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836010188" name="Textfeld 142"/>
          <p:cNvSpPr txBox="1"/>
          <p:nvPr/>
        </p:nvSpPr>
        <p:spPr bwMode="auto">
          <a:xfrm>
            <a:off x="3753656" y="3459152"/>
            <a:ext cx="2005706" cy="415498"/>
          </a:xfrm>
          <a:prstGeom prst="rect">
            <a:avLst/>
          </a:prstGeom>
          <a:noFill/>
        </p:spPr>
        <p:txBody>
          <a:bodyPr wrap="square" rtlCol="0">
            <a:spAutoFit/>
          </a:bodyPr>
          <a:lstStyle/>
          <a:p>
            <a:pPr algn="ctr">
              <a:defRPr/>
            </a:pPr>
            <a:r>
              <a:rPr lang="de-DE" sz="1050"/>
              <a:t>Body shapes and initial positions</a:t>
            </a:r>
          </a:p>
        </p:txBody>
      </p:sp>
      <p:grpSp>
        <p:nvGrpSpPr>
          <p:cNvPr id="3" name="Gruppieren 2"/>
          <p:cNvGrpSpPr/>
          <p:nvPr/>
        </p:nvGrpSpPr>
        <p:grpSpPr>
          <a:xfrm>
            <a:off x="6268577" y="1448768"/>
            <a:ext cx="2675456" cy="2411613"/>
            <a:chOff x="331262" y="1355188"/>
            <a:chExt cx="2675456" cy="2411613"/>
          </a:xfrm>
        </p:grpSpPr>
        <p:sp>
          <p:nvSpPr>
            <p:cNvPr id="675431456" name="Rechteck 76"/>
            <p:cNvSpPr/>
            <p:nvPr/>
          </p:nvSpPr>
          <p:spPr bwMode="auto">
            <a:xfrm>
              <a:off x="634380" y="2631236"/>
              <a:ext cx="2254604" cy="65047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cxnSp>
          <p:nvCxnSpPr>
            <p:cNvPr id="1436251916" name="Gerade Verbindung mit Pfeil 77"/>
            <p:cNvCxnSpPr/>
            <p:nvPr/>
          </p:nvCxnSpPr>
          <p:spPr bwMode="auto">
            <a:xfrm>
              <a:off x="634380" y="3281716"/>
              <a:ext cx="23723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3025459" name="Gerade Verbindung mit Pfeil 78"/>
            <p:cNvCxnSpPr/>
            <p:nvPr/>
          </p:nvCxnSpPr>
          <p:spPr bwMode="auto">
            <a:xfrm flipV="1">
              <a:off x="634380" y="1857136"/>
              <a:ext cx="0" cy="1424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0963855" name="Textfeld 79"/>
            <p:cNvSpPr txBox="1"/>
            <p:nvPr/>
          </p:nvSpPr>
          <p:spPr bwMode="auto">
            <a:xfrm rot="16199999">
              <a:off x="-268346" y="2073381"/>
              <a:ext cx="1506994" cy="307777"/>
            </a:xfrm>
            <a:prstGeom prst="rect">
              <a:avLst/>
            </a:prstGeom>
            <a:noFill/>
          </p:spPr>
          <p:txBody>
            <a:bodyPr wrap="square" rtlCol="0">
              <a:spAutoFit/>
            </a:bodyPr>
            <a:lstStyle/>
            <a:p>
              <a:pPr>
                <a:defRPr/>
              </a:pPr>
              <a:r>
                <a:rPr lang="de-DE" sz="1400"/>
                <a:t>Injury risk</a:t>
              </a:r>
            </a:p>
          </p:txBody>
        </p:sp>
        <p:sp>
          <p:nvSpPr>
            <p:cNvPr id="71062391" name="Rechteck 80"/>
            <p:cNvSpPr/>
            <p:nvPr/>
          </p:nvSpPr>
          <p:spPr bwMode="auto">
            <a:xfrm>
              <a:off x="2548841" y="2935650"/>
              <a:ext cx="179539" cy="34435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828953125" name="Rechteck 81"/>
            <p:cNvSpPr/>
            <p:nvPr/>
          </p:nvSpPr>
          <p:spPr bwMode="auto">
            <a:xfrm>
              <a:off x="1786088" y="2661189"/>
              <a:ext cx="179539" cy="61881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055894293" name="Rechteck 82"/>
            <p:cNvSpPr/>
            <p:nvPr/>
          </p:nvSpPr>
          <p:spPr bwMode="auto">
            <a:xfrm>
              <a:off x="2105378" y="2704599"/>
              <a:ext cx="179539" cy="57540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025127831" name="Rechteck 83"/>
            <p:cNvSpPr/>
            <p:nvPr/>
          </p:nvSpPr>
          <p:spPr bwMode="auto">
            <a:xfrm>
              <a:off x="2179878" y="2812722"/>
              <a:ext cx="179539" cy="467284"/>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2046286685" name="Rechteck 84"/>
            <p:cNvSpPr/>
            <p:nvPr/>
          </p:nvSpPr>
          <p:spPr bwMode="auto">
            <a:xfrm>
              <a:off x="2264812" y="2767870"/>
              <a:ext cx="179539" cy="51213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932288329" name="Textfeld 85"/>
            <p:cNvSpPr txBox="1"/>
            <p:nvPr/>
          </p:nvSpPr>
          <p:spPr bwMode="auto">
            <a:xfrm>
              <a:off x="821096" y="3351303"/>
              <a:ext cx="2005706" cy="415498"/>
            </a:xfrm>
            <a:prstGeom prst="rect">
              <a:avLst/>
            </a:prstGeom>
            <a:noFill/>
          </p:spPr>
          <p:txBody>
            <a:bodyPr wrap="square" rtlCol="0">
              <a:spAutoFit/>
            </a:bodyPr>
            <a:lstStyle/>
            <a:p>
              <a:pPr algn="ctr">
                <a:defRPr/>
              </a:pPr>
              <a:r>
                <a:rPr lang="de-DE" sz="1050"/>
                <a:t>Body shapes and initial positions</a:t>
              </a:r>
            </a:p>
          </p:txBody>
        </p:sp>
        <p:sp>
          <p:nvSpPr>
            <p:cNvPr id="254695346" name="Rechteck 90"/>
            <p:cNvSpPr/>
            <p:nvPr/>
          </p:nvSpPr>
          <p:spPr bwMode="auto">
            <a:xfrm>
              <a:off x="1831127" y="2703099"/>
              <a:ext cx="179539" cy="57690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475412598" name="Rechteck 91"/>
            <p:cNvSpPr/>
            <p:nvPr/>
          </p:nvSpPr>
          <p:spPr bwMode="auto">
            <a:xfrm>
              <a:off x="2597777" y="2915079"/>
              <a:ext cx="179539" cy="36492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334182082" name="Rechteck 92"/>
            <p:cNvSpPr/>
            <p:nvPr/>
          </p:nvSpPr>
          <p:spPr bwMode="auto">
            <a:xfrm>
              <a:off x="2647264" y="2892690"/>
              <a:ext cx="179539" cy="38731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710745519" name="Rechteck 93"/>
            <p:cNvSpPr/>
            <p:nvPr/>
          </p:nvSpPr>
          <p:spPr bwMode="auto">
            <a:xfrm>
              <a:off x="1895849" y="2726664"/>
              <a:ext cx="179539" cy="55334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86810724" name="Rechteck 97"/>
            <p:cNvSpPr/>
            <p:nvPr/>
          </p:nvSpPr>
          <p:spPr bwMode="auto">
            <a:xfrm>
              <a:off x="711335" y="2724093"/>
              <a:ext cx="179539" cy="555914"/>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442714656" name="Rechteck 98"/>
            <p:cNvSpPr/>
            <p:nvPr/>
          </p:nvSpPr>
          <p:spPr bwMode="auto">
            <a:xfrm>
              <a:off x="756373" y="2758833"/>
              <a:ext cx="179539" cy="52117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413781221" name="Rechteck 99"/>
            <p:cNvSpPr/>
            <p:nvPr/>
          </p:nvSpPr>
          <p:spPr bwMode="auto">
            <a:xfrm>
              <a:off x="821096" y="2726664"/>
              <a:ext cx="179539" cy="55334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428845637" name="Rechteck 100"/>
            <p:cNvSpPr/>
            <p:nvPr/>
          </p:nvSpPr>
          <p:spPr bwMode="auto">
            <a:xfrm>
              <a:off x="1076855" y="3003008"/>
              <a:ext cx="179539" cy="276999"/>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531677412" name="Rechteck 101"/>
            <p:cNvSpPr/>
            <p:nvPr/>
          </p:nvSpPr>
          <p:spPr bwMode="auto">
            <a:xfrm>
              <a:off x="1121893" y="3021768"/>
              <a:ext cx="179539" cy="25823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455857121" name="Rechteck 102"/>
            <p:cNvSpPr/>
            <p:nvPr/>
          </p:nvSpPr>
          <p:spPr bwMode="auto">
            <a:xfrm>
              <a:off x="1186616" y="3032316"/>
              <a:ext cx="179539" cy="247691"/>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994458225" name="Rechteck 103"/>
            <p:cNvSpPr/>
            <p:nvPr/>
          </p:nvSpPr>
          <p:spPr bwMode="auto">
            <a:xfrm>
              <a:off x="1423741" y="2724094"/>
              <a:ext cx="179539" cy="55591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964109584" name="Rechteck 104"/>
            <p:cNvSpPr/>
            <p:nvPr/>
          </p:nvSpPr>
          <p:spPr bwMode="auto">
            <a:xfrm>
              <a:off x="1468779" y="2761745"/>
              <a:ext cx="179539" cy="51826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673480020" name="Rechteck 105"/>
            <p:cNvSpPr/>
            <p:nvPr/>
          </p:nvSpPr>
          <p:spPr bwMode="auto">
            <a:xfrm>
              <a:off x="1533502" y="2782914"/>
              <a:ext cx="179539" cy="49709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567298915" name="Textfeld 144"/>
            <p:cNvSpPr txBox="1"/>
            <p:nvPr/>
          </p:nvSpPr>
          <p:spPr bwMode="auto">
            <a:xfrm>
              <a:off x="1042607" y="2327517"/>
              <a:ext cx="1804390" cy="300082"/>
            </a:xfrm>
            <a:prstGeom prst="rect">
              <a:avLst/>
            </a:prstGeom>
            <a:noFill/>
          </p:spPr>
          <p:txBody>
            <a:bodyPr wrap="square" rtlCol="0">
              <a:spAutoFit/>
            </a:bodyPr>
            <a:lstStyle/>
            <a:p>
              <a:pPr>
                <a:defRPr/>
              </a:pPr>
              <a:r>
                <a:rPr lang="de-DE"/>
                <a:t>Tolerance level</a:t>
              </a:r>
            </a:p>
          </p:txBody>
        </p:sp>
        <p:sp>
          <p:nvSpPr>
            <p:cNvPr id="983656849" name="Textfeld 145"/>
            <p:cNvSpPr txBox="1"/>
            <p:nvPr/>
          </p:nvSpPr>
          <p:spPr bwMode="auto">
            <a:xfrm>
              <a:off x="407832" y="1355188"/>
              <a:ext cx="2598886" cy="300082"/>
            </a:xfrm>
            <a:prstGeom prst="rect">
              <a:avLst/>
            </a:prstGeom>
            <a:noFill/>
          </p:spPr>
          <p:txBody>
            <a:bodyPr wrap="square" rtlCol="0">
              <a:spAutoFit/>
            </a:bodyPr>
            <a:lstStyle/>
            <a:p>
              <a:pPr algn="ctr">
                <a:defRPr/>
              </a:pPr>
              <a:r>
                <a:rPr lang="de-DE" dirty="0"/>
                <a:t>Robust system</a:t>
              </a:r>
            </a:p>
          </p:txBody>
        </p:sp>
      </p:grpSp>
      <p:sp>
        <p:nvSpPr>
          <p:cNvPr id="680852327" name="Textfeld 146"/>
          <p:cNvSpPr txBox="1"/>
          <p:nvPr/>
        </p:nvSpPr>
        <p:spPr bwMode="auto">
          <a:xfrm>
            <a:off x="3874520" y="1445753"/>
            <a:ext cx="2250345" cy="300082"/>
          </a:xfrm>
          <a:prstGeom prst="rect">
            <a:avLst/>
          </a:prstGeom>
          <a:noFill/>
        </p:spPr>
        <p:txBody>
          <a:bodyPr wrap="square" rtlCol="0">
            <a:spAutoFit/>
          </a:bodyPr>
          <a:lstStyle/>
          <a:p>
            <a:pPr>
              <a:defRPr/>
            </a:pPr>
            <a:r>
              <a:rPr lang="de-DE"/>
              <a:t>Sub-optimised system</a:t>
            </a:r>
          </a:p>
        </p:txBody>
      </p:sp>
      <p:grpSp>
        <p:nvGrpSpPr>
          <p:cNvPr id="4" name="Gruppieren 3"/>
          <p:cNvGrpSpPr/>
          <p:nvPr/>
        </p:nvGrpSpPr>
        <p:grpSpPr>
          <a:xfrm>
            <a:off x="729849" y="1419452"/>
            <a:ext cx="2259320" cy="2536383"/>
            <a:chOff x="6798683" y="1438167"/>
            <a:chExt cx="2259320" cy="2536383"/>
          </a:xfrm>
        </p:grpSpPr>
        <p:sp>
          <p:nvSpPr>
            <p:cNvPr id="781968507" name="Rechteck 75"/>
            <p:cNvSpPr/>
            <p:nvPr/>
          </p:nvSpPr>
          <p:spPr bwMode="auto">
            <a:xfrm>
              <a:off x="6798683" y="2685534"/>
              <a:ext cx="2169243" cy="65047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cxnSp>
          <p:nvCxnSpPr>
            <p:cNvPr id="1699666514" name="Gerade Verbindung mit Pfeil 94"/>
            <p:cNvCxnSpPr/>
            <p:nvPr/>
          </p:nvCxnSpPr>
          <p:spPr bwMode="auto">
            <a:xfrm>
              <a:off x="6803399" y="3324412"/>
              <a:ext cx="22546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531847" name="Gerade Verbindung mit Pfeil 95"/>
            <p:cNvCxnSpPr/>
            <p:nvPr/>
          </p:nvCxnSpPr>
          <p:spPr bwMode="auto">
            <a:xfrm flipV="1">
              <a:off x="6803399" y="1899832"/>
              <a:ext cx="0" cy="14245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1741580" name="Rechteck 124"/>
            <p:cNvSpPr/>
            <p:nvPr/>
          </p:nvSpPr>
          <p:spPr bwMode="auto">
            <a:xfrm>
              <a:off x="8696425" y="2046657"/>
              <a:ext cx="179539" cy="1277756"/>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759003113" name="Rechteck 125"/>
            <p:cNvSpPr/>
            <p:nvPr/>
          </p:nvSpPr>
          <p:spPr bwMode="auto">
            <a:xfrm>
              <a:off x="8302968" y="2105909"/>
              <a:ext cx="179539" cy="121850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936556008" name="Rechteck 126"/>
            <p:cNvSpPr/>
            <p:nvPr/>
          </p:nvSpPr>
          <p:spPr bwMode="auto">
            <a:xfrm>
              <a:off x="8377468" y="2334875"/>
              <a:ext cx="179539" cy="98953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966978095" name="Rechteck 127"/>
            <p:cNvSpPr/>
            <p:nvPr/>
          </p:nvSpPr>
          <p:spPr bwMode="auto">
            <a:xfrm>
              <a:off x="8462402" y="2239894"/>
              <a:ext cx="179539" cy="108451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115338373" name="Rechteck 128"/>
            <p:cNvSpPr/>
            <p:nvPr/>
          </p:nvSpPr>
          <p:spPr bwMode="auto">
            <a:xfrm>
              <a:off x="7928704" y="2102733"/>
              <a:ext cx="179539" cy="122167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428354602" name="Rechteck 129"/>
            <p:cNvSpPr/>
            <p:nvPr/>
          </p:nvSpPr>
          <p:spPr bwMode="auto">
            <a:xfrm>
              <a:off x="8745361" y="1970329"/>
              <a:ext cx="179539" cy="135408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814054568" name="Rechteck 130"/>
            <p:cNvSpPr/>
            <p:nvPr/>
          </p:nvSpPr>
          <p:spPr bwMode="auto">
            <a:xfrm>
              <a:off x="8794848" y="1887254"/>
              <a:ext cx="179539" cy="143715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276864663" name="Rechteck 131"/>
            <p:cNvSpPr/>
            <p:nvPr/>
          </p:nvSpPr>
          <p:spPr bwMode="auto">
            <a:xfrm>
              <a:off x="7993427" y="2152634"/>
              <a:ext cx="179539" cy="117177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498329282" name="Rechteck 132"/>
            <p:cNvSpPr/>
            <p:nvPr/>
          </p:nvSpPr>
          <p:spPr bwMode="auto">
            <a:xfrm>
              <a:off x="6858919" y="2143007"/>
              <a:ext cx="179539" cy="1181405"/>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165238219" name="Rechteck 133"/>
            <p:cNvSpPr/>
            <p:nvPr/>
          </p:nvSpPr>
          <p:spPr bwMode="auto">
            <a:xfrm>
              <a:off x="6903957" y="2223016"/>
              <a:ext cx="179539" cy="1101396"/>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792265195" name="Rechteck 134"/>
            <p:cNvSpPr/>
            <p:nvPr/>
          </p:nvSpPr>
          <p:spPr bwMode="auto">
            <a:xfrm>
              <a:off x="6968680" y="2268006"/>
              <a:ext cx="179539" cy="1056407"/>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996780196" name="Rechteck 135"/>
            <p:cNvSpPr/>
            <p:nvPr/>
          </p:nvSpPr>
          <p:spPr bwMode="auto">
            <a:xfrm>
              <a:off x="7224439" y="2149936"/>
              <a:ext cx="179539" cy="1174476"/>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263384579" name="Rechteck 136"/>
            <p:cNvSpPr/>
            <p:nvPr/>
          </p:nvSpPr>
          <p:spPr bwMode="auto">
            <a:xfrm>
              <a:off x="7269477" y="2229480"/>
              <a:ext cx="179539" cy="109493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898906774" name="Rechteck 137"/>
            <p:cNvSpPr/>
            <p:nvPr/>
          </p:nvSpPr>
          <p:spPr bwMode="auto">
            <a:xfrm>
              <a:off x="7334200" y="2309024"/>
              <a:ext cx="179539" cy="101538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214967379" name="Rechteck 138"/>
            <p:cNvSpPr/>
            <p:nvPr/>
          </p:nvSpPr>
          <p:spPr bwMode="auto">
            <a:xfrm>
              <a:off x="7571325" y="2231658"/>
              <a:ext cx="179539" cy="1092754"/>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310561663" name="Rechteck 139"/>
            <p:cNvSpPr/>
            <p:nvPr/>
          </p:nvSpPr>
          <p:spPr bwMode="auto">
            <a:xfrm>
              <a:off x="7616363" y="2305668"/>
              <a:ext cx="179539" cy="1018744"/>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394361842" name="Rechteck 140"/>
            <p:cNvSpPr/>
            <p:nvPr/>
          </p:nvSpPr>
          <p:spPr bwMode="auto">
            <a:xfrm>
              <a:off x="7681086" y="2347279"/>
              <a:ext cx="179539" cy="977133"/>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645259081" name="Rechteck 141"/>
            <p:cNvSpPr/>
            <p:nvPr/>
          </p:nvSpPr>
          <p:spPr bwMode="auto">
            <a:xfrm>
              <a:off x="8065830" y="2152633"/>
              <a:ext cx="179539" cy="117177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000"/>
            </a:p>
          </p:txBody>
        </p:sp>
        <p:sp>
          <p:nvSpPr>
            <p:cNvPr id="1976137131" name="Textfeld 143"/>
            <p:cNvSpPr txBox="1"/>
            <p:nvPr/>
          </p:nvSpPr>
          <p:spPr bwMode="auto">
            <a:xfrm>
              <a:off x="6847788" y="3559052"/>
              <a:ext cx="2005706" cy="415498"/>
            </a:xfrm>
            <a:prstGeom prst="rect">
              <a:avLst/>
            </a:prstGeom>
            <a:noFill/>
          </p:spPr>
          <p:txBody>
            <a:bodyPr wrap="square" rtlCol="0">
              <a:spAutoFit/>
            </a:bodyPr>
            <a:lstStyle/>
            <a:p>
              <a:pPr algn="ctr">
                <a:defRPr/>
              </a:pPr>
              <a:r>
                <a:rPr lang="de-DE" sz="1050"/>
                <a:t>Body shapes and initial positions</a:t>
              </a:r>
            </a:p>
          </p:txBody>
        </p:sp>
        <p:sp>
          <p:nvSpPr>
            <p:cNvPr id="238771409" name="Textfeld 147"/>
            <p:cNvSpPr txBox="1"/>
            <p:nvPr/>
          </p:nvSpPr>
          <p:spPr bwMode="auto">
            <a:xfrm>
              <a:off x="6798683" y="1438167"/>
              <a:ext cx="2259320" cy="300082"/>
            </a:xfrm>
            <a:prstGeom prst="rect">
              <a:avLst/>
            </a:prstGeom>
            <a:noFill/>
          </p:spPr>
          <p:txBody>
            <a:bodyPr wrap="square" rtlCol="0">
              <a:spAutoFit/>
            </a:bodyPr>
            <a:lstStyle/>
            <a:p>
              <a:pPr algn="ctr">
                <a:defRPr/>
              </a:pPr>
              <a:r>
                <a:rPr lang="de-DE" dirty="0"/>
                <a:t>Inferior system</a:t>
              </a:r>
            </a:p>
          </p:txBody>
        </p:sp>
      </p:grpSp>
      <p:sp>
        <p:nvSpPr>
          <p:cNvPr id="2" name="Textfeld 1">
            <a:extLst>
              <a:ext uri="{FF2B5EF4-FFF2-40B4-BE49-F238E27FC236}">
                <a16:creationId xmlns:a16="http://schemas.microsoft.com/office/drawing/2014/main" id="{3F565F60-E587-4A19-A9EC-2C8C9CB8C60B}"/>
              </a:ext>
            </a:extLst>
          </p:cNvPr>
          <p:cNvSpPr txBox="1"/>
          <p:nvPr/>
        </p:nvSpPr>
        <p:spPr>
          <a:xfrm>
            <a:off x="1446246" y="4284134"/>
            <a:ext cx="6060535" cy="715581"/>
          </a:xfrm>
          <a:prstGeom prst="rect">
            <a:avLst/>
          </a:prstGeom>
          <a:noFill/>
        </p:spPr>
        <p:txBody>
          <a:bodyPr wrap="square" rtlCol="0">
            <a:spAutoFit/>
          </a:bodyPr>
          <a:lstStyle/>
          <a:p>
            <a:r>
              <a:rPr lang="de-DE" dirty="0"/>
              <a:t>Current regulations can identify a clearly inferior system.</a:t>
            </a:r>
          </a:p>
          <a:p>
            <a:r>
              <a:rPr lang="de-DE" dirty="0"/>
              <a:t>Current regulations do not </a:t>
            </a:r>
            <a:r>
              <a:rPr lang="de-DE" dirty="0" err="1"/>
              <a:t>encourage</a:t>
            </a:r>
            <a:r>
              <a:rPr lang="de-DE" dirty="0"/>
              <a:t> </a:t>
            </a:r>
            <a:r>
              <a:rPr lang="de-DE" dirty="0" err="1"/>
              <a:t>robustness</a:t>
            </a:r>
            <a:r>
              <a:rPr lang="de-DE" dirty="0"/>
              <a:t>.</a:t>
            </a:r>
          </a:p>
          <a:p>
            <a:r>
              <a:rPr lang="de-DE" dirty="0"/>
              <a:t>How can we assess that we have a robust, not a sub-</a:t>
            </a:r>
            <a:r>
              <a:rPr lang="de-DE" dirty="0" err="1"/>
              <a:t>optimised</a:t>
            </a:r>
            <a:r>
              <a:rPr lang="de-DE" dirty="0"/>
              <a:t> system?</a:t>
            </a:r>
          </a:p>
        </p:txBody>
      </p:sp>
      <p:sp>
        <p:nvSpPr>
          <p:cNvPr id="5" name="Textfeld 4"/>
          <p:cNvSpPr txBox="1"/>
          <p:nvPr/>
        </p:nvSpPr>
        <p:spPr>
          <a:xfrm>
            <a:off x="8012703" y="1973032"/>
            <a:ext cx="1008418" cy="300082"/>
          </a:xfrm>
          <a:prstGeom prst="rect">
            <a:avLst/>
          </a:prstGeom>
          <a:noFill/>
        </p:spPr>
        <p:txBody>
          <a:bodyPr wrap="square" rtlCol="0">
            <a:spAutoFit/>
          </a:bodyPr>
          <a:lstStyle/>
          <a:p>
            <a:r>
              <a:rPr lang="de-DE" dirty="0">
                <a:solidFill>
                  <a:srgbClr val="FF0000"/>
                </a:solidFill>
              </a:rPr>
              <a:t>AIM!</a:t>
            </a:r>
            <a:endParaRPr lang="de-AT"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FC1173-F57E-A17A-0361-D794D77ACF0E}"/>
              </a:ext>
            </a:extLst>
          </p:cNvPr>
          <p:cNvSpPr>
            <a:spLocks noGrp="1"/>
          </p:cNvSpPr>
          <p:nvPr>
            <p:ph type="title"/>
          </p:nvPr>
        </p:nvSpPr>
        <p:spPr/>
        <p:txBody>
          <a:bodyPr/>
          <a:lstStyle/>
          <a:p>
            <a:r>
              <a:rPr lang="sv-SE" dirty="0"/>
              <a:t>Decisions and activities in IWG since last GRSP</a:t>
            </a:r>
          </a:p>
        </p:txBody>
      </p:sp>
      <p:sp>
        <p:nvSpPr>
          <p:cNvPr id="3" name="Platshållare för innehåll 2">
            <a:extLst>
              <a:ext uri="{FF2B5EF4-FFF2-40B4-BE49-F238E27FC236}">
                <a16:creationId xmlns:a16="http://schemas.microsoft.com/office/drawing/2014/main" id="{5D34DB50-9B3E-1E17-D438-BB3954418EC4}"/>
              </a:ext>
            </a:extLst>
          </p:cNvPr>
          <p:cNvSpPr>
            <a:spLocks noGrp="1"/>
          </p:cNvSpPr>
          <p:nvPr>
            <p:ph idx="1"/>
          </p:nvPr>
        </p:nvSpPr>
        <p:spPr/>
        <p:txBody>
          <a:bodyPr wrap="square"/>
          <a:lstStyle/>
          <a:p>
            <a:pPr>
              <a:lnSpc>
                <a:spcPct val="100000"/>
              </a:lnSpc>
            </a:pPr>
            <a:r>
              <a:rPr lang="sv-SE" dirty="0"/>
              <a:t>Dashboard on the wiki: </a:t>
            </a:r>
            <a:r>
              <a:rPr lang="sv-SE" sz="1200" dirty="0">
                <a:hlinkClick r:id="rId2"/>
              </a:rPr>
              <a:t>https://wiki.unece.org/display/trans/EqOP+IWG+General+Matters</a:t>
            </a:r>
            <a:r>
              <a:rPr lang="sv-SE" sz="1200" dirty="0"/>
              <a:t> </a:t>
            </a:r>
          </a:p>
          <a:p>
            <a:pPr>
              <a:lnSpc>
                <a:spcPct val="100000"/>
              </a:lnSpc>
            </a:pPr>
            <a:r>
              <a:rPr lang="sv-SE" dirty="0"/>
              <a:t>Accidentology on the wiki: </a:t>
            </a:r>
            <a:r>
              <a:rPr lang="sv-SE" sz="1200" dirty="0">
                <a:hlinkClick r:id="rId3"/>
              </a:rPr>
              <a:t>https://wiki.unece.org/display/trans/EqOP+IWG+Accidentology</a:t>
            </a:r>
            <a:r>
              <a:rPr lang="sv-SE" sz="1200" dirty="0"/>
              <a:t> </a:t>
            </a:r>
          </a:p>
          <a:p>
            <a:pPr>
              <a:lnSpc>
                <a:spcPct val="100000"/>
              </a:lnSpc>
            </a:pPr>
            <a:r>
              <a:rPr lang="sv-SE" dirty="0"/>
              <a:t>Workshop ”Equity issues in frontal impacts relevant for restraint systems”</a:t>
            </a:r>
          </a:p>
          <a:p>
            <a:pPr lvl="1">
              <a:lnSpc>
                <a:spcPct val="100000"/>
              </a:lnSpc>
            </a:pPr>
            <a:r>
              <a:rPr lang="sv-SE" sz="1600" dirty="0"/>
              <a:t>Based on preparatory material, reading list and summaries of field data</a:t>
            </a:r>
          </a:p>
          <a:p>
            <a:pPr lvl="1">
              <a:lnSpc>
                <a:spcPct val="100000"/>
              </a:lnSpc>
            </a:pPr>
            <a:r>
              <a:rPr lang="sv-SE" sz="1600" dirty="0"/>
              <a:t>Extensive presentations on possible improvement in frontal impact safety for diverse occupants</a:t>
            </a:r>
          </a:p>
          <a:p>
            <a:pPr>
              <a:lnSpc>
                <a:spcPct val="100000"/>
              </a:lnSpc>
            </a:pPr>
            <a:r>
              <a:rPr lang="sv-SE" sz="1800" dirty="0"/>
              <a:t>Agreement to kick off task force on frontal impact and restraint systems</a:t>
            </a:r>
          </a:p>
          <a:p>
            <a:pPr>
              <a:lnSpc>
                <a:spcPct val="100000"/>
              </a:lnSpc>
            </a:pPr>
            <a:r>
              <a:rPr lang="sv-SE" sz="1800" dirty="0"/>
              <a:t>Agreement on equity issues and related hypotheses for their root causes</a:t>
            </a:r>
          </a:p>
          <a:p>
            <a:pPr lvl="1">
              <a:lnSpc>
                <a:spcPct val="100000"/>
              </a:lnSpc>
            </a:pPr>
            <a:endParaRPr lang="sv-SE" dirty="0"/>
          </a:p>
          <a:p>
            <a:pPr>
              <a:lnSpc>
                <a:spcPct val="100000"/>
              </a:lnSpc>
            </a:pPr>
            <a:endParaRPr lang="sv-SE" dirty="0"/>
          </a:p>
          <a:p>
            <a:pPr>
              <a:lnSpc>
                <a:spcPct val="100000"/>
              </a:lnSpc>
            </a:pPr>
            <a:endParaRPr lang="sv-SE" dirty="0"/>
          </a:p>
          <a:p>
            <a:pPr marL="274637" lvl="1" indent="0">
              <a:lnSpc>
                <a:spcPct val="100000"/>
              </a:lnSpc>
              <a:buNone/>
            </a:pPr>
            <a:r>
              <a:rPr lang="sv-SE" dirty="0"/>
              <a:t> </a:t>
            </a:r>
          </a:p>
        </p:txBody>
      </p:sp>
    </p:spTree>
    <p:extLst>
      <p:ext uri="{BB962C8B-B14F-4D97-AF65-F5344CB8AC3E}">
        <p14:creationId xmlns:p14="http://schemas.microsoft.com/office/powerpoint/2010/main" val="3809401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5143A-CC8A-A4B3-0142-69F79E3B471D}"/>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0B4BD095-D735-9444-0F25-075FC821D722}"/>
              </a:ext>
            </a:extLst>
          </p:cNvPr>
          <p:cNvSpPr>
            <a:spLocks noGrp="1"/>
          </p:cNvSpPr>
          <p:nvPr>
            <p:ph type="title"/>
          </p:nvPr>
        </p:nvSpPr>
        <p:spPr/>
        <p:txBody>
          <a:bodyPr/>
          <a:lstStyle/>
          <a:p>
            <a:r>
              <a:rPr lang="sv-SE" dirty="0"/>
              <a:t>Result workshop 1/2; see also </a:t>
            </a:r>
            <a:r>
              <a:rPr lang="sv-SE" dirty="0">
                <a:hlinkClick r:id="rId2"/>
              </a:rPr>
              <a:t>’Summary document’</a:t>
            </a:r>
            <a:br>
              <a:rPr lang="sv-SE" dirty="0">
                <a:hlinkClick r:id="rId2"/>
              </a:rPr>
            </a:br>
            <a:r>
              <a:rPr lang="sv-SE" sz="1600" dirty="0"/>
              <a:t>– Consensus on equity issues based on frontal impact field data</a:t>
            </a:r>
          </a:p>
        </p:txBody>
      </p:sp>
      <p:sp>
        <p:nvSpPr>
          <p:cNvPr id="4" name="Content Placeholder 3">
            <a:extLst>
              <a:ext uri="{FF2B5EF4-FFF2-40B4-BE49-F238E27FC236}">
                <a16:creationId xmlns:a16="http://schemas.microsoft.com/office/drawing/2014/main" id="{48F7AE81-7C77-70AD-0B21-70295642EC41}"/>
              </a:ext>
            </a:extLst>
          </p:cNvPr>
          <p:cNvSpPr>
            <a:spLocks noGrp="1"/>
          </p:cNvSpPr>
          <p:nvPr>
            <p:ph idx="1"/>
          </p:nvPr>
        </p:nvSpPr>
        <p:spPr/>
        <p:txBody>
          <a:bodyPr/>
          <a:lstStyle/>
          <a:p>
            <a:pPr marL="342900" lvl="0" indent="-342900">
              <a:lnSpc>
                <a:spcPct val="115000"/>
              </a:lnSpc>
              <a:spcBef>
                <a:spcPts val="100"/>
              </a:spcBef>
              <a:spcAft>
                <a:spcPts val="100"/>
              </a:spcAft>
              <a:buFont typeface="+mj-lt"/>
              <a:buAutoNum type="arabicPeriod"/>
            </a:pPr>
            <a:r>
              <a:rPr lang="en-GB" sz="600" b="1" dirty="0">
                <a:effectLst/>
                <a:latin typeface="Arial" panose="020B0604020202020204" pitchFamily="34" charset="0"/>
                <a:ea typeface="Aptos" panose="020B0004020202020204" pitchFamily="34" charset="0"/>
                <a:cs typeface="Times New Roman" panose="02020603050405020304" pitchFamily="18" charset="0"/>
              </a:rPr>
              <a:t>Overall improvements in vehicle safety</a:t>
            </a:r>
            <a:r>
              <a:rPr lang="en-GB" sz="600" dirty="0">
                <a:effectLst/>
                <a:latin typeface="Arial" panose="020B0604020202020204" pitchFamily="34" charset="0"/>
                <a:ea typeface="Aptos" panose="020B0004020202020204" pitchFamily="34" charset="0"/>
                <a:cs typeface="Times New Roman" panose="02020603050405020304" pitchFamily="18" charset="0"/>
              </a:rPr>
              <a:t> are observed for all groups, with decreasing differences in injury severity outcome between females and males reported in several studies (Kullgren et al. 2020, Noh et al. 2022).</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100"/>
              </a:spcBef>
              <a:spcAft>
                <a:spcPts val="100"/>
              </a:spcAft>
              <a:buFont typeface="+mj-lt"/>
              <a:buAutoNum type="arabicPeriod"/>
            </a:pPr>
            <a:r>
              <a:rPr lang="en-GB" sz="600" b="1" dirty="0">
                <a:effectLst/>
                <a:latin typeface="Arial" panose="020B0604020202020204" pitchFamily="34" charset="0"/>
                <a:ea typeface="Aptos" panose="020B0004020202020204" pitchFamily="34" charset="0"/>
                <a:cs typeface="Times New Roman" panose="02020603050405020304" pitchFamily="18" charset="0"/>
              </a:rPr>
              <a:t>The majority of real-world crashes occur at speeds</a:t>
            </a:r>
            <a:r>
              <a:rPr lang="en-GB" sz="600" dirty="0">
                <a:effectLst/>
                <a:latin typeface="Arial" panose="020B0604020202020204" pitchFamily="34" charset="0"/>
                <a:ea typeface="Aptos" panose="020B0004020202020204" pitchFamily="34" charset="0"/>
                <a:cs typeface="Times New Roman" panose="02020603050405020304" pitchFamily="18" charset="0"/>
              </a:rPr>
              <a:t> </a:t>
            </a:r>
            <a:r>
              <a:rPr lang="en-GB" sz="600" b="1" dirty="0">
                <a:effectLst/>
                <a:latin typeface="Arial" panose="020B0604020202020204" pitchFamily="34" charset="0"/>
                <a:ea typeface="Aptos" panose="020B0004020202020204" pitchFamily="34" charset="0"/>
                <a:cs typeface="Times New Roman" panose="02020603050405020304" pitchFamily="18" charset="0"/>
              </a:rPr>
              <a:t>lower than those specified in regulatory test protocols.</a:t>
            </a:r>
            <a:r>
              <a:rPr lang="en-GB" sz="600" dirty="0">
                <a:effectLst/>
                <a:latin typeface="Arial" panose="020B0604020202020204" pitchFamily="34" charset="0"/>
                <a:ea typeface="Aptos" panose="020B0004020202020204" pitchFamily="34" charset="0"/>
                <a:cs typeface="Times New Roman" panose="02020603050405020304" pitchFamily="18" charset="0"/>
              </a:rPr>
              <a:t> The high frequency of low-severity crashes contributes to a considerable number of injuries, the majority of them at AIS1 and 2 level (Ostling et al. 2024, </a:t>
            </a:r>
            <a:r>
              <a:rPr lang="en-GB" sz="600" u="sng" dirty="0">
                <a:solidFill>
                  <a:srgbClr val="467886"/>
                </a:solidFill>
                <a:effectLst/>
                <a:latin typeface="Arial" panose="020B0604020202020204" pitchFamily="34" charset="0"/>
                <a:ea typeface="Aptos" panose="020B0004020202020204" pitchFamily="34" charset="0"/>
                <a:cs typeface="Times New Roman" panose="02020603050405020304" pitchFamily="18" charset="0"/>
                <a:hlinkClick r:id="rId3"/>
              </a:rPr>
              <a:t>EqOP-Workshop-04-08e - Frontal Impact Crashes - A GIDAS Analysis-1</a:t>
            </a:r>
            <a:r>
              <a:rPr lang="en-GB" sz="600" dirty="0">
                <a:effectLst/>
                <a:latin typeface="Arial" panose="020B0604020202020204" pitchFamily="34" charset="0"/>
                <a:ea typeface="Aptos" panose="020B0004020202020204" pitchFamily="34" charset="0"/>
                <a:cs typeface="Times New Roman" panose="02020603050405020304" pitchFamily="18" charset="0"/>
              </a:rPr>
              <a:t>).  Based on unweighted GIDAS sample, Ostling et al. 2024 reported that the risk of sustaining AIS 2+ injury in those crashes was found to be equally highest for occupants of small cars, but higher for females across all other vehicle categories. The representativeness of those results for the whole of Germany and their robustness regarding other datasets and countries must still be assessed. Moreover, the study uses EES as crash severity indicator, which as well should be further reviewed in the future, as US studies (Brumbelow et al., 2022, Farmer et al., 2025) indicated the importance of considering the mass ratio between the colliding vehicles and delta-V to account for biological gender-specific differences in crash characteristics. </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100"/>
              </a:spcBef>
              <a:spcAft>
                <a:spcPts val="100"/>
              </a:spcAft>
              <a:buFont typeface="+mj-lt"/>
              <a:buAutoNum type="arabicPeriod"/>
            </a:pPr>
            <a:r>
              <a:rPr lang="en-GB" sz="600" b="1" dirty="0">
                <a:effectLst/>
                <a:latin typeface="Arial" panose="020B0604020202020204" pitchFamily="34" charset="0"/>
                <a:ea typeface="Aptos" panose="020B0004020202020204" pitchFamily="34" charset="0"/>
                <a:cs typeface="Times New Roman" panose="02020603050405020304" pitchFamily="18" charset="0"/>
              </a:rPr>
              <a:t>Fatality risk increases with age. </a:t>
            </a:r>
            <a:r>
              <a:rPr lang="en-GB" sz="600" dirty="0">
                <a:effectLst/>
                <a:latin typeface="Arial" panose="020B0604020202020204" pitchFamily="34" charset="0"/>
                <a:ea typeface="Aptos" panose="020B0004020202020204" pitchFamily="34" charset="0"/>
                <a:cs typeface="Times New Roman" panose="02020603050405020304" pitchFamily="18" charset="0"/>
              </a:rPr>
              <a:t>US data shows that differences in fatality risks between females and males are age dependent; where young females are at higher risk than young males and elderly males at higher risk than elderly females (Noh et al. 2022, Abrams et al., 2024). It is currently not clear if this trend is true for other regions.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100"/>
              </a:spcBef>
              <a:spcAft>
                <a:spcPts val="100"/>
              </a:spcAft>
              <a:buFont typeface="+mj-lt"/>
              <a:buAutoNum type="arabicPeriod"/>
            </a:pPr>
            <a:r>
              <a:rPr lang="en-GB" sz="600" b="1" dirty="0">
                <a:effectLst/>
                <a:latin typeface="Arial" panose="020B0604020202020204" pitchFamily="34" charset="0"/>
                <a:ea typeface="Aptos" panose="020B0004020202020204" pitchFamily="34" charset="0"/>
                <a:cs typeface="Times New Roman" panose="02020603050405020304" pitchFamily="18" charset="0"/>
              </a:rPr>
              <a:t>Differences in injury patterns, risks, and outcomes</a:t>
            </a:r>
            <a:r>
              <a:rPr lang="en-GB" sz="600" dirty="0">
                <a:effectLst/>
                <a:latin typeface="Arial" panose="020B0604020202020204" pitchFamily="34" charset="0"/>
                <a:ea typeface="Aptos" panose="020B0004020202020204" pitchFamily="34" charset="0"/>
                <a:cs typeface="Times New Roman" panose="02020603050405020304" pitchFamily="18" charset="0"/>
              </a:rPr>
              <a:t> are observed, depending on vehicle size, vehicle generation, sex, age groups, seat positions, obesity, and crash severity ranges.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100"/>
              </a:spcBef>
              <a:spcAft>
                <a:spcPts val="100"/>
              </a:spcAft>
              <a:buFont typeface="+mj-lt"/>
              <a:buAutoNum type="arabicPeriod"/>
            </a:pPr>
            <a:r>
              <a:rPr lang="en-GB" sz="600" b="1" dirty="0">
                <a:effectLst/>
                <a:latin typeface="Arial" panose="020B0604020202020204" pitchFamily="34" charset="0"/>
                <a:ea typeface="Aptos" panose="020B0004020202020204" pitchFamily="34" charset="0"/>
                <a:cs typeface="Times New Roman" panose="02020603050405020304" pitchFamily="18" charset="0"/>
              </a:rPr>
              <a:t>Females seem to be at higher risk for being injured than males</a:t>
            </a:r>
            <a:r>
              <a:rPr lang="en-GB" sz="600" dirty="0">
                <a:effectLst/>
                <a:latin typeface="Arial" panose="020B0604020202020204" pitchFamily="34" charset="0"/>
                <a:ea typeface="Aptos" panose="020B0004020202020204" pitchFamily="34" charset="0"/>
                <a:cs typeface="Times New Roman" panose="02020603050405020304" pitchFamily="18" charset="0"/>
              </a:rPr>
              <a:t>. Some of the reviewed studies (Kullgren et al. 2020, Brumbelow et al. 2022, Farmer 2025, Abrams &amp; Bass 2024, Ryan and </a:t>
            </a:r>
            <a:r>
              <a:rPr lang="en-GB" sz="600" dirty="0" err="1">
                <a:effectLst/>
                <a:latin typeface="Arial" panose="020B0604020202020204" pitchFamily="34" charset="0"/>
                <a:ea typeface="Aptos" panose="020B0004020202020204" pitchFamily="34" charset="0"/>
                <a:cs typeface="Times New Roman" panose="02020603050405020304" pitchFamily="18" charset="0"/>
              </a:rPr>
              <a:t>Knodler</a:t>
            </a:r>
            <a:r>
              <a:rPr lang="en-GB" sz="600" dirty="0">
                <a:effectLst/>
                <a:latin typeface="Arial" panose="020B0604020202020204" pitchFamily="34" charset="0"/>
                <a:ea typeface="Aptos" panose="020B0004020202020204" pitchFamily="34" charset="0"/>
                <a:cs typeface="Times New Roman" panose="02020603050405020304" pitchFamily="18" charset="0"/>
              </a:rPr>
              <a:t> 2022) indicate a statistically significant higher risk for females of being injured than males, but the ratios differ depending on the following:</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spcBef>
                <a:spcPts val="100"/>
              </a:spcBef>
              <a:spcAft>
                <a:spcPts val="100"/>
              </a:spcAft>
              <a:buFont typeface="Courier New" panose="02070309020205020404" pitchFamily="49" charset="0"/>
              <a:buChar char="o"/>
            </a:pPr>
            <a:r>
              <a:rPr lang="en-GB" sz="600" b="1" dirty="0">
                <a:effectLst/>
                <a:latin typeface="Arial" panose="020B0604020202020204" pitchFamily="34" charset="0"/>
                <a:ea typeface="Courier New" panose="02070309020205020404" pitchFamily="49" charset="0"/>
                <a:cs typeface="Times New Roman" panose="02020603050405020304" pitchFamily="18" charset="0"/>
              </a:rPr>
              <a:t>Injury severity:</a:t>
            </a:r>
            <a:r>
              <a:rPr lang="en-GB" sz="600" dirty="0">
                <a:effectLst/>
                <a:latin typeface="Arial" panose="020B0604020202020204" pitchFamily="34" charset="0"/>
                <a:ea typeface="Courier New" panose="02070309020205020404" pitchFamily="49" charset="0"/>
                <a:cs typeface="Times New Roman" panose="02020603050405020304" pitchFamily="18" charset="0"/>
              </a:rPr>
              <a:t> Brumbelow et al. (2022) found a statistically significant higher risk for females at MAIS 2+ levels, but no statistically significant sex-based difference at MAIS 3+ levels when analysing crashes which were compatible and in which the case vehicle’s front airbag deployed.</a:t>
            </a:r>
            <a:endParaRPr lang="sv-SE" sz="600" dirty="0">
              <a:effectLst/>
              <a:latin typeface="Aptos" panose="020B0004020202020204" pitchFamily="34" charset="0"/>
              <a:ea typeface="Courier New" panose="02070309020205020404" pitchFamily="49" charset="0"/>
              <a:cs typeface="Times New Roman" panose="02020603050405020304" pitchFamily="18" charset="0"/>
            </a:endParaRPr>
          </a:p>
          <a:p>
            <a:pPr marL="742950" lvl="1" indent="-285750">
              <a:lnSpc>
                <a:spcPct val="115000"/>
              </a:lnSpc>
              <a:spcBef>
                <a:spcPts val="100"/>
              </a:spcBef>
              <a:spcAft>
                <a:spcPts val="100"/>
              </a:spcAft>
              <a:buFont typeface="Courier New" panose="02070309020205020404" pitchFamily="49" charset="0"/>
              <a:buChar char="o"/>
            </a:pPr>
            <a:r>
              <a:rPr lang="en-GB" sz="600" b="1" dirty="0">
                <a:effectLst/>
                <a:latin typeface="Arial" panose="020B0604020202020204" pitchFamily="34" charset="0"/>
                <a:ea typeface="Courier New" panose="02070309020205020404" pitchFamily="49" charset="0"/>
                <a:cs typeface="Times New Roman" panose="02020603050405020304" pitchFamily="18" charset="0"/>
              </a:rPr>
              <a:t>Seat position:</a:t>
            </a:r>
            <a:r>
              <a:rPr lang="en-GB" sz="600" dirty="0">
                <a:effectLst/>
                <a:latin typeface="Arial" panose="020B0604020202020204" pitchFamily="34" charset="0"/>
                <a:ea typeface="Courier New" panose="02070309020205020404" pitchFamily="49" charset="0"/>
                <a:cs typeface="Times New Roman" panose="02020603050405020304" pitchFamily="18" charset="0"/>
              </a:rPr>
              <a:t> Noh et al. (2022) reported that the overall fatality risk difference between female and male drivers is minimal (0.5 ± 17.5%), whereas for right-front passengers, females show a higher risk (5.3 ± 16.4%).</a:t>
            </a:r>
            <a:endParaRPr lang="sv-SE" sz="600" dirty="0">
              <a:latin typeface="Aptos" panose="020B0004020202020204" pitchFamily="34" charset="0"/>
              <a:ea typeface="Courier New" panose="02070309020205020404" pitchFamily="49" charset="0"/>
              <a:cs typeface="Times New Roman" panose="02020603050405020304" pitchFamily="18" charset="0"/>
            </a:endParaRPr>
          </a:p>
          <a:p>
            <a:pPr marL="457200" lvl="1" indent="0">
              <a:lnSpc>
                <a:spcPct val="115000"/>
              </a:lnSpc>
              <a:spcBef>
                <a:spcPts val="100"/>
              </a:spcBef>
              <a:spcAft>
                <a:spcPts val="100"/>
              </a:spcAft>
              <a:buNone/>
            </a:pPr>
            <a:r>
              <a:rPr lang="en-GB" sz="600" dirty="0">
                <a:effectLst/>
                <a:latin typeface="Arial" panose="020B0604020202020204" pitchFamily="34" charset="0"/>
                <a:ea typeface="Aptos" panose="020B0004020202020204" pitchFamily="34" charset="0"/>
                <a:cs typeface="Times New Roman" panose="02020603050405020304" pitchFamily="18" charset="0"/>
              </a:rPr>
              <a:t>Other studies (Wallbank et al. 2024; Noh et al., 2022) show no statistically significant differences. None of the reviewed studies indicate a higher overall injury/fatality risk for males, only for specific injury types.</a:t>
            </a:r>
            <a:endParaRPr lang="sv-SE" sz="600" dirty="0">
              <a:latin typeface="Aptos" panose="020B0004020202020204" pitchFamily="34" charset="0"/>
              <a:ea typeface="Aptos" panose="020B0004020202020204" pitchFamily="34" charset="0"/>
              <a:cs typeface="Times New Roman" panose="02020603050405020304" pitchFamily="18" charset="0"/>
            </a:endParaRPr>
          </a:p>
          <a:p>
            <a:pPr marL="342900" indent="-342900">
              <a:lnSpc>
                <a:spcPct val="115000"/>
              </a:lnSpc>
              <a:spcBef>
                <a:spcPts val="100"/>
              </a:spcBef>
              <a:spcAft>
                <a:spcPts val="100"/>
              </a:spcAft>
              <a:buFont typeface="+mj-lt"/>
              <a:buAutoNum type="arabicPeriod"/>
            </a:pPr>
            <a:r>
              <a:rPr lang="en-GB" sz="600" dirty="0">
                <a:latin typeface="Arial" panose="020B0604020202020204" pitchFamily="34" charset="0"/>
                <a:cs typeface="Times New Roman" panose="02020603050405020304" pitchFamily="18" charset="0"/>
              </a:rPr>
              <a:t>The field data studies showed that the injured body region, the severity of the injury (AIS) and the occupant position (passenger or driver) all lead to </a:t>
            </a:r>
            <a:r>
              <a:rPr lang="en-GB" sz="600" b="1" dirty="0">
                <a:latin typeface="Arial" panose="020B0604020202020204" pitchFamily="34" charset="0"/>
                <a:cs typeface="Times New Roman" panose="02020603050405020304" pitchFamily="18" charset="0"/>
              </a:rPr>
              <a:t>variations in the risk of injury between males and females.</a:t>
            </a:r>
            <a:endParaRPr lang="sv-SE" sz="600" b="1" dirty="0">
              <a:latin typeface="Arial" panose="020B0604020202020204" pitchFamily="34" charset="0"/>
              <a:cs typeface="Times New Roman" panose="02020603050405020304" pitchFamily="18" charset="0"/>
            </a:endParaRPr>
          </a:p>
          <a:p>
            <a:pPr marL="342900" indent="-342900">
              <a:lnSpc>
                <a:spcPct val="115000"/>
              </a:lnSpc>
              <a:spcBef>
                <a:spcPts val="100"/>
              </a:spcBef>
              <a:spcAft>
                <a:spcPts val="100"/>
              </a:spcAft>
              <a:buFont typeface="+mj-lt"/>
              <a:buAutoNum type="arabicPeriod"/>
            </a:pPr>
            <a:r>
              <a:rPr lang="en-GB" sz="600" b="1" dirty="0">
                <a:latin typeface="Arial" panose="020B0604020202020204" pitchFamily="34" charset="0"/>
                <a:cs typeface="Times New Roman" panose="02020603050405020304" pitchFamily="18" charset="0"/>
              </a:rPr>
              <a:t>No single injury stands out in terms of equity issues </a:t>
            </a:r>
            <a:endParaRPr lang="sv-SE" sz="600" b="1" dirty="0">
              <a:latin typeface="Arial" panose="020B0604020202020204" pitchFamily="34" charset="0"/>
              <a:cs typeface="Times New Roman" panose="02020603050405020304" pitchFamily="18" charset="0"/>
            </a:endParaRPr>
          </a:p>
          <a:p>
            <a:pPr marL="690562" lvl="1" indent="-342900">
              <a:lnSpc>
                <a:spcPct val="115000"/>
              </a:lnSpc>
              <a:spcBef>
                <a:spcPts val="100"/>
              </a:spcBef>
              <a:spcAft>
                <a:spcPts val="100"/>
              </a:spcAft>
              <a:buFont typeface="Symbol" panose="05050102010706020507" pitchFamily="18" charset="2"/>
              <a:buChar char=""/>
            </a:pPr>
            <a:r>
              <a:rPr lang="en-GB" sz="600" dirty="0">
                <a:effectLst/>
                <a:latin typeface="Arial" panose="020B0604020202020204" pitchFamily="34" charset="0"/>
                <a:ea typeface="Aptos" panose="020B0004020202020204" pitchFamily="34" charset="0"/>
                <a:cs typeface="Times New Roman" panose="02020603050405020304" pitchFamily="18" charset="0"/>
              </a:rPr>
              <a:t>The injury risk seems to </a:t>
            </a:r>
            <a:r>
              <a:rPr lang="en-US" sz="600" dirty="0">
                <a:effectLst/>
                <a:latin typeface="Arial" panose="020B0604020202020204" pitchFamily="34" charset="0"/>
                <a:ea typeface="Aptos" panose="020B0004020202020204" pitchFamily="34" charset="0"/>
                <a:cs typeface="Times New Roman" panose="02020603050405020304" pitchFamily="18" charset="0"/>
              </a:rPr>
              <a:t>be distributed over different body regions with females exhibiting a higher risk in some but not all regions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977900" lvl="2" indent="-285750">
              <a:lnSpc>
                <a:spcPct val="115000"/>
              </a:lnSpc>
              <a:spcBef>
                <a:spcPts val="100"/>
              </a:spcBef>
              <a:spcAft>
                <a:spcPts val="100"/>
              </a:spcAft>
              <a:buFont typeface="Courier New" panose="02070309020205020404" pitchFamily="49" charset="0"/>
              <a:buChar char="o"/>
            </a:pPr>
            <a:r>
              <a:rPr lang="en-GB" sz="600" dirty="0">
                <a:effectLst/>
                <a:latin typeface="Arial" panose="020B0604020202020204" pitchFamily="34" charset="0"/>
                <a:ea typeface="Aptos" panose="020B0004020202020204" pitchFamily="34" charset="0"/>
                <a:cs typeface="Times New Roman" panose="02020603050405020304" pitchFamily="18" charset="0"/>
              </a:rPr>
              <a:t>Concussion (AIS2+) (Antona-</a:t>
            </a:r>
            <a:r>
              <a:rPr lang="en-GB" sz="600" dirty="0" err="1">
                <a:effectLst/>
                <a:latin typeface="Arial" panose="020B0604020202020204" pitchFamily="34" charset="0"/>
                <a:ea typeface="Aptos" panose="020B0004020202020204" pitchFamily="34" charset="0"/>
                <a:cs typeface="Times New Roman" panose="02020603050405020304" pitchFamily="18" charset="0"/>
              </a:rPr>
              <a:t>Makoshi</a:t>
            </a:r>
            <a:r>
              <a:rPr lang="en-GB" sz="600" dirty="0">
                <a:effectLst/>
                <a:latin typeface="Arial" panose="020B0604020202020204" pitchFamily="34" charset="0"/>
                <a:ea typeface="Aptos" panose="020B0004020202020204" pitchFamily="34" charset="0"/>
                <a:cs typeface="Times New Roman" panose="02020603050405020304" pitchFamily="18" charset="0"/>
              </a:rPr>
              <a:t> et al., 2018)</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977900" lvl="2" indent="-285750">
              <a:lnSpc>
                <a:spcPct val="115000"/>
              </a:lnSpc>
              <a:spcBef>
                <a:spcPts val="100"/>
              </a:spcBef>
              <a:spcAft>
                <a:spcPts val="100"/>
              </a:spcAft>
              <a:buFont typeface="Courier New" panose="02070309020205020404" pitchFamily="49" charset="0"/>
              <a:buChar char="o"/>
            </a:pPr>
            <a:r>
              <a:rPr lang="en-GB" sz="600" dirty="0">
                <a:effectLst/>
                <a:latin typeface="Arial" panose="020B0604020202020204" pitchFamily="34" charset="0"/>
                <a:ea typeface="Aptos" panose="020B0004020202020204" pitchFamily="34" charset="0"/>
                <a:cs typeface="Times New Roman" panose="02020603050405020304" pitchFamily="18" charset="0"/>
              </a:rPr>
              <a:t>Lower Extremity Injuries (AIS 2+) (Brumbelow, 2023)</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977900" lvl="2" indent="-285750">
              <a:lnSpc>
                <a:spcPct val="115000"/>
              </a:lnSpc>
              <a:spcBef>
                <a:spcPts val="100"/>
              </a:spcBef>
              <a:spcAft>
                <a:spcPts val="100"/>
              </a:spcAft>
              <a:buFont typeface="Courier New" panose="02070309020205020404" pitchFamily="49" charset="0"/>
              <a:buChar char="o"/>
            </a:pPr>
            <a:r>
              <a:rPr lang="en-GB" sz="600" dirty="0">
                <a:effectLst/>
                <a:latin typeface="Arial" panose="020B0604020202020204" pitchFamily="34" charset="0"/>
                <a:ea typeface="Aptos" panose="020B0004020202020204" pitchFamily="34" charset="0"/>
                <a:cs typeface="Times New Roman" panose="02020603050405020304" pitchFamily="18" charset="0"/>
              </a:rPr>
              <a:t>Neck Injuries (AIS 1+) (</a:t>
            </a:r>
            <a:r>
              <a:rPr lang="en-GB" sz="600" u="sng" dirty="0">
                <a:solidFill>
                  <a:srgbClr val="467886"/>
                </a:solidFill>
                <a:effectLst/>
                <a:latin typeface="Arial" panose="020B0604020202020204" pitchFamily="34" charset="0"/>
                <a:ea typeface="Aptos" panose="020B0004020202020204" pitchFamily="34" charset="0"/>
                <a:cs typeface="Times New Roman" panose="02020603050405020304" pitchFamily="18" charset="0"/>
                <a:hlinkClick r:id="rId3"/>
              </a:rPr>
              <a:t>EqOP-Workshop-04-08e - Frontal Impact Crashes - A GIDAS Analysis-1</a:t>
            </a:r>
            <a:r>
              <a:rPr lang="en-GB" sz="600" dirty="0">
                <a:effectLst/>
                <a:latin typeface="Arial" panose="020B0604020202020204" pitchFamily="34" charset="0"/>
                <a:ea typeface="Aptos" panose="020B0004020202020204" pitchFamily="34" charset="0"/>
                <a:cs typeface="Times New Roman" panose="02020603050405020304" pitchFamily="18" charset="0"/>
              </a:rPr>
              <a:t>)</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977900" lvl="2" indent="-285750">
              <a:lnSpc>
                <a:spcPct val="115000"/>
              </a:lnSpc>
              <a:spcBef>
                <a:spcPts val="100"/>
              </a:spcBef>
              <a:spcAft>
                <a:spcPts val="100"/>
              </a:spcAft>
              <a:buFont typeface="Courier New" panose="02070309020205020404" pitchFamily="49" charset="0"/>
              <a:buChar char="o"/>
            </a:pPr>
            <a:r>
              <a:rPr lang="en-GB" sz="600" dirty="0">
                <a:effectLst/>
                <a:latin typeface="Arial" panose="020B0604020202020204" pitchFamily="34" charset="0"/>
                <a:ea typeface="Aptos" panose="020B0004020202020204" pitchFamily="34" charset="0"/>
                <a:cs typeface="Times New Roman" panose="02020603050405020304" pitchFamily="18" charset="0"/>
              </a:rPr>
              <a:t>Sternum Fractures (AIS</a:t>
            </a:r>
            <a:r>
              <a:rPr lang="en-GB" sz="600" i="1" dirty="0">
                <a:effectLst/>
                <a:latin typeface="Arial" panose="020B0604020202020204" pitchFamily="34" charset="0"/>
                <a:ea typeface="Aptos" panose="020B0004020202020204" pitchFamily="34" charset="0"/>
                <a:cs typeface="Times New Roman" panose="02020603050405020304" pitchFamily="18" charset="0"/>
              </a:rPr>
              <a:t> 2+)</a:t>
            </a:r>
            <a:r>
              <a:rPr lang="en-GB" sz="600" dirty="0">
                <a:effectLst/>
                <a:latin typeface="Arial" panose="020B0604020202020204" pitchFamily="34" charset="0"/>
                <a:ea typeface="Aptos" panose="020B0004020202020204" pitchFamily="34" charset="0"/>
                <a:cs typeface="Times New Roman" panose="02020603050405020304" pitchFamily="18" charset="0"/>
              </a:rPr>
              <a:t> (</a:t>
            </a:r>
            <a:r>
              <a:rPr lang="en-GB" sz="600" dirty="0" err="1">
                <a:effectLst/>
                <a:latin typeface="Arial" panose="020B0604020202020204" pitchFamily="34" charset="0"/>
                <a:ea typeface="Aptos" panose="020B0004020202020204" pitchFamily="34" charset="0"/>
                <a:cs typeface="Times New Roman" panose="02020603050405020304" pitchFamily="18" charset="0"/>
              </a:rPr>
              <a:t>Ranmal</a:t>
            </a:r>
            <a:r>
              <a:rPr lang="en-GB" sz="600" dirty="0">
                <a:effectLst/>
                <a:latin typeface="Arial" panose="020B0604020202020204" pitchFamily="34" charset="0"/>
                <a:ea typeface="Aptos" panose="020B0004020202020204" pitchFamily="34" charset="0"/>
                <a:cs typeface="Times New Roman" panose="02020603050405020304" pitchFamily="18" charset="0"/>
              </a:rPr>
              <a:t> et al., 2024)</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977900" lvl="2" indent="-285750">
              <a:lnSpc>
                <a:spcPct val="115000"/>
              </a:lnSpc>
              <a:spcBef>
                <a:spcPts val="100"/>
              </a:spcBef>
              <a:spcAft>
                <a:spcPts val="100"/>
              </a:spcAft>
              <a:buFont typeface="Courier New" panose="02070309020205020404" pitchFamily="49" charset="0"/>
              <a:buChar char="o"/>
            </a:pPr>
            <a:r>
              <a:rPr lang="en-GB" sz="600" dirty="0">
                <a:effectLst/>
                <a:latin typeface="Arial" panose="020B0604020202020204" pitchFamily="34" charset="0"/>
                <a:ea typeface="Aptos" panose="020B0004020202020204" pitchFamily="34" charset="0"/>
                <a:cs typeface="Times New Roman" panose="02020603050405020304" pitchFamily="18" charset="0"/>
              </a:rPr>
              <a:t>Abdominal Injuries (AIS 2+) (Brumbelow et al., 2022; Ryan et al., 2022; </a:t>
            </a:r>
            <a:r>
              <a:rPr lang="en-GB" sz="600" u="sng" dirty="0">
                <a:solidFill>
                  <a:srgbClr val="467886"/>
                </a:solidFill>
                <a:effectLst/>
                <a:latin typeface="Arial" panose="020B0604020202020204" pitchFamily="34" charset="0"/>
                <a:ea typeface="Aptos" panose="020B0004020202020204" pitchFamily="34" charset="0"/>
                <a:cs typeface="Times New Roman" panose="02020603050405020304" pitchFamily="18" charset="0"/>
                <a:hlinkClick r:id="rId4" tooltip="Herunterladen"/>
              </a:rPr>
              <a:t>EqOP-Workshop-04-07e - Sex-Based Disparities in Abdominal Injury Risk (JAMA JARI).pdf </a:t>
            </a:r>
            <a:r>
              <a:rPr lang="en-GB" sz="600" dirty="0">
                <a:effectLst/>
                <a:latin typeface="Arial" panose="020B0604020202020204" pitchFamily="34" charset="0"/>
                <a:ea typeface="Aptos" panose="020B0004020202020204" pitchFamily="34" charset="0"/>
                <a:cs typeface="Times New Roman" panose="02020603050405020304" pitchFamily="18" charset="0"/>
              </a:rPr>
              <a:t> citing Abrams et al., 2022</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690562" lvl="1" indent="-342900">
              <a:lnSpc>
                <a:spcPct val="115000"/>
              </a:lnSpc>
              <a:spcBef>
                <a:spcPts val="100"/>
              </a:spcBef>
              <a:spcAft>
                <a:spcPts val="100"/>
              </a:spcAft>
              <a:buFont typeface="Symbol" panose="05050102010706020507" pitchFamily="18" charset="2"/>
              <a:buChar char=""/>
            </a:pPr>
            <a:r>
              <a:rPr lang="en-US" sz="600" dirty="0">
                <a:effectLst/>
                <a:latin typeface="Arial" panose="020B0604020202020204" pitchFamily="34" charset="0"/>
                <a:ea typeface="Aptos" panose="020B0004020202020204" pitchFamily="34" charset="0"/>
                <a:cs typeface="Times New Roman" panose="02020603050405020304" pitchFamily="18" charset="0"/>
              </a:rPr>
              <a:t>Elderly occupants, independent of sex, exhibit a higher risk of thoracic </a:t>
            </a:r>
            <a:r>
              <a:rPr lang="en-GB" sz="600" dirty="0">
                <a:effectLst/>
                <a:latin typeface="Arial" panose="020B0604020202020204" pitchFamily="34" charset="0"/>
                <a:ea typeface="Aptos" panose="020B0004020202020204" pitchFamily="34" charset="0"/>
                <a:cs typeface="Times New Roman" panose="02020603050405020304" pitchFamily="18" charset="0"/>
              </a:rPr>
              <a:t>(AIS2+, AIS3+) (</a:t>
            </a:r>
            <a:r>
              <a:rPr lang="en-GB" sz="600" dirty="0" err="1">
                <a:effectLst/>
                <a:latin typeface="Arial" panose="020B0604020202020204" pitchFamily="34" charset="0"/>
                <a:ea typeface="Aptos" panose="020B0004020202020204" pitchFamily="34" charset="0"/>
                <a:cs typeface="Times New Roman" panose="02020603050405020304" pitchFamily="18" charset="0"/>
              </a:rPr>
              <a:t>Ranmal</a:t>
            </a:r>
            <a:r>
              <a:rPr lang="en-GB" sz="600" dirty="0">
                <a:effectLst/>
                <a:latin typeface="Arial" panose="020B0604020202020204" pitchFamily="34" charset="0"/>
                <a:ea typeface="Aptos" panose="020B0004020202020204" pitchFamily="34" charset="0"/>
                <a:cs typeface="Times New Roman" panose="02020603050405020304" pitchFamily="18" charset="0"/>
              </a:rPr>
              <a:t> et al., 2024)</a:t>
            </a:r>
            <a:r>
              <a:rPr lang="en-US" sz="600" dirty="0">
                <a:effectLst/>
                <a:latin typeface="Arial" panose="020B0604020202020204" pitchFamily="34" charset="0"/>
                <a:ea typeface="Aptos" panose="020B0004020202020204" pitchFamily="34" charset="0"/>
                <a:cs typeface="Times New Roman" panose="02020603050405020304" pitchFamily="18" charset="0"/>
              </a:rPr>
              <a:t> injury and subdural </a:t>
            </a:r>
            <a:r>
              <a:rPr lang="en-US" sz="600" dirty="0" err="1">
                <a:effectLst/>
                <a:latin typeface="Arial" panose="020B0604020202020204" pitchFamily="34" charset="0"/>
                <a:ea typeface="Aptos" panose="020B0004020202020204" pitchFamily="34" charset="0"/>
                <a:cs typeface="Times New Roman" panose="02020603050405020304" pitchFamily="18" charset="0"/>
              </a:rPr>
              <a:t>haematomas</a:t>
            </a:r>
            <a:r>
              <a:rPr lang="en-US" sz="600" dirty="0">
                <a:effectLst/>
                <a:latin typeface="Arial" panose="020B0604020202020204" pitchFamily="34" charset="0"/>
                <a:ea typeface="Aptos" panose="020B0004020202020204" pitchFamily="34" charset="0"/>
                <a:cs typeface="Times New Roman" panose="02020603050405020304" pitchFamily="18" charset="0"/>
              </a:rPr>
              <a:t> </a:t>
            </a:r>
            <a:r>
              <a:rPr lang="en-GB" sz="600" dirty="0">
                <a:effectLst/>
                <a:latin typeface="Arial" panose="020B0604020202020204" pitchFamily="34" charset="0"/>
                <a:ea typeface="Aptos" panose="020B0004020202020204" pitchFamily="34" charset="0"/>
                <a:cs typeface="Times New Roman" panose="02020603050405020304" pitchFamily="18" charset="0"/>
              </a:rPr>
              <a:t>(AIS 3-4) </a:t>
            </a:r>
            <a:r>
              <a:rPr lang="en-US" sz="600" dirty="0">
                <a:effectLst/>
                <a:latin typeface="Arial" panose="020B0604020202020204" pitchFamily="34" charset="0"/>
                <a:ea typeface="Aptos" panose="020B0004020202020204" pitchFamily="34" charset="0"/>
                <a:cs typeface="Times New Roman" panose="02020603050405020304" pitchFamily="18" charset="0"/>
              </a:rPr>
              <a:t>of the head </a:t>
            </a:r>
            <a:r>
              <a:rPr lang="en-GB" sz="600" dirty="0">
                <a:effectLst/>
                <a:latin typeface="Arial" panose="020B0604020202020204" pitchFamily="34" charset="0"/>
                <a:ea typeface="Aptos" panose="020B0004020202020204" pitchFamily="34" charset="0"/>
                <a:cs typeface="Times New Roman" panose="02020603050405020304" pitchFamily="18" charset="0"/>
              </a:rPr>
              <a:t>(Antona-</a:t>
            </a:r>
            <a:r>
              <a:rPr lang="en-GB" sz="600" dirty="0" err="1">
                <a:effectLst/>
                <a:latin typeface="Arial" panose="020B0604020202020204" pitchFamily="34" charset="0"/>
                <a:ea typeface="Aptos" panose="020B0004020202020204" pitchFamily="34" charset="0"/>
                <a:cs typeface="Times New Roman" panose="02020603050405020304" pitchFamily="18" charset="0"/>
              </a:rPr>
              <a:t>Makoshi</a:t>
            </a:r>
            <a:r>
              <a:rPr lang="en-GB" sz="600" dirty="0">
                <a:effectLst/>
                <a:latin typeface="Arial" panose="020B0604020202020204" pitchFamily="34" charset="0"/>
                <a:ea typeface="Aptos" panose="020B0004020202020204" pitchFamily="34" charset="0"/>
                <a:cs typeface="Times New Roman" panose="02020603050405020304" pitchFamily="18" charset="0"/>
              </a:rPr>
              <a:t> et al., 2018)</a:t>
            </a:r>
            <a:endParaRPr lang="sv-SE" sz="600" dirty="0">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100"/>
              </a:spcBef>
              <a:spcAft>
                <a:spcPts val="100"/>
              </a:spcAft>
              <a:buFont typeface="+mj-lt"/>
              <a:buAutoNum type="arabicPeriod"/>
            </a:pPr>
            <a:r>
              <a:rPr lang="en-GB" sz="600" dirty="0">
                <a:effectLst/>
                <a:latin typeface="Arial" panose="020B0604020202020204" pitchFamily="34" charset="0"/>
                <a:ea typeface="Aptos" panose="020B0004020202020204" pitchFamily="34" charset="0"/>
                <a:cs typeface="Times New Roman" panose="02020603050405020304" pitchFamily="18" charset="0"/>
              </a:rPr>
              <a:t>The same type of injury is observed to result in </a:t>
            </a:r>
            <a:r>
              <a:rPr lang="en-GB" sz="600" b="1" dirty="0">
                <a:effectLst/>
                <a:latin typeface="Arial" panose="020B0604020202020204" pitchFamily="34" charset="0"/>
                <a:ea typeface="Aptos" panose="020B0004020202020204" pitchFamily="34" charset="0"/>
                <a:cs typeface="Times New Roman" panose="02020603050405020304" pitchFamily="18" charset="0"/>
              </a:rPr>
              <a:t>different outcomes</a:t>
            </a:r>
            <a:r>
              <a:rPr lang="en-GB" sz="600" dirty="0">
                <a:effectLst/>
                <a:latin typeface="Arial" panose="020B0604020202020204" pitchFamily="34" charset="0"/>
                <a:ea typeface="Aptos" panose="020B0004020202020204" pitchFamily="34" charset="0"/>
                <a:cs typeface="Times New Roman" panose="02020603050405020304" pitchFamily="18" charset="0"/>
              </a:rPr>
              <a:t> (risk of permanent medical impairment, shock index) depending on the age of the person and if they are male or female (Kullgren et al., 2020; Somasundaram et al. 2024).</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77080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D98181D-E59C-3CEE-9ADD-BFDD3638043A}"/>
              </a:ext>
            </a:extLst>
          </p:cNvPr>
          <p:cNvSpPr>
            <a:spLocks noGrp="1"/>
          </p:cNvSpPr>
          <p:nvPr>
            <p:ph type="title"/>
          </p:nvPr>
        </p:nvSpPr>
        <p:spPr/>
        <p:txBody>
          <a:bodyPr/>
          <a:lstStyle/>
          <a:p>
            <a:r>
              <a:rPr lang="sv-SE" dirty="0"/>
              <a:t>Result workshop 2/2; see also </a:t>
            </a:r>
            <a:r>
              <a:rPr lang="sv-SE" dirty="0">
                <a:hlinkClick r:id="rId2"/>
              </a:rPr>
              <a:t>’Summary document’</a:t>
            </a:r>
            <a:br>
              <a:rPr lang="sv-SE" dirty="0">
                <a:hlinkClick r:id="rId2"/>
              </a:rPr>
            </a:br>
            <a:r>
              <a:rPr lang="sv-SE" sz="1600" dirty="0"/>
              <a:t>– Consensus on hypotheses of reasons for equity issues in frontal impacts</a:t>
            </a:r>
          </a:p>
        </p:txBody>
      </p:sp>
      <p:sp>
        <p:nvSpPr>
          <p:cNvPr id="9" name="Content Placeholder 8">
            <a:extLst>
              <a:ext uri="{FF2B5EF4-FFF2-40B4-BE49-F238E27FC236}">
                <a16:creationId xmlns:a16="http://schemas.microsoft.com/office/drawing/2014/main" id="{B7144E44-C278-FFC2-FA59-833A8C1BF1E0}"/>
              </a:ext>
            </a:extLst>
          </p:cNvPr>
          <p:cNvSpPr>
            <a:spLocks noGrp="1"/>
          </p:cNvSpPr>
          <p:nvPr>
            <p:ph idx="1"/>
          </p:nvPr>
        </p:nvSpPr>
        <p:spPr/>
        <p:txBody>
          <a:bodyPr/>
          <a:lstStyle/>
          <a:p>
            <a:pPr marL="342900" lvl="0" indent="-342900">
              <a:lnSpc>
                <a:spcPct val="115000"/>
              </a:lnSpc>
              <a:buFont typeface="+mj-lt"/>
              <a:buAutoNum type="arabicPeriod"/>
              <a:tabLst>
                <a:tab pos="4572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Occupant Physiological and Psychological Characteristics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b="1" dirty="0">
                <a:effectLst/>
                <a:latin typeface="Arial" panose="020B0604020202020204" pitchFamily="34" charset="0"/>
                <a:ea typeface="Aptos" panose="020B0004020202020204" pitchFamily="34" charset="0"/>
                <a:cs typeface="Times New Roman" panose="02020603050405020304" pitchFamily="18" charset="0"/>
              </a:rPr>
              <a:t>Injury risks in a crash are influenced by age and body shape. </a:t>
            </a:r>
            <a:endParaRPr lang="sv-SE" sz="600" b="1"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GB" sz="600" b="1" dirty="0">
                <a:effectLst/>
                <a:latin typeface="Arial" panose="020B0604020202020204" pitchFamily="34" charset="0"/>
                <a:ea typeface="Aptos" panose="020B0004020202020204" pitchFamily="34" charset="0"/>
                <a:cs typeface="Times New Roman" panose="02020603050405020304" pitchFamily="18" charset="0"/>
              </a:rPr>
              <a:t>Body shape (including the internal anatomy) is influenced by sex, age, body height, geometric proportion, weight and weight distribution.</a:t>
            </a:r>
            <a:endParaRPr lang="sv-SE" sz="600" b="1"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b="1" dirty="0">
                <a:effectLst/>
                <a:latin typeface="Arial" panose="020B0604020202020204" pitchFamily="34" charset="0"/>
                <a:ea typeface="Aptos" panose="020B0004020202020204" pitchFamily="34" charset="0"/>
                <a:cs typeface="Times New Roman" panose="02020603050405020304" pitchFamily="18" charset="0"/>
              </a:rPr>
              <a:t>Body shapes affect the interaction of the occupant with the seatbelt, airbag, seat, and the vehicle interior.</a:t>
            </a:r>
            <a:endParaRPr lang="sv-SE" sz="600" b="1"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Psychological characteristics have the potential to influence a person’s perception of risk and comfort, which potentially leads to changes in seat position and seat adjustments (affecting also body position in seat), as well as seatbelt routing across the body.</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mj-lt"/>
              <a:buAutoNum type="arabicPeriod"/>
              <a:tabLst>
                <a:tab pos="4572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Seatbelt and Seat Interaction</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Seatbelts are among the most effective life-saving technologies in road vehicles. A seatbelt system includes in a broad sense the belt retractor, buckle, belt webbing and its routing, force loading mechanisms such as pre-tensioners and load limiters, and anchorage points.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The way a vehicle occupants </a:t>
            </a:r>
            <a:r>
              <a:rPr lang="en-US" sz="600" b="1" dirty="0">
                <a:effectLst/>
                <a:latin typeface="Arial" panose="020B0604020202020204" pitchFamily="34" charset="0"/>
                <a:ea typeface="Aptos" panose="020B0004020202020204" pitchFamily="34" charset="0"/>
                <a:cs typeface="Times New Roman" panose="02020603050405020304" pitchFamily="18" charset="0"/>
              </a:rPr>
              <a:t>engage with the seatbelt system depends on their body shape </a:t>
            </a:r>
            <a:r>
              <a:rPr lang="en-US" sz="600" dirty="0">
                <a:effectLst/>
                <a:latin typeface="Arial" panose="020B0604020202020204" pitchFamily="34" charset="0"/>
                <a:ea typeface="Aptos" panose="020B0004020202020204" pitchFamily="34" charset="0"/>
                <a:cs typeface="Times New Roman" panose="02020603050405020304" pitchFamily="18" charset="0"/>
              </a:rPr>
              <a:t>and factors such as the way they adjust the seat (seat back adjustments, seat forwards or rearwards) and seatbelt (the d-ring position) and where the occupant is positioned (in front driver seat or in any of the passenger seats), as well as electronic controls of the seatbelt such as trigger times and loading forces. </a:t>
            </a:r>
            <a:br>
              <a:rPr lang="en-US" sz="600" dirty="0">
                <a:effectLst/>
                <a:latin typeface="Arial" panose="020B0604020202020204" pitchFamily="34" charset="0"/>
                <a:ea typeface="Aptos" panose="020B0004020202020204" pitchFamily="34" charset="0"/>
                <a:cs typeface="Times New Roman" panose="02020603050405020304" pitchFamily="18" charset="0"/>
              </a:rPr>
            </a:br>
            <a:br>
              <a:rPr lang="en-US" sz="600" dirty="0">
                <a:effectLst/>
                <a:latin typeface="Arial" panose="020B0604020202020204" pitchFamily="34" charset="0"/>
                <a:ea typeface="Aptos" panose="020B0004020202020204" pitchFamily="34" charset="0"/>
                <a:cs typeface="Times New Roman" panose="02020603050405020304" pitchFamily="18" charset="0"/>
              </a:rPr>
            </a:br>
            <a:r>
              <a:rPr lang="en-US" sz="600" dirty="0">
                <a:effectLst/>
                <a:latin typeface="Arial" panose="020B0604020202020204" pitchFamily="34" charset="0"/>
                <a:ea typeface="Aptos" panose="020B0004020202020204" pitchFamily="34" charset="0"/>
                <a:cs typeface="Times New Roman" panose="02020603050405020304" pitchFamily="18" charset="0"/>
              </a:rPr>
              <a:t>While seatbelts protect, imperfect fit may decrease their effectiveness: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1143000" lvl="2" indent="-228600">
              <a:lnSpc>
                <a:spcPct val="115000"/>
              </a:lnSpc>
              <a:buFont typeface="Symbol" panose="05050102010706020507" pitchFamily="18" charset="2"/>
              <a:buChar char=""/>
              <a:tabLst>
                <a:tab pos="13716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Poor shoulder belt interaction with the body can result in the occupant slipping out of the seatbelt, and excessive or rotational torso and head excursion.</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1143000" lvl="2" indent="-228600">
              <a:lnSpc>
                <a:spcPct val="115000"/>
              </a:lnSpc>
              <a:buFont typeface="Symbol" panose="05050102010706020507" pitchFamily="18" charset="2"/>
              <a:buChar char=""/>
              <a:tabLst>
                <a:tab pos="13716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Poor lap belt interaction with the body can result in excessive pelvis displacement or submarining.</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Seat pan performance is important for the prevention of submarining; seat design in general is important for belt routing and fit.</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mj-lt"/>
              <a:buAutoNum type="arabicPeriod"/>
              <a:tabLst>
                <a:tab pos="4572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Airbag Interaction</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Interaction with the airbag is strongly influenced by the interaction with the seatbelt, which as mentioned above can be </a:t>
            </a:r>
            <a:r>
              <a:rPr lang="en-US" sz="600" b="1" dirty="0">
                <a:effectLst/>
                <a:latin typeface="Arial" panose="020B0604020202020204" pitchFamily="34" charset="0"/>
                <a:ea typeface="Aptos" panose="020B0004020202020204" pitchFamily="34" charset="0"/>
                <a:cs typeface="Times New Roman" panose="02020603050405020304" pitchFamily="18" charset="0"/>
              </a:rPr>
              <a:t>influenced by body shape. </a:t>
            </a:r>
            <a:endParaRPr lang="sv-SE" sz="600" b="1"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Furthermore, airbag interaction is affected by the distance and contact situations which is affected by position of the seat as well as the </a:t>
            </a:r>
            <a:r>
              <a:rPr lang="en-US" sz="600" b="1" dirty="0">
                <a:effectLst/>
                <a:latin typeface="Arial" panose="020B0604020202020204" pitchFamily="34" charset="0"/>
                <a:ea typeface="Aptos" panose="020B0004020202020204" pitchFamily="34" charset="0"/>
                <a:cs typeface="Times New Roman" panose="02020603050405020304" pitchFamily="18" charset="0"/>
              </a:rPr>
              <a:t>body posture and shape </a:t>
            </a:r>
            <a:r>
              <a:rPr lang="en-US" sz="600" dirty="0">
                <a:effectLst/>
                <a:latin typeface="Arial" panose="020B0604020202020204" pitchFamily="34" charset="0"/>
                <a:ea typeface="Aptos" panose="020B0004020202020204" pitchFamily="34" charset="0"/>
                <a:cs typeface="Times New Roman" panose="02020603050405020304" pitchFamily="18" charset="0"/>
              </a:rPr>
              <a:t>of the occupant.</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mj-lt"/>
              <a:buAutoNum type="arabicPeriod"/>
              <a:tabLst>
                <a:tab pos="4572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Interaction with Vehicle Interior </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The interaction with the vehicle interior is </a:t>
            </a:r>
            <a:r>
              <a:rPr lang="en-US" sz="600" b="1" dirty="0">
                <a:effectLst/>
                <a:latin typeface="Arial" panose="020B0604020202020204" pitchFamily="34" charset="0"/>
                <a:ea typeface="Aptos" panose="020B0004020202020204" pitchFamily="34" charset="0"/>
                <a:cs typeface="Times New Roman" panose="02020603050405020304" pitchFamily="18" charset="0"/>
              </a:rPr>
              <a:t>strongly influenced by the interaction with the seatbelt, seat and airbag</a:t>
            </a:r>
            <a:r>
              <a:rPr lang="en-US" sz="600" dirty="0">
                <a:effectLst/>
                <a:latin typeface="Arial" panose="020B0604020202020204" pitchFamily="34" charset="0"/>
                <a:ea typeface="Aptos" panose="020B0004020202020204" pitchFamily="34" charset="0"/>
                <a:cs typeface="Times New Roman" panose="02020603050405020304" pitchFamily="18" charset="0"/>
              </a:rPr>
              <a:t>.</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mj-lt"/>
              <a:buAutoNum type="arabicPeriod"/>
              <a:tabLst>
                <a:tab pos="457200" algn="l"/>
              </a:tabLst>
            </a:pPr>
            <a:r>
              <a:rPr lang="en-US" sz="600" dirty="0">
                <a:effectLst/>
                <a:latin typeface="Arial" panose="020B0604020202020204" pitchFamily="34" charset="0"/>
                <a:ea typeface="Aptos" panose="020B0004020202020204" pitchFamily="34" charset="0"/>
                <a:cs typeface="Times New Roman" panose="02020603050405020304" pitchFamily="18" charset="0"/>
              </a:rPr>
              <a:t>Injury Tolerances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15000"/>
              </a:lnSpc>
              <a:buFont typeface="+mj-lt"/>
              <a:buAutoNum type="arabicPeriod"/>
              <a:tabLst>
                <a:tab pos="914400" algn="l"/>
              </a:tabLst>
            </a:pPr>
            <a:r>
              <a:rPr lang="en-US" sz="600" b="1" dirty="0">
                <a:effectLst/>
                <a:latin typeface="Arial" panose="020B0604020202020204" pitchFamily="34" charset="0"/>
                <a:ea typeface="Aptos" panose="020B0004020202020204" pitchFamily="34" charset="0"/>
                <a:cs typeface="Times New Roman" panose="02020603050405020304" pitchFamily="18" charset="0"/>
              </a:rPr>
              <a:t>Bone density changes with age</a:t>
            </a:r>
            <a:r>
              <a:rPr lang="en-US" sz="600" dirty="0">
                <a:effectLst/>
                <a:latin typeface="Arial" panose="020B0604020202020204" pitchFamily="34" charset="0"/>
                <a:ea typeface="Aptos" panose="020B0004020202020204" pitchFamily="34" charset="0"/>
                <a:cs typeface="Times New Roman" panose="02020603050405020304" pitchFamily="18" charset="0"/>
              </a:rPr>
              <a:t> and may differ between sexes, which contribute to varying injury tolerances.</a:t>
            </a:r>
            <a:endParaRPr lang="sv-SE" sz="600" dirty="0">
              <a:effectLst/>
              <a:latin typeface="Aptos" panose="020B0004020202020204" pitchFamily="34" charset="0"/>
              <a:ea typeface="Aptos" panose="020B0004020202020204" pitchFamily="34" charset="0"/>
              <a:cs typeface="Times New Roman" panose="02020603050405020304" pitchFamily="18" charset="0"/>
            </a:endParaRPr>
          </a:p>
          <a:p>
            <a:endParaRPr lang="sv-SE" sz="600" dirty="0"/>
          </a:p>
        </p:txBody>
      </p:sp>
    </p:spTree>
    <p:extLst>
      <p:ext uri="{BB962C8B-B14F-4D97-AF65-F5344CB8AC3E}">
        <p14:creationId xmlns:p14="http://schemas.microsoft.com/office/powerpoint/2010/main" val="3679326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00B69E-D682-EC64-7053-38B2A292C131}"/>
              </a:ext>
            </a:extLst>
          </p:cNvPr>
          <p:cNvSpPr>
            <a:spLocks noGrp="1"/>
          </p:cNvSpPr>
          <p:nvPr>
            <p:ph type="title"/>
          </p:nvPr>
        </p:nvSpPr>
        <p:spPr/>
        <p:txBody>
          <a:bodyPr/>
          <a:lstStyle/>
          <a:p>
            <a:r>
              <a:rPr lang="sv-SE" dirty="0" err="1"/>
              <a:t>Ongoing</a:t>
            </a:r>
            <a:r>
              <a:rPr lang="sv-SE" dirty="0"/>
              <a:t> task </a:t>
            </a:r>
            <a:r>
              <a:rPr lang="sv-SE" dirty="0" err="1"/>
              <a:t>forces</a:t>
            </a:r>
            <a:endParaRPr lang="sv-SE" dirty="0"/>
          </a:p>
        </p:txBody>
      </p:sp>
      <p:sp>
        <p:nvSpPr>
          <p:cNvPr id="3" name="Platshållare för innehåll 2">
            <a:extLst>
              <a:ext uri="{FF2B5EF4-FFF2-40B4-BE49-F238E27FC236}">
                <a16:creationId xmlns:a16="http://schemas.microsoft.com/office/drawing/2014/main" id="{7EC3AC78-DEEF-9A61-7515-8EE50B92DBB6}"/>
              </a:ext>
            </a:extLst>
          </p:cNvPr>
          <p:cNvSpPr>
            <a:spLocks noGrp="1"/>
          </p:cNvSpPr>
          <p:nvPr>
            <p:ph idx="1"/>
          </p:nvPr>
        </p:nvSpPr>
        <p:spPr/>
        <p:txBody>
          <a:bodyPr/>
          <a:lstStyle/>
          <a:p>
            <a:pPr>
              <a:lnSpc>
                <a:spcPct val="100000"/>
              </a:lnSpc>
            </a:pPr>
            <a:r>
              <a:rPr lang="sv-SE" dirty="0"/>
              <a:t>Rear </a:t>
            </a:r>
            <a:r>
              <a:rPr lang="sv-SE" dirty="0" err="1"/>
              <a:t>impact</a:t>
            </a:r>
            <a:r>
              <a:rPr lang="sv-SE" dirty="0"/>
              <a:t> </a:t>
            </a:r>
            <a:r>
              <a:rPr lang="sv-SE" dirty="0" err="1"/>
              <a:t>seat</a:t>
            </a:r>
            <a:r>
              <a:rPr lang="sv-SE" dirty="0"/>
              <a:t> </a:t>
            </a:r>
            <a:r>
              <a:rPr lang="sv-SE" dirty="0" err="1"/>
              <a:t>assessment</a:t>
            </a:r>
            <a:r>
              <a:rPr lang="sv-SE" dirty="0"/>
              <a:t> </a:t>
            </a:r>
            <a:r>
              <a:rPr lang="sv-SE" dirty="0" err="1"/>
              <a:t>with</a:t>
            </a:r>
            <a:r>
              <a:rPr lang="sv-SE" dirty="0"/>
              <a:t> focus on soft </a:t>
            </a:r>
            <a:r>
              <a:rPr lang="sv-SE" dirty="0" err="1"/>
              <a:t>tissue</a:t>
            </a:r>
            <a:r>
              <a:rPr lang="sv-SE" dirty="0"/>
              <a:t> </a:t>
            </a:r>
            <a:r>
              <a:rPr lang="sv-SE" dirty="0" err="1"/>
              <a:t>neck</a:t>
            </a:r>
            <a:r>
              <a:rPr lang="sv-SE" dirty="0"/>
              <a:t> injuries</a:t>
            </a:r>
          </a:p>
          <a:p>
            <a:pPr>
              <a:lnSpc>
                <a:spcPct val="100000"/>
              </a:lnSpc>
            </a:pPr>
            <a:r>
              <a:rPr lang="sv-SE" dirty="0" err="1"/>
              <a:t>Virtual</a:t>
            </a:r>
            <a:r>
              <a:rPr lang="sv-SE" dirty="0"/>
              <a:t> </a:t>
            </a:r>
            <a:r>
              <a:rPr lang="sv-SE" dirty="0" err="1"/>
              <a:t>crash</a:t>
            </a:r>
            <a:r>
              <a:rPr lang="sv-SE" dirty="0"/>
              <a:t> </a:t>
            </a:r>
            <a:r>
              <a:rPr lang="sv-SE" dirty="0" err="1"/>
              <a:t>testing</a:t>
            </a:r>
            <a:endParaRPr lang="sv-SE" dirty="0"/>
          </a:p>
          <a:p>
            <a:pPr>
              <a:lnSpc>
                <a:spcPct val="100000"/>
              </a:lnSpc>
            </a:pPr>
            <a:r>
              <a:rPr lang="sv-SE" dirty="0"/>
              <a:t>Frontal impact and restraint system requirements</a:t>
            </a:r>
          </a:p>
          <a:p>
            <a:pPr>
              <a:lnSpc>
                <a:spcPct val="100000"/>
              </a:lnSpc>
            </a:pPr>
            <a:r>
              <a:rPr lang="sv-SE" dirty="0"/>
              <a:t>Extension </a:t>
            </a:r>
            <a:r>
              <a:rPr lang="sv-SE" dirty="0" err="1"/>
              <a:t>of</a:t>
            </a:r>
            <a:r>
              <a:rPr lang="sv-SE" dirty="0"/>
              <a:t> </a:t>
            </a:r>
            <a:r>
              <a:rPr lang="sv-SE" dirty="0" err="1"/>
              <a:t>assessment</a:t>
            </a:r>
            <a:r>
              <a:rPr lang="sv-SE" dirty="0"/>
              <a:t> </a:t>
            </a:r>
            <a:r>
              <a:rPr lang="sv-SE" dirty="0" err="1"/>
              <a:t>towards</a:t>
            </a:r>
            <a:r>
              <a:rPr lang="sv-SE" dirty="0"/>
              <a:t> </a:t>
            </a:r>
            <a:r>
              <a:rPr lang="sv-SE" dirty="0" err="1"/>
              <a:t>currently</a:t>
            </a:r>
            <a:r>
              <a:rPr lang="sv-SE" dirty="0"/>
              <a:t> not </a:t>
            </a:r>
            <a:r>
              <a:rPr lang="sv-SE" dirty="0" err="1"/>
              <a:t>considered</a:t>
            </a:r>
            <a:r>
              <a:rPr lang="sv-SE" dirty="0"/>
              <a:t> </a:t>
            </a:r>
            <a:r>
              <a:rPr lang="sv-SE" dirty="0" err="1"/>
              <a:t>injury</a:t>
            </a:r>
            <a:r>
              <a:rPr lang="sv-SE" dirty="0"/>
              <a:t> </a:t>
            </a:r>
            <a:r>
              <a:rPr lang="sv-SE" dirty="0" err="1"/>
              <a:t>types</a:t>
            </a:r>
            <a:r>
              <a:rPr lang="sv-SE" dirty="0"/>
              <a:t> </a:t>
            </a:r>
            <a:r>
              <a:rPr lang="sv-SE" dirty="0" err="1"/>
              <a:t>with</a:t>
            </a:r>
            <a:r>
              <a:rPr lang="sv-SE" dirty="0"/>
              <a:t> </a:t>
            </a:r>
            <a:r>
              <a:rPr lang="sv-SE" dirty="0" err="1"/>
              <a:t>high</a:t>
            </a:r>
            <a:r>
              <a:rPr lang="sv-SE" dirty="0"/>
              <a:t> </a:t>
            </a:r>
            <a:r>
              <a:rPr lang="sv-SE" dirty="0" err="1"/>
              <a:t>frequency</a:t>
            </a:r>
            <a:r>
              <a:rPr lang="sv-SE" dirty="0"/>
              <a:t> and risk </a:t>
            </a:r>
            <a:r>
              <a:rPr lang="sv-SE" dirty="0" err="1"/>
              <a:t>of</a:t>
            </a:r>
            <a:r>
              <a:rPr lang="sv-SE" dirty="0"/>
              <a:t> PMI</a:t>
            </a:r>
          </a:p>
          <a:p>
            <a:pPr marL="804862" lvl="1" indent="-457200">
              <a:lnSpc>
                <a:spcPct val="100000"/>
              </a:lnSpc>
            </a:pPr>
            <a:r>
              <a:rPr lang="sv-SE" sz="1600" dirty="0" err="1"/>
              <a:t>Lower</a:t>
            </a:r>
            <a:r>
              <a:rPr lang="sv-SE" sz="1600" dirty="0"/>
              <a:t> </a:t>
            </a:r>
            <a:r>
              <a:rPr lang="sv-SE" sz="1600" dirty="0" err="1"/>
              <a:t>extremity</a:t>
            </a:r>
            <a:r>
              <a:rPr lang="sv-SE" sz="1600" dirty="0"/>
              <a:t> injuries in frontal and </a:t>
            </a:r>
            <a:r>
              <a:rPr lang="sv-SE" sz="1600" dirty="0" err="1"/>
              <a:t>side</a:t>
            </a:r>
            <a:r>
              <a:rPr lang="sv-SE" sz="1600" dirty="0"/>
              <a:t> </a:t>
            </a:r>
            <a:r>
              <a:rPr lang="sv-SE" sz="1600" dirty="0" err="1"/>
              <a:t>impacts</a:t>
            </a:r>
            <a:endParaRPr lang="sv-SE" sz="1600" dirty="0"/>
          </a:p>
          <a:p>
            <a:pPr marL="804862" lvl="1" indent="-457200">
              <a:lnSpc>
                <a:spcPct val="100000"/>
              </a:lnSpc>
            </a:pPr>
            <a:r>
              <a:rPr lang="sv-SE" sz="1600" dirty="0"/>
              <a:t>Upper extremity injuries in frontal and side impacts</a:t>
            </a:r>
          </a:p>
          <a:p>
            <a:pPr marL="804862" lvl="1" indent="-457200">
              <a:lnSpc>
                <a:spcPct val="100000"/>
              </a:lnSpc>
            </a:pPr>
            <a:r>
              <a:rPr lang="sv-SE" sz="1600" dirty="0"/>
              <a:t>Brain injuries in frontal and </a:t>
            </a:r>
            <a:r>
              <a:rPr lang="sv-SE" sz="1600" dirty="0" err="1"/>
              <a:t>side</a:t>
            </a:r>
            <a:r>
              <a:rPr lang="sv-SE" sz="1600" dirty="0"/>
              <a:t> </a:t>
            </a:r>
            <a:r>
              <a:rPr lang="sv-SE" sz="1600" dirty="0" err="1"/>
              <a:t>impacts</a:t>
            </a:r>
            <a:endParaRPr lang="sv-SE" sz="1600" dirty="0"/>
          </a:p>
          <a:p>
            <a:pPr marL="804862" lvl="1" indent="-457200">
              <a:lnSpc>
                <a:spcPct val="100000"/>
              </a:lnSpc>
            </a:pPr>
            <a:r>
              <a:rPr lang="sv-SE" sz="1600" dirty="0"/>
              <a:t>Soft tissue neck injuries in frontal and side impacts</a:t>
            </a:r>
          </a:p>
        </p:txBody>
      </p:sp>
    </p:spTree>
    <p:extLst>
      <p:ext uri="{BB962C8B-B14F-4D97-AF65-F5344CB8AC3E}">
        <p14:creationId xmlns:p14="http://schemas.microsoft.com/office/powerpoint/2010/main" val="2248431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13597502-C4F2-7B3E-617C-8CAA78627E17}"/>
            </a:ext>
          </a:extLst>
        </p:cNvPr>
        <p:cNvGrpSpPr/>
        <p:nvPr/>
      </p:nvGrpSpPr>
      <p:grpSpPr bwMode="auto">
        <a:xfrm>
          <a:off x="0" y="0"/>
          <a:ext cx="0" cy="0"/>
          <a:chOff x="0" y="0"/>
          <a:chExt cx="0" cy="0"/>
        </a:xfrm>
      </p:grpSpPr>
      <p:sp>
        <p:nvSpPr>
          <p:cNvPr id="1754583507" name="Rubrik 1">
            <a:extLst>
              <a:ext uri="{FF2B5EF4-FFF2-40B4-BE49-F238E27FC236}">
                <a16:creationId xmlns:a16="http://schemas.microsoft.com/office/drawing/2014/main" id="{F8488B75-8EBA-FFB1-2E1C-9048953FABAA}"/>
              </a:ext>
            </a:extLst>
          </p:cNvPr>
          <p:cNvSpPr>
            <a:spLocks noGrp="1"/>
          </p:cNvSpPr>
          <p:nvPr>
            <p:ph type="title"/>
          </p:nvPr>
        </p:nvSpPr>
        <p:spPr bwMode="auto"/>
        <p:txBody>
          <a:bodyPr/>
          <a:lstStyle/>
          <a:p>
            <a:pPr>
              <a:defRPr/>
            </a:pPr>
            <a:r>
              <a:rPr lang="sv-SE" dirty="0"/>
              <a:t>Rear impact assessment</a:t>
            </a:r>
            <a:endParaRPr dirty="0"/>
          </a:p>
        </p:txBody>
      </p:sp>
      <p:sp>
        <p:nvSpPr>
          <p:cNvPr id="5" name="Platshållare för innehåll 4">
            <a:extLst>
              <a:ext uri="{FF2B5EF4-FFF2-40B4-BE49-F238E27FC236}">
                <a16:creationId xmlns:a16="http://schemas.microsoft.com/office/drawing/2014/main" id="{12E0DDB4-A837-1CAF-C355-F6C65CCAD62B}"/>
              </a:ext>
            </a:extLst>
          </p:cNvPr>
          <p:cNvSpPr>
            <a:spLocks noGrp="1"/>
          </p:cNvSpPr>
          <p:nvPr>
            <p:ph idx="1"/>
          </p:nvPr>
        </p:nvSpPr>
        <p:spPr/>
        <p:txBody>
          <a:bodyPr/>
          <a:lstStyle/>
          <a:p>
            <a:pPr lvl="1">
              <a:lnSpc>
                <a:spcPct val="100000"/>
              </a:lnSpc>
              <a:buFont typeface="Arial" panose="020B0604020202020204" pitchFamily="34" charset="0"/>
              <a:buChar char="•"/>
            </a:pPr>
            <a:r>
              <a:rPr lang="sv-SE" sz="1400" dirty="0">
                <a:latin typeface="Arial" panose="020B0604020202020204" pitchFamily="34" charset="0"/>
                <a:cs typeface="Arial" panose="020B0604020202020204" pitchFamily="34" charset="0"/>
              </a:rPr>
              <a:t>2 meetings</a:t>
            </a:r>
          </a:p>
          <a:p>
            <a:pPr lvl="1">
              <a:lnSpc>
                <a:spcPct val="100000"/>
              </a:lnSpc>
              <a:buFont typeface="Arial" panose="020B0604020202020204" pitchFamily="34" charset="0"/>
              <a:buChar char="•"/>
            </a:pPr>
            <a:r>
              <a:rPr lang="sv-SE" sz="1400" dirty="0">
                <a:latin typeface="Arial" panose="020B0604020202020204" pitchFamily="34" charset="0"/>
                <a:cs typeface="Arial" panose="020B0604020202020204" pitchFamily="34" charset="0"/>
              </a:rPr>
              <a:t>Next meeting TBD</a:t>
            </a:r>
          </a:p>
          <a:p>
            <a:pPr lvl="1">
              <a:lnSpc>
                <a:spcPct val="100000"/>
              </a:lnSpc>
              <a:buFont typeface="Arial" panose="020B0604020202020204" pitchFamily="34" charset="0"/>
              <a:buChar char="•"/>
            </a:pPr>
            <a:r>
              <a:rPr lang="sv-SE" sz="1400" dirty="0">
                <a:latin typeface="Arial" panose="020B0604020202020204" pitchFamily="34" charset="0"/>
                <a:cs typeface="Arial" panose="020B0604020202020204" pitchFamily="34" charset="0"/>
              </a:rPr>
              <a:t>TF agreed to focus on the complete seating system – discussion about how to evaluate the combined performance of the seatback and headrest</a:t>
            </a:r>
          </a:p>
          <a:p>
            <a:pPr lvl="2">
              <a:lnSpc>
                <a:spcPct val="100000"/>
              </a:lnSpc>
              <a:buFont typeface="Arial" panose="020B0604020202020204" pitchFamily="34" charset="0"/>
              <a:buChar char="•"/>
            </a:pPr>
            <a:r>
              <a:rPr lang="sv-SE" sz="1200" dirty="0">
                <a:latin typeface="Arial" panose="020B0604020202020204" pitchFamily="34" charset="0"/>
                <a:cs typeface="Arial" panose="020B0604020202020204" pitchFamily="34" charset="0"/>
              </a:rPr>
              <a:t>Either by complementing static testing with a quasi-static procedure or by shifting toward more dynamic testing</a:t>
            </a:r>
          </a:p>
          <a:p>
            <a:pPr lvl="1">
              <a:lnSpc>
                <a:spcPct val="100000"/>
              </a:lnSpc>
              <a:buFont typeface="Arial" panose="020B0604020202020204" pitchFamily="34" charset="0"/>
              <a:buChar char="•"/>
            </a:pPr>
            <a:r>
              <a:rPr lang="sv-SE" sz="1400" dirty="0">
                <a:latin typeface="Arial" panose="020B0604020202020204" pitchFamily="34" charset="0"/>
                <a:cs typeface="Arial" panose="020B0604020202020204" pitchFamily="34" charset="0"/>
              </a:rPr>
              <a:t>The next in-person workshop is being planned for Q2 2026</a:t>
            </a:r>
          </a:p>
          <a:p>
            <a:pPr lvl="2">
              <a:lnSpc>
                <a:spcPct val="100000"/>
              </a:lnSpc>
              <a:buFont typeface="Arial" panose="020B0604020202020204" pitchFamily="34" charset="0"/>
              <a:buChar char="•"/>
            </a:pPr>
            <a:r>
              <a:rPr lang="sv-SE" sz="1200" dirty="0">
                <a:latin typeface="Arial" panose="020B0604020202020204" pitchFamily="34" charset="0"/>
                <a:cs typeface="Arial" panose="020B0604020202020204" pitchFamily="34" charset="0"/>
              </a:rPr>
              <a:t>A smaller group with both contracting parties and industry will plan the workshop</a:t>
            </a:r>
          </a:p>
          <a:p>
            <a:pPr lvl="1">
              <a:lnSpc>
                <a:spcPct val="100000"/>
              </a:lnSpc>
            </a:pPr>
            <a:endParaRPr lang="sv-SE" dirty="0"/>
          </a:p>
        </p:txBody>
      </p:sp>
    </p:spTree>
    <p:extLst>
      <p:ext uri="{BB962C8B-B14F-4D97-AF65-F5344CB8AC3E}">
        <p14:creationId xmlns:p14="http://schemas.microsoft.com/office/powerpoint/2010/main" val="785412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Frontal </a:t>
            </a:r>
            <a:r>
              <a:rPr lang="de-DE" dirty="0" err="1"/>
              <a:t>impact</a:t>
            </a:r>
            <a:r>
              <a:rPr lang="de-DE" dirty="0"/>
              <a:t> </a:t>
            </a:r>
            <a:r>
              <a:rPr lang="de-DE" dirty="0" err="1"/>
              <a:t>and</a:t>
            </a:r>
            <a:r>
              <a:rPr lang="de-DE" dirty="0"/>
              <a:t> restraint </a:t>
            </a:r>
            <a:r>
              <a:rPr lang="de-DE" dirty="0" err="1"/>
              <a:t>system</a:t>
            </a:r>
            <a:r>
              <a:rPr lang="de-DE" dirty="0"/>
              <a:t> </a:t>
            </a:r>
            <a:r>
              <a:rPr lang="de-DE" dirty="0" err="1"/>
              <a:t>requirements</a:t>
            </a:r>
            <a:endParaRPr lang="de-AT" dirty="0"/>
          </a:p>
        </p:txBody>
      </p:sp>
      <p:sp>
        <p:nvSpPr>
          <p:cNvPr id="3" name="Inhaltsplatzhalter 2"/>
          <p:cNvSpPr>
            <a:spLocks noGrp="1"/>
          </p:cNvSpPr>
          <p:nvPr>
            <p:ph idx="1"/>
          </p:nvPr>
        </p:nvSpPr>
        <p:spPr>
          <a:xfrm>
            <a:off x="522000" y="1232897"/>
            <a:ext cx="8118000" cy="3458596"/>
          </a:xfrm>
        </p:spPr>
        <p:txBody>
          <a:bodyPr>
            <a:normAutofit fontScale="92500" lnSpcReduction="10000"/>
          </a:bodyPr>
          <a:lstStyle/>
          <a:p>
            <a:r>
              <a:rPr lang="de-DE" sz="1600" dirty="0" err="1"/>
              <a:t>Discussed</a:t>
            </a:r>
            <a:r>
              <a:rPr lang="de-DE" sz="1600" dirty="0"/>
              <a:t> </a:t>
            </a:r>
            <a:r>
              <a:rPr lang="de-DE" sz="1600" dirty="0" err="1"/>
              <a:t>topics</a:t>
            </a:r>
            <a:r>
              <a:rPr lang="de-DE" sz="1600" dirty="0"/>
              <a:t> </a:t>
            </a:r>
            <a:r>
              <a:rPr lang="de-DE" sz="1600" dirty="0" err="1"/>
              <a:t>derived</a:t>
            </a:r>
            <a:r>
              <a:rPr lang="de-DE" sz="1600" dirty="0"/>
              <a:t> from </a:t>
            </a:r>
            <a:r>
              <a:rPr lang="de-DE" sz="1600" dirty="0" err="1"/>
              <a:t>the</a:t>
            </a:r>
            <a:r>
              <a:rPr lang="de-DE" sz="1600" dirty="0"/>
              <a:t> </a:t>
            </a:r>
            <a:r>
              <a:rPr lang="de-DE" sz="1600" dirty="0" err="1"/>
              <a:t>workshop</a:t>
            </a:r>
            <a:r>
              <a:rPr lang="de-DE" sz="1600" dirty="0"/>
              <a:t>:</a:t>
            </a:r>
          </a:p>
          <a:p>
            <a:pPr lvl="1"/>
            <a:r>
              <a:rPr lang="en-US" sz="1400" dirty="0"/>
              <a:t>a. Prevent submarining phenomena for all occupants</a:t>
            </a:r>
          </a:p>
          <a:p>
            <a:pPr lvl="2"/>
            <a:r>
              <a:rPr lang="en-US" sz="1200" dirty="0"/>
              <a:t>i. Integrate submarining criteria into type approval tests (e.g., iliac wing force measurement)</a:t>
            </a:r>
          </a:p>
          <a:p>
            <a:pPr lvl="2"/>
            <a:r>
              <a:rPr lang="en-US" sz="1200" dirty="0"/>
              <a:t>ii. Refine geometric requirements to improve belt fit for diverse body shapes</a:t>
            </a:r>
          </a:p>
          <a:p>
            <a:pPr lvl="1"/>
            <a:r>
              <a:rPr lang="en-US" sz="1400" dirty="0"/>
              <a:t>b. Assess abdominal injury risks</a:t>
            </a:r>
          </a:p>
          <a:p>
            <a:pPr lvl="2"/>
            <a:r>
              <a:rPr lang="en-US" sz="1200" dirty="0"/>
              <a:t>i. Identify causes</a:t>
            </a:r>
          </a:p>
          <a:p>
            <a:pPr lvl="2"/>
            <a:r>
              <a:rPr lang="en-US" sz="1200" dirty="0"/>
              <a:t>ii. Reproduce injury mechanisms in approval tests using methods with for example ASIS and ATPS</a:t>
            </a:r>
          </a:p>
          <a:p>
            <a:pPr lvl="2"/>
            <a:r>
              <a:rPr lang="en-US" sz="1200" dirty="0"/>
              <a:t>iii. Evaluate predictive capability of THOR-05F and validate abdominal injury risk curves</a:t>
            </a:r>
          </a:p>
          <a:p>
            <a:pPr lvl="1"/>
            <a:r>
              <a:rPr lang="en-US" sz="1400" dirty="0"/>
              <a:t>c. Account for occupant diversity, and seat positions and adjustments</a:t>
            </a:r>
          </a:p>
          <a:p>
            <a:pPr lvl="2"/>
            <a:r>
              <a:rPr lang="en-US" sz="1200" dirty="0"/>
              <a:t>i. Extend testing to rear seats</a:t>
            </a:r>
          </a:p>
          <a:p>
            <a:pPr lvl="2"/>
            <a:r>
              <a:rPr lang="en-US" sz="1200" dirty="0"/>
              <a:t>ii. Allow random seat position and adjustment selection by technical services</a:t>
            </a:r>
          </a:p>
          <a:p>
            <a:pPr lvl="1"/>
            <a:r>
              <a:rPr lang="en-US" sz="1400" dirty="0"/>
              <a:t>d. Address real-world crash speeds</a:t>
            </a:r>
          </a:p>
          <a:p>
            <a:pPr lvl="2"/>
            <a:r>
              <a:rPr lang="en-US" sz="1200" dirty="0"/>
              <a:t>i. Explore methods to assess injury mechanisms at lower, more common crash speeds</a:t>
            </a:r>
          </a:p>
          <a:p>
            <a:pPr lvl="1"/>
            <a:r>
              <a:rPr lang="en-US" sz="1400" dirty="0"/>
              <a:t>e. Develop a multi-scenario protection evaluation procedure</a:t>
            </a:r>
          </a:p>
          <a:p>
            <a:pPr lvl="2"/>
            <a:r>
              <a:rPr lang="en-US" sz="1200" dirty="0"/>
              <a:t>i. Create a test protocol covering varied speeds and occupant diversity, aligned with holistic models such as for assessment of emissions</a:t>
            </a:r>
          </a:p>
          <a:p>
            <a:r>
              <a:rPr lang="en-US" sz="1600" dirty="0"/>
              <a:t>To be prioritized during the next meeting(s)</a:t>
            </a:r>
            <a:endParaRPr lang="de-AT" sz="1600" dirty="0"/>
          </a:p>
        </p:txBody>
      </p:sp>
    </p:spTree>
    <p:extLst>
      <p:ext uri="{BB962C8B-B14F-4D97-AF65-F5344CB8AC3E}">
        <p14:creationId xmlns:p14="http://schemas.microsoft.com/office/powerpoint/2010/main" val="582202903"/>
      </p:ext>
    </p:extLst>
  </p:cSld>
  <p:clrMapOvr>
    <a:masterClrMapping/>
  </p:clrMapOvr>
</p:sld>
</file>

<file path=ppt/theme/theme1.xml><?xml version="1.0" encoding="utf-8"?>
<a:theme xmlns:a="http://schemas.openxmlformats.org/drawingml/2006/main" name="Office-tema">
  <a:themeElements>
    <a:clrScheme name="Transportstyrelsen">
      <a:dk1>
        <a:srgbClr val="000000"/>
      </a:dk1>
      <a:lt1>
        <a:srgbClr val="FFFFFF"/>
      </a:lt1>
      <a:dk2>
        <a:srgbClr val="1F497D"/>
      </a:dk2>
      <a:lt2>
        <a:srgbClr val="EEECE1"/>
      </a:lt2>
      <a:accent1>
        <a:srgbClr val="005BBB"/>
      </a:accent1>
      <a:accent2>
        <a:srgbClr val="616365"/>
      </a:accent2>
      <a:accent3>
        <a:srgbClr val="00A1DE"/>
      </a:accent3>
      <a:accent4>
        <a:srgbClr val="CF0072"/>
      </a:accent4>
      <a:accent5>
        <a:srgbClr val="E98300"/>
      </a:accent5>
      <a:accent6>
        <a:srgbClr val="B6BF00"/>
      </a:accent6>
      <a:hlink>
        <a:srgbClr val="0000FF"/>
      </a:hlink>
      <a:folHlink>
        <a:srgbClr val="80008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tema">
  <a:themeElements>
    <a:clrScheme name="Transportstyrelsen">
      <a:dk1>
        <a:srgbClr val="000000"/>
      </a:dk1>
      <a:lt1>
        <a:srgbClr val="FFFFFF"/>
      </a:lt1>
      <a:dk2>
        <a:srgbClr val="1F497D"/>
      </a:dk2>
      <a:lt2>
        <a:srgbClr val="EEECE1"/>
      </a:lt2>
      <a:accent1>
        <a:srgbClr val="005BBB"/>
      </a:accent1>
      <a:accent2>
        <a:srgbClr val="616365"/>
      </a:accent2>
      <a:accent3>
        <a:srgbClr val="00A1DE"/>
      </a:accent3>
      <a:accent4>
        <a:srgbClr val="CF0072"/>
      </a:accent4>
      <a:accent5>
        <a:srgbClr val="E98300"/>
      </a:accent5>
      <a:accent6>
        <a:srgbClr val="B6BF00"/>
      </a:accent6>
      <a:hlink>
        <a:srgbClr val="0000FF"/>
      </a:hlink>
      <a:folHlink>
        <a:srgbClr val="800080"/>
      </a:folHlink>
    </a:clrScheme>
    <a:fontScheme nam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2249</Words>
  <Application>Microsoft Office PowerPoint</Application>
  <PresentationFormat>On-screen Show (16:9)</PresentationFormat>
  <Paragraphs>163</Paragraphs>
  <Slides>13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Arial</vt:lpstr>
      <vt:lpstr>Courier New</vt:lpstr>
      <vt:lpstr>Symbol</vt:lpstr>
      <vt:lpstr>Office-tema</vt:lpstr>
      <vt:lpstr>Equitable Occupant Protection IWG – report to 78th session of GRSP</vt:lpstr>
      <vt:lpstr>Strategic goals and top priorities for the IWG EqOP</vt:lpstr>
      <vt:lpstr>What do we mean with robustness?</vt:lpstr>
      <vt:lpstr>Decisions and activities in IWG since last GRSP</vt:lpstr>
      <vt:lpstr>Result workshop 1/2; see also ’Summary document’ – Consensus on equity issues based on frontal impact field data</vt:lpstr>
      <vt:lpstr>Result workshop 2/2; see also ’Summary document’ – Consensus on hypotheses of reasons for equity issues in frontal impacts</vt:lpstr>
      <vt:lpstr>Ongoing task forces</vt:lpstr>
      <vt:lpstr>Rear impact assessment</vt:lpstr>
      <vt:lpstr>Frontal impact and restraint system requirements</vt:lpstr>
      <vt:lpstr>Frontal impact and restraint system requirements </vt:lpstr>
      <vt:lpstr>Virtual crash testing</vt:lpstr>
      <vt:lpstr>Extension of assessment towards currently not  considered injury types with high frequency and risk of PMI </vt:lpstr>
      <vt:lpstr>PowerPoint Presentation</vt:lpstr>
    </vt:vector>
  </TitlesOfParts>
  <Company>Transportstyrelsen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”Equity issues in frontal impacts relevant for restraint systems”</dc:title>
  <dc:creator>Bremer Pernilla</dc:creator>
  <dc:description>TS9000, v2.1, 2023-10-13</dc:description>
  <cp:lastModifiedBy>Torbjorn Andersson</cp:lastModifiedBy>
  <cp:revision>131</cp:revision>
  <dcterms:created xsi:type="dcterms:W3CDTF">2025-08-13T12:55:07Z</dcterms:created>
  <dcterms:modified xsi:type="dcterms:W3CDTF">2025-11-12T10:24:53Z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cering">
    <vt:lpwstr>60;#02.07.01 Representera|09aae61a-a471-4e1c-a3c5-235fd0b769d5</vt:lpwstr>
  </property>
  <property fmtid="{D5CDD505-2E9C-101B-9397-08002B2CF9AE}" pid="3" name="ContentTypeId">
    <vt:lpwstr>0x0101004C35007661211947941A2DCB77E6AF30</vt:lpwstr>
  </property>
  <property fmtid="{D5CDD505-2E9C-101B-9397-08002B2CF9AE}" pid="4" name="Version av Word/uniForm">
    <vt:lpwstr>Office 2016</vt:lpwstr>
  </property>
  <property fmtid="{D5CDD505-2E9C-101B-9397-08002B2CF9AE}" pid="5" name="Migrerad av">
    <vt:lpwstr>4203;#AB Consensis</vt:lpwstr>
  </property>
  <property fmtid="{D5CDD505-2E9C-101B-9397-08002B2CF9AE}" pid="6" name="Orginal ändrat av">
    <vt:lpwstr>Lindström Bahri</vt:lpwstr>
  </property>
  <property fmtid="{D5CDD505-2E9C-101B-9397-08002B2CF9AE}" pid="7" name="Orginal skapat av">
    <vt:lpwstr>Eriksson Katarina</vt:lpwstr>
  </property>
  <property fmtid="{D5CDD505-2E9C-101B-9397-08002B2CF9AE}" pid="8" name="_dlc_DocIdItemGuid">
    <vt:lpwstr>4215536d-8218-491d-8eab-aab75f7ba47c</vt:lpwstr>
  </property>
</Properties>
</file>