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1" r:id="rId4"/>
    <p:sldId id="258" r:id="rId5"/>
    <p:sldId id="259" r:id="rId6"/>
    <p:sldId id="260" r:id="rId7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58" autoAdjust="0"/>
  </p:normalViewPr>
  <p:slideViewPr>
    <p:cSldViewPr>
      <p:cViewPr varScale="1">
        <p:scale>
          <a:sx n="65" d="100"/>
          <a:sy n="65" d="100"/>
        </p:scale>
        <p:origin x="660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03/06/2025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‹Nr.›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us-titre 4">
            <a:extLst>
              <a:ext uri="{FF2B5EF4-FFF2-40B4-BE49-F238E27FC236}">
                <a16:creationId xmlns:a16="http://schemas.microsoft.com/office/drawing/2014/main" id="{15054904-277D-4336-8282-11732B0470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TF TA – 34</a:t>
            </a:r>
            <a:r>
              <a:rPr lang="fr-FR" baseline="30000" dirty="0"/>
              <a:t>th</a:t>
            </a:r>
            <a:r>
              <a:rPr lang="fr-FR" dirty="0"/>
              <a:t> session</a:t>
            </a:r>
          </a:p>
          <a:p>
            <a:r>
              <a:rPr lang="fr-FR" dirty="0"/>
              <a:t>3</a:t>
            </a:r>
            <a:r>
              <a:rPr lang="fr-FR" baseline="30000" dirty="0"/>
              <a:t>rd</a:t>
            </a:r>
            <a:r>
              <a:rPr lang="fr-FR" dirty="0"/>
              <a:t> of June 2025</a:t>
            </a:r>
          </a:p>
        </p:txBody>
      </p:sp>
      <p:sp>
        <p:nvSpPr>
          <p:cNvPr id="2" name="Titre 3">
            <a:extLst>
              <a:ext uri="{FF2B5EF4-FFF2-40B4-BE49-F238E27FC236}">
                <a16:creationId xmlns:a16="http://schemas.microsoft.com/office/drawing/2014/main" id="{41042614-DBE7-E421-0585-0039807C2B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 dirty="0"/>
              <a:t>OICA Position on </a:t>
            </a:r>
            <a:r>
              <a:rPr lang="en-GB" noProof="0" dirty="0"/>
              <a:t>Tyre</a:t>
            </a:r>
            <a:r>
              <a:rPr lang="fr-FR" dirty="0"/>
              <a:t> Abrasion Limits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4CC35FB5-8419-9F3F-A5DE-11D905A20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fr-FR" sz="4000" dirty="0"/>
              <a:t>OICA Position on</a:t>
            </a:r>
            <a:r>
              <a:rPr lang="en-GB" sz="4000" noProof="0" dirty="0"/>
              <a:t> Tyre </a:t>
            </a:r>
            <a:r>
              <a:rPr lang="fr-FR" sz="4000" dirty="0"/>
              <a:t>Abrasion Limits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EE97D405-8FF0-555C-938A-3B124E9B57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fr-FR" dirty="0"/>
              <a:t> OICA </a:t>
            </a:r>
            <a:r>
              <a:rPr lang="en-GB" noProof="0" dirty="0"/>
              <a:t>is highly supportive to reach the goal of improving abrasion rates of tyres</a:t>
            </a:r>
            <a:endParaRPr lang="fr-FR" dirty="0"/>
          </a:p>
          <a:p>
            <a:r>
              <a:rPr lang="fr-FR" dirty="0"/>
              <a:t> OICA </a:t>
            </a:r>
            <a:r>
              <a:rPr lang="en-GB" noProof="0" dirty="0"/>
              <a:t>insists that the upcoming tyre regulation must not lead to reject tyres from the market without a realistic choice of alternatives in all segments</a:t>
            </a:r>
          </a:p>
          <a:p>
            <a:r>
              <a:rPr lang="en-GB" noProof="0" dirty="0"/>
              <a:t> Tyre abrasion limits as proposed are developed only on data for normal and 3PMSF tyres. Additional groups of tyre designs require further considerations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16806A-5468-60EB-DB21-F79B50FB6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Test </a:t>
            </a:r>
            <a:r>
              <a:rPr lang="de-DE" dirty="0" err="1"/>
              <a:t>methods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450AF63-5B53-E231-DEE2-DBB54AD9B1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OICA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concerned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limiting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method</a:t>
            </a:r>
            <a:r>
              <a:rPr lang="de-DE" dirty="0"/>
              <a:t> </a:t>
            </a:r>
            <a:r>
              <a:rPr lang="de-DE" dirty="0" err="1"/>
              <a:t>choice</a:t>
            </a:r>
            <a:r>
              <a:rPr lang="de-DE" dirty="0"/>
              <a:t> </a:t>
            </a:r>
            <a:r>
              <a:rPr lang="de-DE" dirty="0" err="1"/>
              <a:t>might</a:t>
            </a:r>
            <a:r>
              <a:rPr lang="de-DE" dirty="0"/>
              <a:t> </a:t>
            </a:r>
            <a:r>
              <a:rPr lang="de-DE" dirty="0" err="1"/>
              <a:t>lead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supply</a:t>
            </a:r>
            <a:r>
              <a:rPr lang="de-DE" dirty="0"/>
              <a:t> </a:t>
            </a:r>
            <a:r>
              <a:rPr lang="de-DE" dirty="0" err="1"/>
              <a:t>chain</a:t>
            </a:r>
            <a:r>
              <a:rPr lang="de-DE" dirty="0"/>
              <a:t> </a:t>
            </a:r>
            <a:r>
              <a:rPr lang="de-DE" dirty="0" err="1"/>
              <a:t>issues</a:t>
            </a:r>
            <a:r>
              <a:rPr lang="de-DE" dirty="0"/>
              <a:t>. </a:t>
            </a:r>
          </a:p>
          <a:p>
            <a:r>
              <a:rPr lang="de-DE" dirty="0"/>
              <a:t>OICA </a:t>
            </a:r>
            <a:r>
              <a:rPr lang="de-DE" dirty="0" err="1"/>
              <a:t>represents</a:t>
            </a:r>
            <a:r>
              <a:rPr lang="de-DE" dirty="0"/>
              <a:t> </a:t>
            </a:r>
            <a:r>
              <a:rPr lang="de-DE" dirty="0" err="1"/>
              <a:t>vehicle</a:t>
            </a:r>
            <a:r>
              <a:rPr lang="de-DE" dirty="0"/>
              <a:t> </a:t>
            </a:r>
            <a:r>
              <a:rPr lang="de-DE" dirty="0" err="1"/>
              <a:t>manufactuers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all </a:t>
            </a:r>
            <a:r>
              <a:rPr lang="de-DE" dirty="0" err="1"/>
              <a:t>over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world</a:t>
            </a:r>
            <a:r>
              <a:rPr lang="de-DE" dirty="0"/>
              <a:t> and </a:t>
            </a:r>
            <a:r>
              <a:rPr lang="de-DE" dirty="0" err="1"/>
              <a:t>thus</a:t>
            </a:r>
            <a:r>
              <a:rPr lang="de-DE" dirty="0"/>
              <a:t> </a:t>
            </a:r>
            <a:r>
              <a:rPr lang="de-DE" dirty="0" err="1"/>
              <a:t>asks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respect</a:t>
            </a:r>
            <a:r>
              <a:rPr lang="de-DE" dirty="0"/>
              <a:t> regional </a:t>
            </a:r>
            <a:r>
              <a:rPr lang="de-DE" dirty="0" err="1"/>
              <a:t>preferences</a:t>
            </a:r>
            <a:r>
              <a:rPr lang="de-DE" dirty="0"/>
              <a:t>.</a:t>
            </a:r>
          </a:p>
          <a:p>
            <a:r>
              <a:rPr lang="de-DE" dirty="0"/>
              <a:t>OICA </a:t>
            </a:r>
            <a:r>
              <a:rPr lang="de-DE" dirty="0" err="1"/>
              <a:t>supports</a:t>
            </a:r>
            <a:r>
              <a:rPr lang="de-DE" dirty="0"/>
              <a:t> </a:t>
            </a:r>
            <a:r>
              <a:rPr lang="de-DE" dirty="0" err="1"/>
              <a:t>keeping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on-road and drum </a:t>
            </a:r>
            <a:r>
              <a:rPr lang="de-DE" dirty="0" err="1"/>
              <a:t>method</a:t>
            </a:r>
            <a:r>
              <a:rPr lang="de-DE" dirty="0"/>
              <a:t>, </a:t>
            </a:r>
            <a:r>
              <a:rPr lang="de-DE" dirty="0" err="1"/>
              <a:t>while</a:t>
            </a:r>
            <a:r>
              <a:rPr lang="de-DE" dirty="0"/>
              <a:t> </a:t>
            </a:r>
            <a:r>
              <a:rPr lang="de-DE" dirty="0" err="1"/>
              <a:t>continuing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improve</a:t>
            </a:r>
            <a:r>
              <a:rPr lang="de-DE" dirty="0"/>
              <a:t> and </a:t>
            </a:r>
            <a:r>
              <a:rPr lang="de-DE" dirty="0" err="1"/>
              <a:t>align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methods</a:t>
            </a:r>
            <a:r>
              <a:rPr lang="de-DE"/>
              <a:t>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0483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98DDC8AB-CCC0-2DFD-0008-099066223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fr-FR" sz="4000" dirty="0"/>
              <a:t>XL </a:t>
            </a:r>
            <a:r>
              <a:rPr lang="en-GB" sz="4000" noProof="0" dirty="0"/>
              <a:t>Tyres</a:t>
            </a:r>
            <a:endParaRPr lang="fr-FR" sz="4000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A3C78477-5828-838E-C3F9-1B179F217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fr-FR" sz="2500" dirty="0"/>
              <a:t> Extra </a:t>
            </a:r>
            <a:r>
              <a:rPr lang="en-GB" sz="2500" noProof="0" dirty="0"/>
              <a:t>Load (=XL) tyres (per definition also incl. High Load tyres) run with elevated inflation pressure levels and exhibit due to their design and application requirements a different abrasion </a:t>
            </a:r>
            <a:r>
              <a:rPr lang="en-GB" sz="2500" noProof="0" dirty="0" err="1"/>
              <a:t>behavior</a:t>
            </a:r>
            <a:endParaRPr lang="fr-FR" sz="2500" dirty="0">
              <a:highlight>
                <a:srgbClr val="FFFF00"/>
              </a:highlight>
            </a:endParaRPr>
          </a:p>
          <a:p>
            <a:r>
              <a:rPr lang="fr-FR" sz="2500" dirty="0"/>
              <a:t> XL </a:t>
            </a:r>
            <a:r>
              <a:rPr lang="en-GB" sz="2500" noProof="0" dirty="0"/>
              <a:t>tyre designs are required for certain vehicle applications (e.g. combined performance and trailer use requirements</a:t>
            </a:r>
            <a:r>
              <a:rPr lang="fr-FR" sz="2500" dirty="0"/>
              <a:t>)</a:t>
            </a:r>
          </a:p>
          <a:p>
            <a:r>
              <a:rPr lang="fr-FR" sz="2500" dirty="0"/>
              <a:t> Design alternatives to XL </a:t>
            </a:r>
            <a:r>
              <a:rPr lang="en-GB" sz="2500" noProof="0" dirty="0"/>
              <a:t>tyres would lead </a:t>
            </a:r>
            <a:r>
              <a:rPr lang="fr-FR" sz="2500" dirty="0"/>
              <a:t>to </a:t>
            </a:r>
            <a:r>
              <a:rPr lang="en-US" sz="2500" dirty="0"/>
              <a:t>increased </a:t>
            </a:r>
            <a:r>
              <a:rPr lang="en-GB" sz="2500" noProof="0" dirty="0"/>
              <a:t>tyre</a:t>
            </a:r>
            <a:r>
              <a:rPr lang="en-US" sz="2500" dirty="0"/>
              <a:t> dimensions to achieve the same load index, which results in </a:t>
            </a:r>
            <a:r>
              <a:rPr lang="en-GB" sz="2500" noProof="0" dirty="0"/>
              <a:t>higher</a:t>
            </a:r>
            <a:r>
              <a:rPr lang="fr-FR" sz="2500" dirty="0"/>
              <a:t> total wear rates </a:t>
            </a:r>
            <a:r>
              <a:rPr lang="en-US" sz="2500" dirty="0"/>
              <a:t>and less environmentally friendly </a:t>
            </a:r>
            <a:r>
              <a:rPr lang="en-GB" sz="2500" noProof="0" dirty="0"/>
              <a:t>tyres</a:t>
            </a:r>
            <a:r>
              <a:rPr lang="en-US" sz="2500" dirty="0"/>
              <a:t> </a:t>
            </a:r>
            <a:r>
              <a:rPr lang="fr-FR" sz="2500" dirty="0"/>
              <a:t> due to </a:t>
            </a:r>
            <a:r>
              <a:rPr lang="en-GB" sz="2500" noProof="0" dirty="0"/>
              <a:t>increased tyre </a:t>
            </a:r>
            <a:r>
              <a:rPr lang="fr-FR" sz="2500" dirty="0"/>
              <a:t>dimensions</a:t>
            </a:r>
          </a:p>
          <a:p>
            <a:r>
              <a:rPr lang="fr-FR" sz="2500" dirty="0"/>
              <a:t>OICA supports the </a:t>
            </a:r>
            <a:r>
              <a:rPr lang="en-GB" sz="2500" noProof="0" dirty="0"/>
              <a:t>proposal* by providing an allowance for the AICT </a:t>
            </a:r>
            <a:r>
              <a:rPr lang="fr-FR" sz="2500" dirty="0"/>
              <a:t>of +0,1 </a:t>
            </a:r>
          </a:p>
          <a:p>
            <a:endParaRPr lang="fr-FR" sz="25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47ACFF08-63CA-BB9B-D7CD-D96D18D5A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fr-FR" sz="4000" dirty="0"/>
              <a:t>Legal Race </a:t>
            </a:r>
            <a:r>
              <a:rPr lang="en-GB" sz="4000" noProof="0" dirty="0"/>
              <a:t>Tyres</a:t>
            </a:r>
            <a:endParaRPr lang="fr-FR" sz="4000" dirty="0"/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48FC1336-5033-E575-4C52-7435FC0FF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GB" noProof="0" dirty="0"/>
              <a:t> Legal race tyres represent only a very minor market share (0,2%) of the overall tyre market and are designed for very special purposes (race circuit use) – public road use is extremely limited</a:t>
            </a:r>
          </a:p>
          <a:p>
            <a:r>
              <a:rPr lang="en-GB" noProof="0" dirty="0"/>
              <a:t> OICA supports the proposal* to exclude this group of tyres from the tyre abrasion regulation </a:t>
            </a:r>
          </a:p>
          <a:p>
            <a:endParaRPr lang="en-GB" noProof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947E2D88-458F-4887-98D2-0740FC75D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GB" sz="4000" noProof="0" dirty="0"/>
              <a:t>Special SS and AR combination </a:t>
            </a: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C729437A-3C13-BA56-BA22-6E3629F362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fr-FR" sz="2400" noProof="0" dirty="0"/>
              <a:t> </a:t>
            </a:r>
            <a:r>
              <a:rPr lang="en-GB" sz="2200" noProof="0" dirty="0"/>
              <a:t>Tyres with SS &gt;= Y and AR &lt;= 40 are designed to ensure very high dry grip performance to ensure especially safety requirements while their use in terms of market share (7,2%) is only limited</a:t>
            </a:r>
            <a:endParaRPr lang="fr-FR" sz="2200" dirty="0"/>
          </a:p>
          <a:p>
            <a:r>
              <a:rPr lang="fr-FR" sz="2200" dirty="0"/>
              <a:t> </a:t>
            </a:r>
            <a:r>
              <a:rPr lang="en-GB" sz="2200" noProof="0" dirty="0"/>
              <a:t>Only a few of tyres with these specifications were part of the market assessment</a:t>
            </a:r>
            <a:r>
              <a:rPr lang="fr-FR" sz="2200" dirty="0"/>
              <a:t>, </a:t>
            </a:r>
            <a:r>
              <a:rPr lang="en-GB" sz="2200" noProof="0" dirty="0"/>
              <a:t>usually, they are mounted on one axle only – both facts might lead to increased uncertainties</a:t>
            </a:r>
            <a:endParaRPr lang="fr-FR" sz="2200" dirty="0"/>
          </a:p>
          <a:p>
            <a:r>
              <a:rPr lang="fr-FR" sz="2200" dirty="0"/>
              <a:t> Mixed </a:t>
            </a:r>
            <a:r>
              <a:rPr lang="en-GB" sz="2200" noProof="0" dirty="0"/>
              <a:t>tyre fitments </a:t>
            </a:r>
            <a:r>
              <a:rPr lang="en-US" sz="2200" dirty="0"/>
              <a:t>also mean that possible </a:t>
            </a:r>
            <a:r>
              <a:rPr lang="en-GB" sz="2200" noProof="0" dirty="0"/>
              <a:t>tyre</a:t>
            </a:r>
            <a:r>
              <a:rPr lang="en-US" sz="2200" dirty="0"/>
              <a:t> combinations on the after market are limited for the customers already. Without respecting the peculiarities of those </a:t>
            </a:r>
            <a:r>
              <a:rPr lang="en-GB" sz="2200" noProof="0" dirty="0"/>
              <a:t>tyres for the regulation, product availability and customer choices will suffer extremely (in worst case, tyre combinations</a:t>
            </a:r>
            <a:r>
              <a:rPr lang="en-US" sz="2200" dirty="0"/>
              <a:t> will disappear from the market)</a:t>
            </a:r>
            <a:endParaRPr lang="fr-FR" sz="2200" dirty="0"/>
          </a:p>
          <a:p>
            <a:r>
              <a:rPr lang="fr-FR" sz="2200" dirty="0"/>
              <a:t> OICA supports the </a:t>
            </a:r>
            <a:r>
              <a:rPr lang="en-GB" sz="2200" noProof="0" dirty="0"/>
              <a:t>proposal* by providing an allowance for the AICT of +0,10, as it is also the case for « Worn Wet Grip » legislation </a:t>
            </a:r>
          </a:p>
          <a:p>
            <a:endParaRPr lang="fr-FR" sz="2400" dirty="0"/>
          </a:p>
        </p:txBody>
      </p:sp>
      <p:sp>
        <p:nvSpPr>
          <p:cNvPr id="8" name="Textfeld 3">
            <a:extLst>
              <a:ext uri="{FF2B5EF4-FFF2-40B4-BE49-F238E27FC236}">
                <a16:creationId xmlns:a16="http://schemas.microsoft.com/office/drawing/2014/main" id="{D58E88E4-3EAB-F455-9D37-605C3C207691}"/>
              </a:ext>
            </a:extLst>
          </p:cNvPr>
          <p:cNvSpPr txBox="1"/>
          <p:nvPr/>
        </p:nvSpPr>
        <p:spPr>
          <a:xfrm>
            <a:off x="1" y="6094457"/>
            <a:ext cx="121919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/>
              <a:t>* UNECE GRBP TF TA session 33, “TA-33-8  ETRTO responses on TFTA co-chairs questions and limit proposal final”, </a:t>
            </a:r>
          </a:p>
          <a:p>
            <a:pPr algn="ctr"/>
            <a:r>
              <a:rPr lang="de-DE" sz="1100" dirty="0"/>
              <a:t>https://wiki.unece.org/download/attachments/298778721/TA-33-8%20%20ETRTO%20responses%20on%20TFTA%20co-chairs%20questions%20and%20limit%20proposal%20final.pptx?api=v2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 et format 16x9</Template>
  <TotalTime>0</TotalTime>
  <Words>531</Words>
  <Application>Microsoft Office PowerPoint</Application>
  <PresentationFormat>Breitbild</PresentationFormat>
  <Paragraphs>27</Paragraphs>
  <Slides>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Calibri</vt:lpstr>
      <vt:lpstr>Courier New</vt:lpstr>
      <vt:lpstr>Wingdings</vt:lpstr>
      <vt:lpstr>Masque présentation OICA</vt:lpstr>
      <vt:lpstr>OICA Position on Tyre Abrasion Limits</vt:lpstr>
      <vt:lpstr>OICA Position on Tyre Abrasion Limits</vt:lpstr>
      <vt:lpstr>Test methods</vt:lpstr>
      <vt:lpstr>XL Tyres</vt:lpstr>
      <vt:lpstr>Legal Race Tyres</vt:lpstr>
      <vt:lpstr>Special SS and AR combination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Jean-Marc Prigent</dc:creator>
  <cp:lastModifiedBy>Struck, Philipp, Dr. (EKS2)</cp:lastModifiedBy>
  <cp:revision>5</cp:revision>
  <dcterms:created xsi:type="dcterms:W3CDTF">2025-06-02T11:57:34Z</dcterms:created>
  <dcterms:modified xsi:type="dcterms:W3CDTF">2025-06-03T09:25:25Z</dcterms:modified>
</cp:coreProperties>
</file>