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9"/>
  </p:notesMasterIdLst>
  <p:sldIdLst>
    <p:sldId id="259" r:id="rId5"/>
    <p:sldId id="261" r:id="rId6"/>
    <p:sldId id="274" r:id="rId7"/>
    <p:sldId id="275" r:id="rId8"/>
    <p:sldId id="282" r:id="rId9"/>
    <p:sldId id="276" r:id="rId10"/>
    <p:sldId id="277" r:id="rId11"/>
    <p:sldId id="280" r:id="rId12"/>
    <p:sldId id="286" r:id="rId13"/>
    <p:sldId id="288" r:id="rId14"/>
    <p:sldId id="291" r:id="rId15"/>
    <p:sldId id="292" r:id="rId16"/>
    <p:sldId id="289" r:id="rId17"/>
    <p:sldId id="290" r:id="rId18"/>
    <p:sldId id="306" r:id="rId19"/>
    <p:sldId id="284" r:id="rId20"/>
    <p:sldId id="294" r:id="rId21"/>
    <p:sldId id="295" r:id="rId22"/>
    <p:sldId id="309" r:id="rId23"/>
    <p:sldId id="310" r:id="rId24"/>
    <p:sldId id="311" r:id="rId25"/>
    <p:sldId id="312" r:id="rId26"/>
    <p:sldId id="313" r:id="rId27"/>
    <p:sldId id="314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C26A24D-9933-F73A-9A18-3ADFF9EF7EC0}" name="David Miles" initials="DM" userId="S::David.Miles@dft.gov.uk::a427bd90-0b1e-40b4-a2c3-e4a6b3a84fcd" providerId="AD"/>
  <p188:author id="{3B657C8D-D553-21DB-F0A0-83932A08B8CF}" name="FRANCO Vicente (GROW)" initials="FV" userId="FRANCO Vicente (GROW)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97" autoAdjust="0"/>
    <p:restoredTop sz="94030"/>
  </p:normalViewPr>
  <p:slideViewPr>
    <p:cSldViewPr snapToGrid="0">
      <p:cViewPr varScale="1">
        <p:scale>
          <a:sx n="120" d="100"/>
          <a:sy n="120" d="100"/>
        </p:scale>
        <p:origin x="200" y="16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72D1D-9014-4704-B0E8-0D3C2CA6ABC4}" type="datetimeFigureOut">
              <a:rPr lang="en-IE" smtClean="0"/>
              <a:t>02/06/2025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15EFE-20AF-4006-B02A-F90F7ABFFD7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16490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63260-FA4C-2A39-DEAE-AC24776819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AD3D15-DE07-E688-61E7-6F7A2FCB0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19A269-B6C0-4671-E9BD-0AD2E46F9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48CD44-0476-74DA-5F20-66020DF1D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049202-85BF-686B-3C62-E450A56CA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089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06088-379A-93EA-1262-953F7896A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CA99A9-216C-CA45-23ED-734D93ECAB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FEF571-F995-87F4-24D9-8C853A708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7AD0DE-2DFF-E454-36A4-D9C8DD01A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FD5921-5939-48D9-87A8-CFC3F93BA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390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2A2D14-FCF9-9820-BF94-F9F93B57EA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4A36F6-CB55-33EC-1867-F456CFE514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658490-9A41-B0FA-E95A-F15458446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60D15-321F-9667-159F-A13380847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8C996-C1C3-0DD1-10EA-403992209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329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0E6B5-A7C2-29FE-2EBC-1E863D8A1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D9FCEB-B1ED-3945-8A51-2A95EC5FE1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96B3A1-10BB-831D-289C-A08AB1E57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95421D-4AB3-7373-502A-01FAC237E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3023A8-1F9A-A432-36F3-7C42F05B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132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BAEFE-9361-4A61-1759-161060144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685780-966F-7A0F-E3B2-C97E907AE0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065ADC-64B4-E56D-DB36-79139EFB8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4E1F30-AA82-ED4F-27AB-7B2BED5B0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9DB99E-7F22-AA69-8934-0B43DC228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291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5EF12-7E4D-4D9E-F641-66AB13807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DF9E22-6929-B501-61F8-464A888B5C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A8883E-A295-B4E2-17DE-0B59037DED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0CF955-5E5C-8200-2AB1-3794B207F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3F311F-70C4-274A-FA9B-D53194BE0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2CB040-2D00-9472-0CF3-BFD836187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089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85497-9EF9-0437-773F-CADFE06B3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B2EF30-A195-5C52-13BB-82BB6E05C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9E7451-33A1-3043-463A-4683BA01CF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A89BB7-94ED-C611-E3C7-6E6F21E428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ABEA28-4A8A-A06E-BB1A-C333DD2E5A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945206-50F9-C99E-427F-8AE829A9B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763992-FBAE-D64B-E0DA-7205FB639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DCCFB8-4605-7E44-2A59-918509C09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129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8F2EC-95E0-6F74-92CA-172599E04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0E6CB6-3454-A824-5288-FD1B06A81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F56344-FAD0-06CE-E62F-CCFA4E23D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6E5038-EC15-E45D-547E-4EC98BB8B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893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2A60FC-6D77-3D9B-4392-FA39EA3D1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60A25D-E289-DB73-7B5C-FDF9A4332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5E038A-0F70-04C5-65D5-7EF60EE78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084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21541-D3A3-8AA8-84CF-6565FC817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68D7E-6654-9DCD-3C95-96A39F3B3E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8C9EDE-A177-0004-2982-C2E9A5FD1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7FF622-2F6B-6CBB-D569-472BB57B8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808C36-759F-6651-512D-49DE34129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75C462-1214-7E90-6A58-DC69A252C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993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13E7C-AADE-1E3C-7511-D20277BB1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81EF21-508A-632E-1012-DFB53827F2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921837-BD17-5018-4ED8-5C93D61C7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469D13-4B73-980D-8B16-F8A295651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7F60-94DE-40A1-A3AE-93C7EC23DD00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5E9FF3-9C76-2537-1C6C-16353A82C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1C1C45-9205-4CB1-8596-C492B288A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25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08E3E9-7FE9-1F95-3D4C-9D6778AD4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54BCF5-081C-2131-2C34-EDD8065943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DDF409-8EEB-8811-DD69-7968127169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AE7F60-94DE-40A1-A3AE-93C7EC23DD00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DF225D-7471-0D05-6A32-D109471548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D336A-3F09-19CA-C889-6E2BD43D47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FA0FA5-DC79-48D7-9A2B-152B7637DD29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AA2A85-A889-6460-D8D5-5987519B15E7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5865813" y="63500"/>
            <a:ext cx="4889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OFFICIAL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F4F792-0582-D3E3-C814-93A8F7D1BD4E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865813" y="6642100"/>
            <a:ext cx="4889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GB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OFFICIAL</a:t>
            </a:r>
          </a:p>
        </p:txBody>
      </p:sp>
    </p:spTree>
    <p:extLst>
      <p:ext uri="{BB962C8B-B14F-4D97-AF65-F5344CB8AC3E}">
        <p14:creationId xmlns:p14="http://schemas.microsoft.com/office/powerpoint/2010/main" val="3826979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1B8FCB-6BC9-6CA0-000D-C7EB655A87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1B8EE0DA-177E-B670-C612-3C4F67AC53D4}"/>
              </a:ext>
            </a:extLst>
          </p:cNvPr>
          <p:cNvSpPr txBox="1"/>
          <p:nvPr/>
        </p:nvSpPr>
        <p:spPr>
          <a:xfrm>
            <a:off x="2365972" y="2562130"/>
            <a:ext cx="718543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b="1" dirty="0"/>
              <a:t>Co-chairs’ note: </a:t>
            </a:r>
          </a:p>
          <a:p>
            <a:pPr algn="ctr"/>
            <a:r>
              <a:rPr lang="en-US" sz="3000" b="1" dirty="0"/>
              <a:t>Key elements for agreement on C1 limits proposal</a:t>
            </a:r>
            <a:endParaRPr lang="en-GB" sz="30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C5DA9C0-9A13-70ED-15DA-C0980871AE9F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34th session</a:t>
            </a:r>
          </a:p>
          <a:p>
            <a:r>
              <a:rPr lang="en-US" sz="1400" dirty="0"/>
              <a:t>3rd June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95606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799576-C60F-EF88-595D-9C67C3B983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4F539-F503-E6D8-CACC-576DA67DE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for comparison of positions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BB27CAB-D665-8B76-CEF2-387D996A47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52016" y="1961550"/>
            <a:ext cx="5801784" cy="4351338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1421FE7-76C0-A4AB-E383-853B3450B6B4}"/>
              </a:ext>
            </a:extLst>
          </p:cNvPr>
          <p:cNvSpPr txBox="1"/>
          <p:nvPr/>
        </p:nvSpPr>
        <p:spPr>
          <a:xfrm>
            <a:off x="1000897" y="2125362"/>
            <a:ext cx="41395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Effect of XL allowance for normal </a:t>
            </a:r>
            <a:r>
              <a:rPr lang="en-US" b="1" dirty="0" err="1"/>
              <a:t>tyres</a:t>
            </a:r>
            <a:r>
              <a:rPr lang="en-US" b="1" dirty="0"/>
              <a:t>:</a:t>
            </a:r>
          </a:p>
          <a:p>
            <a:endParaRPr lang="en-US" dirty="0"/>
          </a:p>
          <a:p>
            <a:r>
              <a:rPr lang="en-US" dirty="0"/>
              <a:t>For the drum method, an allowance of +0.1 decreases the exclusion rate by an average of </a:t>
            </a:r>
            <a:r>
              <a:rPr lang="en-US" b="1" dirty="0"/>
              <a:t>5.1 pct points </a:t>
            </a:r>
            <a:r>
              <a:rPr lang="en-US" dirty="0"/>
              <a:t>in the ‘area of interest’ for normal </a:t>
            </a:r>
            <a:r>
              <a:rPr lang="en-US" dirty="0" err="1"/>
              <a:t>tyres</a:t>
            </a:r>
            <a:r>
              <a:rPr lang="en-US" dirty="0"/>
              <a:t> (AI 1.0 to 1.4).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4424D8-64AF-65C4-E2F6-647E1A928355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34th session</a:t>
            </a:r>
          </a:p>
          <a:p>
            <a:r>
              <a:rPr lang="en-US" sz="1400" dirty="0"/>
              <a:t>3rd June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23846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5D1F25-6311-8707-297B-386B760349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39AA8-5B2F-0059-AF25-3FDE1CB63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for comparison of positions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B152EAC-2EE1-4F66-E359-66C95AC41A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52016" y="1961550"/>
            <a:ext cx="5801784" cy="4351338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16409A8-DEB3-CDB0-74BB-82B173677A33}"/>
              </a:ext>
            </a:extLst>
          </p:cNvPr>
          <p:cNvSpPr txBox="1"/>
          <p:nvPr/>
        </p:nvSpPr>
        <p:spPr>
          <a:xfrm>
            <a:off x="1000897" y="2125362"/>
            <a:ext cx="41395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Effect of XL allowance for snow </a:t>
            </a:r>
            <a:r>
              <a:rPr lang="en-US" b="1" dirty="0" err="1"/>
              <a:t>tyres</a:t>
            </a:r>
            <a:r>
              <a:rPr lang="en-US" b="1" dirty="0"/>
              <a:t>:</a:t>
            </a:r>
          </a:p>
          <a:p>
            <a:endParaRPr lang="en-US" dirty="0"/>
          </a:p>
          <a:p>
            <a:r>
              <a:rPr lang="en-US" dirty="0"/>
              <a:t>For the convoy method, an allowance of +0.1 decreases the exclusion rate by an average of </a:t>
            </a:r>
            <a:r>
              <a:rPr lang="en-US" b="1" dirty="0"/>
              <a:t>3.8 pct points</a:t>
            </a:r>
            <a:r>
              <a:rPr lang="en-US" dirty="0"/>
              <a:t> in the ‘area of interest’ for snow </a:t>
            </a:r>
            <a:r>
              <a:rPr lang="en-US" dirty="0" err="1"/>
              <a:t>tyres</a:t>
            </a:r>
            <a:r>
              <a:rPr lang="en-US" dirty="0"/>
              <a:t> (AI 1.0 to 1.4)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49906E-AC4E-BD35-E5CF-4D85ACB2EC11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34th session</a:t>
            </a:r>
          </a:p>
          <a:p>
            <a:r>
              <a:rPr lang="en-US" sz="1400" dirty="0"/>
              <a:t>3rd June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939809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A97BCD-D040-98D2-2949-957B71B4DE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1B3C9-A1C4-A458-C052-3AFCCD818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for comparison of positions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F52253B-25BD-1809-E60E-0619ACB207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52016" y="1961550"/>
            <a:ext cx="5801784" cy="4351338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25164D8-0B86-026E-0101-A5713A89D9ED}"/>
              </a:ext>
            </a:extLst>
          </p:cNvPr>
          <p:cNvSpPr txBox="1"/>
          <p:nvPr/>
        </p:nvSpPr>
        <p:spPr>
          <a:xfrm>
            <a:off x="1000897" y="2125362"/>
            <a:ext cx="41395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Effect of XL allowance for snow </a:t>
            </a:r>
            <a:r>
              <a:rPr lang="en-US" b="1" dirty="0" err="1"/>
              <a:t>tyres</a:t>
            </a:r>
            <a:r>
              <a:rPr lang="en-US" b="1" dirty="0"/>
              <a:t>:</a:t>
            </a:r>
          </a:p>
          <a:p>
            <a:endParaRPr lang="en-US" dirty="0"/>
          </a:p>
          <a:p>
            <a:r>
              <a:rPr lang="en-US" dirty="0"/>
              <a:t>For the drum method, an allowance of +0.1 decreases the exclusion rate by an average of </a:t>
            </a:r>
            <a:r>
              <a:rPr lang="en-US" b="1" dirty="0"/>
              <a:t>4.9 pct points </a:t>
            </a:r>
            <a:r>
              <a:rPr lang="en-US" dirty="0"/>
              <a:t>in the ‘area of interest’ for snow </a:t>
            </a:r>
            <a:r>
              <a:rPr lang="en-US" dirty="0" err="1"/>
              <a:t>tyres</a:t>
            </a:r>
            <a:r>
              <a:rPr lang="en-US" dirty="0"/>
              <a:t> (AI 1.0 to 1.4).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E13E45D-1068-DF5D-B0CE-93E3201CFFFB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34th session</a:t>
            </a:r>
          </a:p>
          <a:p>
            <a:r>
              <a:rPr lang="en-US" sz="1400" dirty="0"/>
              <a:t>3rd June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53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C2B10C-EEED-AC41-A352-5D66BA91E2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359DD-5CE3-3CE8-ECD3-3EE9EA935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for comparison of positions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27AB485-84DB-16D7-4553-3B5708A82B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52016" y="1961550"/>
            <a:ext cx="5801784" cy="4351338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6D20A8B-073C-7EFB-8835-8C1EBB30A7A3}"/>
              </a:ext>
            </a:extLst>
          </p:cNvPr>
          <p:cNvSpPr txBox="1"/>
          <p:nvPr/>
        </p:nvSpPr>
        <p:spPr>
          <a:xfrm>
            <a:off x="1000897" y="2125362"/>
            <a:ext cx="41395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Effect of </a:t>
            </a:r>
            <a:r>
              <a:rPr lang="en-US" b="1" u="sng" dirty="0"/>
              <a:t>combined</a:t>
            </a:r>
            <a:r>
              <a:rPr lang="en-US" b="1" dirty="0"/>
              <a:t> XL and 3PMSF allowance for snow </a:t>
            </a:r>
            <a:r>
              <a:rPr lang="en-US" b="1" dirty="0" err="1"/>
              <a:t>tyres</a:t>
            </a:r>
            <a:r>
              <a:rPr lang="en-US" b="1" dirty="0"/>
              <a:t>:</a:t>
            </a:r>
          </a:p>
          <a:p>
            <a:endParaRPr lang="en-US" dirty="0"/>
          </a:p>
          <a:p>
            <a:r>
              <a:rPr lang="en-US" dirty="0"/>
              <a:t>For the convoy method, an allowance of +0.1 for </a:t>
            </a:r>
            <a:r>
              <a:rPr lang="en-US" u="sng" dirty="0"/>
              <a:t>both XL and 3PMSF </a:t>
            </a:r>
            <a:r>
              <a:rPr lang="en-US" u="sng" dirty="0" err="1"/>
              <a:t>tyres</a:t>
            </a:r>
            <a:r>
              <a:rPr lang="en-US" u="sng" dirty="0"/>
              <a:t> </a:t>
            </a:r>
            <a:r>
              <a:rPr lang="en-US" dirty="0"/>
              <a:t>decreases the exclusion rate by an average of </a:t>
            </a:r>
            <a:r>
              <a:rPr lang="en-US" b="1" dirty="0"/>
              <a:t>12.7 pct points </a:t>
            </a:r>
            <a:r>
              <a:rPr lang="en-US" dirty="0"/>
              <a:t>in the ‘area of interest’ (AI 1.0 to 1.4) for snow </a:t>
            </a:r>
            <a:r>
              <a:rPr lang="en-US" dirty="0" err="1"/>
              <a:t>tyres</a:t>
            </a:r>
            <a:r>
              <a:rPr lang="en-US" dirty="0"/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6C2558-8E17-6E51-8E70-B7AF4EB2AC39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34th session</a:t>
            </a:r>
          </a:p>
          <a:p>
            <a:r>
              <a:rPr lang="en-US" sz="1400" dirty="0"/>
              <a:t>3rd June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624120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31620-3442-5EF3-C084-A2BEEE1CB5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18FBA-CB10-CE00-6D2A-298E411C2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for comparison of positions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9D4C27C-2C00-BC3D-A8F1-7E161A0363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52016" y="1961550"/>
            <a:ext cx="5801784" cy="4351338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C3B4996-05DB-A054-F848-2A59D177994F}"/>
              </a:ext>
            </a:extLst>
          </p:cNvPr>
          <p:cNvSpPr txBox="1"/>
          <p:nvPr/>
        </p:nvSpPr>
        <p:spPr>
          <a:xfrm>
            <a:off x="1000897" y="2125362"/>
            <a:ext cx="41395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Effect of </a:t>
            </a:r>
            <a:r>
              <a:rPr lang="en-US" b="1" u="sng" dirty="0"/>
              <a:t>combined</a:t>
            </a:r>
            <a:r>
              <a:rPr lang="en-US" b="1" dirty="0"/>
              <a:t> XL and 3PMSF allowance for snow </a:t>
            </a:r>
            <a:r>
              <a:rPr lang="en-US" b="1" dirty="0" err="1"/>
              <a:t>tyres</a:t>
            </a:r>
            <a:r>
              <a:rPr lang="en-US" b="1" dirty="0"/>
              <a:t>:</a:t>
            </a:r>
          </a:p>
          <a:p>
            <a:endParaRPr lang="en-US" dirty="0"/>
          </a:p>
          <a:p>
            <a:r>
              <a:rPr lang="en-US" dirty="0"/>
              <a:t>For the drum method, an allowance of +0.1 decreases the exclusion rate by an average of </a:t>
            </a:r>
            <a:r>
              <a:rPr lang="en-US" b="1" dirty="0"/>
              <a:t>14.3 pct points </a:t>
            </a:r>
            <a:r>
              <a:rPr lang="en-US" dirty="0"/>
              <a:t>in the ‘area of interest’ (AI 1.0 to 1.4) for snow </a:t>
            </a:r>
            <a:r>
              <a:rPr lang="en-US" dirty="0" err="1"/>
              <a:t>tyres</a:t>
            </a:r>
            <a:r>
              <a:rPr lang="en-US" dirty="0"/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40FFEB-C077-3D33-65FA-F5E5583BAB93}"/>
              </a:ext>
            </a:extLst>
          </p:cNvPr>
          <p:cNvSpPr txBox="1"/>
          <p:nvPr/>
        </p:nvSpPr>
        <p:spPr>
          <a:xfrm>
            <a:off x="1000897" y="4461550"/>
            <a:ext cx="3943865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Conclusion: </a:t>
            </a:r>
            <a:r>
              <a:rPr lang="en-US" dirty="0"/>
              <a:t>the proposed allowances work consistently across methods throughout the range of abrasion indices. For winter </a:t>
            </a:r>
            <a:r>
              <a:rPr lang="en-US" dirty="0" err="1"/>
              <a:t>tyres</a:t>
            </a:r>
            <a:r>
              <a:rPr lang="en-US" dirty="0"/>
              <a:t>, the combination of the XL and 3PMSF significantly reduces the expected exclusion rate.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5A45AA-23A0-F87D-955A-A067D9D48491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34th session</a:t>
            </a:r>
          </a:p>
          <a:p>
            <a:r>
              <a:rPr lang="en-US" sz="1400" dirty="0"/>
              <a:t>3rd June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336377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5643A-D668-F615-2B88-9A15CE892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positions of TF TA stakeholders </a:t>
            </a:r>
            <a:r>
              <a:rPr lang="en-US" sz="3200" dirty="0"/>
              <a:t>(where numeric limits have been proposed)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87B372E-882B-3EAB-E030-CFBC36BEDDCD}"/>
              </a:ext>
            </a:extLst>
          </p:cNvPr>
          <p:cNvGraphicFramePr>
            <a:graphicFrameLocks noGrp="1"/>
          </p:cNvGraphicFramePr>
          <p:nvPr/>
        </p:nvGraphicFramePr>
        <p:xfrm>
          <a:off x="925550" y="1690688"/>
          <a:ext cx="10184410" cy="475488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036882">
                  <a:extLst>
                    <a:ext uri="{9D8B030D-6E8A-4147-A177-3AD203B41FA5}">
                      <a16:colId xmlns:a16="http://schemas.microsoft.com/office/drawing/2014/main" val="514420279"/>
                    </a:ext>
                  </a:extLst>
                </a:gridCol>
                <a:gridCol w="2036882">
                  <a:extLst>
                    <a:ext uri="{9D8B030D-6E8A-4147-A177-3AD203B41FA5}">
                      <a16:colId xmlns:a16="http://schemas.microsoft.com/office/drawing/2014/main" val="2058511799"/>
                    </a:ext>
                  </a:extLst>
                </a:gridCol>
                <a:gridCol w="2036882">
                  <a:extLst>
                    <a:ext uri="{9D8B030D-6E8A-4147-A177-3AD203B41FA5}">
                      <a16:colId xmlns:a16="http://schemas.microsoft.com/office/drawing/2014/main" val="3981093904"/>
                    </a:ext>
                  </a:extLst>
                </a:gridCol>
                <a:gridCol w="2036882">
                  <a:extLst>
                    <a:ext uri="{9D8B030D-6E8A-4147-A177-3AD203B41FA5}">
                      <a16:colId xmlns:a16="http://schemas.microsoft.com/office/drawing/2014/main" val="3580642879"/>
                    </a:ext>
                  </a:extLst>
                </a:gridCol>
                <a:gridCol w="2036882">
                  <a:extLst>
                    <a:ext uri="{9D8B030D-6E8A-4147-A177-3AD203B41FA5}">
                      <a16:colId xmlns:a16="http://schemas.microsoft.com/office/drawing/2014/main" val="79378317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b="1" dirty="0"/>
                        <a:t>Topic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b="1" dirty="0"/>
                        <a:t>FRA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b="1" dirty="0"/>
                        <a:t>JPN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b="1" dirty="0"/>
                        <a:t>ETRTO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b="1"/>
                        <a:t>Co-chairs</a:t>
                      </a:r>
                      <a:endParaRPr 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616258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Test method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Vehicle only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Both acceptable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Prefer vehicle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/>
                        <a:t>Both acceptable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83233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Exclusions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Q-speed 3PMSF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Ice grip, special use, legal race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/>
                        <a:t>Under evaluation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30982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>
                          <a:solidFill>
                            <a:schemeClr val="tx1"/>
                          </a:solidFill>
                        </a:rPr>
                        <a:t>Proposed limit (Normal)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1.15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~1.35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1.15 / 1.30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4892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Proposed limit (Snow M&amp;S)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1.15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To be confirmed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1.15 / 1.30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11524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3PMSF allowance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+0.1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To be confirmed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+0.1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+0.05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750483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XL allowance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>
                          <a:solidFill>
                            <a:schemeClr val="tx1"/>
                          </a:solidFill>
                        </a:rPr>
                        <a:t>+0.1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To be confirmed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+0.1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Under evaluation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84561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UHP allowance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To be confirmed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+0.1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34096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CoP allowance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+0.2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To be confirmed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+0.25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+0.05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48553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Implementation steps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Two (Date D1)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9115965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ABA5601-CA3A-F33D-8040-F012B651E196}"/>
              </a:ext>
            </a:extLst>
          </p:cNvPr>
          <p:cNvSpPr txBox="1"/>
          <p:nvPr/>
        </p:nvSpPr>
        <p:spPr>
          <a:xfrm>
            <a:off x="144855" y="117695"/>
            <a:ext cx="2770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Based on TF TA 33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8936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72613"/>
            <a:ext cx="10515600" cy="1325563"/>
          </a:xfrm>
        </p:spPr>
        <p:txBody>
          <a:bodyPr>
            <a:normAutofit/>
          </a:bodyPr>
          <a:lstStyle/>
          <a:p>
            <a:r>
              <a:rPr sz="3600" b="1" dirty="0">
                <a:latin typeface="+mn-lt"/>
              </a:rPr>
              <a:t>Towards a </a:t>
            </a:r>
            <a:r>
              <a:rPr lang="en-US" sz="3600" b="1" dirty="0">
                <a:latin typeface="+mn-lt"/>
              </a:rPr>
              <a:t>f</a:t>
            </a:r>
            <a:r>
              <a:rPr sz="3600" b="1" dirty="0">
                <a:latin typeface="+mn-lt"/>
              </a:rPr>
              <a:t>inal </a:t>
            </a:r>
            <a:r>
              <a:rPr lang="en-US" sz="3600" b="1" dirty="0">
                <a:latin typeface="+mn-lt"/>
              </a:rPr>
              <a:t>c</a:t>
            </a:r>
            <a:r>
              <a:rPr sz="3600" b="1" dirty="0">
                <a:latin typeface="+mn-lt"/>
              </a:rPr>
              <a:t>ompromise – Key Elements of the </a:t>
            </a:r>
            <a:r>
              <a:rPr lang="en-US" sz="3600" b="1" dirty="0">
                <a:latin typeface="+mn-lt"/>
              </a:rPr>
              <a:t>c</a:t>
            </a:r>
            <a:r>
              <a:rPr sz="3600" b="1" dirty="0">
                <a:latin typeface="+mn-lt"/>
              </a:rPr>
              <a:t>o-</a:t>
            </a:r>
            <a:r>
              <a:rPr lang="en-US" sz="3600" b="1" dirty="0">
                <a:latin typeface="+mn-lt"/>
              </a:rPr>
              <a:t>c</a:t>
            </a:r>
            <a:r>
              <a:rPr sz="3600" b="1" dirty="0">
                <a:latin typeface="+mn-lt"/>
              </a:rPr>
              <a:t>hairs’ </a:t>
            </a:r>
            <a:r>
              <a:rPr lang="en-US" sz="3600" b="1" dirty="0">
                <a:latin typeface="+mn-lt"/>
              </a:rPr>
              <a:t>f</a:t>
            </a:r>
            <a:r>
              <a:rPr sz="3600" b="1" dirty="0">
                <a:latin typeface="+mn-lt"/>
              </a:rPr>
              <a:t>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925" y="2245755"/>
            <a:ext cx="10515600" cy="4351338"/>
          </a:xfrm>
        </p:spPr>
        <p:txBody>
          <a:bodyPr/>
          <a:lstStyle/>
          <a:p>
            <a:r>
              <a:rPr dirty="0"/>
              <a:t>Shared understanding of the core limit as a long-term ambition </a:t>
            </a:r>
            <a:endParaRPr lang="en-US" dirty="0"/>
          </a:p>
          <a:p>
            <a:r>
              <a:rPr dirty="0"/>
              <a:t>Modular approach: allows targeted allowances (e.g.</a:t>
            </a:r>
            <a:r>
              <a:rPr lang="en-US" dirty="0"/>
              <a:t>,</a:t>
            </a:r>
            <a:r>
              <a:rPr dirty="0"/>
              <a:t> +0.1 XL, +0.1 3PMSF)</a:t>
            </a:r>
            <a:r>
              <a:rPr lang="en-US" dirty="0"/>
              <a:t> to be added.</a:t>
            </a:r>
            <a:endParaRPr dirty="0"/>
          </a:p>
          <a:p>
            <a:r>
              <a:rPr dirty="0"/>
              <a:t>D1 date is a key lever to reflect </a:t>
            </a:r>
            <a:r>
              <a:rPr dirty="0" err="1"/>
              <a:t>tyre</a:t>
            </a:r>
            <a:r>
              <a:rPr dirty="0"/>
              <a:t> development cycles</a:t>
            </a:r>
            <a:r>
              <a:rPr lang="en-US" dirty="0"/>
              <a:t> and modulate impact on the </a:t>
            </a:r>
            <a:r>
              <a:rPr lang="en-US" dirty="0" err="1"/>
              <a:t>tyre</a:t>
            </a:r>
            <a:r>
              <a:rPr lang="en-US" dirty="0"/>
              <a:t> market</a:t>
            </a:r>
            <a:r>
              <a:rPr dirty="0"/>
              <a:t>.</a:t>
            </a:r>
            <a:r>
              <a:rPr lang="en-US" dirty="0"/>
              <a:t> It should reflect (long) </a:t>
            </a:r>
            <a:r>
              <a:rPr lang="en-US" dirty="0" err="1"/>
              <a:t>tyre</a:t>
            </a:r>
            <a:r>
              <a:rPr lang="en-US" dirty="0"/>
              <a:t> development cycles</a:t>
            </a:r>
            <a:endParaRPr dirty="0"/>
          </a:p>
          <a:p>
            <a:r>
              <a:rPr dirty="0"/>
              <a:t>Allowances can be transitional and phased out after D1</a:t>
            </a:r>
            <a:r>
              <a:rPr lang="en-US" dirty="0"/>
              <a:t>.</a:t>
            </a:r>
            <a:endParaRPr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E8A465-33B7-C3D2-C50A-33CE9180B68A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34th session</a:t>
            </a:r>
          </a:p>
          <a:p>
            <a:r>
              <a:rPr lang="en-US" sz="1400" dirty="0"/>
              <a:t>3rd June 2025</a:t>
            </a:r>
            <a:endParaRPr lang="en-GB" sz="1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BB6F7A-D431-B928-3B70-0C78905FF6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5668F749-D45D-1C17-F9E4-DBB427271F36}"/>
              </a:ext>
            </a:extLst>
          </p:cNvPr>
          <p:cNvSpPr/>
          <p:nvPr/>
        </p:nvSpPr>
        <p:spPr>
          <a:xfrm>
            <a:off x="7926597" y="1384919"/>
            <a:ext cx="3548231" cy="4754364"/>
          </a:xfrm>
          <a:prstGeom prst="roundRect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34B5DA-7C74-E57B-4C8B-14E1623B24B8}"/>
              </a:ext>
            </a:extLst>
          </p:cNvPr>
          <p:cNvSpPr txBox="1"/>
          <p:nvPr/>
        </p:nvSpPr>
        <p:spPr>
          <a:xfrm>
            <a:off x="844989" y="751436"/>
            <a:ext cx="1074829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/>
              <a:t>Co-chairs’ proposal – updated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6B66C4B5-6EFF-F83F-3469-9F06411552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3371264"/>
              </p:ext>
            </p:extLst>
          </p:nvPr>
        </p:nvGraphicFramePr>
        <p:xfrm>
          <a:off x="3130409" y="2181678"/>
          <a:ext cx="2239140" cy="1225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419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129721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rgbClr val="FF0000"/>
                          </a:solidFill>
                        </a:rPr>
                        <a:t>0.20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rgbClr val="FF0000"/>
                          </a:solidFill>
                        </a:rPr>
                        <a:t>0.20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rgbClr val="FF0000"/>
                          </a:solidFill>
                        </a:rPr>
                        <a:t>0.20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06703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rgbClr val="FF0000"/>
                          </a:solidFill>
                        </a:rPr>
                        <a:t>[-]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b="1" noProof="0" dirty="0">
                          <a:solidFill>
                            <a:srgbClr val="FF0000"/>
                          </a:solidFill>
                        </a:rPr>
                        <a:t>[-]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14A032CF-3E25-094F-50E7-AB6808DD34EA}"/>
              </a:ext>
            </a:extLst>
          </p:cNvPr>
          <p:cNvSpPr txBox="1"/>
          <p:nvPr/>
        </p:nvSpPr>
        <p:spPr>
          <a:xfrm>
            <a:off x="3032701" y="1873901"/>
            <a:ext cx="1485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/>
              <a:t>(</a:t>
            </a:r>
            <a:r>
              <a:rPr lang="it-IT" sz="1400" b="1" dirty="0" err="1"/>
              <a:t>until</a:t>
            </a:r>
            <a:r>
              <a:rPr lang="it-IT" sz="1400" b="1" dirty="0"/>
              <a:t> date [D1])</a:t>
            </a:r>
            <a:r>
              <a:rPr lang="it-IT" sz="1400" b="1" dirty="0">
                <a:solidFill>
                  <a:srgbClr val="FF0000"/>
                </a:solidFill>
              </a:rPr>
              <a:t>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F14EDF8-3D54-2253-C8C3-9F0E036E8F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624971"/>
              </p:ext>
            </p:extLst>
          </p:nvPr>
        </p:nvGraphicFramePr>
        <p:xfrm>
          <a:off x="512444" y="3097359"/>
          <a:ext cx="2055362" cy="1233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284">
                  <a:extLst>
                    <a:ext uri="{9D8B030D-6E8A-4147-A177-3AD203B41FA5}">
                      <a16:colId xmlns:a16="http://schemas.microsoft.com/office/drawing/2014/main" val="1315130232"/>
                    </a:ext>
                  </a:extLst>
                </a:gridCol>
                <a:gridCol w="984078">
                  <a:extLst>
                    <a:ext uri="{9D8B030D-6E8A-4147-A177-3AD203B41FA5}">
                      <a16:colId xmlns:a16="http://schemas.microsoft.com/office/drawing/2014/main" val="4139747853"/>
                    </a:ext>
                  </a:extLst>
                </a:gridCol>
              </a:tblGrid>
              <a:tr h="2804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/>
                        <a:t>Core limit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0984584"/>
                  </a:ext>
                </a:extLst>
              </a:tr>
              <a:tr h="280464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1.00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9640655"/>
                  </a:ext>
                </a:extLst>
              </a:tr>
              <a:tr h="280464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Snow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rgbClr val="FF0000"/>
                          </a:solidFill>
                        </a:rPr>
                        <a:t>1.00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789504"/>
                  </a:ext>
                </a:extLst>
              </a:tr>
              <a:tr h="318690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rgbClr val="FF0000"/>
                          </a:solidFill>
                        </a:rPr>
                        <a:t>[-]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95712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8D6CC1B-66F6-1CBB-7A96-70AD250449CD}"/>
              </a:ext>
            </a:extLst>
          </p:cNvPr>
          <p:cNvSpPr txBox="1"/>
          <p:nvPr/>
        </p:nvSpPr>
        <p:spPr>
          <a:xfrm>
            <a:off x="3069491" y="3808269"/>
            <a:ext cx="1485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(from date [D1])</a:t>
            </a:r>
            <a:r>
              <a:rPr lang="it-IT" sz="1400" b="1" dirty="0">
                <a:solidFill>
                  <a:srgbClr val="FF0000"/>
                </a:solidFill>
              </a:rPr>
              <a:t>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3C15CB5-D72D-D0DB-9EA8-884A02AAC5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608687"/>
              </p:ext>
            </p:extLst>
          </p:nvPr>
        </p:nvGraphicFramePr>
        <p:xfrm>
          <a:off x="5868654" y="2233721"/>
          <a:ext cx="1268457" cy="1225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8457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</a:tblGrid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[CoP]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rgbClr val="FF0000"/>
                          </a:solidFill>
                        </a:rPr>
                        <a:t>0.20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rgbClr val="FF0000"/>
                          </a:solidFill>
                        </a:rPr>
                        <a:t>0.20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rgbClr val="FF0000"/>
                          </a:solidFill>
                        </a:rPr>
                        <a:t>[-]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12" name="Plus 11">
            <a:extLst>
              <a:ext uri="{FF2B5EF4-FFF2-40B4-BE49-F238E27FC236}">
                <a16:creationId xmlns:a16="http://schemas.microsoft.com/office/drawing/2014/main" id="{27C93AB4-FA94-7EE2-401F-6309A9DA44B9}"/>
              </a:ext>
            </a:extLst>
          </p:cNvPr>
          <p:cNvSpPr/>
          <p:nvPr/>
        </p:nvSpPr>
        <p:spPr>
          <a:xfrm>
            <a:off x="2666248" y="3584090"/>
            <a:ext cx="304800" cy="295959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4" name="Plus 13">
            <a:extLst>
              <a:ext uri="{FF2B5EF4-FFF2-40B4-BE49-F238E27FC236}">
                <a16:creationId xmlns:a16="http://schemas.microsoft.com/office/drawing/2014/main" id="{9CE01A88-99AE-807B-9384-858047FBFEB2}"/>
              </a:ext>
            </a:extLst>
          </p:cNvPr>
          <p:cNvSpPr/>
          <p:nvPr/>
        </p:nvSpPr>
        <p:spPr>
          <a:xfrm>
            <a:off x="5497327" y="2698348"/>
            <a:ext cx="304800" cy="295959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5" name="Equal 14">
            <a:extLst>
              <a:ext uri="{FF2B5EF4-FFF2-40B4-BE49-F238E27FC236}">
                <a16:creationId xmlns:a16="http://schemas.microsoft.com/office/drawing/2014/main" id="{49DA5E25-C87E-50F0-2757-B315A642CE37}"/>
              </a:ext>
            </a:extLst>
          </p:cNvPr>
          <p:cNvSpPr/>
          <p:nvPr/>
        </p:nvSpPr>
        <p:spPr>
          <a:xfrm>
            <a:off x="7412114" y="3565925"/>
            <a:ext cx="411480" cy="295959"/>
          </a:xfrm>
          <a:prstGeom prst="mathEqua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68D2B698-0BC4-221E-540F-ACD7BFFD98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609429"/>
              </p:ext>
            </p:extLst>
          </p:nvPr>
        </p:nvGraphicFramePr>
        <p:xfrm>
          <a:off x="8128356" y="1702510"/>
          <a:ext cx="3158208" cy="181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9579">
                  <a:extLst>
                    <a:ext uri="{9D8B030D-6E8A-4147-A177-3AD203B41FA5}">
                      <a16:colId xmlns:a16="http://schemas.microsoft.com/office/drawing/2014/main" val="4271239187"/>
                    </a:ext>
                  </a:extLst>
                </a:gridCol>
                <a:gridCol w="1131665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056964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noProof="0" dirty="0"/>
                        <a:t>Until </a:t>
                      </a:r>
                      <a:r>
                        <a:rPr lang="en-IE" sz="1600" noProof="0" dirty="0">
                          <a:solidFill>
                            <a:srgbClr val="FF0000"/>
                          </a:solidFill>
                        </a:rPr>
                        <a:t>date D1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rgbClr val="FFFFFF"/>
                          </a:solidFill>
                        </a:rPr>
                        <a:t>Accepted result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8343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IE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3722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rgbClr val="FF0000"/>
                          </a:solidFill>
                        </a:rPr>
                        <a:t>1.40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rgbClr val="FF0000"/>
                          </a:solidFill>
                        </a:rPr>
                        <a:t>1.40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Snow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rgbClr val="FF0000"/>
                          </a:solidFill>
                        </a:rPr>
                        <a:t>1.40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rgbClr val="FF0000"/>
                          </a:solidFill>
                        </a:rPr>
                        <a:t>1.40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rgbClr val="FF0000"/>
                          </a:solidFill>
                        </a:rPr>
                        <a:t>[-]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[-]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76B214D3-B1AC-4C34-5D8E-BF29D65939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263790"/>
              </p:ext>
            </p:extLst>
          </p:nvPr>
        </p:nvGraphicFramePr>
        <p:xfrm>
          <a:off x="3130410" y="4138522"/>
          <a:ext cx="2239139" cy="1225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419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129720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067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rgbClr val="FF0000"/>
                          </a:solidFill>
                        </a:rPr>
                        <a:t>[-]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>
                          <a:solidFill>
                            <a:srgbClr val="FF0000"/>
                          </a:solidFill>
                        </a:rPr>
                        <a:t>[-]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28415777-7543-3F11-7BF9-133A1B17E5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684342"/>
              </p:ext>
            </p:extLst>
          </p:nvPr>
        </p:nvGraphicFramePr>
        <p:xfrm>
          <a:off x="8121608" y="3863542"/>
          <a:ext cx="31582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590">
                  <a:extLst>
                    <a:ext uri="{9D8B030D-6E8A-4147-A177-3AD203B41FA5}">
                      <a16:colId xmlns:a16="http://schemas.microsoft.com/office/drawing/2014/main" val="4271239187"/>
                    </a:ext>
                  </a:extLst>
                </a:gridCol>
                <a:gridCol w="1063856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165762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noProof="0" dirty="0"/>
                        <a:t>From </a:t>
                      </a:r>
                      <a:r>
                        <a:rPr lang="en-IE" sz="1600" noProof="0" dirty="0">
                          <a:solidFill>
                            <a:srgbClr val="FF0000"/>
                          </a:solidFill>
                        </a:rPr>
                        <a:t>date D1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rgbClr val="FFFFFF"/>
                          </a:solidFill>
                        </a:rPr>
                        <a:t>Accepted result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8343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IE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/>
                        <a:t>1.25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/>
                        <a:t>1.20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Snow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rgbClr val="FF0000"/>
                          </a:solidFill>
                        </a:rPr>
                        <a:t>1.25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rgbClr val="FF0000"/>
                          </a:solidFill>
                        </a:rPr>
                        <a:t>1.20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[-]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[-]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B33757DA-590D-2C47-093D-0C0AA13EF73F}"/>
              </a:ext>
            </a:extLst>
          </p:cNvPr>
          <p:cNvSpPr txBox="1"/>
          <p:nvPr/>
        </p:nvSpPr>
        <p:spPr>
          <a:xfrm>
            <a:off x="5932153" y="1903840"/>
            <a:ext cx="11196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/>
              <a:t>(</a:t>
            </a:r>
            <a:r>
              <a:rPr lang="it-IT" sz="1400" b="1" dirty="0" err="1"/>
              <a:t>additional</a:t>
            </a:r>
            <a:r>
              <a:rPr lang="it-IT" sz="1400" b="1" dirty="0"/>
              <a:t>)</a:t>
            </a:r>
            <a:endParaRPr lang="it-IT" sz="1400" b="1" dirty="0">
              <a:solidFill>
                <a:srgbClr val="FF0000"/>
              </a:solidFill>
            </a:endParaRPr>
          </a:p>
        </p:txBody>
      </p:sp>
      <p:sp>
        <p:nvSpPr>
          <p:cNvPr id="30" name="Left Brace 29">
            <a:extLst>
              <a:ext uri="{FF2B5EF4-FFF2-40B4-BE49-F238E27FC236}">
                <a16:creationId xmlns:a16="http://schemas.microsoft.com/office/drawing/2014/main" id="{4AC76DC8-F1C5-B726-3691-23D3FC2F91B1}"/>
              </a:ext>
            </a:extLst>
          </p:cNvPr>
          <p:cNvSpPr/>
          <p:nvPr/>
        </p:nvSpPr>
        <p:spPr>
          <a:xfrm rot="16200000">
            <a:off x="4934231" y="4035085"/>
            <a:ext cx="420705" cy="4112055"/>
          </a:xfrm>
          <a:prstGeom prst="leftBrac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B721071-91E1-A243-5628-ABF514DDDB15}"/>
              </a:ext>
            </a:extLst>
          </p:cNvPr>
          <p:cNvSpPr txBox="1"/>
          <p:nvPr/>
        </p:nvSpPr>
        <p:spPr>
          <a:xfrm>
            <a:off x="3812419" y="6255295"/>
            <a:ext cx="25961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/>
              <a:t>Measurement</a:t>
            </a:r>
            <a:r>
              <a:rPr lang="it-IT" sz="1600" b="1" dirty="0"/>
              <a:t> </a:t>
            </a:r>
            <a:r>
              <a:rPr lang="it-IT" sz="1600" b="1" dirty="0" err="1"/>
              <a:t>uncertainty</a:t>
            </a:r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7" name="Snip Diagonal Corner Rectangle 6">
            <a:extLst>
              <a:ext uri="{FF2B5EF4-FFF2-40B4-BE49-F238E27FC236}">
                <a16:creationId xmlns:a16="http://schemas.microsoft.com/office/drawing/2014/main" id="{9D024818-553A-2E9B-7C81-EDEC8FCBBFCC}"/>
              </a:ext>
            </a:extLst>
          </p:cNvPr>
          <p:cNvSpPr/>
          <p:nvPr/>
        </p:nvSpPr>
        <p:spPr>
          <a:xfrm>
            <a:off x="536703" y="1833387"/>
            <a:ext cx="2031101" cy="1110083"/>
          </a:xfrm>
          <a:prstGeom prst="snip2Diag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NEW: 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+0.1 XL and 3PMSF allowances</a:t>
            </a:r>
          </a:p>
        </p:txBody>
      </p:sp>
      <p:sp>
        <p:nvSpPr>
          <p:cNvPr id="3" name="Snip Diagonal Corner Rectangle 2">
            <a:extLst>
              <a:ext uri="{FF2B5EF4-FFF2-40B4-BE49-F238E27FC236}">
                <a16:creationId xmlns:a16="http://schemas.microsoft.com/office/drawing/2014/main" id="{BC079098-BF70-1221-C1B9-D2532083C3E1}"/>
              </a:ext>
            </a:extLst>
          </p:cNvPr>
          <p:cNvSpPr/>
          <p:nvPr/>
        </p:nvSpPr>
        <p:spPr>
          <a:xfrm>
            <a:off x="3136246" y="5469628"/>
            <a:ext cx="4064365" cy="317960"/>
          </a:xfrm>
          <a:prstGeom prst="snip2Diag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After D1: XL allowance is removed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B7C900D-6FD2-A322-E595-74573AB6D9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101948"/>
              </p:ext>
            </p:extLst>
          </p:nvPr>
        </p:nvGraphicFramePr>
        <p:xfrm>
          <a:off x="5888355" y="4136781"/>
          <a:ext cx="1268457" cy="1225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8457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</a:tblGrid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[CoP]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rgbClr val="FF0000"/>
                          </a:solidFill>
                        </a:rPr>
                        <a:t>0.10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rgbClr val="FF0000"/>
                          </a:solidFill>
                        </a:rPr>
                        <a:t>0.10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rgbClr val="FF0000"/>
                          </a:solidFill>
                        </a:rPr>
                        <a:t>[-]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9" name="Plus 8">
            <a:extLst>
              <a:ext uri="{FF2B5EF4-FFF2-40B4-BE49-F238E27FC236}">
                <a16:creationId xmlns:a16="http://schemas.microsoft.com/office/drawing/2014/main" id="{022840E2-5AC7-8115-BD42-DAF287460E60}"/>
              </a:ext>
            </a:extLst>
          </p:cNvPr>
          <p:cNvSpPr/>
          <p:nvPr/>
        </p:nvSpPr>
        <p:spPr>
          <a:xfrm>
            <a:off x="5453528" y="4576008"/>
            <a:ext cx="304800" cy="295959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B3B6ED-B448-458F-023E-E19B24A43272}"/>
              </a:ext>
            </a:extLst>
          </p:cNvPr>
          <p:cNvSpPr txBox="1"/>
          <p:nvPr/>
        </p:nvSpPr>
        <p:spPr>
          <a:xfrm>
            <a:off x="5888354" y="3781500"/>
            <a:ext cx="11196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/>
              <a:t>(</a:t>
            </a:r>
            <a:r>
              <a:rPr lang="it-IT" sz="1400" b="1" dirty="0" err="1"/>
              <a:t>additional</a:t>
            </a:r>
            <a:r>
              <a:rPr lang="it-IT" sz="1400" b="1" dirty="0"/>
              <a:t>)</a:t>
            </a:r>
            <a:endParaRPr lang="it-IT" sz="1400" b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83D034-D9C5-9578-E19C-8941C1F0068A}"/>
              </a:ext>
            </a:extLst>
          </p:cNvPr>
          <p:cNvSpPr txBox="1"/>
          <p:nvPr/>
        </p:nvSpPr>
        <p:spPr>
          <a:xfrm>
            <a:off x="2971048" y="1435779"/>
            <a:ext cx="29611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Present methods’ uncertainty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6BE7DE3-0089-F8B9-7A91-8D0F02D7077F}"/>
              </a:ext>
            </a:extLst>
          </p:cNvPr>
          <p:cNvCxnSpPr>
            <a:cxnSpLocks/>
          </p:cNvCxnSpPr>
          <p:nvPr/>
        </p:nvCxnSpPr>
        <p:spPr>
          <a:xfrm flipH="1">
            <a:off x="4891799" y="1792231"/>
            <a:ext cx="352744" cy="3540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7ED2E2B-E7C0-DC52-D209-4E5773F3DC01}"/>
              </a:ext>
            </a:extLst>
          </p:cNvPr>
          <p:cNvSpPr txBox="1"/>
          <p:nvPr/>
        </p:nvSpPr>
        <p:spPr>
          <a:xfrm>
            <a:off x="175141" y="4980134"/>
            <a:ext cx="31141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Long-term methods’ uncertainty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F4FB573-992D-183C-F78D-68E761EB39E9}"/>
              </a:ext>
            </a:extLst>
          </p:cNvPr>
          <p:cNvCxnSpPr>
            <a:cxnSpLocks/>
          </p:cNvCxnSpPr>
          <p:nvPr/>
        </p:nvCxnSpPr>
        <p:spPr>
          <a:xfrm flipV="1">
            <a:off x="2589296" y="4676323"/>
            <a:ext cx="486762" cy="2529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0A7E811-F240-DD77-8F51-8D569855DE73}"/>
              </a:ext>
            </a:extLst>
          </p:cNvPr>
          <p:cNvSpPr txBox="1"/>
          <p:nvPr/>
        </p:nvSpPr>
        <p:spPr>
          <a:xfrm>
            <a:off x="7051755" y="6263024"/>
            <a:ext cx="4866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CoP uncertainty: inter-circuit and drum-to-drum variability, production variability (lower in the future)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155C4FB-FC1B-3376-85A7-4A8AE9F27B5A}"/>
              </a:ext>
            </a:extLst>
          </p:cNvPr>
          <p:cNvCxnSpPr>
            <a:cxnSpLocks/>
          </p:cNvCxnSpPr>
          <p:nvPr/>
        </p:nvCxnSpPr>
        <p:spPr>
          <a:xfrm flipH="1" flipV="1">
            <a:off x="7268198" y="4929241"/>
            <a:ext cx="563862" cy="12762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F0D301D-A10D-1D18-6519-5EF3A3F25E8D}"/>
              </a:ext>
            </a:extLst>
          </p:cNvPr>
          <p:cNvCxnSpPr>
            <a:cxnSpLocks/>
          </p:cNvCxnSpPr>
          <p:nvPr/>
        </p:nvCxnSpPr>
        <p:spPr>
          <a:xfrm flipH="1" flipV="1">
            <a:off x="7174520" y="3521150"/>
            <a:ext cx="649074" cy="26395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A44855C-A551-0A15-8C24-053876FE7D01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34th session</a:t>
            </a:r>
          </a:p>
          <a:p>
            <a:r>
              <a:rPr lang="en-US" sz="1400" dirty="0"/>
              <a:t>3rd June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1378153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013EE75-3B7F-54BB-52EC-FE50011BD10B}"/>
              </a:ext>
            </a:extLst>
          </p:cNvPr>
          <p:cNvSpPr txBox="1"/>
          <p:nvPr/>
        </p:nvSpPr>
        <p:spPr>
          <a:xfrm>
            <a:off x="605480" y="877330"/>
            <a:ext cx="10614455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Comparison of positions  </a:t>
            </a:r>
          </a:p>
          <a:p>
            <a:endParaRPr lang="en-US" sz="2400" b="1" dirty="0"/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US" sz="2200" dirty="0"/>
              <a:t>Goal: to compare all known positions to date on a ‘like-for-like’ basis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US" sz="2200" dirty="0"/>
              <a:t>Approach: </a:t>
            </a:r>
          </a:p>
          <a:p>
            <a:pPr marL="742950" lvl="1" indent="-285750">
              <a:spcAft>
                <a:spcPts val="1200"/>
              </a:spcAft>
              <a:buFontTx/>
              <a:buChar char="-"/>
            </a:pPr>
            <a:r>
              <a:rPr lang="en-US" sz="2200" dirty="0"/>
              <a:t>plot positions on the 2D space of </a:t>
            </a:r>
            <a:r>
              <a:rPr lang="en-US" sz="2200" dirty="0" err="1"/>
              <a:t>tyre</a:t>
            </a:r>
            <a:r>
              <a:rPr lang="en-US" sz="2200" dirty="0"/>
              <a:t> exclusions vs base abrasion index limit</a:t>
            </a:r>
          </a:p>
          <a:p>
            <a:pPr marL="742950" lvl="1" indent="-285750">
              <a:spcAft>
                <a:spcPts val="1200"/>
              </a:spcAft>
              <a:buFontTx/>
              <a:buChar char="-"/>
            </a:pPr>
            <a:r>
              <a:rPr lang="en-US" sz="2200" dirty="0"/>
              <a:t>apply base AI limit = maximum value proposed for CoP – fixed CoP margin of 0.2</a:t>
            </a:r>
          </a:p>
          <a:p>
            <a:pPr marL="742950" lvl="1" indent="-285750">
              <a:spcAft>
                <a:spcPts val="1200"/>
              </a:spcAft>
              <a:buFontTx/>
              <a:buChar char="-"/>
            </a:pPr>
            <a:r>
              <a:rPr lang="en-US" sz="2200" dirty="0"/>
              <a:t>apply allowances (XL, 3PMSF, UHP), if proposed</a:t>
            </a:r>
          </a:p>
          <a:p>
            <a:pPr marL="742950" lvl="1" indent="-285750">
              <a:spcAft>
                <a:spcPts val="1200"/>
              </a:spcAft>
              <a:buFontTx/>
              <a:buChar char="-"/>
            </a:pPr>
            <a:r>
              <a:rPr lang="en-US" sz="2200" dirty="0"/>
              <a:t>estimate average abrasion reduction (assumption: removed </a:t>
            </a:r>
            <a:r>
              <a:rPr lang="en-US" sz="2200" dirty="0" err="1"/>
              <a:t>tyre</a:t>
            </a:r>
            <a:r>
              <a:rPr lang="en-US" sz="2200" dirty="0"/>
              <a:t> is replaced by a </a:t>
            </a:r>
            <a:r>
              <a:rPr lang="en-US" sz="2200" dirty="0" err="1"/>
              <a:t>tyre</a:t>
            </a:r>
            <a:r>
              <a:rPr lang="en-US" sz="2200" dirty="0"/>
              <a:t> with AI = average of remaining population).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r>
              <a:rPr lang="en-US" sz="2200" dirty="0"/>
              <a:t>Disclaimer: analysis reflects co-chairs’ understanding of stakeholder positions and could contain errors</a:t>
            </a:r>
          </a:p>
          <a:p>
            <a:pPr marL="285750" indent="-285750">
              <a:spcAft>
                <a:spcPts val="1200"/>
              </a:spcAft>
              <a:buFontTx/>
              <a:buChar char="-"/>
            </a:pPr>
            <a:endParaRPr lang="en-US" sz="2400" dirty="0"/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FA35C5-063D-8AA1-F8C1-C723C766249E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34th session</a:t>
            </a:r>
          </a:p>
          <a:p>
            <a:r>
              <a:rPr lang="en-US" sz="1400" dirty="0"/>
              <a:t>3rd June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233164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6A713B-75F9-EF7A-1E5A-93772627B9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B507B3A-9D23-3193-1770-7613E2A5C3F9}"/>
              </a:ext>
            </a:extLst>
          </p:cNvPr>
          <p:cNvSpPr txBox="1"/>
          <p:nvPr/>
        </p:nvSpPr>
        <p:spPr>
          <a:xfrm>
            <a:off x="605480" y="877330"/>
            <a:ext cx="10614455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Comparison of positions – where we stand  </a:t>
            </a:r>
          </a:p>
          <a:p>
            <a:endParaRPr lang="en-US" sz="2400" b="1" dirty="0"/>
          </a:p>
          <a:p>
            <a:pPr>
              <a:spcAft>
                <a:spcPts val="1200"/>
              </a:spcAft>
            </a:pPr>
            <a:r>
              <a:rPr lang="en-US" sz="2400" dirty="0"/>
              <a:t>Sets of allowances considered in the analysis</a:t>
            </a:r>
          </a:p>
          <a:p>
            <a:pPr>
              <a:spcAft>
                <a:spcPts val="1200"/>
              </a:spcAft>
            </a:pPr>
            <a:endParaRPr lang="en-US" sz="2400" dirty="0"/>
          </a:p>
          <a:p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4FF6677-270E-5BBB-95FF-84C9030A79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004264"/>
              </p:ext>
            </p:extLst>
          </p:nvPr>
        </p:nvGraphicFramePr>
        <p:xfrm>
          <a:off x="605480" y="2425394"/>
          <a:ext cx="9842844" cy="2859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0711">
                  <a:extLst>
                    <a:ext uri="{9D8B030D-6E8A-4147-A177-3AD203B41FA5}">
                      <a16:colId xmlns:a16="http://schemas.microsoft.com/office/drawing/2014/main" val="2992145106"/>
                    </a:ext>
                  </a:extLst>
                </a:gridCol>
                <a:gridCol w="2460711">
                  <a:extLst>
                    <a:ext uri="{9D8B030D-6E8A-4147-A177-3AD203B41FA5}">
                      <a16:colId xmlns:a16="http://schemas.microsoft.com/office/drawing/2014/main" val="295577901"/>
                    </a:ext>
                  </a:extLst>
                </a:gridCol>
                <a:gridCol w="2460711">
                  <a:extLst>
                    <a:ext uri="{9D8B030D-6E8A-4147-A177-3AD203B41FA5}">
                      <a16:colId xmlns:a16="http://schemas.microsoft.com/office/drawing/2014/main" val="4081402519"/>
                    </a:ext>
                  </a:extLst>
                </a:gridCol>
                <a:gridCol w="2460711">
                  <a:extLst>
                    <a:ext uri="{9D8B030D-6E8A-4147-A177-3AD203B41FA5}">
                      <a16:colId xmlns:a16="http://schemas.microsoft.com/office/drawing/2014/main" val="4135974226"/>
                    </a:ext>
                  </a:extLst>
                </a:gridCol>
              </a:tblGrid>
              <a:tr h="554898">
                <a:tc>
                  <a:txBody>
                    <a:bodyPr/>
                    <a:lstStyle/>
                    <a:p>
                      <a:r>
                        <a:rPr lang="en-US" dirty="0"/>
                        <a:t>Allowance set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3PMSF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XL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UHP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1242270"/>
                  </a:ext>
                </a:extLst>
              </a:tr>
              <a:tr h="554898">
                <a:tc>
                  <a:txBody>
                    <a:bodyPr/>
                    <a:lstStyle/>
                    <a:p>
                      <a:r>
                        <a:rPr lang="en-US" dirty="0"/>
                        <a:t>Baseline (co-chairs v1, Japan)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4829104"/>
                  </a:ext>
                </a:extLst>
              </a:tr>
              <a:tr h="554898">
                <a:tc>
                  <a:txBody>
                    <a:bodyPr/>
                    <a:lstStyle/>
                    <a:p>
                      <a:r>
                        <a:rPr lang="en-US" dirty="0"/>
                        <a:t>ETRTO v1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+0.10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0421828"/>
                  </a:ext>
                </a:extLst>
              </a:tr>
              <a:tr h="554898">
                <a:tc>
                  <a:txBody>
                    <a:bodyPr/>
                    <a:lstStyle/>
                    <a:p>
                      <a:r>
                        <a:rPr lang="en-US" dirty="0"/>
                        <a:t>France/co-chairs v2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959235"/>
                  </a:ext>
                </a:extLst>
              </a:tr>
              <a:tr h="554898">
                <a:tc>
                  <a:txBody>
                    <a:bodyPr/>
                    <a:lstStyle/>
                    <a:p>
                      <a:r>
                        <a:rPr lang="en-US" dirty="0"/>
                        <a:t>ETRTO v2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+0.06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+0.09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140717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6449007-6D44-8061-4663-F29F5B1F8BCC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34th session</a:t>
            </a:r>
          </a:p>
          <a:p>
            <a:r>
              <a:rPr lang="en-US" sz="1400" dirty="0"/>
              <a:t>3rd June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49043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76EAF6-B843-4BFA-AE7B-5965D5D335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7EBA6FDB-DE6D-0E8D-5FBF-A36CAF7AC411}"/>
              </a:ext>
            </a:extLst>
          </p:cNvPr>
          <p:cNvSpPr txBox="1"/>
          <p:nvPr/>
        </p:nvSpPr>
        <p:spPr>
          <a:xfrm>
            <a:off x="596345" y="608000"/>
            <a:ext cx="10748297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/>
              <a:t>Decisions for C1 limits proposal – recap from TFTA 32</a:t>
            </a:r>
          </a:p>
          <a:p>
            <a:endParaRPr lang="en-US" sz="1200" b="1" dirty="0"/>
          </a:p>
          <a:p>
            <a:pPr marL="342900" indent="-342900">
              <a:buFont typeface="+mj-lt"/>
              <a:buAutoNum type="arabicPeriod"/>
            </a:pPr>
            <a:r>
              <a:rPr lang="en-US" sz="1600" b="1" dirty="0"/>
              <a:t>Can we proceed on limit setting for both test methods based on current correlation?</a:t>
            </a:r>
          </a:p>
          <a:p>
            <a:pPr lvl="1"/>
            <a:r>
              <a:rPr lang="en-US" sz="1600" i="1" dirty="0"/>
              <a:t>- Mixed views – some </a:t>
            </a:r>
            <a:r>
              <a:rPr lang="en-US" sz="1600" i="1" dirty="0" err="1"/>
              <a:t>favouring</a:t>
            </a:r>
            <a:r>
              <a:rPr lang="en-US" sz="1600" i="1" dirty="0"/>
              <a:t> proceeding with one method initially, others </a:t>
            </a:r>
            <a:r>
              <a:rPr lang="en-US" sz="1600" i="1" dirty="0" err="1"/>
              <a:t>favouring</a:t>
            </a:r>
            <a:r>
              <a:rPr lang="en-US" sz="1600" i="1" dirty="0"/>
              <a:t> both from the start</a:t>
            </a:r>
          </a:p>
          <a:p>
            <a:pPr lvl="1"/>
            <a:r>
              <a:rPr lang="en-US" sz="1600" b="1" dirty="0"/>
              <a:t>Co-chairs’ proposal: </a:t>
            </a:r>
            <a:r>
              <a:rPr lang="en-US" sz="1600" dirty="0"/>
              <a:t>proceed with both methods</a:t>
            </a:r>
          </a:p>
          <a:p>
            <a:pPr lvl="1"/>
            <a:endParaRPr lang="en-US" sz="1600" dirty="0"/>
          </a:p>
          <a:p>
            <a:pPr marL="342900" indent="-342900">
              <a:buFont typeface="+mj-lt"/>
              <a:buAutoNum type="arabicPeriod"/>
            </a:pPr>
            <a:r>
              <a:rPr lang="en-US" sz="1600" b="1" dirty="0"/>
              <a:t>What </a:t>
            </a:r>
            <a:r>
              <a:rPr lang="en-US" sz="1600" b="1" dirty="0" err="1"/>
              <a:t>tyres</a:t>
            </a:r>
            <a:r>
              <a:rPr lang="en-US" sz="1600" b="1" dirty="0"/>
              <a:t> should be in/out of scope for limit setting?</a:t>
            </a:r>
          </a:p>
          <a:p>
            <a:pPr lvl="1"/>
            <a:r>
              <a:rPr lang="en-US" sz="1600" i="1" dirty="0"/>
              <a:t>- Majority supported meeting requirements of UNR 117  (conformity) as a prerequisite</a:t>
            </a:r>
          </a:p>
          <a:p>
            <a:pPr lvl="1"/>
            <a:r>
              <a:rPr lang="en-US" sz="1600" i="1" dirty="0"/>
              <a:t>JASIC in </a:t>
            </a:r>
            <a:r>
              <a:rPr lang="en-US" sz="1600" i="1" dirty="0" err="1"/>
              <a:t>favour</a:t>
            </a:r>
            <a:r>
              <a:rPr lang="en-US" sz="1600" i="1" dirty="0"/>
              <a:t> of wider scope, but with exclusion of Q speed rated 3PMSF </a:t>
            </a:r>
            <a:r>
              <a:rPr lang="en-US" sz="1600" i="1" dirty="0" err="1"/>
              <a:t>tyres</a:t>
            </a:r>
            <a:endParaRPr lang="en-US" sz="1600" i="1" dirty="0"/>
          </a:p>
          <a:p>
            <a:pPr marL="342900" indent="-342900">
              <a:buFont typeface="+mj-lt"/>
              <a:buAutoNum type="arabicPeriod"/>
            </a:pPr>
            <a:endParaRPr lang="en-US" sz="1600" b="1" dirty="0"/>
          </a:p>
          <a:p>
            <a:pPr marL="342900" indent="-342900">
              <a:buFont typeface="+mj-lt"/>
              <a:buAutoNum type="arabicPeriod"/>
            </a:pPr>
            <a:r>
              <a:rPr lang="en-US" sz="1600" b="1" dirty="0"/>
              <a:t>What </a:t>
            </a:r>
            <a:r>
              <a:rPr lang="en-US" sz="1600" b="1" dirty="0" err="1"/>
              <a:t>tyre</a:t>
            </a:r>
            <a:r>
              <a:rPr lang="en-US" sz="1600" b="1" dirty="0"/>
              <a:t> groupings should be used for limits? </a:t>
            </a:r>
            <a:endParaRPr lang="en-US" sz="1600" dirty="0"/>
          </a:p>
          <a:p>
            <a:pPr lvl="1"/>
            <a:r>
              <a:rPr lang="en-US" sz="1600" i="1" dirty="0"/>
              <a:t>- Limited discussion at previous meeting</a:t>
            </a:r>
          </a:p>
          <a:p>
            <a:pPr marL="407988"/>
            <a:endParaRPr lang="en-US" sz="1600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US" sz="1600" b="1" dirty="0"/>
              <a:t>What limit values should be used? </a:t>
            </a:r>
          </a:p>
          <a:p>
            <a:pPr lvl="1"/>
            <a:r>
              <a:rPr lang="en-US" sz="1600" i="1" dirty="0"/>
              <a:t>- Limited discussion at previous meeting</a:t>
            </a:r>
          </a:p>
          <a:p>
            <a:pPr lvl="1"/>
            <a:r>
              <a:rPr lang="en-US" sz="1600" b="1" dirty="0"/>
              <a:t>Co-chairs’ proposal: ‘</a:t>
            </a:r>
            <a:r>
              <a:rPr lang="en-US" sz="1600" dirty="0"/>
              <a:t>close to 1.0’ with data-driven separate uncertainty margin (including for CoP, as appropriate)</a:t>
            </a:r>
          </a:p>
          <a:p>
            <a:pPr marL="342900" indent="-342900">
              <a:buFont typeface="+mj-lt"/>
              <a:buAutoNum type="arabicPeriod"/>
            </a:pPr>
            <a:endParaRPr lang="en-US" sz="1600" b="1" dirty="0"/>
          </a:p>
          <a:p>
            <a:pPr marL="342900" indent="-342900">
              <a:buFont typeface="+mj-lt"/>
              <a:buAutoNum type="arabicPeriod" startAt="5"/>
            </a:pPr>
            <a:r>
              <a:rPr lang="en-US" sz="1600" b="1" dirty="0"/>
              <a:t>How should measurement uncertainty be accounted for within the limit setting?</a:t>
            </a:r>
          </a:p>
          <a:p>
            <a:pPr lvl="1"/>
            <a:r>
              <a:rPr lang="en-US" sz="1600" i="1" dirty="0"/>
              <a:t>- Limited discussion at previous meeting</a:t>
            </a:r>
          </a:p>
          <a:p>
            <a:pPr lvl="1"/>
            <a:r>
              <a:rPr lang="en-US" sz="1600" b="1" dirty="0"/>
              <a:t>Co-chairs’ proposal</a:t>
            </a:r>
            <a:r>
              <a:rPr lang="en-US" sz="1600" dirty="0"/>
              <a:t>:  a ‘core’ limit with separate uncertainty margin that reflects the methods’ evolution (tightening margins)</a:t>
            </a:r>
          </a:p>
          <a:p>
            <a:pPr marL="800100" lvl="1" indent="-342900">
              <a:buFont typeface="+mj-lt"/>
              <a:buAutoNum type="arabicPeriod"/>
            </a:pPr>
            <a:endParaRPr lang="en-US" sz="1600" dirty="0"/>
          </a:p>
          <a:p>
            <a:pPr lvl="1"/>
            <a:endParaRPr lang="en-US" sz="1600" dirty="0"/>
          </a:p>
          <a:p>
            <a:pPr marL="800100" lvl="1" indent="-342900">
              <a:buFont typeface="+mj-lt"/>
              <a:buAutoNum type="arabicPeriod"/>
            </a:pPr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A3AE145-D460-A7E6-BC8B-0E5C883BF7D8}"/>
              </a:ext>
            </a:extLst>
          </p:cNvPr>
          <p:cNvSpPr txBox="1"/>
          <p:nvPr/>
        </p:nvSpPr>
        <p:spPr>
          <a:xfrm>
            <a:off x="9638270" y="84780"/>
            <a:ext cx="2413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Slide from TF TA 33rd session</a:t>
            </a:r>
          </a:p>
          <a:p>
            <a:r>
              <a:rPr lang="en-US" sz="1400" dirty="0"/>
              <a:t>20</a:t>
            </a:r>
            <a:r>
              <a:rPr lang="en-US" sz="1400" baseline="30000" dirty="0"/>
              <a:t>th</a:t>
            </a:r>
            <a:r>
              <a:rPr lang="en-US" sz="1400" dirty="0"/>
              <a:t> May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1277553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42F4C7B-3D1C-9E13-7D3B-F5DE244E94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12" y="2242428"/>
            <a:ext cx="11595776" cy="354053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7F62855-2E23-DAFE-FC2C-135DBAAC6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/>
              <a:t>Comparison of positions </a:t>
            </a:r>
            <a:br>
              <a:rPr lang="en-US" b="1" dirty="0"/>
            </a:br>
            <a:r>
              <a:rPr lang="en-US" sz="2400" b="1" dirty="0"/>
              <a:t>Normal </a:t>
            </a:r>
            <a:r>
              <a:rPr lang="en-US" sz="2400" b="1" dirty="0" err="1"/>
              <a:t>tyres</a:t>
            </a:r>
            <a:r>
              <a:rPr lang="en-US" sz="2400" b="1" dirty="0"/>
              <a:t>, convoy method </a:t>
            </a:r>
            <a:endParaRPr lang="en-US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5FDD78E-71B3-9A68-5870-A90296F7A2D9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34th session</a:t>
            </a:r>
          </a:p>
          <a:p>
            <a:r>
              <a:rPr lang="en-US" sz="1400" dirty="0"/>
              <a:t>3rd June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892238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3DE04E-3B90-45F8-8110-F7CAA591E5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04324-2C81-2FDD-A1DB-C8F3C0A8B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Comparison of positions </a:t>
            </a:r>
            <a:br>
              <a:rPr lang="en-US" b="1" dirty="0"/>
            </a:br>
            <a:r>
              <a:rPr lang="en-US" sz="2400" b="1" dirty="0"/>
              <a:t>Snow </a:t>
            </a:r>
            <a:r>
              <a:rPr lang="en-US" sz="2400" b="1" dirty="0" err="1"/>
              <a:t>tyres</a:t>
            </a:r>
            <a:r>
              <a:rPr lang="en-US" sz="2400" b="1" dirty="0"/>
              <a:t>, convoy method </a:t>
            </a: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72ED6F-FE56-8BC0-ACD3-7EFF334D87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5763" y="2242428"/>
            <a:ext cx="11140473" cy="35405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507AE5E-546B-D0BE-1DA4-EA3D109A64E8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34th session</a:t>
            </a:r>
          </a:p>
          <a:p>
            <a:r>
              <a:rPr lang="en-US" sz="1400" dirty="0"/>
              <a:t>3rd June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5889756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AD2829-D646-6F60-6E5B-0CF4E6369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45790E-B4DD-1A14-AA6F-4A4F5F4B0A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5763" y="2320729"/>
            <a:ext cx="11140473" cy="338393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B5252C4-F582-1E0D-EE31-4E95A4D3D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/>
              <a:t>Comparison of positions </a:t>
            </a:r>
            <a:br>
              <a:rPr lang="en-US" b="1" dirty="0"/>
            </a:br>
            <a:r>
              <a:rPr lang="en-US" sz="2400" b="1" dirty="0"/>
              <a:t>Normal </a:t>
            </a:r>
            <a:r>
              <a:rPr lang="en-US" sz="2400" b="1" dirty="0" err="1"/>
              <a:t>tyres</a:t>
            </a:r>
            <a:r>
              <a:rPr lang="en-US" sz="2400" b="1" dirty="0"/>
              <a:t>, drum method </a:t>
            </a:r>
            <a:endParaRPr lang="en-US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6243AF-34D9-7FF1-AB5D-4F72BE6994DB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34th session</a:t>
            </a:r>
          </a:p>
          <a:p>
            <a:r>
              <a:rPr lang="en-US" sz="1400" dirty="0"/>
              <a:t>3rd June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564237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B5DF55-8ECF-E0A3-FBC0-DFDBBCBA62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36A3DD-EBA1-D534-6CA5-75CD809C37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0052" y="2320729"/>
            <a:ext cx="11071895" cy="338393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F4AB3DE-E088-086D-0D78-1197377D7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dirty="0"/>
              <a:t>Comparison of positions </a:t>
            </a:r>
            <a:br>
              <a:rPr lang="en-US" b="1" dirty="0"/>
            </a:br>
            <a:r>
              <a:rPr lang="en-US" sz="2400" b="1" dirty="0"/>
              <a:t>Snow </a:t>
            </a:r>
            <a:r>
              <a:rPr lang="en-US" sz="2400" b="1" dirty="0" err="1"/>
              <a:t>tyres</a:t>
            </a:r>
            <a:r>
              <a:rPr lang="en-US" sz="2400" b="1" dirty="0"/>
              <a:t>, drum method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395118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E565D8-C56C-7199-498F-4940958523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07F4E152-C4A7-28EE-D403-D3C284D7630F}"/>
              </a:ext>
            </a:extLst>
          </p:cNvPr>
          <p:cNvSpPr txBox="1"/>
          <p:nvPr/>
        </p:nvSpPr>
        <p:spPr>
          <a:xfrm>
            <a:off x="844989" y="751436"/>
            <a:ext cx="10748297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/>
              <a:t>TF TA views on decision points</a:t>
            </a:r>
          </a:p>
          <a:p>
            <a:endParaRPr lang="en-US" sz="1200" b="1" dirty="0"/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Can we proceed on limit setting for both test methods based on current correlation?</a:t>
            </a: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Co-chairs’ proposal: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proceed with both methods</a:t>
            </a:r>
            <a:r>
              <a:rPr lang="en-US" sz="1800" dirty="0">
                <a:solidFill>
                  <a:schemeClr val="bg2">
                    <a:lumMod val="75000"/>
                  </a:schemeClr>
                </a:solidFill>
              </a:rPr>
              <a:t>, and set out a roadmap for method improvements in </a:t>
            </a:r>
            <a:r>
              <a:rPr lang="en-US" sz="1800" dirty="0" err="1">
                <a:solidFill>
                  <a:schemeClr val="bg2">
                    <a:lumMod val="75000"/>
                  </a:schemeClr>
                </a:solidFill>
              </a:rPr>
              <a:t>ToRs</a:t>
            </a:r>
            <a:endParaRPr lang="en-US" sz="1800" dirty="0">
              <a:solidFill>
                <a:schemeClr val="bg2">
                  <a:lumMod val="75000"/>
                </a:schemeClr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What </a:t>
            </a:r>
            <a:r>
              <a:rPr lang="en-US" b="1" dirty="0" err="1">
                <a:solidFill>
                  <a:schemeClr val="bg1">
                    <a:lumMod val="65000"/>
                  </a:schemeClr>
                </a:solidFill>
              </a:rPr>
              <a:t>tyres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 should be in/out of scope for limit setting?</a:t>
            </a: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Co-chairs’ proposal: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meet requirements of UNR 117 as prerequisite </a:t>
            </a:r>
            <a:r>
              <a:rPr lang="en-US" sz="1800" dirty="0">
                <a:solidFill>
                  <a:schemeClr val="bg2">
                    <a:lumMod val="75000"/>
                  </a:schemeClr>
                </a:solidFill>
              </a:rPr>
              <a:t>(high degree of harmonization, ease of drafting)</a:t>
            </a:r>
          </a:p>
          <a:p>
            <a:pPr lvl="1"/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What </a:t>
            </a:r>
            <a:r>
              <a:rPr lang="en-US" b="1" dirty="0" err="1">
                <a:solidFill>
                  <a:schemeClr val="bg1">
                    <a:lumMod val="65000"/>
                  </a:schemeClr>
                </a:solidFill>
              </a:rPr>
              <a:t>tyre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 groupings should be used for limits? 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Co-chairs’ proposal: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Normal, 3PMSF [and Special] only </a:t>
            </a:r>
            <a:r>
              <a:rPr lang="en-US" sz="1800" dirty="0">
                <a:solidFill>
                  <a:schemeClr val="bg2">
                    <a:lumMod val="75000"/>
                  </a:schemeClr>
                </a:solidFill>
              </a:rPr>
              <a:t>to avoid proliferation of ad hoc limits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  <a:p>
            <a:pPr lvl="1"/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What limit values should be used? 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Co-chairs’ proposal: </a:t>
            </a:r>
            <a:r>
              <a:rPr lang="en-US" dirty="0"/>
              <a:t>1.0 for normal, 1.05 for 3PMSF – with separate uncertainty margin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How should measurement uncertainty be accounted for within the limit setting?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Co-chairs’ proposal:  </a:t>
            </a:r>
            <a:r>
              <a:rPr lang="en-US" dirty="0"/>
              <a:t>a core limit with separate uncertainty margin (detailed on previous slides)</a:t>
            </a:r>
          </a:p>
          <a:p>
            <a:pPr marL="800100" lvl="1" indent="-342900">
              <a:buFont typeface="+mj-lt"/>
              <a:buAutoNum type="arabicPeriod"/>
            </a:pPr>
            <a:endParaRPr lang="en-US" b="1" dirty="0"/>
          </a:p>
          <a:p>
            <a:r>
              <a:rPr lang="en-US" b="1" dirty="0">
                <a:solidFill>
                  <a:srgbClr val="FF0000"/>
                </a:solidFill>
              </a:rPr>
              <a:t>(Proposed format: rapid rounds of discussion for questions 4 and 5 –  max 1 minute per intervention)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AE1ECA-0C45-5422-62E9-52D7F6019AF9}"/>
              </a:ext>
            </a:extLst>
          </p:cNvPr>
          <p:cNvSpPr txBox="1"/>
          <p:nvPr/>
        </p:nvSpPr>
        <p:spPr>
          <a:xfrm>
            <a:off x="9638270" y="84780"/>
            <a:ext cx="2413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Slide from TF TA 33rd session</a:t>
            </a:r>
          </a:p>
          <a:p>
            <a:r>
              <a:rPr lang="en-US" sz="1400" dirty="0"/>
              <a:t>20</a:t>
            </a:r>
            <a:r>
              <a:rPr lang="en-US" sz="1400" baseline="30000" dirty="0"/>
              <a:t>th</a:t>
            </a:r>
            <a:r>
              <a:rPr lang="en-US" sz="1400" dirty="0"/>
              <a:t> May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40856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2E74D5-93B7-7CBA-A669-0E74D6D435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EAAF01B1-AED7-D92D-117F-308A5AF21089}"/>
              </a:ext>
            </a:extLst>
          </p:cNvPr>
          <p:cNvSpPr txBox="1"/>
          <p:nvPr/>
        </p:nvSpPr>
        <p:spPr>
          <a:xfrm>
            <a:off x="844989" y="751436"/>
            <a:ext cx="10315590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/>
              <a:t>Achieving a working document for 82</a:t>
            </a:r>
            <a:r>
              <a:rPr lang="en-US" sz="3400" b="1" baseline="30000" dirty="0"/>
              <a:t>nd</a:t>
            </a:r>
            <a:r>
              <a:rPr lang="en-US" sz="3400" b="1" dirty="0"/>
              <a:t> GRBP</a:t>
            </a:r>
          </a:p>
          <a:p>
            <a:endParaRPr lang="en-US" sz="3400" b="1" dirty="0"/>
          </a:p>
          <a:p>
            <a:r>
              <a:rPr lang="en-US" dirty="0"/>
              <a:t>It is clear that concerns remain on both the measurement uncertainty and correlation between the two methods – this will require further work beyond our June deadline to resolve.</a:t>
            </a:r>
          </a:p>
          <a:p>
            <a:endParaRPr lang="en-US" dirty="0"/>
          </a:p>
          <a:p>
            <a:r>
              <a:rPr lang="en-US" dirty="0"/>
              <a:t>At the same time, the market assessment testing does provide us with a view of the spread of abrasion performance across the market – it should therefore be possible to take a view on limits.</a:t>
            </a:r>
          </a:p>
          <a:p>
            <a:endParaRPr lang="en-US" b="1" dirty="0"/>
          </a:p>
          <a:p>
            <a:r>
              <a:rPr lang="en-US" b="1" dirty="0"/>
              <a:t>Co-chairs’ proposed route forward:</a:t>
            </a:r>
          </a:p>
          <a:p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Focus on the key decision points in relation to </a:t>
            </a:r>
            <a:r>
              <a:rPr lang="en-US" b="1" dirty="0"/>
              <a:t>scope, abrasion limits and uncertainty margin handling </a:t>
            </a:r>
            <a:r>
              <a:rPr lang="en-US" dirty="0"/>
              <a:t>to agree a working document for the June deadline.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Continue to </a:t>
            </a:r>
            <a:r>
              <a:rPr lang="en-US" dirty="0" err="1"/>
              <a:t>analyse</a:t>
            </a:r>
            <a:r>
              <a:rPr lang="en-US" dirty="0"/>
              <a:t> the COVA and MA data ahead of GRBP (September) to identify potential areas of method improvement or further work needed – initial improvements could be taken on-board within an informal document for September.</a:t>
            </a:r>
          </a:p>
          <a:p>
            <a:pPr marL="342900" indent="-342900">
              <a:buAutoNum type="arabicPeriod"/>
            </a:pPr>
            <a:endParaRPr lang="en-US" dirty="0"/>
          </a:p>
          <a:p>
            <a:pPr marL="342900" indent="-342900">
              <a:buAutoNum type="arabicPeriod"/>
            </a:pPr>
            <a:r>
              <a:rPr lang="en-US" dirty="0"/>
              <a:t>Propose updates to the TF TA </a:t>
            </a:r>
            <a:r>
              <a:rPr lang="en-US" dirty="0" err="1"/>
              <a:t>ToR</a:t>
            </a:r>
            <a:r>
              <a:rPr lang="en-US" dirty="0"/>
              <a:t> for GRBP with clear timelines in relation to concrete method improvements.</a:t>
            </a:r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99531B-8DA7-84E9-D379-84AFBC1A0C5C}"/>
              </a:ext>
            </a:extLst>
          </p:cNvPr>
          <p:cNvSpPr txBox="1"/>
          <p:nvPr/>
        </p:nvSpPr>
        <p:spPr>
          <a:xfrm>
            <a:off x="9638270" y="84780"/>
            <a:ext cx="2413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Slide from TF TA 33rd session</a:t>
            </a:r>
          </a:p>
          <a:p>
            <a:r>
              <a:rPr lang="en-US" sz="1400" dirty="0"/>
              <a:t>20</a:t>
            </a:r>
            <a:r>
              <a:rPr lang="en-US" sz="1400" baseline="30000" dirty="0"/>
              <a:t>th</a:t>
            </a:r>
            <a:r>
              <a:rPr lang="en-US" sz="1400" dirty="0"/>
              <a:t> May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77858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13D3CB-E191-C052-0F10-B02BF3284A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37FAAB27-5773-960D-8418-74864910CFC5}"/>
              </a:ext>
            </a:extLst>
          </p:cNvPr>
          <p:cNvSpPr txBox="1"/>
          <p:nvPr/>
        </p:nvSpPr>
        <p:spPr>
          <a:xfrm>
            <a:off x="844989" y="751436"/>
            <a:ext cx="10748297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/>
              <a:t>TF TA views on decision points</a:t>
            </a:r>
          </a:p>
          <a:p>
            <a:endParaRPr lang="en-US" sz="1200" b="1" dirty="0"/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Can we proceed on limit setting for both test methods based on current correlation?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Co-chairs’ proposal: </a:t>
            </a:r>
            <a:r>
              <a:rPr lang="en-US" dirty="0"/>
              <a:t>proceed with both methods</a:t>
            </a:r>
            <a:r>
              <a:rPr lang="en-US" sz="1800" dirty="0"/>
              <a:t>, and set out a roadmap for method improvements in </a:t>
            </a:r>
            <a:r>
              <a:rPr lang="en-US" sz="1800" dirty="0" err="1"/>
              <a:t>ToRs</a:t>
            </a:r>
            <a:endParaRPr lang="en-US" sz="1800" dirty="0"/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What </a:t>
            </a:r>
            <a:r>
              <a:rPr lang="en-US" b="1" dirty="0" err="1"/>
              <a:t>tyres</a:t>
            </a:r>
            <a:r>
              <a:rPr lang="en-US" b="1" dirty="0"/>
              <a:t> should be in/out of scope for limit setting?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Co-chairs’ proposal: </a:t>
            </a:r>
            <a:r>
              <a:rPr lang="en-US" dirty="0"/>
              <a:t>meet requirements of UNR 117 as prerequisite </a:t>
            </a:r>
            <a:r>
              <a:rPr lang="en-US" sz="1800" dirty="0"/>
              <a:t>(high degree of harmonization, ease of drafting)</a:t>
            </a:r>
          </a:p>
          <a:p>
            <a:pPr lvl="1"/>
            <a:endParaRPr lang="en-US" b="1" dirty="0"/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What </a:t>
            </a:r>
            <a:r>
              <a:rPr lang="en-US" b="1" dirty="0" err="1"/>
              <a:t>tyre</a:t>
            </a:r>
            <a:r>
              <a:rPr lang="en-US" b="1" dirty="0"/>
              <a:t> groupings should be used for limits? </a:t>
            </a:r>
            <a:endParaRPr lang="en-US" dirty="0"/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Co-chairs’ proposal: </a:t>
            </a:r>
            <a:r>
              <a:rPr lang="en-US" dirty="0"/>
              <a:t>Normal, 3PMSF [and Special] only </a:t>
            </a:r>
            <a:r>
              <a:rPr lang="en-US" sz="1800" dirty="0"/>
              <a:t>to avoid proliferation of ad hoc limits</a:t>
            </a:r>
            <a:endParaRPr lang="en-US" dirty="0"/>
          </a:p>
          <a:p>
            <a:pPr lvl="1"/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What limit values should be used? </a:t>
            </a: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Co-chairs’ proposal: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1.0 for normal, 1.05 for 3PMSF – with separate uncertainty margin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How should measurement uncertainty be accounted for within the limit setting?</a:t>
            </a: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Co-chairs’ proposal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:  a core limit with separate uncertainty margin (detailed on next slides)</a:t>
            </a:r>
          </a:p>
          <a:p>
            <a:pPr marL="800100" lvl="1" indent="-342900">
              <a:buFont typeface="+mj-lt"/>
              <a:buAutoNum type="arabicPeriod"/>
            </a:pPr>
            <a:endParaRPr lang="en-US" b="1" dirty="0"/>
          </a:p>
          <a:p>
            <a:r>
              <a:rPr lang="en-US" b="1" dirty="0">
                <a:solidFill>
                  <a:srgbClr val="FF0000"/>
                </a:solidFill>
              </a:rPr>
              <a:t>(Proposed format: rapid rounds of discussion for questions 1 to 3 –  max 1 minute per intervention)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5F380F-3D77-152D-4C2A-88CA359C98FF}"/>
              </a:ext>
            </a:extLst>
          </p:cNvPr>
          <p:cNvSpPr txBox="1"/>
          <p:nvPr/>
        </p:nvSpPr>
        <p:spPr>
          <a:xfrm>
            <a:off x="9638270" y="84780"/>
            <a:ext cx="2413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Slide from TF TA 33rd session</a:t>
            </a:r>
          </a:p>
          <a:p>
            <a:r>
              <a:rPr lang="en-US" sz="1400" dirty="0"/>
              <a:t>20</a:t>
            </a:r>
            <a:r>
              <a:rPr lang="en-US" sz="1400" baseline="30000" dirty="0"/>
              <a:t>th</a:t>
            </a:r>
            <a:r>
              <a:rPr lang="en-US" sz="1400" dirty="0"/>
              <a:t> May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58332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8839C1-2EBE-19AA-FE85-92B26B2BB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AE9F83B2-34CC-FCCA-5CC7-252D41594E0C}"/>
              </a:ext>
            </a:extLst>
          </p:cNvPr>
          <p:cNvSpPr/>
          <p:nvPr/>
        </p:nvSpPr>
        <p:spPr>
          <a:xfrm>
            <a:off x="7926597" y="1384919"/>
            <a:ext cx="3548231" cy="4754364"/>
          </a:xfrm>
          <a:prstGeom prst="roundRect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FCAF2B-6293-50D8-2C64-7F6DFA48F1EE}"/>
              </a:ext>
            </a:extLst>
          </p:cNvPr>
          <p:cNvSpPr txBox="1"/>
          <p:nvPr/>
        </p:nvSpPr>
        <p:spPr>
          <a:xfrm>
            <a:off x="844989" y="751436"/>
            <a:ext cx="1074829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/>
              <a:t>Co-chairs’ proposal – overview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7E9FFC85-1529-ABAB-F8D2-C440DEBB7E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055270"/>
              </p:ext>
            </p:extLst>
          </p:nvPr>
        </p:nvGraphicFramePr>
        <p:xfrm>
          <a:off x="3130409" y="2181678"/>
          <a:ext cx="2239140" cy="1225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419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129721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067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3PMSF]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3PMSF]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A415FFA0-59D6-730B-0C76-4D18B83BFFD2}"/>
              </a:ext>
            </a:extLst>
          </p:cNvPr>
          <p:cNvSpPr txBox="1"/>
          <p:nvPr/>
        </p:nvSpPr>
        <p:spPr>
          <a:xfrm>
            <a:off x="3032701" y="1873901"/>
            <a:ext cx="1485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/>
              <a:t>(</a:t>
            </a:r>
            <a:r>
              <a:rPr lang="it-IT" sz="1400" b="1" dirty="0" err="1"/>
              <a:t>until</a:t>
            </a:r>
            <a:r>
              <a:rPr lang="it-IT" sz="1400" b="1" dirty="0"/>
              <a:t> date [D1])</a:t>
            </a:r>
            <a:r>
              <a:rPr lang="it-IT" sz="1400" b="1" dirty="0">
                <a:solidFill>
                  <a:srgbClr val="FF0000"/>
                </a:solidFill>
              </a:rPr>
              <a:t>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2E3E4A0-0475-DCE8-5BEB-670D416B65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484660"/>
              </p:ext>
            </p:extLst>
          </p:nvPr>
        </p:nvGraphicFramePr>
        <p:xfrm>
          <a:off x="512444" y="3097359"/>
          <a:ext cx="2055362" cy="1233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8404">
                  <a:extLst>
                    <a:ext uri="{9D8B030D-6E8A-4147-A177-3AD203B41FA5}">
                      <a16:colId xmlns:a16="http://schemas.microsoft.com/office/drawing/2014/main" val="1315130232"/>
                    </a:ext>
                  </a:extLst>
                </a:gridCol>
                <a:gridCol w="1116958">
                  <a:extLst>
                    <a:ext uri="{9D8B030D-6E8A-4147-A177-3AD203B41FA5}">
                      <a16:colId xmlns:a16="http://schemas.microsoft.com/office/drawing/2014/main" val="4139747853"/>
                    </a:ext>
                  </a:extLst>
                </a:gridCol>
              </a:tblGrid>
              <a:tr h="280464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/>
                        <a:t>Core limit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0984584"/>
                  </a:ext>
                </a:extLst>
              </a:tr>
              <a:tr h="280464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1.00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9640655"/>
                  </a:ext>
                </a:extLst>
              </a:tr>
              <a:tr h="280464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3PMSF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1.05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789504"/>
                  </a:ext>
                </a:extLst>
              </a:tr>
              <a:tr h="318690">
                <a:tc>
                  <a:txBody>
                    <a:bodyPr/>
                    <a:lstStyle/>
                    <a:p>
                      <a:r>
                        <a:rPr lang="en-IE" sz="1400" b="1" noProof="0" dirty="0"/>
                        <a:t>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3PMSF]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95712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A7FECEE-D4CC-4D0E-0171-13389CB0694B}"/>
              </a:ext>
            </a:extLst>
          </p:cNvPr>
          <p:cNvSpPr txBox="1"/>
          <p:nvPr/>
        </p:nvSpPr>
        <p:spPr>
          <a:xfrm>
            <a:off x="3069491" y="3808269"/>
            <a:ext cx="1485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(from date [D1])</a:t>
            </a:r>
            <a:r>
              <a:rPr lang="it-IT" sz="1400" b="1" dirty="0">
                <a:solidFill>
                  <a:srgbClr val="FF0000"/>
                </a:solidFill>
              </a:rPr>
              <a:t> 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DB7D5BE-641E-7514-8DCF-06164B364D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0398350"/>
              </p:ext>
            </p:extLst>
          </p:nvPr>
        </p:nvGraphicFramePr>
        <p:xfrm>
          <a:off x="5932154" y="3119463"/>
          <a:ext cx="1268457" cy="1225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8457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</a:tblGrid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[CoP]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[0.05]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[0.05]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063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3PMSF]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12" name="Plus 11">
            <a:extLst>
              <a:ext uri="{FF2B5EF4-FFF2-40B4-BE49-F238E27FC236}">
                <a16:creationId xmlns:a16="http://schemas.microsoft.com/office/drawing/2014/main" id="{D82106E7-02CD-C160-8ADC-5423160E8863}"/>
              </a:ext>
            </a:extLst>
          </p:cNvPr>
          <p:cNvSpPr/>
          <p:nvPr/>
        </p:nvSpPr>
        <p:spPr>
          <a:xfrm>
            <a:off x="2666248" y="3584090"/>
            <a:ext cx="304800" cy="295959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4" name="Plus 13">
            <a:extLst>
              <a:ext uri="{FF2B5EF4-FFF2-40B4-BE49-F238E27FC236}">
                <a16:creationId xmlns:a16="http://schemas.microsoft.com/office/drawing/2014/main" id="{83ADBF32-9B0C-80F7-345D-6BF46CD3D4A7}"/>
              </a:ext>
            </a:extLst>
          </p:cNvPr>
          <p:cNvSpPr/>
          <p:nvPr/>
        </p:nvSpPr>
        <p:spPr>
          <a:xfrm>
            <a:off x="5497327" y="3584090"/>
            <a:ext cx="304800" cy="295959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5" name="Equal 14">
            <a:extLst>
              <a:ext uri="{FF2B5EF4-FFF2-40B4-BE49-F238E27FC236}">
                <a16:creationId xmlns:a16="http://schemas.microsoft.com/office/drawing/2014/main" id="{90DE4F7A-E041-068F-2CA6-1F9C00A3210F}"/>
              </a:ext>
            </a:extLst>
          </p:cNvPr>
          <p:cNvSpPr/>
          <p:nvPr/>
        </p:nvSpPr>
        <p:spPr>
          <a:xfrm>
            <a:off x="7412114" y="3565925"/>
            <a:ext cx="411480" cy="295959"/>
          </a:xfrm>
          <a:prstGeom prst="mathEqua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F5B27008-9D5E-0842-77EF-E4F01FD9E5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523600"/>
              </p:ext>
            </p:extLst>
          </p:nvPr>
        </p:nvGraphicFramePr>
        <p:xfrm>
          <a:off x="8128356" y="1702510"/>
          <a:ext cx="3158208" cy="181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9579">
                  <a:extLst>
                    <a:ext uri="{9D8B030D-6E8A-4147-A177-3AD203B41FA5}">
                      <a16:colId xmlns:a16="http://schemas.microsoft.com/office/drawing/2014/main" val="4271239187"/>
                    </a:ext>
                  </a:extLst>
                </a:gridCol>
                <a:gridCol w="1131665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056964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noProof="0" dirty="0"/>
                        <a:t>Until date D1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rgbClr val="FFFFFF"/>
                          </a:solidFill>
                        </a:rPr>
                        <a:t>Accepted result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8343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IE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3722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/>
                        <a:t>1.30-1.35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/>
                        <a:t>1.15-1.20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3PMSF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chemeClr val="tx1"/>
                          </a:solidFill>
                        </a:rPr>
                        <a:t>1.20-1.25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chemeClr val="tx1"/>
                          </a:solidFill>
                        </a:rPr>
                        <a:t>1.20-1.25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3PMSF]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[as 3PMSF]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5364DDD3-8BC1-1791-14B0-6F581B2048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061336"/>
              </p:ext>
            </p:extLst>
          </p:nvPr>
        </p:nvGraphicFramePr>
        <p:xfrm>
          <a:off x="3130410" y="4138522"/>
          <a:ext cx="2239139" cy="1225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419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129720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/>
                        <a:t>0.10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06170"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noProof="0" dirty="0">
                          <a:solidFill>
                            <a:schemeClr val="tx1"/>
                          </a:solidFill>
                        </a:rPr>
                        <a:t>0.10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06703">
                <a:tc>
                  <a:txBody>
                    <a:bodyPr/>
                    <a:lstStyle/>
                    <a:p>
                      <a:pPr algn="ctr"/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3PMSF]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400" noProof="0" dirty="0">
                          <a:solidFill>
                            <a:schemeClr val="tx1"/>
                          </a:solidFill>
                        </a:rPr>
                        <a:t>[as 3PMSF]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45A8CA87-609B-051D-8B2C-F6A27CD9AC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864517"/>
              </p:ext>
            </p:extLst>
          </p:nvPr>
        </p:nvGraphicFramePr>
        <p:xfrm>
          <a:off x="8121608" y="3863542"/>
          <a:ext cx="315820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590">
                  <a:extLst>
                    <a:ext uri="{9D8B030D-6E8A-4147-A177-3AD203B41FA5}">
                      <a16:colId xmlns:a16="http://schemas.microsoft.com/office/drawing/2014/main" val="4271239187"/>
                    </a:ext>
                  </a:extLst>
                </a:gridCol>
                <a:gridCol w="1063856">
                  <a:extLst>
                    <a:ext uri="{9D8B030D-6E8A-4147-A177-3AD203B41FA5}">
                      <a16:colId xmlns:a16="http://schemas.microsoft.com/office/drawing/2014/main" val="1620911413"/>
                    </a:ext>
                  </a:extLst>
                </a:gridCol>
                <a:gridCol w="1165762">
                  <a:extLst>
                    <a:ext uri="{9D8B030D-6E8A-4147-A177-3AD203B41FA5}">
                      <a16:colId xmlns:a16="http://schemas.microsoft.com/office/drawing/2014/main" val="117635025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noProof="0" dirty="0"/>
                        <a:t>From date D1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rgbClr val="FFFFFF"/>
                          </a:solidFill>
                        </a:rPr>
                        <a:t>Accepted result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IE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083430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IE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Convoy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Drum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342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/>
                        <a:t>1.15-1.20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/>
                        <a:t>1.10-1.15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23944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Snow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chemeClr val="tx1"/>
                          </a:solidFill>
                        </a:rPr>
                        <a:t>1.20-1.25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600" noProof="0" dirty="0">
                          <a:solidFill>
                            <a:schemeClr val="tx1"/>
                          </a:solidFill>
                        </a:rPr>
                        <a:t>1.15-1.20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771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E" sz="1600" b="1" noProof="0" dirty="0">
                          <a:solidFill>
                            <a:schemeClr val="tx1"/>
                          </a:solidFill>
                        </a:rPr>
                        <a:t>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[as 3PMSF]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I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ptos" panose="02110004020202020204"/>
                          <a:ea typeface="+mn-ea"/>
                          <a:cs typeface="+mn-cs"/>
                        </a:rPr>
                        <a:t>[as 3PMSF]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507730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04D001A3-F903-FFA0-4CE3-31C4F5D29A74}"/>
              </a:ext>
            </a:extLst>
          </p:cNvPr>
          <p:cNvSpPr txBox="1"/>
          <p:nvPr/>
        </p:nvSpPr>
        <p:spPr>
          <a:xfrm>
            <a:off x="5857270" y="2794284"/>
            <a:ext cx="12125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/>
              <a:t>(</a:t>
            </a:r>
            <a:r>
              <a:rPr lang="it-IT" sz="1400" b="1" dirty="0" err="1"/>
              <a:t>additional</a:t>
            </a:r>
            <a:r>
              <a:rPr lang="it-IT" sz="1400" b="1" dirty="0"/>
              <a:t>?)</a:t>
            </a:r>
            <a:endParaRPr lang="it-IT" sz="1400" b="1" dirty="0">
              <a:solidFill>
                <a:srgbClr val="FF0000"/>
              </a:solidFill>
            </a:endParaRPr>
          </a:p>
        </p:txBody>
      </p:sp>
      <p:sp>
        <p:nvSpPr>
          <p:cNvPr id="30" name="Left Brace 29">
            <a:extLst>
              <a:ext uri="{FF2B5EF4-FFF2-40B4-BE49-F238E27FC236}">
                <a16:creationId xmlns:a16="http://schemas.microsoft.com/office/drawing/2014/main" id="{E355CE45-6757-7B24-6F2E-734757C13B26}"/>
              </a:ext>
            </a:extLst>
          </p:cNvPr>
          <p:cNvSpPr/>
          <p:nvPr/>
        </p:nvSpPr>
        <p:spPr>
          <a:xfrm rot="16200000">
            <a:off x="4934231" y="3828983"/>
            <a:ext cx="420705" cy="4112055"/>
          </a:xfrm>
          <a:prstGeom prst="leftBrace">
            <a:avLst/>
          </a:prstGeom>
          <a:ln w="508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4040018-64BC-48DA-71F6-80C4DFED3603}"/>
              </a:ext>
            </a:extLst>
          </p:cNvPr>
          <p:cNvSpPr txBox="1"/>
          <p:nvPr/>
        </p:nvSpPr>
        <p:spPr>
          <a:xfrm>
            <a:off x="3846503" y="6139283"/>
            <a:ext cx="25961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err="1"/>
              <a:t>Measurement</a:t>
            </a:r>
            <a:r>
              <a:rPr lang="it-IT" sz="1600" b="1" dirty="0"/>
              <a:t> </a:t>
            </a:r>
            <a:r>
              <a:rPr lang="it-IT" sz="1600" b="1" dirty="0" err="1"/>
              <a:t>uncertainty</a:t>
            </a:r>
            <a:endParaRPr lang="it-IT" sz="1600" b="1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31799E-7B94-36AA-5F3D-6088C3CB7562}"/>
              </a:ext>
            </a:extLst>
          </p:cNvPr>
          <p:cNvSpPr txBox="1"/>
          <p:nvPr/>
        </p:nvSpPr>
        <p:spPr>
          <a:xfrm>
            <a:off x="2971048" y="1435779"/>
            <a:ext cx="4281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Intended to reflect method uncertainty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6A1AFE-FEB6-71E0-77F6-29B52AF39B1E}"/>
              </a:ext>
            </a:extLst>
          </p:cNvPr>
          <p:cNvSpPr txBox="1"/>
          <p:nvPr/>
        </p:nvSpPr>
        <p:spPr>
          <a:xfrm>
            <a:off x="5564560" y="4693825"/>
            <a:ext cx="23620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Intended to reflect</a:t>
            </a:r>
          </a:p>
          <a:p>
            <a:r>
              <a:rPr lang="en-US" dirty="0">
                <a:solidFill>
                  <a:srgbClr val="FF0000"/>
                </a:solidFill>
              </a:rPr>
              <a:t>production variability. </a:t>
            </a:r>
          </a:p>
          <a:p>
            <a:r>
              <a:rPr lang="en-US" dirty="0">
                <a:solidFill>
                  <a:srgbClr val="FF0000"/>
                </a:solidFill>
              </a:rPr>
              <a:t>Too low?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53289D9-C5ED-4993-5A88-89521823AE09}"/>
              </a:ext>
            </a:extLst>
          </p:cNvPr>
          <p:cNvCxnSpPr>
            <a:cxnSpLocks/>
          </p:cNvCxnSpPr>
          <p:nvPr/>
        </p:nvCxnSpPr>
        <p:spPr>
          <a:xfrm flipH="1">
            <a:off x="4891799" y="1792231"/>
            <a:ext cx="352744" cy="3540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2EA160A-CCE0-D558-1FFB-DE4653B490EE}"/>
              </a:ext>
            </a:extLst>
          </p:cNvPr>
          <p:cNvCxnSpPr>
            <a:cxnSpLocks/>
          </p:cNvCxnSpPr>
          <p:nvPr/>
        </p:nvCxnSpPr>
        <p:spPr>
          <a:xfrm flipV="1">
            <a:off x="6442663" y="4393716"/>
            <a:ext cx="269299" cy="3565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5965D25-23A7-F181-2275-4C9A49FE43A0}"/>
              </a:ext>
            </a:extLst>
          </p:cNvPr>
          <p:cNvSpPr txBox="1"/>
          <p:nvPr/>
        </p:nvSpPr>
        <p:spPr>
          <a:xfrm>
            <a:off x="9638270" y="84780"/>
            <a:ext cx="2413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Slide from TF TA 33rd session</a:t>
            </a:r>
          </a:p>
          <a:p>
            <a:r>
              <a:rPr lang="en-US" sz="1400" dirty="0"/>
              <a:t>20</a:t>
            </a:r>
            <a:r>
              <a:rPr lang="en-US" sz="1400" baseline="30000" dirty="0"/>
              <a:t>th</a:t>
            </a:r>
            <a:r>
              <a:rPr lang="en-US" sz="1400" dirty="0"/>
              <a:t> May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90296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EE79DC-FA3A-145A-549D-C42986E143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689CC48A-0D76-13E0-5D43-3D507EF73881}"/>
              </a:ext>
            </a:extLst>
          </p:cNvPr>
          <p:cNvSpPr txBox="1"/>
          <p:nvPr/>
        </p:nvSpPr>
        <p:spPr>
          <a:xfrm>
            <a:off x="844989" y="751436"/>
            <a:ext cx="1074829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/>
              <a:t>Co-chairs’ proposal - limits</a:t>
            </a:r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E7D38D47-4CE6-F10D-AD3C-D1F2189B4315}"/>
              </a:ext>
            </a:extLst>
          </p:cNvPr>
          <p:cNvSpPr>
            <a:spLocks noGrp="1"/>
          </p:cNvSpPr>
          <p:nvPr/>
        </p:nvSpPr>
        <p:spPr>
          <a:xfrm>
            <a:off x="2459923" y="1847495"/>
            <a:ext cx="9425931" cy="41412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 algn="l" defTabSz="685800" rtl="0" eaLnBrk="1" latinLnBrk="0" hangingPunct="1">
              <a:lnSpc>
                <a:spcPct val="114000"/>
              </a:lnSpc>
              <a:spcBef>
                <a:spcPts val="450"/>
              </a:spcBef>
              <a:spcAft>
                <a:spcPts val="600"/>
              </a:spcAft>
              <a:buClr>
                <a:srgbClr val="2C2D34"/>
              </a:buClr>
              <a:buSzPct val="75000"/>
              <a:buFont typeface="Arial" panose="020B0604020202020204" pitchFamily="34" charset="0"/>
              <a:buChar char="•"/>
              <a:defRPr sz="1280" kern="1200">
                <a:solidFill>
                  <a:srgbClr val="2C2D3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114000"/>
              </a:lnSpc>
              <a:spcBef>
                <a:spcPts val="450"/>
              </a:spcBef>
              <a:spcAft>
                <a:spcPts val="600"/>
              </a:spcAft>
              <a:buClr>
                <a:srgbClr val="2C2D34"/>
              </a:buClr>
              <a:buSzPct val="75000"/>
              <a:buFont typeface="Arial" panose="020B0604020202020204" pitchFamily="34" charset="0"/>
              <a:buChar char="•"/>
              <a:defRPr sz="1200" kern="1200">
                <a:solidFill>
                  <a:srgbClr val="2C2D3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114000"/>
              </a:lnSpc>
              <a:spcBef>
                <a:spcPts val="450"/>
              </a:spcBef>
              <a:spcAft>
                <a:spcPts val="600"/>
              </a:spcAft>
              <a:buClr>
                <a:srgbClr val="2C2D34"/>
              </a:buClr>
              <a:buSzPct val="75000"/>
              <a:buFont typeface="Arial" panose="020B0604020202020204" pitchFamily="34" charset="0"/>
              <a:buChar char="•"/>
              <a:defRPr sz="1050" kern="1200">
                <a:solidFill>
                  <a:srgbClr val="2C2D3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114000"/>
              </a:lnSpc>
              <a:spcBef>
                <a:spcPts val="450"/>
              </a:spcBef>
              <a:spcAft>
                <a:spcPts val="600"/>
              </a:spcAft>
              <a:buClr>
                <a:srgbClr val="2C2D34"/>
              </a:buClr>
              <a:buSzPct val="75000"/>
              <a:buFont typeface="Arial" panose="020B0604020202020204" pitchFamily="34" charset="0"/>
              <a:buChar char="•"/>
              <a:defRPr sz="900" kern="1200">
                <a:solidFill>
                  <a:srgbClr val="2C2D3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114000"/>
              </a:lnSpc>
              <a:spcBef>
                <a:spcPts val="450"/>
              </a:spcBef>
              <a:spcAft>
                <a:spcPts val="600"/>
              </a:spcAft>
              <a:buClr>
                <a:srgbClr val="2C2D34"/>
              </a:buClr>
              <a:buSzPct val="75000"/>
              <a:buFont typeface="Arial" panose="020B0604020202020204" pitchFamily="34" charset="0"/>
              <a:buChar char="•"/>
              <a:defRPr lang="en-GB" sz="900" kern="1200">
                <a:solidFill>
                  <a:srgbClr val="2C2D3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2F7507-C1D7-1651-37C0-C6B75A214B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334" y="2433317"/>
            <a:ext cx="5161409" cy="2354461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2000E14-A294-2C7C-BCCA-B44262CA13AD}"/>
              </a:ext>
            </a:extLst>
          </p:cNvPr>
          <p:cNvCxnSpPr>
            <a:cxnSpLocks/>
          </p:cNvCxnSpPr>
          <p:nvPr/>
        </p:nvCxnSpPr>
        <p:spPr>
          <a:xfrm>
            <a:off x="6468091" y="2595526"/>
            <a:ext cx="1042188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7">
            <a:extLst>
              <a:ext uri="{FF2B5EF4-FFF2-40B4-BE49-F238E27FC236}">
                <a16:creationId xmlns:a16="http://schemas.microsoft.com/office/drawing/2014/main" id="{D2EB7178-0030-81E6-5A33-F5A78C637D63}"/>
              </a:ext>
            </a:extLst>
          </p:cNvPr>
          <p:cNvSpPr txBox="1"/>
          <p:nvPr/>
        </p:nvSpPr>
        <p:spPr>
          <a:xfrm>
            <a:off x="7550932" y="2406084"/>
            <a:ext cx="3946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IE" sz="1800" dirty="0" err="1">
                <a:solidFill>
                  <a:srgbClr val="0070C0"/>
                </a:solidFill>
              </a:rPr>
              <a:t>AICT</a:t>
            </a:r>
            <a:r>
              <a:rPr lang="en-IE" sz="1800" baseline="-25000" dirty="0" err="1">
                <a:solidFill>
                  <a:srgbClr val="0070C0"/>
                </a:solidFill>
              </a:rPr>
              <a:t>corr</a:t>
            </a:r>
            <a:r>
              <a:rPr lang="en-IE" sz="1800" dirty="0">
                <a:solidFill>
                  <a:srgbClr val="0070C0"/>
                </a:solidFill>
              </a:rPr>
              <a:t> must meet these limits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F4FA852-A199-4086-35F3-F5E2F3FAEF7B}"/>
              </a:ext>
            </a:extLst>
          </p:cNvPr>
          <p:cNvCxnSpPr>
            <a:cxnSpLocks/>
          </p:cNvCxnSpPr>
          <p:nvPr/>
        </p:nvCxnSpPr>
        <p:spPr>
          <a:xfrm>
            <a:off x="6454654" y="3280861"/>
            <a:ext cx="1056930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7FC66D0-6930-4DAF-50DC-955B8DF0D461}"/>
              </a:ext>
            </a:extLst>
          </p:cNvPr>
          <p:cNvCxnSpPr>
            <a:cxnSpLocks/>
          </p:cNvCxnSpPr>
          <p:nvPr/>
        </p:nvCxnSpPr>
        <p:spPr>
          <a:xfrm>
            <a:off x="6454654" y="3912659"/>
            <a:ext cx="1056930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3C070EE-3610-FFFD-0050-BA0F57939D85}"/>
              </a:ext>
            </a:extLst>
          </p:cNvPr>
          <p:cNvCxnSpPr>
            <a:cxnSpLocks/>
          </p:cNvCxnSpPr>
          <p:nvPr/>
        </p:nvCxnSpPr>
        <p:spPr>
          <a:xfrm>
            <a:off x="6494002" y="4554217"/>
            <a:ext cx="1056930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4">
            <a:extLst>
              <a:ext uri="{FF2B5EF4-FFF2-40B4-BE49-F238E27FC236}">
                <a16:creationId xmlns:a16="http://schemas.microsoft.com/office/drawing/2014/main" id="{F374E997-2766-4B41-06E8-FB78B6A20D6F}"/>
              </a:ext>
            </a:extLst>
          </p:cNvPr>
          <p:cNvSpPr txBox="1"/>
          <p:nvPr/>
        </p:nvSpPr>
        <p:spPr>
          <a:xfrm>
            <a:off x="7510279" y="3080806"/>
            <a:ext cx="783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it-IT" dirty="0">
                <a:solidFill>
                  <a:srgbClr val="0070C0"/>
                </a:solidFill>
              </a:rPr>
              <a:t>1.00</a:t>
            </a:r>
            <a:endParaRPr lang="it-IT" baseline="-25000" dirty="0">
              <a:solidFill>
                <a:srgbClr val="0070C0"/>
              </a:solidFill>
            </a:endParaRPr>
          </a:p>
        </p:txBody>
      </p:sp>
      <p:sp>
        <p:nvSpPr>
          <p:cNvPr id="12" name="TextBox 16">
            <a:extLst>
              <a:ext uri="{FF2B5EF4-FFF2-40B4-BE49-F238E27FC236}">
                <a16:creationId xmlns:a16="http://schemas.microsoft.com/office/drawing/2014/main" id="{4165624C-D350-3A8B-78E2-72A64B3E0B68}"/>
              </a:ext>
            </a:extLst>
          </p:cNvPr>
          <p:cNvSpPr txBox="1"/>
          <p:nvPr/>
        </p:nvSpPr>
        <p:spPr>
          <a:xfrm>
            <a:off x="7510279" y="3712604"/>
            <a:ext cx="783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it-IT" dirty="0">
                <a:solidFill>
                  <a:srgbClr val="0070C0"/>
                </a:solidFill>
              </a:rPr>
              <a:t>1.05</a:t>
            </a:r>
            <a:endParaRPr lang="it-IT" baseline="-25000" dirty="0">
              <a:solidFill>
                <a:srgbClr val="0070C0"/>
              </a:solidFill>
            </a:endParaRPr>
          </a:p>
        </p:txBody>
      </p:sp>
      <p:sp>
        <p:nvSpPr>
          <p:cNvPr id="13" name="TextBox 17">
            <a:extLst>
              <a:ext uri="{FF2B5EF4-FFF2-40B4-BE49-F238E27FC236}">
                <a16:creationId xmlns:a16="http://schemas.microsoft.com/office/drawing/2014/main" id="{7A0BA662-D78D-0CAC-40BA-4DFC2CF1439E}"/>
              </a:ext>
            </a:extLst>
          </p:cNvPr>
          <p:cNvSpPr txBox="1"/>
          <p:nvPr/>
        </p:nvSpPr>
        <p:spPr>
          <a:xfrm>
            <a:off x="7510279" y="4354162"/>
            <a:ext cx="945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it-IT" dirty="0">
                <a:solidFill>
                  <a:srgbClr val="0070C0"/>
                </a:solidFill>
              </a:rPr>
              <a:t>[1.05]</a:t>
            </a:r>
            <a:endParaRPr lang="it-IT" baseline="-25000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BE94EC-63ED-2BE0-3027-99693D741911}"/>
              </a:ext>
            </a:extLst>
          </p:cNvPr>
          <p:cNvSpPr txBox="1"/>
          <p:nvPr/>
        </p:nvSpPr>
        <p:spPr>
          <a:xfrm>
            <a:off x="8400552" y="3443556"/>
            <a:ext cx="4281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‘Core’ limits support long-term environmental ambition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ED5376-0D92-D8E0-9889-36828218841D}"/>
              </a:ext>
            </a:extLst>
          </p:cNvPr>
          <p:cNvSpPr txBox="1"/>
          <p:nvPr/>
        </p:nvSpPr>
        <p:spPr>
          <a:xfrm>
            <a:off x="9638270" y="84780"/>
            <a:ext cx="2413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Slide from TF TA 33rd session</a:t>
            </a:r>
          </a:p>
          <a:p>
            <a:r>
              <a:rPr lang="en-US" sz="1400" dirty="0"/>
              <a:t>20</a:t>
            </a:r>
            <a:r>
              <a:rPr lang="en-US" sz="1400" baseline="30000" dirty="0"/>
              <a:t>th</a:t>
            </a:r>
            <a:r>
              <a:rPr lang="en-US" sz="1400" dirty="0"/>
              <a:t> May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87526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3D7460-0B0D-F73B-397D-B745A3264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6D378AA4-AC06-8A35-D62F-1E43888A0D51}"/>
              </a:ext>
            </a:extLst>
          </p:cNvPr>
          <p:cNvSpPr txBox="1"/>
          <p:nvPr/>
        </p:nvSpPr>
        <p:spPr>
          <a:xfrm>
            <a:off x="844989" y="751436"/>
            <a:ext cx="10748297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/>
              <a:t>Co-chairs’ proposal – limits</a:t>
            </a:r>
          </a:p>
          <a:p>
            <a:pPr lvl="1"/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34E329C9-11D8-90B3-5424-55D0B5C9F014}"/>
              </a:ext>
            </a:extLst>
          </p:cNvPr>
          <p:cNvSpPr>
            <a:spLocks noGrp="1"/>
          </p:cNvSpPr>
          <p:nvPr/>
        </p:nvSpPr>
        <p:spPr>
          <a:xfrm>
            <a:off x="7110621" y="1792277"/>
            <a:ext cx="4743922" cy="5065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 algn="l" defTabSz="685800" rtl="0" eaLnBrk="1" latinLnBrk="0" hangingPunct="1">
              <a:lnSpc>
                <a:spcPct val="114000"/>
              </a:lnSpc>
              <a:spcBef>
                <a:spcPts val="450"/>
              </a:spcBef>
              <a:spcAft>
                <a:spcPts val="600"/>
              </a:spcAft>
              <a:buClr>
                <a:srgbClr val="2C2D34"/>
              </a:buClr>
              <a:buSzPct val="75000"/>
              <a:buFont typeface="Arial" panose="020B0604020202020204" pitchFamily="34" charset="0"/>
              <a:buChar char="•"/>
              <a:defRPr sz="1280" kern="1200">
                <a:solidFill>
                  <a:srgbClr val="2C2D3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114000"/>
              </a:lnSpc>
              <a:spcBef>
                <a:spcPts val="450"/>
              </a:spcBef>
              <a:spcAft>
                <a:spcPts val="600"/>
              </a:spcAft>
              <a:buClr>
                <a:srgbClr val="2C2D34"/>
              </a:buClr>
              <a:buSzPct val="75000"/>
              <a:buFont typeface="Arial" panose="020B0604020202020204" pitchFamily="34" charset="0"/>
              <a:buChar char="•"/>
              <a:defRPr sz="1200" kern="1200">
                <a:solidFill>
                  <a:srgbClr val="2C2D3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114000"/>
              </a:lnSpc>
              <a:spcBef>
                <a:spcPts val="450"/>
              </a:spcBef>
              <a:spcAft>
                <a:spcPts val="600"/>
              </a:spcAft>
              <a:buClr>
                <a:srgbClr val="2C2D34"/>
              </a:buClr>
              <a:buSzPct val="75000"/>
              <a:buFont typeface="Arial" panose="020B0604020202020204" pitchFamily="34" charset="0"/>
              <a:buChar char="•"/>
              <a:defRPr sz="1050" kern="1200">
                <a:solidFill>
                  <a:srgbClr val="2C2D3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114000"/>
              </a:lnSpc>
              <a:spcBef>
                <a:spcPts val="450"/>
              </a:spcBef>
              <a:spcAft>
                <a:spcPts val="600"/>
              </a:spcAft>
              <a:buClr>
                <a:srgbClr val="2C2D34"/>
              </a:buClr>
              <a:buSzPct val="75000"/>
              <a:buFont typeface="Arial" panose="020B0604020202020204" pitchFamily="34" charset="0"/>
              <a:buChar char="•"/>
              <a:defRPr sz="900" kern="1200">
                <a:solidFill>
                  <a:srgbClr val="2C2D3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43050" indent="-171450" algn="l" defTabSz="685800" rtl="0" eaLnBrk="1" latinLnBrk="0" hangingPunct="1">
              <a:lnSpc>
                <a:spcPct val="114000"/>
              </a:lnSpc>
              <a:spcBef>
                <a:spcPts val="450"/>
              </a:spcBef>
              <a:spcAft>
                <a:spcPts val="600"/>
              </a:spcAft>
              <a:buClr>
                <a:srgbClr val="2C2D34"/>
              </a:buClr>
              <a:buSzPct val="75000"/>
              <a:buFont typeface="Arial" panose="020B0604020202020204" pitchFamily="34" charset="0"/>
              <a:buChar char="•"/>
              <a:defRPr lang="en-GB" sz="900" kern="1200">
                <a:solidFill>
                  <a:srgbClr val="2C2D3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E" sz="1400" b="1" dirty="0">
                <a:solidFill>
                  <a:schemeClr val="tx1"/>
                </a:solidFill>
              </a:rPr>
              <a:t>Example of integration of limit into draft reg.:</a:t>
            </a:r>
          </a:p>
          <a:p>
            <a:pPr marL="0" indent="0">
              <a:buNone/>
            </a:pPr>
            <a:r>
              <a:rPr lang="en-IE" sz="1400" dirty="0"/>
              <a:t>1.11.13.6. The abrasion index corrected for the measurement uncertainty </a:t>
            </a:r>
            <a:r>
              <a:rPr lang="en-IE" sz="1400" dirty="0" err="1"/>
              <a:t>AICT</a:t>
            </a:r>
            <a:r>
              <a:rPr lang="en-IE" sz="1400" baseline="-25000" dirty="0" err="1"/>
              <a:t>corr</a:t>
            </a:r>
            <a:r>
              <a:rPr lang="en-IE" sz="1400" dirty="0"/>
              <a:t> of the candidate tyre is calculated from the following equation:</a:t>
            </a:r>
          </a:p>
          <a:p>
            <a:pPr marL="0" indent="0">
              <a:buNone/>
            </a:pPr>
            <a:r>
              <a:rPr lang="en-IE" sz="1400" dirty="0" err="1"/>
              <a:t>AICT</a:t>
            </a:r>
            <a:r>
              <a:rPr lang="en-IE" sz="1400" baseline="-25000" dirty="0" err="1"/>
              <a:t>MUcorr</a:t>
            </a:r>
            <a:r>
              <a:rPr lang="en-IE" sz="1400" dirty="0"/>
              <a:t> = AICT – MU</a:t>
            </a:r>
          </a:p>
          <a:p>
            <a:pPr marL="0" indent="0">
              <a:buNone/>
            </a:pPr>
            <a:r>
              <a:rPr lang="en-IE" sz="1400" dirty="0"/>
              <a:t>Where MU is given in the </a:t>
            </a:r>
            <a:r>
              <a:rPr lang="en-IE" sz="1400" b="1" dirty="0"/>
              <a:t>Table </a:t>
            </a:r>
            <a:r>
              <a:rPr lang="en-IE" sz="1400" dirty="0"/>
              <a:t>(see next slide)</a:t>
            </a:r>
          </a:p>
          <a:p>
            <a:pPr marL="0" indent="0">
              <a:buNone/>
            </a:pPr>
            <a:endParaRPr lang="en-IE" sz="1400" dirty="0"/>
          </a:p>
          <a:p>
            <a:pPr marL="0" indent="0">
              <a:buNone/>
            </a:pPr>
            <a:r>
              <a:rPr lang="en-IE" sz="1400" dirty="0"/>
              <a:t>No need for additional uncertainty as it is the worst case. An additional MU</a:t>
            </a:r>
            <a:r>
              <a:rPr lang="en-IE" sz="1400" baseline="-25000" dirty="0"/>
              <a:t>COP </a:t>
            </a:r>
            <a:r>
              <a:rPr lang="en-IE" sz="1400" dirty="0"/>
              <a:t>0.05 could be added if any method can be used </a:t>
            </a:r>
            <a:r>
              <a:rPr lang="en-IE" sz="1400" dirty="0">
                <a:solidFill>
                  <a:schemeClr val="tx1"/>
                </a:solidFill>
              </a:rPr>
              <a:t>at COP </a:t>
            </a:r>
            <a:r>
              <a:rPr lang="en-IE" sz="1400" dirty="0"/>
              <a:t>regardless the method of type approval.</a:t>
            </a:r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552D115-9748-8628-E0A8-AE9F2697D9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01" y="1860949"/>
            <a:ext cx="6419408" cy="259973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C14B81D-71C7-28F3-B9B5-9840C13036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306" y="4866597"/>
            <a:ext cx="6419408" cy="95354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1DDEE224-A2E1-39A6-316B-B05E62700D1A}"/>
              </a:ext>
            </a:extLst>
          </p:cNvPr>
          <p:cNvSpPr/>
          <p:nvPr/>
        </p:nvSpPr>
        <p:spPr>
          <a:xfrm>
            <a:off x="7033116" y="1756114"/>
            <a:ext cx="4743922" cy="367707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EFCB98-9880-D855-5CB2-FD9319343676}"/>
              </a:ext>
            </a:extLst>
          </p:cNvPr>
          <p:cNvSpPr txBox="1"/>
          <p:nvPr/>
        </p:nvSpPr>
        <p:spPr>
          <a:xfrm>
            <a:off x="9638270" y="84780"/>
            <a:ext cx="2413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Slide from TF TA 33rd session</a:t>
            </a:r>
          </a:p>
          <a:p>
            <a:r>
              <a:rPr lang="en-US" sz="1400" dirty="0"/>
              <a:t>20</a:t>
            </a:r>
            <a:r>
              <a:rPr lang="en-US" sz="1400" baseline="30000" dirty="0"/>
              <a:t>th</a:t>
            </a:r>
            <a:r>
              <a:rPr lang="en-US" sz="1400" dirty="0"/>
              <a:t> May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31914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9060C1-9A0F-7187-EB87-05ECB6FA39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F43971E9-465E-7171-B8BC-CDE5DFB2CC0D}"/>
              </a:ext>
            </a:extLst>
          </p:cNvPr>
          <p:cNvSpPr txBox="1"/>
          <p:nvPr/>
        </p:nvSpPr>
        <p:spPr>
          <a:xfrm>
            <a:off x="844989" y="751436"/>
            <a:ext cx="10748297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/>
              <a:t>TF TA views on decision points</a:t>
            </a:r>
          </a:p>
          <a:p>
            <a:endParaRPr lang="en-US" sz="1200" b="1" dirty="0"/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Can we proceed on limit setting for both test methods based on current correlation?</a:t>
            </a: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Co-chairs’ proposal: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proceed with both methods</a:t>
            </a:r>
            <a:r>
              <a:rPr lang="en-US" sz="1800" dirty="0">
                <a:solidFill>
                  <a:schemeClr val="bg2">
                    <a:lumMod val="75000"/>
                  </a:schemeClr>
                </a:solidFill>
              </a:rPr>
              <a:t>, and set out a roadmap for method improvements in </a:t>
            </a:r>
            <a:r>
              <a:rPr lang="en-US" sz="1800" dirty="0" err="1">
                <a:solidFill>
                  <a:schemeClr val="bg2">
                    <a:lumMod val="75000"/>
                  </a:schemeClr>
                </a:solidFill>
              </a:rPr>
              <a:t>ToRs</a:t>
            </a:r>
            <a:endParaRPr lang="en-US" sz="1800" dirty="0">
              <a:solidFill>
                <a:schemeClr val="bg2">
                  <a:lumMod val="75000"/>
                </a:schemeClr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What </a:t>
            </a:r>
            <a:r>
              <a:rPr lang="en-US" b="1" dirty="0" err="1">
                <a:solidFill>
                  <a:schemeClr val="bg1">
                    <a:lumMod val="65000"/>
                  </a:schemeClr>
                </a:solidFill>
              </a:rPr>
              <a:t>tyres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 should be in/out of scope for limit setting?</a:t>
            </a: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Co-chairs’ proposal: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meet requirements of UNR 117 as prerequisite </a:t>
            </a:r>
            <a:r>
              <a:rPr lang="en-US" sz="1800" dirty="0">
                <a:solidFill>
                  <a:schemeClr val="bg2">
                    <a:lumMod val="75000"/>
                  </a:schemeClr>
                </a:solidFill>
              </a:rPr>
              <a:t>(high degree of harmonization, ease of drafting)</a:t>
            </a:r>
          </a:p>
          <a:p>
            <a:pPr lvl="1"/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What </a:t>
            </a:r>
            <a:r>
              <a:rPr lang="en-US" b="1" dirty="0" err="1">
                <a:solidFill>
                  <a:schemeClr val="bg1">
                    <a:lumMod val="65000"/>
                  </a:schemeClr>
                </a:solidFill>
              </a:rPr>
              <a:t>tyre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 groupings should be used for limits? 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Co-chairs’ proposal: 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Normal, 3PMSF [and Special] only </a:t>
            </a:r>
            <a:r>
              <a:rPr lang="en-US" sz="1800" dirty="0">
                <a:solidFill>
                  <a:schemeClr val="bg2">
                    <a:lumMod val="75000"/>
                  </a:schemeClr>
                </a:solidFill>
              </a:rPr>
              <a:t>to avoid proliferation of ad hoc limits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  <a:p>
            <a:pPr lvl="1"/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What limit values should be used? 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Co-chairs’ proposal: </a:t>
            </a:r>
            <a:r>
              <a:rPr lang="en-US" dirty="0"/>
              <a:t>1.0 for normal, 1.05 for 3PMSF – with separate uncertainty margin</a:t>
            </a:r>
          </a:p>
          <a:p>
            <a:pPr marL="342900" indent="-342900">
              <a:buFont typeface="+mj-lt"/>
              <a:buAutoNum type="arabicPeriod"/>
            </a:pPr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How should measurement uncertainty be accounted for within the limit setting?</a:t>
            </a:r>
          </a:p>
          <a:p>
            <a:pPr lvl="1"/>
            <a:r>
              <a:rPr lang="en-US" b="1" dirty="0">
                <a:solidFill>
                  <a:srgbClr val="0070C0"/>
                </a:solidFill>
              </a:rPr>
              <a:t>Co-chairs’ proposal:  </a:t>
            </a:r>
            <a:r>
              <a:rPr lang="en-US" dirty="0"/>
              <a:t>a core limit with separate uncertainty margin (detailed on previous slides)</a:t>
            </a:r>
          </a:p>
          <a:p>
            <a:pPr marL="800100" lvl="1" indent="-342900">
              <a:buFont typeface="+mj-lt"/>
              <a:buAutoNum type="arabicPeriod"/>
            </a:pPr>
            <a:endParaRPr lang="en-US" b="1" dirty="0"/>
          </a:p>
          <a:p>
            <a:r>
              <a:rPr lang="en-US" b="1" dirty="0">
                <a:solidFill>
                  <a:srgbClr val="FF0000"/>
                </a:solidFill>
              </a:rPr>
              <a:t>(Proposed format: rapid rounds of discussion for questions 4 and 5 –  max 1 minute per intervention)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515B94-78EC-5EFD-0616-75C64273607F}"/>
              </a:ext>
            </a:extLst>
          </p:cNvPr>
          <p:cNvSpPr txBox="1"/>
          <p:nvPr/>
        </p:nvSpPr>
        <p:spPr>
          <a:xfrm>
            <a:off x="9638270" y="84780"/>
            <a:ext cx="2413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Slide from TF TA 33rd session</a:t>
            </a:r>
          </a:p>
          <a:p>
            <a:r>
              <a:rPr lang="en-US" sz="1400" dirty="0"/>
              <a:t>20</a:t>
            </a:r>
            <a:r>
              <a:rPr lang="en-US" sz="1400" baseline="30000" dirty="0"/>
              <a:t>th</a:t>
            </a:r>
            <a:r>
              <a:rPr lang="en-US" sz="1400" dirty="0"/>
              <a:t> May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00901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D0D65-67D7-52F4-C093-450D6EFB9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for comparison of position</a:t>
            </a:r>
          </a:p>
        </p:txBody>
      </p:sp>
      <p:pic>
        <p:nvPicPr>
          <p:cNvPr id="9" name="Content Placeholder 8" descr="A graph of a graph&#10;&#10;AI-generated content may be incorrect.">
            <a:extLst>
              <a:ext uri="{FF2B5EF4-FFF2-40B4-BE49-F238E27FC236}">
                <a16:creationId xmlns:a16="http://schemas.microsoft.com/office/drawing/2014/main" id="{7E45633B-4749-A13E-52DE-22FBA88FF8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016" y="1961550"/>
            <a:ext cx="5801784" cy="4351338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C29D825-6AB3-204B-E0DB-C20E8ECBB5D2}"/>
              </a:ext>
            </a:extLst>
          </p:cNvPr>
          <p:cNvSpPr txBox="1"/>
          <p:nvPr/>
        </p:nvSpPr>
        <p:spPr>
          <a:xfrm>
            <a:off x="1000897" y="2125362"/>
            <a:ext cx="41395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Effect of XL allowance for normal </a:t>
            </a:r>
            <a:r>
              <a:rPr lang="en-US" b="1" dirty="0" err="1"/>
              <a:t>tyres</a:t>
            </a:r>
            <a:r>
              <a:rPr lang="en-US" b="1" dirty="0"/>
              <a:t>:</a:t>
            </a:r>
          </a:p>
          <a:p>
            <a:endParaRPr lang="en-US" dirty="0"/>
          </a:p>
          <a:p>
            <a:r>
              <a:rPr lang="en-US" dirty="0"/>
              <a:t>For the convoy method, an allowance of +0.1 decreases the exclusion rate by an average of </a:t>
            </a:r>
            <a:r>
              <a:rPr lang="en-US" b="1" dirty="0"/>
              <a:t>5.5 pct points</a:t>
            </a:r>
            <a:r>
              <a:rPr lang="en-US" dirty="0"/>
              <a:t> in the ‘area of interest’ for normal </a:t>
            </a:r>
            <a:r>
              <a:rPr lang="en-US" dirty="0" err="1"/>
              <a:t>tyres</a:t>
            </a:r>
            <a:r>
              <a:rPr lang="en-US" dirty="0"/>
              <a:t> (AI 1.0 to 1.4)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B06A7D-57E9-E754-0882-66FDB67BCEB1}"/>
              </a:ext>
            </a:extLst>
          </p:cNvPr>
          <p:cNvSpPr txBox="1"/>
          <p:nvPr/>
        </p:nvSpPr>
        <p:spPr>
          <a:xfrm>
            <a:off x="10269645" y="149393"/>
            <a:ext cx="1991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TF TA 34th session</a:t>
            </a:r>
          </a:p>
          <a:p>
            <a:r>
              <a:rPr lang="en-US" sz="1400" dirty="0"/>
              <a:t>3rd June 2025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467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BE4F50F8ABE24F8646D8BF3DA14D7A" ma:contentTypeVersion="16" ma:contentTypeDescription="Create a new document." ma:contentTypeScope="" ma:versionID="be0f5d126ddad459633ff0270621bf48">
  <xsd:schema xmlns:xsd="http://www.w3.org/2001/XMLSchema" xmlns:xs="http://www.w3.org/2001/XMLSchema" xmlns:p="http://schemas.microsoft.com/office/2006/metadata/properties" xmlns:ns2="4fea251c-3bdd-4d50-962b-ffa2ae250ba0" xmlns:ns3="15ff3d39-6e7b-4d70-9b7c-8d9fe85d0f29" xmlns:ns4="77e6f50a-bf2d-471a-9b58-a8885246c773" targetNamespace="http://schemas.microsoft.com/office/2006/metadata/properties" ma:root="true" ma:fieldsID="e1ae21906c570a60387e94090eb87b6c" ns2:_="" ns3:_="" ns4:_="">
    <xsd:import namespace="4fea251c-3bdd-4d50-962b-ffa2ae250ba0"/>
    <xsd:import namespace="15ff3d39-6e7b-4d70-9b7c-8d9fe85d0f29"/>
    <xsd:import namespace="77e6f50a-bf2d-471a-9b58-a8885246c773"/>
    <xsd:element name="properties">
      <xsd:complexType>
        <xsd:sequence>
          <xsd:element name="documentManagement">
            <xsd:complexType>
              <xsd:all>
                <xsd:element ref="ns2:n30081d4a6394f3798cc88be69ab51c8" minOccurs="0"/>
                <xsd:element ref="ns3:TaxCatchAll" minOccurs="0"/>
                <xsd:element ref="ns3:TaxCatchAllLabel" minOccurs="0"/>
                <xsd:element ref="ns2:d28f1dd39ca44d93a9ba0d339cd2cfbc" minOccurs="0"/>
                <xsd:element ref="ns3:Historical_x0020_Importance" minOccurs="0"/>
                <xsd:element ref="ns3:Security_x0020_Classification" minOccurs="0"/>
                <xsd:element ref="ns3:dlc_EmailBCC" minOccurs="0"/>
                <xsd:element ref="ns3:dlc_EmailCC" minOccurs="0"/>
                <xsd:element ref="ns3:dlc_EmailReceivedUTC" minOccurs="0"/>
                <xsd:element ref="ns3:dlc_EmailSentUTC" minOccurs="0"/>
                <xsd:element ref="ns3:dlc_EmailFrom" minOccurs="0"/>
                <xsd:element ref="ns3:dlc_EmailSubject" minOccurs="0"/>
                <xsd:element ref="ns3:dlc_EmailTo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Location" minOccurs="0"/>
                <xsd:element ref="ns2:SharedWithUsers" minOccurs="0"/>
                <xsd:element ref="ns2:SharedWithDetails" minOccurs="0"/>
                <xsd:element ref="ns4:MediaServiceAutoKeyPoints" minOccurs="0"/>
                <xsd:element ref="ns4:MediaServiceKeyPoints" minOccurs="0"/>
                <xsd:element ref="ns4:lcf76f155ced4ddcb4097134ff3c332f" minOccurs="0"/>
                <xsd:element ref="ns4:MediaServiceObjectDetectorVersion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a251c-3bdd-4d50-962b-ffa2ae250ba0" elementFormDefault="qualified">
    <xsd:import namespace="http://schemas.microsoft.com/office/2006/documentManagement/types"/>
    <xsd:import namespace="http://schemas.microsoft.com/office/infopath/2007/PartnerControls"/>
    <xsd:element name="n30081d4a6394f3798cc88be69ab51c8" ma:index="8" nillable="true" ma:taxonomy="true" ma:internalName="n30081d4a6394f3798cc88be69ab51c8" ma:taxonomyFieldName="CustomTag" ma:displayName="Custom Tag" ma:default="" ma:fieldId="{730081d4-a639-4f37-98cc-88be69ab51c8}" ma:sspId="5de26ec3-896b-4bef-bed1-ad194f885b2b" ma:termSetId="1fda0bda-7382-4997-83fd-c032905b4fa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d28f1dd39ca44d93a9ba0d339cd2cfbc" ma:index="12" nillable="true" ma:taxonomy="true" ma:internalName="d28f1dd39ca44d93a9ba0d339cd2cfbc" ma:taxonomyFieldName="FinancialYear" ma:displayName="Financial Year" ma:fieldId="{d28f1dd3-9ca4-4d93-a9ba-0d339cd2cfbc}" ma:sspId="5de26ec3-896b-4bef-bed1-ad194f885b2b" ma:termSetId="ad0d7153-16bc-4f62-8559-37863dc2e0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55e0d90b-24ab-4bde-ad7e-6e63d4e76866}" ma:internalName="TaxCatchAll" ma:showField="CatchAllData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e0d90b-24ab-4bde-ad7e-6e63d4e76866}" ma:internalName="TaxCatchAllLabel" ma:readOnly="true" ma:showField="CatchAllDataLabel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istorical_x0020_Importance" ma:index="14" nillable="true" ma:displayName="Historical Importance" ma:default="0" ma:internalName="Historical_x0020_Importance">
      <xsd:simpleType>
        <xsd:restriction base="dms:Boolean"/>
      </xsd:simpleType>
    </xsd:element>
    <xsd:element name="Security_x0020_Classification" ma:index="15" nillable="true" ma:displayName="Security Classification" ma:default="Official" ma:format="Dropdown" ma:internalName="Security_x0020_Classification">
      <xsd:simpleType>
        <xsd:restriction base="dms:Choice">
          <xsd:enumeration value="Official Sensitive"/>
          <xsd:enumeration value="Official"/>
        </xsd:restriction>
      </xsd:simpleType>
    </xsd:element>
    <xsd:element name="dlc_EmailBCC" ma:index="16" nillable="true" ma:displayName="BCC" ma:description="" ma:internalName="dlc_EmailBCC">
      <xsd:simpleType>
        <xsd:restriction base="dms:Note">
          <xsd:maxLength value="1024"/>
        </xsd:restriction>
      </xsd:simpleType>
    </xsd:element>
    <xsd:element name="dlc_EmailCC" ma:index="17" nillable="true" ma:displayName="CC" ma:description="" ma:internalName="dlc_EmailCC">
      <xsd:simpleType>
        <xsd:restriction base="dms:Note">
          <xsd:maxLength value="1024"/>
        </xsd:restriction>
      </xsd:simpleType>
    </xsd:element>
    <xsd:element name="dlc_EmailReceivedUTC" ma:index="18" nillable="true" ma:displayName="Date Received" ma:description="" ma:internalName="dlc_EmailReceivedUTC">
      <xsd:simpleType>
        <xsd:restriction base="dms:DateTime"/>
      </xsd:simpleType>
    </xsd:element>
    <xsd:element name="dlc_EmailSentUTC" ma:index="19" nillable="true" ma:displayName="Date Sent" ma:description="" ma:internalName="dlc_EmailSentUTC">
      <xsd:simpleType>
        <xsd:restriction base="dms:DateTime"/>
      </xsd:simpleType>
    </xsd:element>
    <xsd:element name="dlc_EmailFrom" ma:index="20" nillable="true" ma:displayName="From" ma:description="" ma:internalName="dlc_EmailFrom">
      <xsd:simpleType>
        <xsd:restriction base="dms:Text">
          <xsd:maxLength value="255"/>
        </xsd:restriction>
      </xsd:simpleType>
    </xsd:element>
    <xsd:element name="dlc_EmailSubject" ma:index="21" nillable="true" ma:displayName="Email Subject" ma:description="" ma:internalName="dlc_EmailSubject">
      <xsd:simpleType>
        <xsd:restriction base="dms:Note"/>
      </xsd:simpleType>
    </xsd:element>
    <xsd:element name="dlc_EmailTo" ma:index="22" nillable="true" ma:displayName="To" ma:description="" ma:internalName="dlc_EmailTo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e6f50a-bf2d-471a-9b58-a8885246c7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25" nillable="true" ma:displayName="Tags" ma:internalName="MediaServiceAutoTags" ma:readOnly="true">
      <xsd:simpleType>
        <xsd:restriction base="dms:Text"/>
      </xsd:simpleType>
    </xsd:element>
    <xsd:element name="MediaServiceGenerationTime" ma:index="2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30" nillable="true" ma:displayName="Location" ma:internalName="MediaServiceLocation" ma:readOnly="true">
      <xsd:simpleType>
        <xsd:restriction base="dms:Text"/>
      </xsd:simpleType>
    </xsd:element>
    <xsd:element name="MediaServiceAutoKeyPoints" ma:index="3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36" nillable="true" ma:taxonomy="true" ma:internalName="lcf76f155ced4ddcb4097134ff3c332f" ma:taxonomyFieldName="MediaServiceImageTags" ma:displayName="Image Tags" ma:readOnly="false" ma:fieldId="{5cf76f15-5ced-4ddc-b409-7134ff3c332f}" ma:taxonomyMulti="true" ma:sspId="5de26ec3-896b-4bef-bed1-ad194f885b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8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lc_EmailTo xmlns="15ff3d39-6e7b-4d70-9b7c-8d9fe85d0f29" xsi:nil="true"/>
    <TaxCatchAll xmlns="15ff3d39-6e7b-4d70-9b7c-8d9fe85d0f29" xsi:nil="true"/>
    <d28f1dd39ca44d93a9ba0d339cd2cfbc xmlns="4fea251c-3bdd-4d50-962b-ffa2ae250ba0">
      <Terms xmlns="http://schemas.microsoft.com/office/infopath/2007/PartnerControls"/>
    </d28f1dd39ca44d93a9ba0d339cd2cfbc>
    <dlc_EmailSubject xmlns="15ff3d39-6e7b-4d70-9b7c-8d9fe85d0f29" xsi:nil="true"/>
    <lcf76f155ced4ddcb4097134ff3c332f xmlns="77e6f50a-bf2d-471a-9b58-a8885246c773">
      <Terms xmlns="http://schemas.microsoft.com/office/infopath/2007/PartnerControls"/>
    </lcf76f155ced4ddcb4097134ff3c332f>
    <n30081d4a6394f3798cc88be69ab51c8 xmlns="4fea251c-3bdd-4d50-962b-ffa2ae250ba0">
      <Terms xmlns="http://schemas.microsoft.com/office/infopath/2007/PartnerControls"/>
    </n30081d4a6394f3798cc88be69ab51c8>
    <dlc_EmailCC xmlns="15ff3d39-6e7b-4d70-9b7c-8d9fe85d0f29" xsi:nil="true"/>
    <Historical_x0020_Importance xmlns="15ff3d39-6e7b-4d70-9b7c-8d9fe85d0f29">false</Historical_x0020_Importance>
    <dlc_EmailBCC xmlns="15ff3d39-6e7b-4d70-9b7c-8d9fe85d0f29" xsi:nil="true"/>
    <dlc_EmailFrom xmlns="15ff3d39-6e7b-4d70-9b7c-8d9fe85d0f29" xsi:nil="true"/>
    <Security_x0020_Classification xmlns="15ff3d39-6e7b-4d70-9b7c-8d9fe85d0f29">Official</Security_x0020_Classification>
    <dlc_EmailReceivedUTC xmlns="15ff3d39-6e7b-4d70-9b7c-8d9fe85d0f29" xsi:nil="true"/>
    <dlc_EmailSentUTC xmlns="15ff3d39-6e7b-4d70-9b7c-8d9fe85d0f29" xsi:nil="true"/>
  </documentManagement>
</p:properties>
</file>

<file path=customXml/itemProps1.xml><?xml version="1.0" encoding="utf-8"?>
<ds:datastoreItem xmlns:ds="http://schemas.openxmlformats.org/officeDocument/2006/customXml" ds:itemID="{3CC7140D-1973-4EA5-83C6-A8EC026AD5C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F752205-27FF-4756-9AEA-E36F59D46E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ea251c-3bdd-4d50-962b-ffa2ae250ba0"/>
    <ds:schemaRef ds:uri="15ff3d39-6e7b-4d70-9b7c-8d9fe85d0f29"/>
    <ds:schemaRef ds:uri="77e6f50a-bf2d-471a-9b58-a8885246c7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DCA3952-9AFF-431E-A491-A2B5244EDDA0}">
  <ds:schemaRefs>
    <ds:schemaRef ds:uri="http://purl.org/dc/elements/1.1/"/>
    <ds:schemaRef ds:uri="15ff3d39-6e7b-4d70-9b7c-8d9fe85d0f29"/>
    <ds:schemaRef ds:uri="http://purl.org/dc/terms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77e6f50a-bf2d-471a-9b58-a8885246c773"/>
    <ds:schemaRef ds:uri="4fea251c-3bdd-4d50-962b-ffa2ae250ba0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13053</TotalTime>
  <Words>2182</Words>
  <Application>Microsoft Macintosh PowerPoint</Application>
  <PresentationFormat>Widescreen</PresentationFormat>
  <Paragraphs>401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Aptos</vt:lpstr>
      <vt:lpstr>Aptos Display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Elements for comparison of position</vt:lpstr>
      <vt:lpstr>Elements for comparison of positions</vt:lpstr>
      <vt:lpstr>Elements for comparison of positions</vt:lpstr>
      <vt:lpstr>Elements for comparison of positions</vt:lpstr>
      <vt:lpstr>Elements for comparison of positions</vt:lpstr>
      <vt:lpstr>Elements for comparison of positions</vt:lpstr>
      <vt:lpstr>Summary of positions of TF TA stakeholders (where numeric limits have been proposed)</vt:lpstr>
      <vt:lpstr>Towards a final compromise – Key Elements of the co-chairs’ framework</vt:lpstr>
      <vt:lpstr>PowerPoint Presentation</vt:lpstr>
      <vt:lpstr>PowerPoint Presentation</vt:lpstr>
      <vt:lpstr>PowerPoint Presentation</vt:lpstr>
      <vt:lpstr>Comparison of positions  Normal tyres, convoy method </vt:lpstr>
      <vt:lpstr>Comparison of positions  Snow tyres, convoy method </vt:lpstr>
      <vt:lpstr>Comparison of positions  Normal tyres, drum method </vt:lpstr>
      <vt:lpstr>Comparison of positions  Snow tyres, drum method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Miles</dc:creator>
  <cp:lastModifiedBy>FRANCO Vicente (GROW)</cp:lastModifiedBy>
  <cp:revision>25</cp:revision>
  <dcterms:created xsi:type="dcterms:W3CDTF">2024-12-12T15:48:15Z</dcterms:created>
  <dcterms:modified xsi:type="dcterms:W3CDTF">2025-06-03T11:17:37Z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0x01010055BE4F50F8ABE24F8646D8BF3DA14D7A</vt:lpwstr>
  </property>
  <property fmtid="{D5CDD505-2E9C-101B-9397-08002B2CF9AE}" pid="3" name="ClassificationContentMarkingFooterLocations">
    <vt:lpwstr>Office Theme:10</vt:lpwstr>
  </property>
  <property fmtid="{D5CDD505-2E9C-101B-9397-08002B2CF9AE}" pid="4" name="ClassificationContentMarkingFooterText">
    <vt:lpwstr>OFFICIAL</vt:lpwstr>
  </property>
  <property fmtid="{D5CDD505-2E9C-101B-9397-08002B2CF9AE}" pid="5" name="ClassificationContentMarkingHeaderLocations">
    <vt:lpwstr>Office Theme:9</vt:lpwstr>
  </property>
  <property fmtid="{D5CDD505-2E9C-101B-9397-08002B2CF9AE}" pid="6" name="ClassificationContentMarkingHeaderText">
    <vt:lpwstr>OFFICIAL</vt:lpwstr>
  </property>
  <property fmtid="{D5CDD505-2E9C-101B-9397-08002B2CF9AE}" pid="7" name="MediaServiceImageTags">
    <vt:lpwstr/>
  </property>
  <property fmtid="{D5CDD505-2E9C-101B-9397-08002B2CF9AE}" pid="8" name="CustomTag">
    <vt:lpwstr/>
  </property>
  <property fmtid="{D5CDD505-2E9C-101B-9397-08002B2CF9AE}" pid="9" name="FinancialYear">
    <vt:lpwstr/>
  </property>
  <property fmtid="{D5CDD505-2E9C-101B-9397-08002B2CF9AE}" pid="10" name="MSIP_Label_6bd9ddd1-4d20-43f6-abfa-fc3c07406f94_Enabled">
    <vt:lpwstr>true</vt:lpwstr>
  </property>
  <property fmtid="{D5CDD505-2E9C-101B-9397-08002B2CF9AE}" pid="11" name="MSIP_Label_6bd9ddd1-4d20-43f6-abfa-fc3c07406f94_SetDate">
    <vt:lpwstr>2025-06-03T11:17:22Z</vt:lpwstr>
  </property>
  <property fmtid="{D5CDD505-2E9C-101B-9397-08002B2CF9AE}" pid="12" name="MSIP_Label_6bd9ddd1-4d20-43f6-abfa-fc3c07406f94_Method">
    <vt:lpwstr>Privileged</vt:lpwstr>
  </property>
  <property fmtid="{D5CDD505-2E9C-101B-9397-08002B2CF9AE}" pid="13" name="MSIP_Label_6bd9ddd1-4d20-43f6-abfa-fc3c07406f94_Name">
    <vt:lpwstr>Commission Use</vt:lpwstr>
  </property>
  <property fmtid="{D5CDD505-2E9C-101B-9397-08002B2CF9AE}" pid="14" name="MSIP_Label_6bd9ddd1-4d20-43f6-abfa-fc3c07406f94_SiteId">
    <vt:lpwstr>b24c8b06-522c-46fe-9080-70926f8dddb1</vt:lpwstr>
  </property>
  <property fmtid="{D5CDD505-2E9C-101B-9397-08002B2CF9AE}" pid="15" name="MSIP_Label_6bd9ddd1-4d20-43f6-abfa-fc3c07406f94_ActionId">
    <vt:lpwstr>703e3ea8-fd81-4e7b-927a-8adb50d6dbb5</vt:lpwstr>
  </property>
  <property fmtid="{D5CDD505-2E9C-101B-9397-08002B2CF9AE}" pid="16" name="MSIP_Label_6bd9ddd1-4d20-43f6-abfa-fc3c07406f94_ContentBits">
    <vt:lpwstr>0</vt:lpwstr>
  </property>
  <property fmtid="{D5CDD505-2E9C-101B-9397-08002B2CF9AE}" pid="17" name="MSIP_Label_6bd9ddd1-4d20-43f6-abfa-fc3c07406f94_Tag">
    <vt:lpwstr>50, 0, 1, 1</vt:lpwstr>
  </property>
</Properties>
</file>