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2" r:id="rId3"/>
    <p:sldId id="284" r:id="rId4"/>
    <p:sldId id="285" r:id="rId5"/>
    <p:sldId id="286" r:id="rId6"/>
    <p:sldId id="261" r:id="rId7"/>
    <p:sldId id="283" r:id="rId8"/>
    <p:sldId id="294" r:id="rId9"/>
    <p:sldId id="295" r:id="rId10"/>
    <p:sldId id="287" r:id="rId11"/>
    <p:sldId id="291" r:id="rId12"/>
    <p:sldId id="290" r:id="rId13"/>
    <p:sldId id="293" r:id="rId14"/>
    <p:sldId id="289" r:id="rId15"/>
    <p:sldId id="25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4652AF8-F172-F70D-0FCE-7F2E388FC644}" name="Jerome Barrand" initials="JB" userId="S::jerome.barrand@michelin.com::85302edd-c94a-4460-b5ba-9b4cfec9593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E9EBF5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180E09-7C56-472F-9A73-B82DBB5B95B6}" v="7" dt="2025-06-05T15:47:48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2A180E09-7C56-472F-9A73-B82DBB5B95B6}"/>
    <pc:docChg chg="undo custSel addSld delSld modSld">
      <pc:chgData name="Nicolas De Mahieu" userId="86ffda28-54bf-46cb-8307-ac4eaeeea850" providerId="ADAL" clId="{2A180E09-7C56-472F-9A73-B82DBB5B95B6}" dt="2025-06-05T16:07:52.306" v="241" actId="798"/>
      <pc:docMkLst>
        <pc:docMk/>
      </pc:docMkLst>
      <pc:sldChg chg="modSp mod">
        <pc:chgData name="Nicolas De Mahieu" userId="86ffda28-54bf-46cb-8307-ac4eaeeea850" providerId="ADAL" clId="{2A180E09-7C56-472F-9A73-B82DBB5B95B6}" dt="2025-06-04T15:50:06.048" v="21" actId="20577"/>
        <pc:sldMkLst>
          <pc:docMk/>
          <pc:sldMk cId="2711021579" sldId="256"/>
        </pc:sldMkLst>
        <pc:spChg chg="mod">
          <ac:chgData name="Nicolas De Mahieu" userId="86ffda28-54bf-46cb-8307-ac4eaeeea850" providerId="ADAL" clId="{2A180E09-7C56-472F-9A73-B82DBB5B95B6}" dt="2025-06-04T15:50:06.048" v="21" actId="20577"/>
          <ac:spMkLst>
            <pc:docMk/>
            <pc:sldMk cId="2711021579" sldId="256"/>
            <ac:spMk id="24" creationId="{AE9B229A-CA90-1350-36B2-3BF1598F58A9}"/>
          </ac:spMkLst>
        </pc:spChg>
      </pc:sldChg>
      <pc:sldChg chg="addSp modSp del mod modShow">
        <pc:chgData name="Nicolas De Mahieu" userId="86ffda28-54bf-46cb-8307-ac4eaeeea850" providerId="ADAL" clId="{2A180E09-7C56-472F-9A73-B82DBB5B95B6}" dt="2025-06-04T17:50:45.750" v="233" actId="47"/>
        <pc:sldMkLst>
          <pc:docMk/>
          <pc:sldMk cId="220880735" sldId="259"/>
        </pc:sldMkLst>
        <pc:spChg chg="add mod">
          <ac:chgData name="Nicolas De Mahieu" userId="86ffda28-54bf-46cb-8307-ac4eaeeea850" providerId="ADAL" clId="{2A180E09-7C56-472F-9A73-B82DBB5B95B6}" dt="2025-06-04T17:03:52.952" v="69" actId="13926"/>
          <ac:spMkLst>
            <pc:docMk/>
            <pc:sldMk cId="220880735" sldId="259"/>
            <ac:spMk id="2" creationId="{D0E96211-7194-59C2-2FDE-1260B916FEFA}"/>
          </ac:spMkLst>
        </pc:spChg>
      </pc:sldChg>
      <pc:sldChg chg="modSp mod">
        <pc:chgData name="Nicolas De Mahieu" userId="86ffda28-54bf-46cb-8307-ac4eaeeea850" providerId="ADAL" clId="{2A180E09-7C56-472F-9A73-B82DBB5B95B6}" dt="2025-06-05T16:07:52.306" v="241" actId="798"/>
        <pc:sldMkLst>
          <pc:docMk/>
          <pc:sldMk cId="1043159361" sldId="283"/>
        </pc:sldMkLst>
        <pc:graphicFrameChg chg="modGraphic">
          <ac:chgData name="Nicolas De Mahieu" userId="86ffda28-54bf-46cb-8307-ac4eaeeea850" providerId="ADAL" clId="{2A180E09-7C56-472F-9A73-B82DBB5B95B6}" dt="2025-06-05T16:07:52.306" v="241" actId="798"/>
          <ac:graphicFrameMkLst>
            <pc:docMk/>
            <pc:sldMk cId="1043159361" sldId="283"/>
            <ac:graphicFrameMk id="10" creationId="{86682E99-94D7-AEBF-D7FC-3A79F14AA529}"/>
          </ac:graphicFrameMkLst>
        </pc:graphicFrameChg>
      </pc:sldChg>
      <pc:sldChg chg="del">
        <pc:chgData name="Nicolas De Mahieu" userId="86ffda28-54bf-46cb-8307-ac4eaeeea850" providerId="ADAL" clId="{2A180E09-7C56-472F-9A73-B82DBB5B95B6}" dt="2025-06-04T17:51:16.100" v="234" actId="47"/>
        <pc:sldMkLst>
          <pc:docMk/>
          <pc:sldMk cId="422426687" sldId="288"/>
        </pc:sldMkLst>
      </pc:sldChg>
      <pc:sldChg chg="modSp mod">
        <pc:chgData name="Nicolas De Mahieu" userId="86ffda28-54bf-46cb-8307-ac4eaeeea850" providerId="ADAL" clId="{2A180E09-7C56-472F-9A73-B82DBB5B95B6}" dt="2025-06-04T17:36:23.809" v="226" actId="20577"/>
        <pc:sldMkLst>
          <pc:docMk/>
          <pc:sldMk cId="1105267467" sldId="290"/>
        </pc:sldMkLst>
        <pc:spChg chg="mod">
          <ac:chgData name="Nicolas De Mahieu" userId="86ffda28-54bf-46cb-8307-ac4eaeeea850" providerId="ADAL" clId="{2A180E09-7C56-472F-9A73-B82DBB5B95B6}" dt="2025-06-04T17:36:23.809" v="226" actId="20577"/>
          <ac:spMkLst>
            <pc:docMk/>
            <pc:sldMk cId="1105267467" sldId="290"/>
            <ac:spMk id="2" creationId="{49E38DF8-A788-C1C0-9EA6-7F91F21F8797}"/>
          </ac:spMkLst>
        </pc:spChg>
      </pc:sldChg>
      <pc:sldChg chg="addSp delSp modSp mod">
        <pc:chgData name="Nicolas De Mahieu" userId="86ffda28-54bf-46cb-8307-ac4eaeeea850" providerId="ADAL" clId="{2A180E09-7C56-472F-9A73-B82DBB5B95B6}" dt="2025-06-04T17:50:34.913" v="232" actId="1076"/>
        <pc:sldMkLst>
          <pc:docMk/>
          <pc:sldMk cId="1000472062" sldId="295"/>
        </pc:sldMkLst>
        <pc:spChg chg="mod">
          <ac:chgData name="Nicolas De Mahieu" userId="86ffda28-54bf-46cb-8307-ac4eaeeea850" providerId="ADAL" clId="{2A180E09-7C56-472F-9A73-B82DBB5B95B6}" dt="2025-06-04T17:31:50.781" v="101" actId="6549"/>
          <ac:spMkLst>
            <pc:docMk/>
            <pc:sldMk cId="1000472062" sldId="295"/>
            <ac:spMk id="3" creationId="{EE4A8A94-A3B2-66AB-E715-FA7F241CCCA0}"/>
          </ac:spMkLst>
        </pc:spChg>
        <pc:graphicFrameChg chg="del modGraphic">
          <ac:chgData name="Nicolas De Mahieu" userId="86ffda28-54bf-46cb-8307-ac4eaeeea850" providerId="ADAL" clId="{2A180E09-7C56-472F-9A73-B82DBB5B95B6}" dt="2025-06-04T17:50:23.680" v="228" actId="478"/>
          <ac:graphicFrameMkLst>
            <pc:docMk/>
            <pc:sldMk cId="1000472062" sldId="295"/>
            <ac:graphicFrameMk id="2" creationId="{67ADEFCE-1DF3-03D6-5D80-C3415FD104A4}"/>
          </ac:graphicFrameMkLst>
        </pc:graphicFrameChg>
        <pc:picChg chg="add mod">
          <ac:chgData name="Nicolas De Mahieu" userId="86ffda28-54bf-46cb-8307-ac4eaeeea850" providerId="ADAL" clId="{2A180E09-7C56-472F-9A73-B82DBB5B95B6}" dt="2025-06-04T17:50:34.913" v="232" actId="1076"/>
          <ac:picMkLst>
            <pc:docMk/>
            <pc:sldMk cId="1000472062" sldId="295"/>
            <ac:picMk id="7" creationId="{546F15D8-A4A1-03BE-F071-64D0C4AE6D32}"/>
          </ac:picMkLst>
        </pc:picChg>
      </pc:sldChg>
      <pc:sldChg chg="addSp modSp add del mod">
        <pc:chgData name="Nicolas De Mahieu" userId="86ffda28-54bf-46cb-8307-ac4eaeeea850" providerId="ADAL" clId="{2A180E09-7C56-472F-9A73-B82DBB5B95B6}" dt="2025-06-04T17:51:18.859" v="235" actId="47"/>
        <pc:sldMkLst>
          <pc:docMk/>
          <pc:sldMk cId="1535890260" sldId="296"/>
        </pc:sldMkLst>
        <pc:spChg chg="add mod">
          <ac:chgData name="Nicolas De Mahieu" userId="86ffda28-54bf-46cb-8307-ac4eaeeea850" providerId="ADAL" clId="{2A180E09-7C56-472F-9A73-B82DBB5B95B6}" dt="2025-06-04T17:05:13.254" v="76" actId="13926"/>
          <ac:spMkLst>
            <pc:docMk/>
            <pc:sldMk cId="1535890260" sldId="296"/>
            <ac:spMk id="6" creationId="{16044C42-757D-50ED-AA4C-AFBF48BDF313}"/>
          </ac:spMkLst>
        </pc:spChg>
        <pc:graphicFrameChg chg="modGraphic">
          <ac:chgData name="Nicolas De Mahieu" userId="86ffda28-54bf-46cb-8307-ac4eaeeea850" providerId="ADAL" clId="{2A180E09-7C56-472F-9A73-B82DBB5B95B6}" dt="2025-06-04T17:06:13.382" v="97" actId="207"/>
          <ac:graphicFrameMkLst>
            <pc:docMk/>
            <pc:sldMk cId="1535890260" sldId="296"/>
            <ac:graphicFrameMk id="20" creationId="{09B1904E-7C6D-CD41-72A8-F39066399FC9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041" y="6191525"/>
            <a:ext cx="594822" cy="59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40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Thursday, June 5,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12446"/>
            <a:ext cx="9144000" cy="1778027"/>
          </a:xfrm>
        </p:spPr>
        <p:txBody>
          <a:bodyPr>
            <a:noAutofit/>
          </a:bodyPr>
          <a:lstStyle/>
          <a:p>
            <a:r>
              <a:rPr lang="en-US" sz="4400" dirty="0"/>
              <a:t>ETRTO review of Co-Chairs updated proposal for both limits and CoP</a:t>
            </a:r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95693"/>
            <a:ext cx="9144000" cy="499445"/>
          </a:xfrm>
        </p:spPr>
        <p:txBody>
          <a:bodyPr/>
          <a:lstStyle/>
          <a:p>
            <a:r>
              <a:rPr lang="en-US" dirty="0"/>
              <a:t>TFTA 34</a:t>
            </a:r>
            <a:r>
              <a:rPr lang="en-US" baseline="30000" dirty="0"/>
              <a:t>th</a:t>
            </a:r>
            <a:r>
              <a:rPr lang="en-US" dirty="0"/>
              <a:t> session 5</a:t>
            </a:r>
            <a:r>
              <a:rPr lang="en-US" baseline="30000" dirty="0"/>
              <a:t>th</a:t>
            </a:r>
            <a:r>
              <a:rPr lang="en-US" dirty="0"/>
              <a:t> June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pPr/>
              <a:t>Thursday, June 5,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E38DF8-A788-C1C0-9EA6-7F91F21F8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587" y="1725523"/>
            <a:ext cx="10849777" cy="4082987"/>
          </a:xfrm>
        </p:spPr>
        <p:txBody>
          <a:bodyPr>
            <a:noAutofit/>
          </a:bodyPr>
          <a:lstStyle/>
          <a:p>
            <a:r>
              <a:rPr lang="en-GB" sz="2600" dirty="0"/>
              <a:t>ETRTO members majority </a:t>
            </a:r>
            <a:r>
              <a:rPr lang="en-GB" sz="2600" dirty="0">
                <a:solidFill>
                  <a:schemeClr val="accent1"/>
                </a:solidFill>
              </a:rPr>
              <a:t>1</a:t>
            </a:r>
            <a:r>
              <a:rPr lang="en-GB" sz="2600" baseline="30000" dirty="0">
                <a:solidFill>
                  <a:schemeClr val="accent1"/>
                </a:solidFill>
              </a:rPr>
              <a:t>st</a:t>
            </a:r>
            <a:r>
              <a:rPr lang="en-GB" sz="2600" dirty="0">
                <a:solidFill>
                  <a:schemeClr val="accent1"/>
                </a:solidFill>
              </a:rPr>
              <a:t> limits proposal </a:t>
            </a:r>
            <a:r>
              <a:rPr lang="en-GB" sz="2600" dirty="0"/>
              <a:t>has been based in the view of committing to the </a:t>
            </a:r>
            <a:r>
              <a:rPr lang="en-GB" sz="2600" dirty="0">
                <a:solidFill>
                  <a:schemeClr val="accent1"/>
                </a:solidFill>
              </a:rPr>
              <a:t>removal of at least 10% </a:t>
            </a:r>
            <a:r>
              <a:rPr lang="en-GB" sz="2600" dirty="0"/>
              <a:t>of the market from the very </a:t>
            </a:r>
            <a:r>
              <a:rPr lang="en-GB" sz="2600" dirty="0">
                <a:solidFill>
                  <a:schemeClr val="accent1"/>
                </a:solidFill>
              </a:rPr>
              <a:t>short term posed by the EU Euro7 </a:t>
            </a:r>
            <a:r>
              <a:rPr lang="en-GB" sz="2600" dirty="0"/>
              <a:t>(</a:t>
            </a:r>
            <a:r>
              <a:rPr lang="en-GB" sz="2600" i="1" dirty="0">
                <a:solidFill>
                  <a:schemeClr val="accent1"/>
                </a:solidFill>
              </a:rPr>
              <a:t>first time ever of such target magnitude </a:t>
            </a:r>
            <a:r>
              <a:rPr lang="en-GB" sz="2600" i="1" dirty="0"/>
              <a:t>when regulating </a:t>
            </a:r>
            <a:r>
              <a:rPr lang="en-GB" sz="2600" i="1" dirty="0">
                <a:solidFill>
                  <a:schemeClr val="accent1"/>
                </a:solidFill>
              </a:rPr>
              <a:t>a new performance</a:t>
            </a:r>
            <a:r>
              <a:rPr lang="en-GB" sz="2600" i="1" dirty="0"/>
              <a:t>, and even more complex given the timeframe</a:t>
            </a:r>
            <a:r>
              <a:rPr lang="en-GB" sz="2600" dirty="0"/>
              <a:t>). </a:t>
            </a:r>
          </a:p>
          <a:p>
            <a:endParaRPr lang="en-GB" sz="1800" dirty="0"/>
          </a:p>
          <a:p>
            <a:r>
              <a:rPr lang="en-GB" sz="2600" dirty="0"/>
              <a:t>ETRTO members majority, through a huge and lengthy debated effort, revised the initial proposal towards the Co-Chairs 1</a:t>
            </a:r>
            <a:r>
              <a:rPr lang="en-GB" sz="2600" baseline="30000" dirty="0"/>
              <a:t>st</a:t>
            </a:r>
            <a:r>
              <a:rPr lang="en-GB" sz="2600" dirty="0"/>
              <a:t> proposal, by committing to a </a:t>
            </a:r>
            <a:r>
              <a:rPr lang="en-GB" sz="2600" dirty="0">
                <a:solidFill>
                  <a:schemeClr val="accent1"/>
                </a:solidFill>
              </a:rPr>
              <a:t>technological challenge for a revised proposal: ~23% market removal, by the EU Euro7 application timeline </a:t>
            </a:r>
            <a:r>
              <a:rPr lang="en-GB" sz="2600" dirty="0"/>
              <a:t>for C1 tyres (</a:t>
            </a:r>
            <a:r>
              <a:rPr lang="en-GB" sz="2600" i="1" dirty="0"/>
              <a:t>a truly </a:t>
            </a:r>
            <a:r>
              <a:rPr lang="en-GB" sz="2600" i="1" dirty="0">
                <a:solidFill>
                  <a:schemeClr val="accent1"/>
                </a:solidFill>
              </a:rPr>
              <a:t>unprecedent challenge for the industry</a:t>
            </a:r>
            <a:r>
              <a:rPr lang="en-GB" sz="2600" i="1" dirty="0"/>
              <a:t>, especially when considered market-wide</a:t>
            </a:r>
            <a:r>
              <a:rPr lang="en-GB" sz="2600" dirty="0"/>
              <a:t>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111190-1D18-8674-1172-F9CE8C1AC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ETRTO considerations (1/4)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6F4BD-8F8A-5062-15BF-E5640AC6D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39A17-1896-6357-8DDF-F69C9C42E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00963-2884-1A3C-02BD-E055E9C0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2B57B4-007D-C9FA-9B5F-863B93238363}"/>
              </a:ext>
            </a:extLst>
          </p:cNvPr>
          <p:cNvSpPr txBox="1"/>
          <p:nvPr/>
        </p:nvSpPr>
        <p:spPr>
          <a:xfrm>
            <a:off x="8817886" y="238695"/>
            <a:ext cx="1733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highlight>
                  <a:srgbClr val="CCECFF"/>
                </a:highlight>
              </a:rPr>
              <a:t>ETRTO 2 PROPOSALS RATIONALE RECAP</a:t>
            </a:r>
          </a:p>
        </p:txBody>
      </p:sp>
    </p:spTree>
    <p:extLst>
      <p:ext uri="{BB962C8B-B14F-4D97-AF65-F5344CB8AC3E}">
        <p14:creationId xmlns:p14="http://schemas.microsoft.com/office/powerpoint/2010/main" val="2897965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E38DF8-A788-C1C0-9EA6-7F91F21F8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597192"/>
            <a:ext cx="10515600" cy="4082987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chemeClr val="accent1"/>
                </a:solidFill>
              </a:rPr>
              <a:t>ETRTO appreciates the Co-Chairs’ recognition of the critical technical necessity for a broader Conformity of Production (CoP) tolerance: </a:t>
            </a:r>
          </a:p>
          <a:p>
            <a:pPr lvl="1" indent="-328613">
              <a:buFont typeface="Wingdings" panose="05000000000000000000" pitchFamily="2" charset="2"/>
              <a:buChar char="Ø"/>
            </a:pPr>
            <a:r>
              <a:rPr lang="en-GB" sz="2000" dirty="0"/>
              <a:t>as previously explained, </a:t>
            </a:r>
            <a:r>
              <a:rPr lang="en-GB" sz="2000" u="sng" dirty="0">
                <a:solidFill>
                  <a:schemeClr val="accent1"/>
                </a:solidFill>
              </a:rPr>
              <a:t>CoP should be considered independently of the type approval limits</a:t>
            </a:r>
            <a:r>
              <a:rPr lang="en-GB" sz="2000" dirty="0"/>
              <a:t>: a wider CoP tolerance does not facilitate easier type approval; </a:t>
            </a:r>
          </a:p>
          <a:p>
            <a:pPr lvl="1" indent="-328613">
              <a:buFont typeface="Wingdings" panose="05000000000000000000" pitchFamily="2" charset="2"/>
              <a:buChar char="Ø"/>
            </a:pPr>
            <a:r>
              <a:rPr lang="en-GB" sz="2000" dirty="0"/>
              <a:t>rather, </a:t>
            </a:r>
            <a:r>
              <a:rPr lang="en-GB" sz="2000" u="sng" dirty="0">
                <a:solidFill>
                  <a:schemeClr val="accent1"/>
                </a:solidFill>
              </a:rPr>
              <a:t>CoP serves to the conformity verification mechanism</a:t>
            </a:r>
            <a:r>
              <a:rPr lang="en-GB" sz="2000" dirty="0">
                <a:solidFill>
                  <a:schemeClr val="accent1"/>
                </a:solidFill>
              </a:rPr>
              <a:t> </a:t>
            </a:r>
            <a:r>
              <a:rPr lang="en-GB" sz="2000" dirty="0"/>
              <a:t>that should account for production variability that is also affected by test method variability. </a:t>
            </a:r>
          </a:p>
          <a:p>
            <a:pPr lvl="1" indent="-328613">
              <a:buFont typeface="Wingdings" panose="05000000000000000000" pitchFamily="2" charset="2"/>
              <a:buChar char="Ø"/>
            </a:pPr>
            <a:r>
              <a:rPr lang="en-GB" sz="2000" dirty="0"/>
              <a:t>As test method variability improves over time, UN regulatory supplements can be adopted, while the </a:t>
            </a:r>
            <a:r>
              <a:rPr lang="en-GB" sz="2000" u="sng" dirty="0">
                <a:solidFill>
                  <a:schemeClr val="accent1"/>
                </a:solidFill>
              </a:rPr>
              <a:t>industry remains committed </a:t>
            </a:r>
            <a:r>
              <a:rPr lang="en-GB" sz="2000" dirty="0"/>
              <a:t>to enhancing test accuracy under, e.g. a revised TATF </a:t>
            </a:r>
            <a:r>
              <a:rPr lang="en-GB" sz="2000" dirty="0">
                <a:solidFill>
                  <a:schemeClr val="accent1"/>
                </a:solidFill>
              </a:rPr>
              <a:t>Terms of Reference</a:t>
            </a:r>
            <a:r>
              <a:rPr lang="en-GB" sz="2000" dirty="0"/>
              <a:t>, without the need of setting beforehand a CoP evolution which cannot be technical predicted nowadays.</a:t>
            </a:r>
          </a:p>
          <a:p>
            <a:pPr lvl="1" indent="-328613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55600" indent="-355600"/>
            <a:r>
              <a:rPr lang="en-GB" sz="2400" dirty="0">
                <a:solidFill>
                  <a:schemeClr val="accent1"/>
                </a:solidFill>
              </a:rPr>
              <a:t>A CoP of 0.20 vs ETRTO proposal of 0.25 is posing additional challenges</a:t>
            </a:r>
            <a:r>
              <a:rPr lang="en-GB" sz="2400" dirty="0"/>
              <a:t> while potentially contributing to introduce market surveillance uncertainty.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111190-1D18-8674-1172-F9CE8C1AC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ETRTO considerations (2/4)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6F4BD-8F8A-5062-15BF-E5640AC6D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39A17-1896-6357-8DDF-F69C9C42E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00963-2884-1A3C-02BD-E055E9C0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EAF046-964F-A7C6-0CC5-DC231742E504}"/>
              </a:ext>
            </a:extLst>
          </p:cNvPr>
          <p:cNvSpPr txBox="1"/>
          <p:nvPr/>
        </p:nvSpPr>
        <p:spPr>
          <a:xfrm>
            <a:off x="8817886" y="238695"/>
            <a:ext cx="1733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highlight>
                  <a:srgbClr val="CCECFF"/>
                </a:highlight>
              </a:rPr>
              <a:t>ABOUT COP</a:t>
            </a:r>
          </a:p>
        </p:txBody>
      </p:sp>
    </p:spTree>
    <p:extLst>
      <p:ext uri="{BB962C8B-B14F-4D97-AF65-F5344CB8AC3E}">
        <p14:creationId xmlns:p14="http://schemas.microsoft.com/office/powerpoint/2010/main" val="30060208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E38DF8-A788-C1C0-9EA6-7F91F21F8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809" y="1661913"/>
            <a:ext cx="10698703" cy="3259945"/>
          </a:xfrm>
        </p:spPr>
        <p:txBody>
          <a:bodyPr>
            <a:noAutofit/>
          </a:bodyPr>
          <a:lstStyle/>
          <a:p>
            <a:r>
              <a:rPr lang="en-GB" sz="2600" dirty="0"/>
              <a:t>In this context, it is crucial to have appropriate limits for </a:t>
            </a:r>
            <a:r>
              <a:rPr lang="en-GB" sz="2600" dirty="0">
                <a:solidFill>
                  <a:schemeClr val="accent1"/>
                </a:solidFill>
              </a:rPr>
              <a:t>Normal tyres </a:t>
            </a:r>
            <a:r>
              <a:rPr lang="en-GB" sz="2600" dirty="0"/>
              <a:t>and</a:t>
            </a:r>
            <a:r>
              <a:rPr lang="en-GB" sz="2600" dirty="0">
                <a:solidFill>
                  <a:schemeClr val="accent1"/>
                </a:solidFill>
              </a:rPr>
              <a:t> in particular </a:t>
            </a:r>
            <a:r>
              <a:rPr lang="en-GB" sz="2600" dirty="0">
                <a:solidFill>
                  <a:srgbClr val="0070C0"/>
                </a:solidFill>
              </a:rPr>
              <a:t>for UHP tyres </a:t>
            </a:r>
            <a:r>
              <a:rPr lang="en-GB" sz="2600" dirty="0"/>
              <a:t>(with SS ≥ Y and AR ≤ 40</a:t>
            </a:r>
            <a:r>
              <a:rPr lang="en-GB" sz="2600" dirty="0">
                <a:solidFill>
                  <a:schemeClr val="accent1"/>
                </a:solidFill>
              </a:rPr>
              <a:t>, </a:t>
            </a:r>
            <a:r>
              <a:rPr lang="en-GB" sz="2600" dirty="0"/>
              <a:t>currently accounting for 7.2% of the market) for which OICA also requested to consider the peculiarities of those tyres for the regulation, as product availability and customer choices may suffer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111190-1D18-8674-1172-F9CE8C1AC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ETRTO considerations (3/4)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6F4BD-8F8A-5062-15BF-E5640AC6D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39A17-1896-6357-8DDF-F69C9C42E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00963-2884-1A3C-02BD-E055E9C0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19F624-B38D-296F-0B64-04152FB9507E}"/>
              </a:ext>
            </a:extLst>
          </p:cNvPr>
          <p:cNvSpPr txBox="1"/>
          <p:nvPr/>
        </p:nvSpPr>
        <p:spPr>
          <a:xfrm>
            <a:off x="8817886" y="238695"/>
            <a:ext cx="1972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highlight>
                  <a:srgbClr val="CCECFF"/>
                </a:highlight>
              </a:rPr>
              <a:t>NEW CO-CHAIRS PROPOSAL ACTUAL EFFECT</a:t>
            </a:r>
          </a:p>
        </p:txBody>
      </p:sp>
    </p:spTree>
    <p:extLst>
      <p:ext uri="{BB962C8B-B14F-4D97-AF65-F5344CB8AC3E}">
        <p14:creationId xmlns:p14="http://schemas.microsoft.com/office/powerpoint/2010/main" val="11052674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E38DF8-A788-C1C0-9EA6-7F91F21F8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The proposed </a:t>
            </a:r>
            <a:r>
              <a:rPr lang="en-GB" dirty="0">
                <a:solidFill>
                  <a:schemeClr val="accent1"/>
                </a:solidFill>
              </a:rPr>
              <a:t>new limits from D1 onwards </a:t>
            </a:r>
            <a:r>
              <a:rPr lang="en-GB" dirty="0"/>
              <a:t>appear to </a:t>
            </a:r>
            <a:r>
              <a:rPr lang="en-GB" dirty="0">
                <a:solidFill>
                  <a:schemeClr val="accent1"/>
                </a:solidFill>
              </a:rPr>
              <a:t>lack justification through any assessment or technical study</a:t>
            </a:r>
            <a:r>
              <a:rPr lang="en-GB" dirty="0"/>
              <a:t>, and instead seem to be based on policy aspiration and speculative assumptions about market-wide technology evolutions. </a:t>
            </a:r>
          </a:p>
          <a:p>
            <a:endParaRPr lang="en-GB" dirty="0"/>
          </a:p>
          <a:p>
            <a:r>
              <a:rPr lang="en-GB" dirty="0"/>
              <a:t>ETRTO doesn’t understand the rationale behind setting </a:t>
            </a:r>
            <a:r>
              <a:rPr lang="en-GB" dirty="0">
                <a:solidFill>
                  <a:schemeClr val="accent1"/>
                </a:solidFill>
              </a:rPr>
              <a:t>drum limits</a:t>
            </a:r>
            <a:r>
              <a:rPr lang="en-GB" dirty="0"/>
              <a:t>. ETRTO still believes that it is premature and that a </a:t>
            </a:r>
            <a:r>
              <a:rPr lang="en-GB" dirty="0">
                <a:solidFill>
                  <a:schemeClr val="accent1"/>
                </a:solidFill>
              </a:rPr>
              <a:t>stepwise approach </a:t>
            </a:r>
            <a:r>
              <a:rPr lang="en-GB" dirty="0"/>
              <a:t>will drive effective improvement and ensure in the end consistency of results between testing methods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111190-1D18-8674-1172-F9CE8C1AC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ETRTO considerations (4/4)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6F4BD-8F8A-5062-15BF-E5640AC6D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39A17-1896-6357-8DDF-F69C9C42E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00963-2884-1A3C-02BD-E055E9C0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8AA772-AE57-09B1-5BBF-555B70E13AAE}"/>
              </a:ext>
            </a:extLst>
          </p:cNvPr>
          <p:cNvSpPr txBox="1"/>
          <p:nvPr/>
        </p:nvSpPr>
        <p:spPr>
          <a:xfrm>
            <a:off x="8817886" y="238695"/>
            <a:ext cx="1733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highlight>
                  <a:srgbClr val="CCECFF"/>
                </a:highlight>
              </a:rPr>
              <a:t>ABOUT 2 STAGES APPROACH</a:t>
            </a:r>
          </a:p>
        </p:txBody>
      </p:sp>
    </p:spTree>
    <p:extLst>
      <p:ext uri="{BB962C8B-B14F-4D97-AF65-F5344CB8AC3E}">
        <p14:creationId xmlns:p14="http://schemas.microsoft.com/office/powerpoint/2010/main" val="14014056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E38DF8-A788-C1C0-9EA6-7F91F21F8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126" y="1162025"/>
            <a:ext cx="11297746" cy="4082987"/>
          </a:xfrm>
        </p:spPr>
        <p:txBody>
          <a:bodyPr wrap="square" anchor="t" anchorCtr="0">
            <a:noAutofit/>
          </a:bodyPr>
          <a:lstStyle/>
          <a:p>
            <a:r>
              <a:rPr lang="en-GB" b="1" dirty="0"/>
              <a:t>ETRTO urges a reconsideration especially of the proposed margins for Normal tyres and in particular UHP tyres</a:t>
            </a:r>
            <a:r>
              <a:rPr lang="en-GB" dirty="0"/>
              <a:t>, in light of the technical and market implications, </a:t>
            </a:r>
            <a:endParaRPr lang="en-GB" b="1" dirty="0"/>
          </a:p>
          <a:p>
            <a:r>
              <a:rPr lang="en-GB" b="1" dirty="0"/>
              <a:t>There is currently no sufficient ground to consider now a 2 stages approach</a:t>
            </a:r>
            <a:r>
              <a:rPr lang="en-GB" dirty="0"/>
              <a:t>.</a:t>
            </a:r>
          </a:p>
          <a:p>
            <a:r>
              <a:rPr lang="en-GB" dirty="0"/>
              <a:t>ETRTO recommends to </a:t>
            </a:r>
            <a:r>
              <a:rPr lang="en-GB" b="1" dirty="0"/>
              <a:t>delay the setting of limits for drum method</a:t>
            </a:r>
          </a:p>
          <a:p>
            <a:endParaRPr lang="en-GB" dirty="0"/>
          </a:p>
          <a:p>
            <a:r>
              <a:rPr lang="en-GB" dirty="0"/>
              <a:t>This is especially important </a:t>
            </a:r>
            <a:r>
              <a:rPr lang="en-GB" b="1" dirty="0"/>
              <a:t>given the novelty of the abrasion performance </a:t>
            </a:r>
            <a:r>
              <a:rPr lang="en-GB" dirty="0"/>
              <a:t>parameter and the consequent current lack of experience in forecasting technological developments and market impacts, over both the near future (=current EU Euro 7 deadlines) and the next decade.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111190-1D18-8674-1172-F9CE8C1AC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6F4BD-8F8A-5062-15BF-E5640AC6D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39A17-1896-6357-8DDF-F69C9C42E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00963-2884-1A3C-02BD-E055E9C0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4971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839C1-2EBE-19AA-FE85-92B26B2BB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AE9F83B2-34CC-FCCA-5CC7-252D41594E0C}"/>
              </a:ext>
            </a:extLst>
          </p:cNvPr>
          <p:cNvSpPr/>
          <p:nvPr/>
        </p:nvSpPr>
        <p:spPr>
          <a:xfrm>
            <a:off x="7753280" y="1306096"/>
            <a:ext cx="3548231" cy="4754364"/>
          </a:xfrm>
          <a:prstGeom prst="round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FCAF2B-6293-50D8-2C64-7F6DFA48F1EE}"/>
              </a:ext>
            </a:extLst>
          </p:cNvPr>
          <p:cNvSpPr txBox="1"/>
          <p:nvPr/>
        </p:nvSpPr>
        <p:spPr>
          <a:xfrm>
            <a:off x="671672" y="672613"/>
            <a:ext cx="1074829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/>
              <a:t>Co-chairs’ proposal </a:t>
            </a:r>
            <a:r>
              <a:rPr lang="en-GB" sz="3400" b="1">
                <a:highlight>
                  <a:srgbClr val="FFFF00"/>
                </a:highlight>
              </a:rPr>
              <a:t>1</a:t>
            </a:r>
            <a:r>
              <a:rPr lang="en-GB" sz="3400" b="1"/>
              <a:t> – overview</a:t>
            </a:r>
            <a:endParaRPr lang="en-GB" sz="3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ED3A6-B2A1-72DA-A965-2E6A3A7E48B8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TF TA 33rd session</a:t>
            </a:r>
          </a:p>
          <a:p>
            <a:r>
              <a:rPr lang="en-GB" sz="1400"/>
              <a:t>20</a:t>
            </a:r>
            <a:r>
              <a:rPr lang="en-GB" sz="1400" baseline="30000"/>
              <a:t>th</a:t>
            </a:r>
            <a:r>
              <a:rPr lang="en-GB" sz="1400"/>
              <a:t> May </a:t>
            </a:r>
            <a:r>
              <a:rPr lang="en-GB" sz="1400" dirty="0"/>
              <a:t>2025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E9FFC85-1529-ABAB-F8D2-C440DEBB7E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956376"/>
              </p:ext>
            </p:extLst>
          </p:nvPr>
        </p:nvGraphicFramePr>
        <p:xfrm>
          <a:off x="2957092" y="2102855"/>
          <a:ext cx="2239140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1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415FFA0-59D6-730B-0C76-4D18B83BFFD2}"/>
              </a:ext>
            </a:extLst>
          </p:cNvPr>
          <p:cNvSpPr txBox="1"/>
          <p:nvPr/>
        </p:nvSpPr>
        <p:spPr>
          <a:xfrm>
            <a:off x="2859384" y="1795078"/>
            <a:ext cx="1413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/>
              <a:t>(until date [D1])</a:t>
            </a:r>
            <a:r>
              <a:rPr lang="en-GB" sz="1400" b="1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2E3E4A0-0475-DCE8-5BEB-670D416B6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59947"/>
              </p:ext>
            </p:extLst>
          </p:nvPr>
        </p:nvGraphicFramePr>
        <p:xfrm>
          <a:off x="461635" y="3018536"/>
          <a:ext cx="1932853" cy="12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431">
                  <a:extLst>
                    <a:ext uri="{9D8B030D-6E8A-4147-A177-3AD203B41FA5}">
                      <a16:colId xmlns:a16="http://schemas.microsoft.com/office/drawing/2014/main" val="1315130232"/>
                    </a:ext>
                  </a:extLst>
                </a:gridCol>
                <a:gridCol w="925422">
                  <a:extLst>
                    <a:ext uri="{9D8B030D-6E8A-4147-A177-3AD203B41FA5}">
                      <a16:colId xmlns:a16="http://schemas.microsoft.com/office/drawing/2014/main" val="4139747853"/>
                    </a:ext>
                  </a:extLst>
                </a:gridCol>
              </a:tblGrid>
              <a:tr h="2804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Core limit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84584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640655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89504"/>
                  </a:ext>
                </a:extLst>
              </a:tr>
              <a:tr h="318690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9571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A7FECEE-D4CC-4D0E-0171-13389CB0694B}"/>
              </a:ext>
            </a:extLst>
          </p:cNvPr>
          <p:cNvSpPr txBox="1"/>
          <p:nvPr/>
        </p:nvSpPr>
        <p:spPr>
          <a:xfrm>
            <a:off x="2896174" y="3729446"/>
            <a:ext cx="148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/>
              <a:t>(from date [D1])</a:t>
            </a:r>
            <a:r>
              <a:rPr lang="en-GB" sz="1400" b="1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DB7D5BE-641E-7514-8DCF-06164B3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984150"/>
              </p:ext>
            </p:extLst>
          </p:nvPr>
        </p:nvGraphicFramePr>
        <p:xfrm>
          <a:off x="5758837" y="3040640"/>
          <a:ext cx="1268457" cy="122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457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</a:tblGrid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[CoP]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[0.05]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[0.05]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2" name="Plus 11">
            <a:extLst>
              <a:ext uri="{FF2B5EF4-FFF2-40B4-BE49-F238E27FC236}">
                <a16:creationId xmlns:a16="http://schemas.microsoft.com/office/drawing/2014/main" id="{D82106E7-02CD-C160-8ADC-5423160E8863}"/>
              </a:ext>
            </a:extLst>
          </p:cNvPr>
          <p:cNvSpPr/>
          <p:nvPr/>
        </p:nvSpPr>
        <p:spPr>
          <a:xfrm>
            <a:off x="2492931" y="3505267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4" name="Plus 13">
            <a:extLst>
              <a:ext uri="{FF2B5EF4-FFF2-40B4-BE49-F238E27FC236}">
                <a16:creationId xmlns:a16="http://schemas.microsoft.com/office/drawing/2014/main" id="{83ADBF32-9B0C-80F7-345D-6BF46CD3D4A7}"/>
              </a:ext>
            </a:extLst>
          </p:cNvPr>
          <p:cNvSpPr/>
          <p:nvPr/>
        </p:nvSpPr>
        <p:spPr>
          <a:xfrm>
            <a:off x="5324010" y="3505267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5" name="Equal 14">
            <a:extLst>
              <a:ext uri="{FF2B5EF4-FFF2-40B4-BE49-F238E27FC236}">
                <a16:creationId xmlns:a16="http://schemas.microsoft.com/office/drawing/2014/main" id="{90DE4F7A-E041-068F-2CA6-1F9C00A3210F}"/>
              </a:ext>
            </a:extLst>
          </p:cNvPr>
          <p:cNvSpPr/>
          <p:nvPr/>
        </p:nvSpPr>
        <p:spPr>
          <a:xfrm>
            <a:off x="7238797" y="3487102"/>
            <a:ext cx="411480" cy="295959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5B27008-9D5E-0842-77EF-E4F01FD9E5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343149"/>
              </p:ext>
            </p:extLst>
          </p:nvPr>
        </p:nvGraphicFramePr>
        <p:xfrm>
          <a:off x="7955039" y="1623687"/>
          <a:ext cx="3158208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57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Until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3722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1.30-1.35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1.15-1.20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5364DDD3-8BC1-1791-14B0-6F581B204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750229"/>
              </p:ext>
            </p:extLst>
          </p:nvPr>
        </p:nvGraphicFramePr>
        <p:xfrm>
          <a:off x="2957093" y="4059699"/>
          <a:ext cx="2239139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0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5A8CA87-609B-051D-8B2C-F6A27CD9AC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196194"/>
              </p:ext>
            </p:extLst>
          </p:nvPr>
        </p:nvGraphicFramePr>
        <p:xfrm>
          <a:off x="7948291" y="3784719"/>
          <a:ext cx="31582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590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063856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65762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From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1.15-1.20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1.10-1.15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1.15-1.20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  <a:endParaRPr kumimoji="0" lang="en-I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04D001A3-F903-FFA0-4CE3-31C4F5D29A74}"/>
              </a:ext>
            </a:extLst>
          </p:cNvPr>
          <p:cNvSpPr txBox="1"/>
          <p:nvPr/>
        </p:nvSpPr>
        <p:spPr>
          <a:xfrm>
            <a:off x="5683953" y="2715461"/>
            <a:ext cx="113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/>
              <a:t>(additional?)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E355CE45-6757-7B24-6F2E-734757C13B26}"/>
              </a:ext>
            </a:extLst>
          </p:cNvPr>
          <p:cNvSpPr/>
          <p:nvPr/>
        </p:nvSpPr>
        <p:spPr>
          <a:xfrm rot="16200000">
            <a:off x="4760914" y="3750160"/>
            <a:ext cx="420705" cy="4112055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040018-64BC-48DA-71F6-80C4DFED3603}"/>
              </a:ext>
            </a:extLst>
          </p:cNvPr>
          <p:cNvSpPr txBox="1"/>
          <p:nvPr/>
        </p:nvSpPr>
        <p:spPr>
          <a:xfrm>
            <a:off x="3673186" y="6060460"/>
            <a:ext cx="2409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/>
              <a:t>Measurement uncertainty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296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839C1-2EBE-19AA-FE85-92B26B2BB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A35E5FB0-B93D-8A91-89BD-5A0AEB28C30C}"/>
              </a:ext>
            </a:extLst>
          </p:cNvPr>
          <p:cNvSpPr/>
          <p:nvPr/>
        </p:nvSpPr>
        <p:spPr>
          <a:xfrm>
            <a:off x="11353955" y="2848073"/>
            <a:ext cx="772304" cy="153616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AE9F83B2-34CC-FCCA-5CC7-252D41594E0C}"/>
              </a:ext>
            </a:extLst>
          </p:cNvPr>
          <p:cNvSpPr/>
          <p:nvPr/>
        </p:nvSpPr>
        <p:spPr>
          <a:xfrm>
            <a:off x="7585938" y="1438708"/>
            <a:ext cx="3548231" cy="4754364"/>
          </a:xfrm>
          <a:prstGeom prst="round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FCAF2B-6293-50D8-2C64-7F6DFA48F1EE}"/>
              </a:ext>
            </a:extLst>
          </p:cNvPr>
          <p:cNvSpPr txBox="1"/>
          <p:nvPr/>
        </p:nvSpPr>
        <p:spPr>
          <a:xfrm>
            <a:off x="504330" y="805225"/>
            <a:ext cx="112208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/>
              <a:t>Co-chairs’ proposal </a:t>
            </a:r>
            <a:r>
              <a:rPr lang="en-GB" sz="3400" b="1" dirty="0">
                <a:highlight>
                  <a:srgbClr val="FFFF00"/>
                </a:highlight>
              </a:rPr>
              <a:t>1</a:t>
            </a:r>
            <a:r>
              <a:rPr lang="en-GB" sz="3400" b="1" dirty="0"/>
              <a:t> – </a:t>
            </a:r>
            <a:r>
              <a:rPr lang="en-GB" sz="3400" b="1" dirty="0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ETRTO visualization recommendation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ED3A6-B2A1-72DA-A965-2E6A3A7E48B8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E9FFC85-1529-ABAB-F8D2-C440DEBB7E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389951"/>
              </p:ext>
            </p:extLst>
          </p:nvPr>
        </p:nvGraphicFramePr>
        <p:xfrm>
          <a:off x="2789750" y="2235467"/>
          <a:ext cx="2239140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1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415FFA0-59D6-730B-0C76-4D18B83BFFD2}"/>
              </a:ext>
            </a:extLst>
          </p:cNvPr>
          <p:cNvSpPr txBox="1"/>
          <p:nvPr/>
        </p:nvSpPr>
        <p:spPr>
          <a:xfrm>
            <a:off x="2692042" y="1927690"/>
            <a:ext cx="1413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(until date [D1])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2E3E4A0-0475-DCE8-5BEB-670D416B6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904850"/>
              </p:ext>
            </p:extLst>
          </p:nvPr>
        </p:nvGraphicFramePr>
        <p:xfrm>
          <a:off x="294293" y="3151148"/>
          <a:ext cx="1932853" cy="12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431">
                  <a:extLst>
                    <a:ext uri="{9D8B030D-6E8A-4147-A177-3AD203B41FA5}">
                      <a16:colId xmlns:a16="http://schemas.microsoft.com/office/drawing/2014/main" val="1315130232"/>
                    </a:ext>
                  </a:extLst>
                </a:gridCol>
                <a:gridCol w="925422">
                  <a:extLst>
                    <a:ext uri="{9D8B030D-6E8A-4147-A177-3AD203B41FA5}">
                      <a16:colId xmlns:a16="http://schemas.microsoft.com/office/drawing/2014/main" val="4139747853"/>
                    </a:ext>
                  </a:extLst>
                </a:gridCol>
              </a:tblGrid>
              <a:tr h="2804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Core limit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84584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640655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89504"/>
                  </a:ext>
                </a:extLst>
              </a:tr>
              <a:tr h="318690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9571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A7FECEE-D4CC-4D0E-0171-13389CB0694B}"/>
              </a:ext>
            </a:extLst>
          </p:cNvPr>
          <p:cNvSpPr txBox="1"/>
          <p:nvPr/>
        </p:nvSpPr>
        <p:spPr>
          <a:xfrm>
            <a:off x="2728832" y="3862058"/>
            <a:ext cx="148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(from date [D1])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DB7D5BE-641E-7514-8DCF-06164B3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537012"/>
              </p:ext>
            </p:extLst>
          </p:nvPr>
        </p:nvGraphicFramePr>
        <p:xfrm>
          <a:off x="5591495" y="3173252"/>
          <a:ext cx="1268457" cy="122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457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</a:tblGrid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[CoP]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[0.05]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[0.05]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2" name="Plus 11">
            <a:extLst>
              <a:ext uri="{FF2B5EF4-FFF2-40B4-BE49-F238E27FC236}">
                <a16:creationId xmlns:a16="http://schemas.microsoft.com/office/drawing/2014/main" id="{D82106E7-02CD-C160-8ADC-5423160E8863}"/>
              </a:ext>
            </a:extLst>
          </p:cNvPr>
          <p:cNvSpPr/>
          <p:nvPr/>
        </p:nvSpPr>
        <p:spPr>
          <a:xfrm>
            <a:off x="2325589" y="3637879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4" name="Plus 13">
            <a:extLst>
              <a:ext uri="{FF2B5EF4-FFF2-40B4-BE49-F238E27FC236}">
                <a16:creationId xmlns:a16="http://schemas.microsoft.com/office/drawing/2014/main" id="{83ADBF32-9B0C-80F7-345D-6BF46CD3D4A7}"/>
              </a:ext>
            </a:extLst>
          </p:cNvPr>
          <p:cNvSpPr/>
          <p:nvPr/>
        </p:nvSpPr>
        <p:spPr>
          <a:xfrm>
            <a:off x="5156668" y="3637879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5" name="Equal 14">
            <a:extLst>
              <a:ext uri="{FF2B5EF4-FFF2-40B4-BE49-F238E27FC236}">
                <a16:creationId xmlns:a16="http://schemas.microsoft.com/office/drawing/2014/main" id="{90DE4F7A-E041-068F-2CA6-1F9C00A3210F}"/>
              </a:ext>
            </a:extLst>
          </p:cNvPr>
          <p:cNvSpPr/>
          <p:nvPr/>
        </p:nvSpPr>
        <p:spPr>
          <a:xfrm>
            <a:off x="7071455" y="3619714"/>
            <a:ext cx="411480" cy="295959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5B27008-9D5E-0842-77EF-E4F01FD9E5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777872"/>
              </p:ext>
            </p:extLst>
          </p:nvPr>
        </p:nvGraphicFramePr>
        <p:xfrm>
          <a:off x="7787697" y="1756299"/>
          <a:ext cx="3158208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57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Until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Type Approval </a:t>
                      </a:r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3722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1.30-1.35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1.15-1.20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5364DDD3-8BC1-1791-14B0-6F581B204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305499"/>
              </p:ext>
            </p:extLst>
          </p:nvPr>
        </p:nvGraphicFramePr>
        <p:xfrm>
          <a:off x="2789751" y="4192311"/>
          <a:ext cx="2239139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0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5A8CA87-609B-051D-8B2C-F6A27CD9AC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44903"/>
              </p:ext>
            </p:extLst>
          </p:nvPr>
        </p:nvGraphicFramePr>
        <p:xfrm>
          <a:off x="7780949" y="3917331"/>
          <a:ext cx="3158208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590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063856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65762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From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Type Approval</a:t>
                      </a:r>
                    </a:p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1.15-1.20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1.10-1.15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1.15-1.20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  <a:endParaRPr kumimoji="0" lang="en-I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04D001A3-F903-FFA0-4CE3-31C4F5D29A74}"/>
              </a:ext>
            </a:extLst>
          </p:cNvPr>
          <p:cNvSpPr txBox="1"/>
          <p:nvPr/>
        </p:nvSpPr>
        <p:spPr>
          <a:xfrm>
            <a:off x="5516611" y="2848073"/>
            <a:ext cx="113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(additional?)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E355CE45-6757-7B24-6F2E-734757C13B26}"/>
              </a:ext>
            </a:extLst>
          </p:cNvPr>
          <p:cNvSpPr/>
          <p:nvPr/>
        </p:nvSpPr>
        <p:spPr>
          <a:xfrm rot="16200000">
            <a:off x="4593572" y="3882772"/>
            <a:ext cx="420705" cy="4112055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040018-64BC-48DA-71F6-80C4DFED3603}"/>
              </a:ext>
            </a:extLst>
          </p:cNvPr>
          <p:cNvSpPr txBox="1"/>
          <p:nvPr/>
        </p:nvSpPr>
        <p:spPr>
          <a:xfrm>
            <a:off x="3505844" y="6193072"/>
            <a:ext cx="2409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Measurement uncertainty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0D01E6-7B2E-B050-EE48-F3BBD5DE340C}"/>
              </a:ext>
            </a:extLst>
          </p:cNvPr>
          <p:cNvCxnSpPr>
            <a:cxnSpLocks/>
          </p:cNvCxnSpPr>
          <p:nvPr/>
        </p:nvCxnSpPr>
        <p:spPr>
          <a:xfrm flipV="1">
            <a:off x="5202638" y="3616155"/>
            <a:ext cx="337356" cy="252249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D2E944-4F08-5F55-271A-2A88407B89B2}"/>
              </a:ext>
            </a:extLst>
          </p:cNvPr>
          <p:cNvCxnSpPr>
            <a:cxnSpLocks/>
          </p:cNvCxnSpPr>
          <p:nvPr/>
        </p:nvCxnSpPr>
        <p:spPr>
          <a:xfrm>
            <a:off x="5485744" y="2991598"/>
            <a:ext cx="1265943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34FA33-3672-E86B-A34E-172F1567549F}"/>
              </a:ext>
            </a:extLst>
          </p:cNvPr>
          <p:cNvCxnSpPr>
            <a:cxnSpLocks/>
          </p:cNvCxnSpPr>
          <p:nvPr/>
        </p:nvCxnSpPr>
        <p:spPr>
          <a:xfrm>
            <a:off x="9296014" y="2869261"/>
            <a:ext cx="469024" cy="1793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18D3767-096D-AD45-44B0-4FCB5237D333}"/>
              </a:ext>
            </a:extLst>
          </p:cNvPr>
          <p:cNvCxnSpPr>
            <a:cxnSpLocks/>
          </p:cNvCxnSpPr>
          <p:nvPr/>
        </p:nvCxnSpPr>
        <p:spPr>
          <a:xfrm>
            <a:off x="10364777" y="2860296"/>
            <a:ext cx="469024" cy="1793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A922705-9FA8-0E56-2B22-F5F08E65DB9C}"/>
              </a:ext>
            </a:extLst>
          </p:cNvPr>
          <p:cNvCxnSpPr>
            <a:cxnSpLocks/>
          </p:cNvCxnSpPr>
          <p:nvPr/>
        </p:nvCxnSpPr>
        <p:spPr>
          <a:xfrm>
            <a:off x="9299939" y="3208737"/>
            <a:ext cx="469024" cy="1793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FA060B6-9585-3E67-F287-0D3B1CC2F766}"/>
              </a:ext>
            </a:extLst>
          </p:cNvPr>
          <p:cNvCxnSpPr>
            <a:cxnSpLocks/>
          </p:cNvCxnSpPr>
          <p:nvPr/>
        </p:nvCxnSpPr>
        <p:spPr>
          <a:xfrm>
            <a:off x="10364777" y="3199772"/>
            <a:ext cx="469024" cy="1793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DF13BC4-1BCC-5212-6026-B4F1BB72F654}"/>
              </a:ext>
            </a:extLst>
          </p:cNvPr>
          <p:cNvCxnSpPr>
            <a:cxnSpLocks/>
          </p:cNvCxnSpPr>
          <p:nvPr/>
        </p:nvCxnSpPr>
        <p:spPr>
          <a:xfrm>
            <a:off x="9229660" y="5049593"/>
            <a:ext cx="469024" cy="1793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B8DA63-D3D5-0424-75CB-1DBF96495F66}"/>
              </a:ext>
            </a:extLst>
          </p:cNvPr>
          <p:cNvCxnSpPr>
            <a:cxnSpLocks/>
          </p:cNvCxnSpPr>
          <p:nvPr/>
        </p:nvCxnSpPr>
        <p:spPr>
          <a:xfrm>
            <a:off x="9229660" y="5417524"/>
            <a:ext cx="469024" cy="1793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A5EB5E-3AE6-834D-1266-D821479D6966}"/>
              </a:ext>
            </a:extLst>
          </p:cNvPr>
          <p:cNvCxnSpPr>
            <a:cxnSpLocks/>
          </p:cNvCxnSpPr>
          <p:nvPr/>
        </p:nvCxnSpPr>
        <p:spPr>
          <a:xfrm>
            <a:off x="10339974" y="5040628"/>
            <a:ext cx="469024" cy="1793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DE42AE2-AA71-093F-9F2D-ECEEB693E1B4}"/>
              </a:ext>
            </a:extLst>
          </p:cNvPr>
          <p:cNvCxnSpPr>
            <a:cxnSpLocks/>
          </p:cNvCxnSpPr>
          <p:nvPr/>
        </p:nvCxnSpPr>
        <p:spPr>
          <a:xfrm>
            <a:off x="10298423" y="5413495"/>
            <a:ext cx="469024" cy="1793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39614EC-3748-36DA-E577-DE87D00083B5}"/>
              </a:ext>
            </a:extLst>
          </p:cNvPr>
          <p:cNvSpPr txBox="1"/>
          <p:nvPr/>
        </p:nvSpPr>
        <p:spPr>
          <a:xfrm>
            <a:off x="11353955" y="3013402"/>
            <a:ext cx="9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2">
                    <a:lumMod val="75000"/>
                  </a:schemeClr>
                </a:solidFill>
              </a:rPr>
              <a:t>CoP Accepted result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6FD9F88-2C2F-C6B0-CBC6-6E415CB8D31B}"/>
              </a:ext>
            </a:extLst>
          </p:cNvPr>
          <p:cNvCxnSpPr>
            <a:cxnSpLocks/>
          </p:cNvCxnSpPr>
          <p:nvPr/>
        </p:nvCxnSpPr>
        <p:spPr>
          <a:xfrm>
            <a:off x="11259411" y="1711549"/>
            <a:ext cx="0" cy="4389131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 : en arc 34">
            <a:extLst>
              <a:ext uri="{FF2B5EF4-FFF2-40B4-BE49-F238E27FC236}">
                <a16:creationId xmlns:a16="http://schemas.microsoft.com/office/drawing/2014/main" id="{2640C1B9-2181-1A51-B5BB-E6EB5C6C56B0}"/>
              </a:ext>
            </a:extLst>
          </p:cNvPr>
          <p:cNvCxnSpPr>
            <a:cxnSpLocks/>
          </p:cNvCxnSpPr>
          <p:nvPr/>
        </p:nvCxnSpPr>
        <p:spPr>
          <a:xfrm>
            <a:off x="6238875" y="4398464"/>
            <a:ext cx="3205228" cy="2133162"/>
          </a:xfrm>
          <a:prstGeom prst="curvedConnector3">
            <a:avLst>
              <a:gd name="adj1" fmla="val -278"/>
            </a:avLst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 : en arc 40">
            <a:extLst>
              <a:ext uri="{FF2B5EF4-FFF2-40B4-BE49-F238E27FC236}">
                <a16:creationId xmlns:a16="http://schemas.microsoft.com/office/drawing/2014/main" id="{3278FDB1-54D7-6112-A5E0-C86426A7D28D}"/>
              </a:ext>
            </a:extLst>
          </p:cNvPr>
          <p:cNvCxnSpPr>
            <a:cxnSpLocks/>
            <a:endCxn id="37" idx="2"/>
          </p:cNvCxnSpPr>
          <p:nvPr/>
        </p:nvCxnSpPr>
        <p:spPr>
          <a:xfrm flipV="1">
            <a:off x="9444105" y="4384238"/>
            <a:ext cx="2296002" cy="2147388"/>
          </a:xfrm>
          <a:prstGeom prst="curvedConnector2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443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839C1-2EBE-19AA-FE85-92B26B2BB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AE9F83B2-34CC-FCCA-5CC7-252D41594E0C}"/>
              </a:ext>
            </a:extLst>
          </p:cNvPr>
          <p:cNvSpPr/>
          <p:nvPr/>
        </p:nvSpPr>
        <p:spPr>
          <a:xfrm>
            <a:off x="5719470" y="1484876"/>
            <a:ext cx="3548231" cy="4754364"/>
          </a:xfrm>
          <a:prstGeom prst="round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FCAF2B-6293-50D8-2C64-7F6DFA48F1EE}"/>
              </a:ext>
            </a:extLst>
          </p:cNvPr>
          <p:cNvSpPr txBox="1"/>
          <p:nvPr/>
        </p:nvSpPr>
        <p:spPr>
          <a:xfrm>
            <a:off x="485556" y="387511"/>
            <a:ext cx="112208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/>
              <a:t>Co-chairs’ proposal </a:t>
            </a:r>
            <a:r>
              <a:rPr lang="en-GB" sz="3400" b="1" dirty="0">
                <a:highlight>
                  <a:srgbClr val="FFFF00"/>
                </a:highlight>
              </a:rPr>
              <a:t>1</a:t>
            </a:r>
            <a:r>
              <a:rPr lang="en-GB" sz="3400" b="1" dirty="0"/>
              <a:t> – </a:t>
            </a:r>
            <a:r>
              <a:rPr lang="en-GB" sz="3400" b="1" dirty="0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ETRTO visualization recommendation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E9FFC85-1529-ABAB-F8D2-C440DEBB7E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771962"/>
              </p:ext>
            </p:extLst>
          </p:nvPr>
        </p:nvGraphicFramePr>
        <p:xfrm>
          <a:off x="2789750" y="2235467"/>
          <a:ext cx="2239140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1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415FFA0-59D6-730B-0C76-4D18B83BFFD2}"/>
              </a:ext>
            </a:extLst>
          </p:cNvPr>
          <p:cNvSpPr txBox="1"/>
          <p:nvPr/>
        </p:nvSpPr>
        <p:spPr>
          <a:xfrm>
            <a:off x="2692042" y="1927690"/>
            <a:ext cx="1413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(until date [D1])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2E3E4A0-0475-DCE8-5BEB-670D416B6583}"/>
              </a:ext>
            </a:extLst>
          </p:cNvPr>
          <p:cNvGraphicFramePr>
            <a:graphicFrameLocks noGrp="1"/>
          </p:cNvGraphicFramePr>
          <p:nvPr/>
        </p:nvGraphicFramePr>
        <p:xfrm>
          <a:off x="294293" y="3151148"/>
          <a:ext cx="1932853" cy="12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431">
                  <a:extLst>
                    <a:ext uri="{9D8B030D-6E8A-4147-A177-3AD203B41FA5}">
                      <a16:colId xmlns:a16="http://schemas.microsoft.com/office/drawing/2014/main" val="1315130232"/>
                    </a:ext>
                  </a:extLst>
                </a:gridCol>
                <a:gridCol w="925422">
                  <a:extLst>
                    <a:ext uri="{9D8B030D-6E8A-4147-A177-3AD203B41FA5}">
                      <a16:colId xmlns:a16="http://schemas.microsoft.com/office/drawing/2014/main" val="4139747853"/>
                    </a:ext>
                  </a:extLst>
                </a:gridCol>
              </a:tblGrid>
              <a:tr h="2804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Core limit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84584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640655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89504"/>
                  </a:ext>
                </a:extLst>
              </a:tr>
              <a:tr h="318690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9571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A7FECEE-D4CC-4D0E-0171-13389CB0694B}"/>
              </a:ext>
            </a:extLst>
          </p:cNvPr>
          <p:cNvSpPr txBox="1"/>
          <p:nvPr/>
        </p:nvSpPr>
        <p:spPr>
          <a:xfrm>
            <a:off x="2728832" y="3862058"/>
            <a:ext cx="148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(from date [D1])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DB7D5BE-641E-7514-8DCF-06164B3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556347"/>
              </p:ext>
            </p:extLst>
          </p:nvPr>
        </p:nvGraphicFramePr>
        <p:xfrm>
          <a:off x="10247436" y="1003064"/>
          <a:ext cx="126845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457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</a:tblGrid>
              <a:tr h="184555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[CoP]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184555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[0.05]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184555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[0.05]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184555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2" name="Plus 11">
            <a:extLst>
              <a:ext uri="{FF2B5EF4-FFF2-40B4-BE49-F238E27FC236}">
                <a16:creationId xmlns:a16="http://schemas.microsoft.com/office/drawing/2014/main" id="{D82106E7-02CD-C160-8ADC-5423160E8863}"/>
              </a:ext>
            </a:extLst>
          </p:cNvPr>
          <p:cNvSpPr/>
          <p:nvPr/>
        </p:nvSpPr>
        <p:spPr>
          <a:xfrm>
            <a:off x="2325589" y="3637879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5B27008-9D5E-0842-77EF-E4F01FD9E5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974121"/>
              </p:ext>
            </p:extLst>
          </p:nvPr>
        </p:nvGraphicFramePr>
        <p:xfrm>
          <a:off x="5921229" y="1802467"/>
          <a:ext cx="3158208" cy="205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57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Until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800" noProof="0" dirty="0">
                          <a:solidFill>
                            <a:schemeClr val="bg1"/>
                          </a:solidFill>
                        </a:rPr>
                        <a:t>Type Approval </a:t>
                      </a:r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3722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5364DDD3-8BC1-1791-14B0-6F581B204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895524"/>
              </p:ext>
            </p:extLst>
          </p:nvPr>
        </p:nvGraphicFramePr>
        <p:xfrm>
          <a:off x="2789751" y="4192311"/>
          <a:ext cx="2239139" cy="1223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0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233689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5A8CA87-609B-051D-8B2C-F6A27CD9AC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311534"/>
              </p:ext>
            </p:extLst>
          </p:nvPr>
        </p:nvGraphicFramePr>
        <p:xfrm>
          <a:off x="5914481" y="3963499"/>
          <a:ext cx="3158208" cy="209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590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063856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65762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From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800" noProof="0" dirty="0">
                          <a:solidFill>
                            <a:schemeClr val="bg1"/>
                          </a:solidFill>
                        </a:rPr>
                        <a:t>Type Approval</a:t>
                      </a:r>
                    </a:p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  <a:endParaRPr kumimoji="0" lang="en-I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30" name="Left Brace 29">
            <a:extLst>
              <a:ext uri="{FF2B5EF4-FFF2-40B4-BE49-F238E27FC236}">
                <a16:creationId xmlns:a16="http://schemas.microsoft.com/office/drawing/2014/main" id="{E355CE45-6757-7B24-6F2E-734757C13B26}"/>
              </a:ext>
            </a:extLst>
          </p:cNvPr>
          <p:cNvSpPr/>
          <p:nvPr/>
        </p:nvSpPr>
        <p:spPr>
          <a:xfrm rot="16200000">
            <a:off x="3678041" y="4798302"/>
            <a:ext cx="420705" cy="2280993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040018-64BC-48DA-71F6-80C4DFED3603}"/>
              </a:ext>
            </a:extLst>
          </p:cNvPr>
          <p:cNvSpPr txBox="1"/>
          <p:nvPr/>
        </p:nvSpPr>
        <p:spPr>
          <a:xfrm>
            <a:off x="3103500" y="6161178"/>
            <a:ext cx="2135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Test Method Margin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Equal 14">
            <a:extLst>
              <a:ext uri="{FF2B5EF4-FFF2-40B4-BE49-F238E27FC236}">
                <a16:creationId xmlns:a16="http://schemas.microsoft.com/office/drawing/2014/main" id="{1F9A6961-BA03-C223-83EC-742B22D33B5D}"/>
              </a:ext>
            </a:extLst>
          </p:cNvPr>
          <p:cNvSpPr/>
          <p:nvPr/>
        </p:nvSpPr>
        <p:spPr>
          <a:xfrm>
            <a:off x="5187368" y="3650859"/>
            <a:ext cx="411480" cy="295959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74C1890-B0B2-00E1-C067-1EC7FEE836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939091"/>
              </p:ext>
            </p:extLst>
          </p:nvPr>
        </p:nvGraphicFramePr>
        <p:xfrm>
          <a:off x="9715905" y="2035367"/>
          <a:ext cx="2331520" cy="1842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784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835442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78029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Until date D1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FFFF"/>
                          </a:solidFill>
                        </a:rPr>
                        <a:t>Accepted result only at CoP checks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3722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Normal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1.35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7F91E19-1619-F450-62A9-91B5B31CA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930387"/>
              </p:ext>
            </p:extLst>
          </p:nvPr>
        </p:nvGraphicFramePr>
        <p:xfrm>
          <a:off x="9715905" y="4045149"/>
          <a:ext cx="2331520" cy="191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523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785383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86061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From date D1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FFFF"/>
                          </a:solidFill>
                        </a:rPr>
                        <a:t>Accepted result only at CoP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Normal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  <a:endParaRPr kumimoji="0" lang="en-I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DD9F22DD-1B1B-6751-E911-712E46311901}"/>
              </a:ext>
            </a:extLst>
          </p:cNvPr>
          <p:cNvSpPr txBox="1"/>
          <p:nvPr/>
        </p:nvSpPr>
        <p:spPr>
          <a:xfrm>
            <a:off x="9813692" y="6239240"/>
            <a:ext cx="213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Production variability and Test Method uncertainty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7D391963-36D9-50B1-8AF7-19A5CCA84D2F}"/>
              </a:ext>
            </a:extLst>
          </p:cNvPr>
          <p:cNvSpPr/>
          <p:nvPr/>
        </p:nvSpPr>
        <p:spPr>
          <a:xfrm rot="16200000">
            <a:off x="10813965" y="5005779"/>
            <a:ext cx="239056" cy="2227865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786771B-8307-CE04-1E14-165C41A0E8A3}"/>
              </a:ext>
            </a:extLst>
          </p:cNvPr>
          <p:cNvCxnSpPr>
            <a:cxnSpLocks/>
          </p:cNvCxnSpPr>
          <p:nvPr/>
        </p:nvCxnSpPr>
        <p:spPr>
          <a:xfrm>
            <a:off x="9425355" y="1063076"/>
            <a:ext cx="0" cy="5462932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508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839C1-2EBE-19AA-FE85-92B26B2BB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CFCAF2B-6293-50D8-2C64-7F6DFA48F1EE}"/>
              </a:ext>
            </a:extLst>
          </p:cNvPr>
          <p:cNvSpPr txBox="1"/>
          <p:nvPr/>
        </p:nvSpPr>
        <p:spPr>
          <a:xfrm>
            <a:off x="413995" y="157095"/>
            <a:ext cx="112208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/>
              <a:t>Co-chairs’ proposal </a:t>
            </a:r>
            <a:r>
              <a:rPr lang="en-GB" sz="3400" b="1" dirty="0">
                <a:highlight>
                  <a:srgbClr val="FFFF00"/>
                </a:highlight>
              </a:rPr>
              <a:t>1</a:t>
            </a:r>
            <a:r>
              <a:rPr lang="en-GB" sz="3400" b="1" dirty="0"/>
              <a:t> – </a:t>
            </a:r>
            <a:r>
              <a:rPr lang="en-GB" sz="3400" b="1" dirty="0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ETRTO visualization recommendation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E9FFC85-1529-ABAB-F8D2-C440DEBB7E28}"/>
              </a:ext>
            </a:extLst>
          </p:cNvPr>
          <p:cNvGraphicFramePr>
            <a:graphicFrameLocks noGrp="1"/>
          </p:cNvGraphicFramePr>
          <p:nvPr/>
        </p:nvGraphicFramePr>
        <p:xfrm>
          <a:off x="2789750" y="2235467"/>
          <a:ext cx="2239140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1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415FFA0-59D6-730B-0C76-4D18B83BFFD2}"/>
              </a:ext>
            </a:extLst>
          </p:cNvPr>
          <p:cNvSpPr txBox="1"/>
          <p:nvPr/>
        </p:nvSpPr>
        <p:spPr>
          <a:xfrm>
            <a:off x="2692042" y="1927690"/>
            <a:ext cx="1413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(until date [D1])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2E3E4A0-0475-DCE8-5BEB-670D416B6583}"/>
              </a:ext>
            </a:extLst>
          </p:cNvPr>
          <p:cNvGraphicFramePr>
            <a:graphicFrameLocks noGrp="1"/>
          </p:cNvGraphicFramePr>
          <p:nvPr/>
        </p:nvGraphicFramePr>
        <p:xfrm>
          <a:off x="294293" y="3151148"/>
          <a:ext cx="1932853" cy="12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431">
                  <a:extLst>
                    <a:ext uri="{9D8B030D-6E8A-4147-A177-3AD203B41FA5}">
                      <a16:colId xmlns:a16="http://schemas.microsoft.com/office/drawing/2014/main" val="1315130232"/>
                    </a:ext>
                  </a:extLst>
                </a:gridCol>
                <a:gridCol w="925422">
                  <a:extLst>
                    <a:ext uri="{9D8B030D-6E8A-4147-A177-3AD203B41FA5}">
                      <a16:colId xmlns:a16="http://schemas.microsoft.com/office/drawing/2014/main" val="4139747853"/>
                    </a:ext>
                  </a:extLst>
                </a:gridCol>
              </a:tblGrid>
              <a:tr h="2804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Core limit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84584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640655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89504"/>
                  </a:ext>
                </a:extLst>
              </a:tr>
              <a:tr h="318690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9571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A7FECEE-D4CC-4D0E-0171-13389CB0694B}"/>
              </a:ext>
            </a:extLst>
          </p:cNvPr>
          <p:cNvSpPr txBox="1"/>
          <p:nvPr/>
        </p:nvSpPr>
        <p:spPr>
          <a:xfrm>
            <a:off x="2728832" y="3862058"/>
            <a:ext cx="148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(from date [D1])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DB7D5BE-641E-7514-8DCF-06164B364D4A}"/>
              </a:ext>
            </a:extLst>
          </p:cNvPr>
          <p:cNvGraphicFramePr>
            <a:graphicFrameLocks noGrp="1"/>
          </p:cNvGraphicFramePr>
          <p:nvPr/>
        </p:nvGraphicFramePr>
        <p:xfrm>
          <a:off x="10247436" y="1003064"/>
          <a:ext cx="1268457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457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</a:tblGrid>
              <a:tr h="184555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[CoP]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184555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[0.05]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184555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[0.05]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184555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2" name="Plus 11">
            <a:extLst>
              <a:ext uri="{FF2B5EF4-FFF2-40B4-BE49-F238E27FC236}">
                <a16:creationId xmlns:a16="http://schemas.microsoft.com/office/drawing/2014/main" id="{D82106E7-02CD-C160-8ADC-5423160E8863}"/>
              </a:ext>
            </a:extLst>
          </p:cNvPr>
          <p:cNvSpPr/>
          <p:nvPr/>
        </p:nvSpPr>
        <p:spPr>
          <a:xfrm>
            <a:off x="2325589" y="3637879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5364DDD3-8BC1-1791-14B0-6F581B204863}"/>
              </a:ext>
            </a:extLst>
          </p:cNvPr>
          <p:cNvGraphicFramePr>
            <a:graphicFrameLocks noGrp="1"/>
          </p:cNvGraphicFramePr>
          <p:nvPr/>
        </p:nvGraphicFramePr>
        <p:xfrm>
          <a:off x="2789751" y="4192311"/>
          <a:ext cx="2239139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0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snow]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30" name="Left Brace 29">
            <a:extLst>
              <a:ext uri="{FF2B5EF4-FFF2-40B4-BE49-F238E27FC236}">
                <a16:creationId xmlns:a16="http://schemas.microsoft.com/office/drawing/2014/main" id="{E355CE45-6757-7B24-6F2E-734757C13B26}"/>
              </a:ext>
            </a:extLst>
          </p:cNvPr>
          <p:cNvSpPr/>
          <p:nvPr/>
        </p:nvSpPr>
        <p:spPr>
          <a:xfrm rot="16200000">
            <a:off x="3678041" y="4798302"/>
            <a:ext cx="420705" cy="2280993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040018-64BC-48DA-71F6-80C4DFED3603}"/>
              </a:ext>
            </a:extLst>
          </p:cNvPr>
          <p:cNvSpPr txBox="1"/>
          <p:nvPr/>
        </p:nvSpPr>
        <p:spPr>
          <a:xfrm>
            <a:off x="3103500" y="6161178"/>
            <a:ext cx="2135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Test Method Margin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Equal 14">
            <a:extLst>
              <a:ext uri="{FF2B5EF4-FFF2-40B4-BE49-F238E27FC236}">
                <a16:creationId xmlns:a16="http://schemas.microsoft.com/office/drawing/2014/main" id="{1F9A6961-BA03-C223-83EC-742B22D33B5D}"/>
              </a:ext>
            </a:extLst>
          </p:cNvPr>
          <p:cNvSpPr/>
          <p:nvPr/>
        </p:nvSpPr>
        <p:spPr>
          <a:xfrm>
            <a:off x="5187368" y="3650859"/>
            <a:ext cx="411480" cy="295959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74C1890-B0B2-00E1-C067-1EC7FEE83652}"/>
              </a:ext>
            </a:extLst>
          </p:cNvPr>
          <p:cNvGraphicFramePr>
            <a:graphicFrameLocks noGrp="1"/>
          </p:cNvGraphicFramePr>
          <p:nvPr/>
        </p:nvGraphicFramePr>
        <p:xfrm>
          <a:off x="9715905" y="2035367"/>
          <a:ext cx="2331520" cy="1842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784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835442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78029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Until date D1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FFFF"/>
                          </a:solidFill>
                        </a:rPr>
                        <a:t>Accepted result only at CoP checks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3722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Normal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1.35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7F91E19-1619-F450-62A9-91B5B31CA956}"/>
              </a:ext>
            </a:extLst>
          </p:cNvPr>
          <p:cNvGraphicFramePr>
            <a:graphicFrameLocks noGrp="1"/>
          </p:cNvGraphicFramePr>
          <p:nvPr/>
        </p:nvGraphicFramePr>
        <p:xfrm>
          <a:off x="9715905" y="4045149"/>
          <a:ext cx="2331520" cy="191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523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785383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86061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From date D1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FFFF"/>
                          </a:solidFill>
                        </a:rPr>
                        <a:t>Accepted result only at CoP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Normal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1.10-1.15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  <a:endParaRPr kumimoji="0" lang="en-I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110004020202020204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DD9F22DD-1B1B-6751-E911-712E46311901}"/>
              </a:ext>
            </a:extLst>
          </p:cNvPr>
          <p:cNvSpPr txBox="1"/>
          <p:nvPr/>
        </p:nvSpPr>
        <p:spPr>
          <a:xfrm>
            <a:off x="9813692" y="6239240"/>
            <a:ext cx="213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Production variability and Test Method uncertainty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7D391963-36D9-50B1-8AF7-19A5CCA84D2F}"/>
              </a:ext>
            </a:extLst>
          </p:cNvPr>
          <p:cNvSpPr/>
          <p:nvPr/>
        </p:nvSpPr>
        <p:spPr>
          <a:xfrm rot="16200000">
            <a:off x="10813965" y="5005779"/>
            <a:ext cx="239056" cy="2227865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ounded Rectangle 24">
            <a:extLst>
              <a:ext uri="{FF2B5EF4-FFF2-40B4-BE49-F238E27FC236}">
                <a16:creationId xmlns:a16="http://schemas.microsoft.com/office/drawing/2014/main" id="{6637DF85-D5E8-D68F-26AA-EAF001B40132}"/>
              </a:ext>
            </a:extLst>
          </p:cNvPr>
          <p:cNvSpPr/>
          <p:nvPr/>
        </p:nvSpPr>
        <p:spPr>
          <a:xfrm>
            <a:off x="5719470" y="784533"/>
            <a:ext cx="3548231" cy="6026170"/>
          </a:xfrm>
          <a:prstGeom prst="roundRect">
            <a:avLst>
              <a:gd name="adj" fmla="val 6300"/>
            </a:avLst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4F4269B-737F-7278-A559-7D2E45C3FD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618258"/>
              </p:ext>
            </p:extLst>
          </p:nvPr>
        </p:nvGraphicFramePr>
        <p:xfrm>
          <a:off x="5821388" y="840828"/>
          <a:ext cx="3344393" cy="2888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18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885356989"/>
                    </a:ext>
                  </a:extLst>
                </a:gridCol>
                <a:gridCol w="905175">
                  <a:extLst>
                    <a:ext uri="{9D8B030D-6E8A-4147-A177-3AD203B41FA5}">
                      <a16:colId xmlns:a16="http://schemas.microsoft.com/office/drawing/2014/main" val="358255403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478379">
                <a:tc rowSpan="2"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Until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date D1</a:t>
                      </a: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800" noProof="0" dirty="0">
                          <a:solidFill>
                            <a:schemeClr val="bg1"/>
                          </a:solidFill>
                        </a:rPr>
                        <a:t>Type Approval </a:t>
                      </a:r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265844">
                <a:tc gridSpan="3"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225120">
                <a:tc gridSpan="3">
                  <a:txBody>
                    <a:bodyPr/>
                    <a:lstStyle/>
                    <a:p>
                      <a:pPr algn="l"/>
                      <a:r>
                        <a:rPr lang="en-IE" sz="1600" b="1" noProof="0" dirty="0"/>
                        <a:t> Normal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500" noProof="0" dirty="0"/>
                        <a:t>1.30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500" noProof="0" dirty="0"/>
                        <a:t>1.15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265844">
                <a:tc rowSpan="3"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IE" sz="16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UHP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02316892"/>
                  </a:ext>
                </a:extLst>
              </a:tr>
              <a:tr h="265844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XL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1.30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7250831"/>
                  </a:ext>
                </a:extLst>
              </a:tr>
              <a:tr h="265844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UHP XL</a:t>
                      </a:r>
                      <a:endParaRPr lang="en-GB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66879062"/>
                  </a:ext>
                </a:extLst>
              </a:tr>
              <a:tr h="265844">
                <a:tc gridSpan="3">
                  <a:txBody>
                    <a:bodyPr/>
                    <a:lstStyle/>
                    <a:p>
                      <a:pPr algn="l"/>
                      <a:r>
                        <a:rPr lang="en-IE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Snow (M+S)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265844">
                <a:tc rowSpan="2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>
                          <a:solidFill>
                            <a:schemeClr val="tx1"/>
                          </a:solidFill>
                        </a:rPr>
                        <a:t>3PMSF</a:t>
                      </a:r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2175769"/>
                  </a:ext>
                </a:extLst>
              </a:tr>
              <a:tr h="265844">
                <a:tc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3548115"/>
                  </a:ext>
                </a:extLst>
              </a:tr>
              <a:tr h="265844">
                <a:tc gridSpan="3"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E36D0D4-6345-D085-1460-670511E8CF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756739"/>
              </p:ext>
            </p:extLst>
          </p:nvPr>
        </p:nvGraphicFramePr>
        <p:xfrm>
          <a:off x="5828652" y="3878329"/>
          <a:ext cx="3344393" cy="2888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18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885356989"/>
                    </a:ext>
                  </a:extLst>
                </a:gridCol>
                <a:gridCol w="905175">
                  <a:extLst>
                    <a:ext uri="{9D8B030D-6E8A-4147-A177-3AD203B41FA5}">
                      <a16:colId xmlns:a16="http://schemas.microsoft.com/office/drawing/2014/main" val="358255403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478379">
                <a:tc rowSpan="2"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From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date D1</a:t>
                      </a: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800" noProof="0" dirty="0">
                          <a:solidFill>
                            <a:schemeClr val="bg1"/>
                          </a:solidFill>
                        </a:rPr>
                        <a:t>Type Approval </a:t>
                      </a:r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265844">
                <a:tc gridSpan="3"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225120">
                <a:tc gridSpan="3">
                  <a:txBody>
                    <a:bodyPr/>
                    <a:lstStyle/>
                    <a:p>
                      <a:pPr algn="l"/>
                      <a:r>
                        <a:rPr lang="en-IE" sz="1600" b="1" noProof="0" dirty="0"/>
                        <a:t> Normal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IE" sz="1500" noProof="0" dirty="0"/>
                        <a:t>1.15</a:t>
                      </a: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IE" sz="1500" noProof="0" dirty="0"/>
                        <a:t>1.10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265844">
                <a:tc rowSpan="3" gridSpan="2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UHP</a:t>
                      </a:r>
                      <a:endParaRPr lang="en-GB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02316892"/>
                  </a:ext>
                </a:extLst>
              </a:tr>
              <a:tr h="265844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XL</a:t>
                      </a:r>
                      <a:endParaRPr lang="en-GB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7250831"/>
                  </a:ext>
                </a:extLst>
              </a:tr>
              <a:tr h="265844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UHP XL</a:t>
                      </a:r>
                      <a:endParaRPr lang="en-GB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66879062"/>
                  </a:ext>
                </a:extLst>
              </a:tr>
              <a:tr h="265844">
                <a:tc gridSpan="3">
                  <a:txBody>
                    <a:bodyPr/>
                    <a:lstStyle/>
                    <a:p>
                      <a:pPr algn="l"/>
                      <a:r>
                        <a:rPr lang="en-IE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Snow (M+S)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265844">
                <a:tc rowSpan="2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>
                          <a:solidFill>
                            <a:schemeClr val="tx1"/>
                          </a:solidFill>
                        </a:rPr>
                        <a:t>3PMSF</a:t>
                      </a:r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E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2175769"/>
                  </a:ext>
                </a:extLst>
              </a:tr>
              <a:tr h="265844">
                <a:tc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E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3548115"/>
                  </a:ext>
                </a:extLst>
              </a:tr>
              <a:tr h="265844">
                <a:tc gridSpan="3"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301681-D8A6-FEE3-A458-EFBCA3EFB5C0}"/>
              </a:ext>
            </a:extLst>
          </p:cNvPr>
          <p:cNvCxnSpPr>
            <a:cxnSpLocks/>
          </p:cNvCxnSpPr>
          <p:nvPr/>
        </p:nvCxnSpPr>
        <p:spPr>
          <a:xfrm>
            <a:off x="9425355" y="1063076"/>
            <a:ext cx="0" cy="5462932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994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AC905-4CAE-894A-0272-D77BA1BF3D7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34113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33C9A0-6C7E-B3EC-0D33-9BD5D818C3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150" y="136580"/>
            <a:ext cx="11868808" cy="66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89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9FEC5E-A061-8EEB-9AF6-B8B37FB00E0C}"/>
              </a:ext>
            </a:extLst>
          </p:cNvPr>
          <p:cNvSpPr txBox="1"/>
          <p:nvPr/>
        </p:nvSpPr>
        <p:spPr>
          <a:xfrm>
            <a:off x="485556" y="168980"/>
            <a:ext cx="112208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/>
              <a:t>Co-chairs’ proposal </a:t>
            </a:r>
            <a:r>
              <a:rPr lang="en-GB" sz="3400" b="1" dirty="0">
                <a:highlight>
                  <a:srgbClr val="FFFF00"/>
                </a:highlight>
              </a:rPr>
              <a:t>2</a:t>
            </a:r>
            <a:r>
              <a:rPr lang="en-GB" sz="3400" b="1" dirty="0"/>
              <a:t> – </a:t>
            </a:r>
            <a:r>
              <a:rPr lang="en-GB" sz="3400" b="1" dirty="0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ETRTO visualization recommendation</a:t>
            </a:r>
          </a:p>
        </p:txBody>
      </p:sp>
      <p:sp>
        <p:nvSpPr>
          <p:cNvPr id="3" name="Rounded Rectangle 24">
            <a:extLst>
              <a:ext uri="{FF2B5EF4-FFF2-40B4-BE49-F238E27FC236}">
                <a16:creationId xmlns:a16="http://schemas.microsoft.com/office/drawing/2014/main" id="{0E2E5C5F-56FF-5894-4A2B-E7F994BBA0F2}"/>
              </a:ext>
            </a:extLst>
          </p:cNvPr>
          <p:cNvSpPr/>
          <p:nvPr/>
        </p:nvSpPr>
        <p:spPr>
          <a:xfrm>
            <a:off x="5719470" y="784533"/>
            <a:ext cx="3548231" cy="6026170"/>
          </a:xfrm>
          <a:prstGeom prst="roundRect">
            <a:avLst>
              <a:gd name="adj" fmla="val 6300"/>
            </a:avLst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28DBE62-AC83-C3B7-FD60-DCF362CB86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732162"/>
              </p:ext>
            </p:extLst>
          </p:nvPr>
        </p:nvGraphicFramePr>
        <p:xfrm>
          <a:off x="2630389" y="2235467"/>
          <a:ext cx="2556979" cy="1417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109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26588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0.20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0.20</a:t>
                      </a: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0.20 </a:t>
                      </a:r>
                    </a:p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(+0.1 for 3PMSF)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0.20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(+0.1 for 3PMSF)</a:t>
                      </a: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[-]</a:t>
                      </a:r>
                    </a:p>
                  </a:txBody>
                  <a:tcPr marL="0" marR="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[-]</a:t>
                      </a:r>
                    </a:p>
                  </a:txBody>
                  <a:tcPr marL="0" marR="0" marT="36000" marB="3600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52B469E-27AF-EE0A-B7A5-8D46252D3FC6}"/>
              </a:ext>
            </a:extLst>
          </p:cNvPr>
          <p:cNvSpPr txBox="1"/>
          <p:nvPr/>
        </p:nvSpPr>
        <p:spPr>
          <a:xfrm>
            <a:off x="2692042" y="1927690"/>
            <a:ext cx="1413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(until date [D1])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992E04D-91BD-BEE6-AE85-E52BD64B32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017344"/>
              </p:ext>
            </p:extLst>
          </p:nvPr>
        </p:nvGraphicFramePr>
        <p:xfrm>
          <a:off x="294293" y="3151148"/>
          <a:ext cx="1932853" cy="12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431">
                  <a:extLst>
                    <a:ext uri="{9D8B030D-6E8A-4147-A177-3AD203B41FA5}">
                      <a16:colId xmlns:a16="http://schemas.microsoft.com/office/drawing/2014/main" val="1315130232"/>
                    </a:ext>
                  </a:extLst>
                </a:gridCol>
                <a:gridCol w="925422">
                  <a:extLst>
                    <a:ext uri="{9D8B030D-6E8A-4147-A177-3AD203B41FA5}">
                      <a16:colId xmlns:a16="http://schemas.microsoft.com/office/drawing/2014/main" val="4139747853"/>
                    </a:ext>
                  </a:extLst>
                </a:gridCol>
              </a:tblGrid>
              <a:tr h="2804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Core limit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84584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640655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Snow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89504"/>
                  </a:ext>
                </a:extLst>
              </a:tr>
              <a:tr h="318690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[-]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95712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C3C0AC2-F443-4756-96A5-0C5E581D43F7}"/>
              </a:ext>
            </a:extLst>
          </p:cNvPr>
          <p:cNvSpPr txBox="1"/>
          <p:nvPr/>
        </p:nvSpPr>
        <p:spPr>
          <a:xfrm>
            <a:off x="2626385" y="4081640"/>
            <a:ext cx="148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(from date [D1])</a:t>
            </a:r>
            <a:r>
              <a:rPr lang="en-GB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765C0F5-D157-D0EE-E8D1-23628AA29F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675811"/>
              </p:ext>
            </p:extLst>
          </p:nvPr>
        </p:nvGraphicFramePr>
        <p:xfrm>
          <a:off x="10055048" y="816177"/>
          <a:ext cx="1639764" cy="1099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588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546588">
                  <a:extLst>
                    <a:ext uri="{9D8B030D-6E8A-4147-A177-3AD203B41FA5}">
                      <a16:colId xmlns:a16="http://schemas.microsoft.com/office/drawing/2014/main" val="4278688614"/>
                    </a:ext>
                  </a:extLst>
                </a:gridCol>
                <a:gridCol w="546588">
                  <a:extLst>
                    <a:ext uri="{9D8B030D-6E8A-4147-A177-3AD203B41FA5}">
                      <a16:colId xmlns:a16="http://schemas.microsoft.com/office/drawing/2014/main" val="847799666"/>
                    </a:ext>
                  </a:extLst>
                </a:gridCol>
              </a:tblGrid>
              <a:tr h="123111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[CoP]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Until D1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From D1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123111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Normal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0.2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0.1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123111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0.1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246221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0.1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9" name="Plus 11">
            <a:extLst>
              <a:ext uri="{FF2B5EF4-FFF2-40B4-BE49-F238E27FC236}">
                <a16:creationId xmlns:a16="http://schemas.microsoft.com/office/drawing/2014/main" id="{181F3BFF-9E4F-406D-C06F-80A35DE880EE}"/>
              </a:ext>
            </a:extLst>
          </p:cNvPr>
          <p:cNvSpPr/>
          <p:nvPr/>
        </p:nvSpPr>
        <p:spPr>
          <a:xfrm>
            <a:off x="2325589" y="3637879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6682E99-94D7-AEBF-D7FC-3A79F14AA5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370906"/>
              </p:ext>
            </p:extLst>
          </p:nvPr>
        </p:nvGraphicFramePr>
        <p:xfrm>
          <a:off x="5821388" y="840828"/>
          <a:ext cx="3344393" cy="2877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18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885356989"/>
                    </a:ext>
                  </a:extLst>
                </a:gridCol>
                <a:gridCol w="905175">
                  <a:extLst>
                    <a:ext uri="{9D8B030D-6E8A-4147-A177-3AD203B41FA5}">
                      <a16:colId xmlns:a16="http://schemas.microsoft.com/office/drawing/2014/main" val="358255403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478379">
                <a:tc rowSpan="2"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Until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date D1</a:t>
                      </a: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800" noProof="0" dirty="0">
                          <a:solidFill>
                            <a:schemeClr val="bg1"/>
                          </a:solidFill>
                        </a:rPr>
                        <a:t>Type Approval </a:t>
                      </a:r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265844">
                <a:tc gridSpan="3"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225120">
                <a:tc gridSpan="3">
                  <a:txBody>
                    <a:bodyPr/>
                    <a:lstStyle/>
                    <a:p>
                      <a:pPr algn="l"/>
                      <a:r>
                        <a:rPr lang="en-IE" sz="1600" b="1" noProof="0" dirty="0"/>
                        <a:t> Normal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500" noProof="0" dirty="0"/>
                        <a:t>1.20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500" noProof="0" dirty="0"/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254842">
                <a:tc rowSpan="3"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IE" sz="16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UHP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02316892"/>
                  </a:ext>
                </a:extLst>
              </a:tr>
              <a:tr h="265844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XL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1.30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7250831"/>
                  </a:ext>
                </a:extLst>
              </a:tr>
              <a:tr h="265844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UHP XL</a:t>
                      </a:r>
                      <a:endParaRPr lang="en-GB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66879062"/>
                  </a:ext>
                </a:extLst>
              </a:tr>
              <a:tr h="265844">
                <a:tc gridSpan="3">
                  <a:txBody>
                    <a:bodyPr/>
                    <a:lstStyle/>
                    <a:p>
                      <a:pPr algn="l"/>
                      <a:r>
                        <a:rPr lang="en-IE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Snow (M+S)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265844">
                <a:tc rowSpan="2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>
                          <a:solidFill>
                            <a:schemeClr val="tx1"/>
                          </a:solidFill>
                        </a:rPr>
                        <a:t>3PMSF</a:t>
                      </a:r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2175769"/>
                  </a:ext>
                </a:extLst>
              </a:tr>
              <a:tr h="265844">
                <a:tc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3548115"/>
                  </a:ext>
                </a:extLst>
              </a:tr>
              <a:tr h="265844">
                <a:tc gridSpan="3"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F95F53E-5CCF-3675-1CB8-E8CC0DAB9C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119173"/>
              </p:ext>
            </p:extLst>
          </p:nvPr>
        </p:nvGraphicFramePr>
        <p:xfrm>
          <a:off x="2630389" y="4318435"/>
          <a:ext cx="2556979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89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290080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[-]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[-]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3" name="Left Brace 12">
            <a:extLst>
              <a:ext uri="{FF2B5EF4-FFF2-40B4-BE49-F238E27FC236}">
                <a16:creationId xmlns:a16="http://schemas.microsoft.com/office/drawing/2014/main" id="{304738F0-B103-737D-4FF7-A3E30748EFEB}"/>
              </a:ext>
            </a:extLst>
          </p:cNvPr>
          <p:cNvSpPr/>
          <p:nvPr/>
        </p:nvSpPr>
        <p:spPr>
          <a:xfrm rot="16200000">
            <a:off x="3678041" y="4798302"/>
            <a:ext cx="420705" cy="2280993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129FC5-09A9-B794-D88F-32DBFBE2C53D}"/>
              </a:ext>
            </a:extLst>
          </p:cNvPr>
          <p:cNvSpPr txBox="1"/>
          <p:nvPr/>
        </p:nvSpPr>
        <p:spPr>
          <a:xfrm>
            <a:off x="2892947" y="6187454"/>
            <a:ext cx="2135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Test Method Margin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5" name="Equal 14">
            <a:extLst>
              <a:ext uri="{FF2B5EF4-FFF2-40B4-BE49-F238E27FC236}">
                <a16:creationId xmlns:a16="http://schemas.microsoft.com/office/drawing/2014/main" id="{E51DD78C-BA72-8B58-CA9B-3D61AEC48B1F}"/>
              </a:ext>
            </a:extLst>
          </p:cNvPr>
          <p:cNvSpPr/>
          <p:nvPr/>
        </p:nvSpPr>
        <p:spPr>
          <a:xfrm>
            <a:off x="5187368" y="3650859"/>
            <a:ext cx="411480" cy="295959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F35C50-AF7E-53DC-6B08-A056E20A5501}"/>
              </a:ext>
            </a:extLst>
          </p:cNvPr>
          <p:cNvSpPr txBox="1"/>
          <p:nvPr/>
        </p:nvSpPr>
        <p:spPr>
          <a:xfrm>
            <a:off x="9813692" y="6239240"/>
            <a:ext cx="213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CoP Production variability and Test Method uncertainty</a:t>
            </a: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1D11399F-01D4-26E8-9560-D1DEDDE7A8DE}"/>
              </a:ext>
            </a:extLst>
          </p:cNvPr>
          <p:cNvSpPr/>
          <p:nvPr/>
        </p:nvSpPr>
        <p:spPr>
          <a:xfrm rot="16200000">
            <a:off x="10813965" y="5085289"/>
            <a:ext cx="239056" cy="2227865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897C557-557A-9869-7975-AF3B179848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724955"/>
              </p:ext>
            </p:extLst>
          </p:nvPr>
        </p:nvGraphicFramePr>
        <p:xfrm>
          <a:off x="5828652" y="3878329"/>
          <a:ext cx="3344393" cy="2888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18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885356989"/>
                    </a:ext>
                  </a:extLst>
                </a:gridCol>
                <a:gridCol w="905175">
                  <a:extLst>
                    <a:ext uri="{9D8B030D-6E8A-4147-A177-3AD203B41FA5}">
                      <a16:colId xmlns:a16="http://schemas.microsoft.com/office/drawing/2014/main" val="358255403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478379">
                <a:tc rowSpan="2"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From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date D1</a:t>
                      </a: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800" noProof="0" dirty="0">
                          <a:solidFill>
                            <a:schemeClr val="bg1"/>
                          </a:solidFill>
                        </a:rPr>
                        <a:t>Type Approval </a:t>
                      </a:r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265844">
                <a:tc gridSpan="3"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225120">
                <a:tc gridSpan="3">
                  <a:txBody>
                    <a:bodyPr/>
                    <a:lstStyle/>
                    <a:p>
                      <a:pPr algn="l"/>
                      <a:r>
                        <a:rPr lang="en-IE" sz="1600" b="1" noProof="0" dirty="0"/>
                        <a:t> Normal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IE" sz="1500" noProof="0" dirty="0"/>
                        <a:t>1.15</a:t>
                      </a:r>
                    </a:p>
                  </a:txBody>
                  <a:tcPr marL="0" marR="0" marT="0" marB="0"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IE" sz="1500" noProof="0" dirty="0"/>
                        <a:t>1.10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265844">
                <a:tc rowSpan="3" gridSpan="2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UHP</a:t>
                      </a:r>
                      <a:endParaRPr lang="en-GB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02316892"/>
                  </a:ext>
                </a:extLst>
              </a:tr>
              <a:tr h="265844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XL</a:t>
                      </a:r>
                      <a:endParaRPr lang="en-GB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7250831"/>
                  </a:ext>
                </a:extLst>
              </a:tr>
              <a:tr h="265844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UHP XL</a:t>
                      </a:r>
                      <a:endParaRPr lang="en-GB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66879062"/>
                  </a:ext>
                </a:extLst>
              </a:tr>
              <a:tr h="265844">
                <a:tc gridSpan="3">
                  <a:txBody>
                    <a:bodyPr/>
                    <a:lstStyle/>
                    <a:p>
                      <a:pPr algn="l"/>
                      <a:r>
                        <a:rPr lang="en-IE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Snow (M+S)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265844">
                <a:tc rowSpan="2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>
                          <a:solidFill>
                            <a:schemeClr val="tx1"/>
                          </a:solidFill>
                        </a:rPr>
                        <a:t>3PMSF</a:t>
                      </a:r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1.25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2175769"/>
                  </a:ext>
                </a:extLst>
              </a:tr>
              <a:tr h="265844">
                <a:tc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E" sz="1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3548115"/>
                  </a:ext>
                </a:extLst>
              </a:tr>
              <a:tr h="265844">
                <a:tc gridSpan="3"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500" noProof="0" dirty="0">
                          <a:solidFill>
                            <a:schemeClr val="tx1"/>
                          </a:solidFill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8319953D-A489-5523-BAB9-DE7BA18CDAC7}"/>
              </a:ext>
            </a:extLst>
          </p:cNvPr>
          <p:cNvSpPr txBox="1"/>
          <p:nvPr/>
        </p:nvSpPr>
        <p:spPr>
          <a:xfrm>
            <a:off x="3500155" y="3601330"/>
            <a:ext cx="1341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+0.1 for XL</a:t>
            </a:r>
            <a:endParaRPr lang="en-GB" sz="1200" b="1" dirty="0">
              <a:solidFill>
                <a:srgbClr val="FF0000"/>
              </a:solidFill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B95F47DC-33D2-9A03-E0B2-30CA40C005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77914"/>
              </p:ext>
            </p:extLst>
          </p:nvPr>
        </p:nvGraphicFramePr>
        <p:xfrm>
          <a:off x="9614976" y="2033469"/>
          <a:ext cx="253337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63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885356989"/>
                    </a:ext>
                  </a:extLst>
                </a:gridCol>
                <a:gridCol w="912899">
                  <a:extLst>
                    <a:ext uri="{9D8B030D-6E8A-4147-A177-3AD203B41FA5}">
                      <a16:colId xmlns:a16="http://schemas.microsoft.com/office/drawing/2014/main" val="3582554037"/>
                    </a:ext>
                  </a:extLst>
                </a:gridCol>
                <a:gridCol w="712456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712456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9996">
                <a:tc rowSpan="2"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noProof="0" dirty="0"/>
                        <a:t>Until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noProof="0" dirty="0"/>
                        <a:t>date D1</a:t>
                      </a: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200" noProof="0" dirty="0">
                          <a:solidFill>
                            <a:srgbClr val="FFFFFF"/>
                          </a:solidFill>
                        </a:rPr>
                        <a:t>Accepted result only at CoP checks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172270">
                <a:tc gridSpan="3"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145880">
                <a:tc gridSpan="3">
                  <a:txBody>
                    <a:bodyPr/>
                    <a:lstStyle/>
                    <a:p>
                      <a:pPr algn="l"/>
                      <a:r>
                        <a:rPr lang="en-IE" sz="1200" b="1" noProof="0" dirty="0"/>
                        <a:t> Normal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noProof="0" dirty="0"/>
                        <a:t>1.40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noProof="0" dirty="0"/>
                        <a:t>1.40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172270">
                <a:tc rowSpan="3"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IE" sz="12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UHP</a:t>
                      </a:r>
                      <a:endParaRPr lang="en-GB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02316892"/>
                  </a:ext>
                </a:extLst>
              </a:tr>
              <a:tr h="172270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XL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noProof="0" dirty="0">
                          <a:solidFill>
                            <a:schemeClr val="tx1"/>
                          </a:solidFill>
                        </a:rPr>
                        <a:t>1.50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E" sz="1200" noProof="0" dirty="0">
                          <a:solidFill>
                            <a:schemeClr val="tx1"/>
                          </a:solidFill>
                        </a:rPr>
                        <a:t>1.50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7250831"/>
                  </a:ext>
                </a:extLst>
              </a:tr>
              <a:tr h="172270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200" b="1" noProof="0" dirty="0">
                          <a:solidFill>
                            <a:schemeClr val="tx1"/>
                          </a:solidFill>
                        </a:rPr>
                        <a:t>UHP XL</a:t>
                      </a:r>
                      <a:endParaRPr lang="en-GB" sz="1400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66879062"/>
                  </a:ext>
                </a:extLst>
              </a:tr>
              <a:tr h="172270">
                <a:tc gridSpan="3">
                  <a:txBody>
                    <a:bodyPr/>
                    <a:lstStyle/>
                    <a:p>
                      <a:pPr algn="l"/>
                      <a:r>
                        <a:rPr lang="en-IE" sz="1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Snow (M+S)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noProof="0" dirty="0">
                          <a:solidFill>
                            <a:schemeClr val="tx1"/>
                          </a:solidFill>
                        </a:rPr>
                        <a:t>1.40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noProof="0" dirty="0">
                          <a:solidFill>
                            <a:schemeClr val="tx1"/>
                          </a:solidFill>
                        </a:rPr>
                        <a:t>1.40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172270">
                <a:tc rowSpan="2">
                  <a:txBody>
                    <a:bodyPr/>
                    <a:lstStyle/>
                    <a:p>
                      <a:pPr algn="ctr"/>
                      <a:endParaRPr lang="en-IE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2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>
                          <a:solidFill>
                            <a:schemeClr val="tx1"/>
                          </a:solidFill>
                        </a:rPr>
                        <a:t>3PMSF</a:t>
                      </a:r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1.50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2175769"/>
                  </a:ext>
                </a:extLst>
              </a:tr>
              <a:tr h="172270">
                <a:tc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2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3548115"/>
                  </a:ext>
                </a:extLst>
              </a:tr>
              <a:tr h="172270">
                <a:tc gridSpan="3">
                  <a:txBody>
                    <a:bodyPr/>
                    <a:lstStyle/>
                    <a:p>
                      <a:pPr algn="ctr"/>
                      <a:r>
                        <a:rPr lang="en-IE" sz="12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F3C91518-F250-6607-E971-0915A8D73B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804582"/>
              </p:ext>
            </p:extLst>
          </p:nvPr>
        </p:nvGraphicFramePr>
        <p:xfrm>
          <a:off x="9612566" y="4120452"/>
          <a:ext cx="253337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63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885356989"/>
                    </a:ext>
                  </a:extLst>
                </a:gridCol>
                <a:gridCol w="912899">
                  <a:extLst>
                    <a:ext uri="{9D8B030D-6E8A-4147-A177-3AD203B41FA5}">
                      <a16:colId xmlns:a16="http://schemas.microsoft.com/office/drawing/2014/main" val="3582554037"/>
                    </a:ext>
                  </a:extLst>
                </a:gridCol>
                <a:gridCol w="712456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712456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9996">
                <a:tc rowSpan="2"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noProof="0" dirty="0"/>
                        <a:t>From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noProof="0" dirty="0"/>
                        <a:t>date D1</a:t>
                      </a: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200" noProof="0" dirty="0">
                          <a:solidFill>
                            <a:srgbClr val="FFFFFF"/>
                          </a:solidFill>
                        </a:rPr>
                        <a:t>Accepted result only at CoP checks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172270">
                <a:tc gridSpan="3"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b="1" noProof="0" dirty="0"/>
                        <a:t>Convoy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200" b="1" noProof="0" dirty="0"/>
                        <a:t>Drum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145880">
                <a:tc gridSpan="3">
                  <a:txBody>
                    <a:bodyPr/>
                    <a:lstStyle/>
                    <a:p>
                      <a:pPr algn="l"/>
                      <a:r>
                        <a:rPr lang="en-IE" sz="1200" b="1" noProof="0" dirty="0"/>
                        <a:t> Normal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IE" sz="1200" noProof="0" dirty="0"/>
                        <a:t>1.25</a:t>
                      </a:r>
                    </a:p>
                  </a:txBody>
                  <a:tcPr marL="0" marR="0" marT="0" marB="0"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IE" sz="1200" noProof="0" dirty="0"/>
                        <a:t>1.20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172270">
                <a:tc rowSpan="3"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IE" sz="12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UHP</a:t>
                      </a:r>
                      <a:endParaRPr lang="en-GB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02316892"/>
                  </a:ext>
                </a:extLst>
              </a:tr>
              <a:tr h="172270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XL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2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7250831"/>
                  </a:ext>
                </a:extLst>
              </a:tr>
              <a:tr h="182880">
                <a:tc gridSpan="2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200" b="1" noProof="0" dirty="0">
                          <a:solidFill>
                            <a:schemeClr val="tx1"/>
                          </a:solidFill>
                        </a:rPr>
                        <a:t>UHP XL</a:t>
                      </a:r>
                      <a:endParaRPr lang="en-GB" sz="1400" dirty="0"/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IE" sz="15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66879062"/>
                  </a:ext>
                </a:extLst>
              </a:tr>
              <a:tr h="172270">
                <a:tc gridSpan="3">
                  <a:txBody>
                    <a:bodyPr/>
                    <a:lstStyle/>
                    <a:p>
                      <a:pPr algn="l"/>
                      <a:r>
                        <a:rPr lang="en-IE" sz="1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Snow (M+S)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IE" sz="12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172270">
                <a:tc rowSpan="2">
                  <a:txBody>
                    <a:bodyPr/>
                    <a:lstStyle/>
                    <a:p>
                      <a:pPr algn="ctr"/>
                      <a:endParaRPr lang="en-IE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rgbClr val="E9EB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2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>
                          <a:solidFill>
                            <a:schemeClr val="tx1"/>
                          </a:solidFill>
                        </a:rPr>
                        <a:t>3PMSF</a:t>
                      </a:r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1.35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it-IT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1.35</a:t>
                      </a:r>
                      <a:endParaRPr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2175769"/>
                  </a:ext>
                </a:extLst>
              </a:tr>
              <a:tr h="172270">
                <a:tc vMerge="1">
                  <a:txBody>
                    <a:bodyPr/>
                    <a:lstStyle/>
                    <a:p>
                      <a:pPr algn="ctr"/>
                      <a:endParaRPr lang="en-IE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IE" sz="12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 XL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IE" sz="12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3548115"/>
                  </a:ext>
                </a:extLst>
              </a:tr>
              <a:tr h="172270">
                <a:tc gridSpan="3">
                  <a:txBody>
                    <a:bodyPr/>
                    <a:lstStyle/>
                    <a:p>
                      <a:pPr algn="ctr"/>
                      <a:r>
                        <a:rPr lang="en-IE" sz="12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IE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04D94E1-FA6F-8F65-3E17-E1FEC2606959}"/>
              </a:ext>
            </a:extLst>
          </p:cNvPr>
          <p:cNvCxnSpPr>
            <a:cxnSpLocks/>
          </p:cNvCxnSpPr>
          <p:nvPr/>
        </p:nvCxnSpPr>
        <p:spPr>
          <a:xfrm>
            <a:off x="9425355" y="1063076"/>
            <a:ext cx="0" cy="5462932"/>
          </a:xfrm>
          <a:prstGeom prst="line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159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8DFFB2-FBA7-7034-CE3F-22009AA4A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…to summarize limit settings (Convoy)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00E6-C7B9-5CA8-6DBA-373460388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6A7AB-FF54-63AF-EF6C-4546FD651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EF4AB-D41C-DAD2-ECE2-1EB3C1FC9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F254E1-A409-123F-3A09-DF7347861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397" y="1631704"/>
            <a:ext cx="8518996" cy="326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111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F74E4-67A7-68A7-008A-BACC5A6CE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4A8A94-A3B2-66AB-E715-FA7F241CC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…to summarize ETRTO requests on </a:t>
            </a:r>
            <a:r>
              <a:rPr lang="en-GB" sz="3200" b="1" dirty="0"/>
              <a:t>exemption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A0749-3D92-6A00-5415-8DAE52693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Thursday, June 5,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F3B65-05A0-8C6C-1F77-0789D00CC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43A82-5237-5697-B9AC-971F6A2A2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46F15D8-A4A1-03BE-F071-64D0C4AE6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598" y="1501272"/>
            <a:ext cx="7853083" cy="410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4720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244</TotalTime>
  <Words>1519</Words>
  <Application>Microsoft Office PowerPoint</Application>
  <PresentationFormat>Grand écran</PresentationFormat>
  <Paragraphs>500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Wingdings</vt:lpstr>
      <vt:lpstr>Office Theme</vt:lpstr>
      <vt:lpstr>ETRTO review of Co-Chairs updated proposal for both limits and CoP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…to summarize limit settings (Convoy)</vt:lpstr>
      <vt:lpstr>…to summarize ETRTO requests on exemption</vt:lpstr>
      <vt:lpstr>ETRTO considerations (1/4)</vt:lpstr>
      <vt:lpstr>ETRTO considerations (2/4)</vt:lpstr>
      <vt:lpstr>ETRTO considerations (3/4)</vt:lpstr>
      <vt:lpstr>ETRTO considerations (4/4)</vt:lpstr>
      <vt:lpstr>Conclusions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24</cp:revision>
  <dcterms:created xsi:type="dcterms:W3CDTF">2021-11-17T09:31:58Z</dcterms:created>
  <dcterms:modified xsi:type="dcterms:W3CDTF">2025-06-05T16:07:56Z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2025-06-04T11:28:43Z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64f929b0-3c9d-4c70-aa9e-db925befef0f</vt:lpwstr>
  </property>
  <property fmtid="{D5CDD505-2E9C-101B-9397-08002B2CF9AE}" pid="8" name="MSIP_Label_09e9a456-2778-4ca9-be06-1190b1e1118a_ContentBits">
    <vt:lpwstr>0</vt:lpwstr>
  </property>
  <property fmtid="{D5CDD505-2E9C-101B-9397-08002B2CF9AE}" pid="9" name="MSIP_Label_09e9a456-2778-4ca9-be06-1190b1e1118a_Tag">
    <vt:lpwstr>10, 3, 0, 1</vt:lpwstr>
  </property>
</Properties>
</file>