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5" r:id="rId2"/>
    <p:sldId id="268" r:id="rId3"/>
    <p:sldId id="266" r:id="rId4"/>
    <p:sldId id="269" r:id="rId5"/>
    <p:sldId id="267" r:id="rId6"/>
    <p:sldId id="270" r:id="rId7"/>
    <p:sldId id="259" r:id="rId8"/>
    <p:sldId id="257" r:id="rId9"/>
    <p:sldId id="260" r:id="rId10"/>
    <p:sldId id="258" r:id="rId11"/>
    <p:sldId id="263" r:id="rId12"/>
    <p:sldId id="261" r:id="rId13"/>
    <p:sldId id="264" r:id="rId14"/>
    <p:sldId id="262"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5" autoAdjust="0"/>
    <p:restoredTop sz="94729" autoAdjust="0"/>
  </p:normalViewPr>
  <p:slideViewPr>
    <p:cSldViewPr>
      <p:cViewPr>
        <p:scale>
          <a:sx n="70" d="100"/>
          <a:sy n="70" d="100"/>
        </p:scale>
        <p:origin x="-696"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750BEF-7D01-49AE-A790-5D0B1D0172E0}" type="datetimeFigureOut">
              <a:rPr kumimoji="1" lang="ja-JP" altLang="en-US" smtClean="0"/>
              <a:t>2016/5/11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4B96A2-3432-4A52-A5DC-3623999F143C}" type="slidenum">
              <a:rPr kumimoji="1" lang="ja-JP" altLang="en-US" smtClean="0"/>
              <a:t>‹#›</a:t>
            </a:fld>
            <a:endParaRPr kumimoji="1" lang="ja-JP" altLang="en-US"/>
          </a:p>
        </p:txBody>
      </p:sp>
    </p:spTree>
    <p:extLst>
      <p:ext uri="{BB962C8B-B14F-4D97-AF65-F5344CB8AC3E}">
        <p14:creationId xmlns:p14="http://schemas.microsoft.com/office/powerpoint/2010/main" val="25892622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34952EA-9146-4894-B196-6D5B4E31E780}" type="datetime1">
              <a:rPr kumimoji="1" lang="ja-JP" altLang="en-US" smtClean="0"/>
              <a:t>2016/5/11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7010400" y="0"/>
            <a:ext cx="2133600" cy="365125"/>
          </a:xfrm>
        </p:spPr>
        <p:txBody>
          <a:bodyPr/>
          <a:lstStyle>
            <a:lvl1pPr>
              <a:defRPr>
                <a:solidFill>
                  <a:schemeClr val="tx1"/>
                </a:solidFill>
              </a:defRPr>
            </a:lvl1pPr>
          </a:lstStyle>
          <a:p>
            <a:fld id="{3DAF81BE-5A67-4827-9B17-BAC8DC6C5C1C}" type="slidenum">
              <a:rPr lang="ja-JP" altLang="en-US" smtClean="0"/>
              <a:pPr/>
              <a:t>‹#›</a:t>
            </a:fld>
            <a:endParaRPr lang="ja-JP" altLang="en-US" dirty="0"/>
          </a:p>
        </p:txBody>
      </p:sp>
    </p:spTree>
    <p:extLst>
      <p:ext uri="{BB962C8B-B14F-4D97-AF65-F5344CB8AC3E}">
        <p14:creationId xmlns:p14="http://schemas.microsoft.com/office/powerpoint/2010/main" val="1007221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D94ECC1-D9E6-4BD5-8FA6-6B39771B3C50}" type="datetime1">
              <a:rPr kumimoji="1" lang="ja-JP" altLang="en-US" smtClean="0"/>
              <a:t>2016/5/11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23022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90218F6-C15D-424A-A357-C4009E9D2415}" type="datetime1">
              <a:rPr kumimoji="1" lang="ja-JP" altLang="en-US" smtClean="0"/>
              <a:t>2016/5/11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1748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C4D0F9-DFCB-449E-8EB2-32453942D7DB}" type="datetime1">
              <a:rPr kumimoji="1" lang="ja-JP" altLang="en-US" smtClean="0"/>
              <a:t>2016/5/11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273010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9550450-59B9-4338-BF84-93F74FDE3EDE}" type="datetime1">
              <a:rPr kumimoji="1" lang="ja-JP" altLang="en-US" smtClean="0"/>
              <a:t>2016/5/11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27522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DA829E4-0BB3-4F5F-84BD-6B7E8DCDBCDE}" type="datetime1">
              <a:rPr kumimoji="1" lang="ja-JP" altLang="en-US" smtClean="0"/>
              <a:t>2016/5/11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457644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971C17F-387B-47F3-8C2C-DA96FCF204C0}" type="datetime1">
              <a:rPr kumimoji="1" lang="ja-JP" altLang="en-US" smtClean="0"/>
              <a:t>2016/5/11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513403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1419659-6296-470A-A932-3E323ACDAD56}" type="datetime1">
              <a:rPr kumimoji="1" lang="ja-JP" altLang="en-US" smtClean="0"/>
              <a:t>2016/5/11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875158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3CB3563-3060-43CA-9E0C-68A4042B3B29}" type="datetime1">
              <a:rPr kumimoji="1" lang="ja-JP" altLang="en-US" smtClean="0"/>
              <a:t>2016/5/11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716631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B8C0CB6-0FF3-4FE8-BA2F-64AF667D5208}" type="datetime1">
              <a:rPr kumimoji="1" lang="ja-JP" altLang="en-US" smtClean="0"/>
              <a:t>2016/5/11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2436898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DF038EB-C847-45D7-97C2-A90F461CCB8C}" type="datetime1">
              <a:rPr kumimoji="1" lang="ja-JP" altLang="en-US" smtClean="0"/>
              <a:t>2016/5/11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62213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5FF644-5D54-4F27-AA0D-6FFD172CDB25}" type="datetime1">
              <a:rPr kumimoji="1" lang="ja-JP" altLang="en-US" smtClean="0"/>
              <a:t>2016/5/11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10400" y="92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2243372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1</a:t>
            </a:fld>
            <a:endParaRPr kumimoji="1" lang="ja-JP" altLang="en-US"/>
          </a:p>
        </p:txBody>
      </p:sp>
      <p:sp>
        <p:nvSpPr>
          <p:cNvPr id="5" name="テキスト ボックス 4"/>
          <p:cNvSpPr txBox="1"/>
          <p:nvPr/>
        </p:nvSpPr>
        <p:spPr>
          <a:xfrm>
            <a:off x="35496" y="1412776"/>
            <a:ext cx="9036496" cy="1384995"/>
          </a:xfrm>
          <a:prstGeom prst="rect">
            <a:avLst/>
          </a:prstGeom>
          <a:noFill/>
        </p:spPr>
        <p:txBody>
          <a:bodyPr wrap="square" rtlCol="0">
            <a:spAutoFit/>
          </a:bodyPr>
          <a:lstStyle/>
          <a:p>
            <a:pPr algn="ctr"/>
            <a:r>
              <a:rPr lang="en-GB" altLang="ja-JP" sz="2800" dirty="0" smtClean="0"/>
              <a:t>Supplementary Document</a:t>
            </a:r>
          </a:p>
          <a:p>
            <a:pPr algn="ctr"/>
            <a:r>
              <a:rPr lang="en-US" altLang="ja-JP" sz="2800" dirty="0" smtClean="0"/>
              <a:t>“Addressing changes between U-IWVTA and L-IWVTA”</a:t>
            </a:r>
            <a:r>
              <a:rPr lang="ja-JP" altLang="en-US" sz="2800" dirty="0" smtClean="0"/>
              <a:t>　</a:t>
            </a:r>
            <a:endParaRPr lang="en-US" altLang="ja-JP" sz="2800" dirty="0" smtClean="0"/>
          </a:p>
          <a:p>
            <a:pPr algn="ctr"/>
            <a:r>
              <a:rPr lang="en-US" altLang="ja-JP" sz="2800" dirty="0" smtClean="0"/>
              <a:t>Case studies for paras. 7.4. and 7.5.</a:t>
            </a:r>
          </a:p>
        </p:txBody>
      </p:sp>
      <p:sp>
        <p:nvSpPr>
          <p:cNvPr id="7" name="テキスト ボックス 6"/>
          <p:cNvSpPr txBox="1"/>
          <p:nvPr/>
        </p:nvSpPr>
        <p:spPr>
          <a:xfrm>
            <a:off x="467544" y="2989559"/>
            <a:ext cx="8136904" cy="954107"/>
          </a:xfrm>
          <a:prstGeom prst="rect">
            <a:avLst/>
          </a:prstGeom>
          <a:noFill/>
        </p:spPr>
        <p:txBody>
          <a:bodyPr wrap="square" rtlCol="0">
            <a:spAutoFit/>
          </a:bodyPr>
          <a:lstStyle/>
          <a:p>
            <a:r>
              <a:rPr lang="en-US" altLang="ja-JP" sz="2800" dirty="0" smtClean="0"/>
              <a:t>[1] </a:t>
            </a:r>
            <a:r>
              <a:rPr kumimoji="1" lang="en-US" altLang="ja-JP" sz="2800" dirty="0" smtClean="0"/>
              <a:t>7.4.1. Type </a:t>
            </a:r>
            <a:r>
              <a:rPr lang="en-US" altLang="ja-JP" sz="2800" dirty="0" smtClean="0"/>
              <a:t>not</a:t>
            </a:r>
            <a:r>
              <a:rPr kumimoji="1" lang="en-US" altLang="ja-JP" sz="2800" dirty="0" smtClean="0"/>
              <a:t> affected by amendment of an individual UN-R</a:t>
            </a:r>
            <a:r>
              <a:rPr lang="ja-JP" altLang="en-US" sz="2800" dirty="0" smtClean="0"/>
              <a:t> </a:t>
            </a:r>
            <a:r>
              <a:rPr lang="en-US" altLang="ja-JP" sz="2800" dirty="0" smtClean="0"/>
              <a:t>(1)</a:t>
            </a:r>
          </a:p>
        </p:txBody>
      </p:sp>
      <p:sp>
        <p:nvSpPr>
          <p:cNvPr id="6" name="テキスト ボックス 5"/>
          <p:cNvSpPr txBox="1"/>
          <p:nvPr/>
        </p:nvSpPr>
        <p:spPr>
          <a:xfrm>
            <a:off x="251520" y="4148076"/>
            <a:ext cx="8496944" cy="1384995"/>
          </a:xfrm>
          <a:prstGeom prst="rect">
            <a:avLst/>
          </a:prstGeom>
          <a:solidFill>
            <a:schemeClr val="bg1"/>
          </a:solidFill>
          <a:ln>
            <a:solidFill>
              <a:schemeClr val="accent1"/>
            </a:solidFill>
          </a:ln>
        </p:spPr>
        <p:txBody>
          <a:bodyPr wrap="square" rtlCol="0">
            <a:spAutoFit/>
          </a:bodyPr>
          <a:lstStyle/>
          <a:p>
            <a:r>
              <a:rPr lang="en-GB" altLang="ja-JP" sz="2800" dirty="0">
                <a:latin typeface="Times New Roman" panose="02020603050405020304" pitchFamily="18" charset="0"/>
                <a:cs typeface="Times New Roman" panose="02020603050405020304" pitchFamily="18" charset="0"/>
              </a:rPr>
              <a:t>7.4.1. The IWVTA  type concerned is not affected by the new requirements. In that case, no amendment to the type approval shall be required</a:t>
            </a:r>
            <a:r>
              <a:rPr lang="en-GB" altLang="ja-JP" sz="2800" dirty="0" smtClean="0">
                <a:latin typeface="Times New Roman" panose="02020603050405020304" pitchFamily="18" charset="0"/>
                <a:cs typeface="Times New Roman" panose="02020603050405020304" pitchFamily="18" charset="0"/>
              </a:rPr>
              <a:t>.</a:t>
            </a:r>
            <a:endParaRPr lang="ja-JP" altLang="en-US" sz="3200" dirty="0">
              <a:latin typeface="Times New Roman" panose="02020603050405020304" pitchFamily="18" charset="0"/>
              <a:cs typeface="Times New Roman" panose="02020603050405020304" pitchFamily="18" charset="0"/>
            </a:endParaRPr>
          </a:p>
        </p:txBody>
      </p:sp>
      <p:sp>
        <p:nvSpPr>
          <p:cNvPr id="2" name="テキスト ボックス 1"/>
          <p:cNvSpPr txBox="1"/>
          <p:nvPr/>
        </p:nvSpPr>
        <p:spPr>
          <a:xfrm>
            <a:off x="611560" y="620688"/>
            <a:ext cx="3744416" cy="369332"/>
          </a:xfrm>
          <a:prstGeom prst="rect">
            <a:avLst/>
          </a:prstGeom>
          <a:noFill/>
        </p:spPr>
        <p:txBody>
          <a:bodyPr wrap="square" rtlCol="0">
            <a:spAutoFit/>
          </a:bodyPr>
          <a:lstStyle/>
          <a:p>
            <a:r>
              <a:rPr kumimoji="1" lang="en-US" altLang="ja-JP" dirty="0" smtClean="0"/>
              <a:t>Transmitted by the expert of Japan</a:t>
            </a:r>
            <a:endParaRPr kumimoji="1" lang="ja-JP" altLang="en-US" dirty="0"/>
          </a:p>
        </p:txBody>
      </p:sp>
      <p:sp>
        <p:nvSpPr>
          <p:cNvPr id="8" name="テキスト ボックス 7"/>
          <p:cNvSpPr txBox="1"/>
          <p:nvPr/>
        </p:nvSpPr>
        <p:spPr>
          <a:xfrm>
            <a:off x="5004048" y="598337"/>
            <a:ext cx="3744416" cy="369332"/>
          </a:xfrm>
          <a:prstGeom prst="rect">
            <a:avLst/>
          </a:prstGeom>
          <a:noFill/>
        </p:spPr>
        <p:txBody>
          <a:bodyPr wrap="square" rtlCol="0">
            <a:spAutoFit/>
          </a:bodyPr>
          <a:lstStyle/>
          <a:p>
            <a:r>
              <a:rPr kumimoji="1" lang="en-US" altLang="ja-JP" dirty="0" smtClean="0"/>
              <a:t>Document SGR0-20-15-attachment</a:t>
            </a:r>
            <a:endParaRPr kumimoji="1" lang="ja-JP" altLang="en-US" dirty="0"/>
          </a:p>
        </p:txBody>
      </p:sp>
    </p:spTree>
    <p:extLst>
      <p:ext uri="{BB962C8B-B14F-4D97-AF65-F5344CB8AC3E}">
        <p14:creationId xmlns:p14="http://schemas.microsoft.com/office/powerpoint/2010/main" val="3000008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268474317"/>
              </p:ext>
            </p:extLst>
          </p:nvPr>
        </p:nvGraphicFramePr>
        <p:xfrm>
          <a:off x="179512" y="836712"/>
          <a:ext cx="8650617" cy="5976664"/>
        </p:xfrm>
        <a:graphic>
          <a:graphicData uri="http://schemas.openxmlformats.org/drawingml/2006/table">
            <a:tbl>
              <a:tblPr firstRow="1" bandRow="1">
                <a:tableStyleId>{D7AC3CCA-C797-4891-BE02-D94E43425B78}</a:tableStyleId>
              </a:tblPr>
              <a:tblGrid>
                <a:gridCol w="1630266"/>
                <a:gridCol w="7020351"/>
              </a:tblGrid>
              <a:tr h="1224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a:t>
                      </a: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21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21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Type</a:t>
                      </a:r>
                      <a:r>
                        <a:rPr kumimoji="1" lang="en-US" altLang="ja-JP" baseline="0" dirty="0" smtClean="0">
                          <a:ln>
                            <a:solidFill>
                              <a:sysClr val="windowText" lastClr="000000"/>
                            </a:solidFill>
                          </a:ln>
                        </a:rPr>
                        <a:t> for Model A1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882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V-</a:t>
                      </a:r>
                      <a:r>
                        <a:rPr kumimoji="1" lang="en-US" altLang="ja-JP" baseline="0" dirty="0" smtClean="0">
                          <a:ln>
                            <a:solidFill>
                              <a:sysClr val="windowText" lastClr="000000"/>
                            </a:solidFill>
                          </a:ln>
                        </a:rPr>
                        <a:t>Type: </a:t>
                      </a:r>
                      <a:r>
                        <a:rPr kumimoji="1" lang="en-US" altLang="ja-JP" dirty="0" smtClean="0">
                          <a:ln>
                            <a:solidFill>
                              <a:sysClr val="windowText" lastClr="000000"/>
                            </a:solidFill>
                          </a:ln>
                        </a:rPr>
                        <a:t>U-IWVTA type for A1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67744" y="4889621"/>
            <a:ext cx="1175118" cy="12324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p>
          <a:p>
            <a:pPr algn="ctr"/>
            <a:r>
              <a:rPr lang="en-US" altLang="ja-JP" dirty="0" smtClean="0">
                <a:solidFill>
                  <a:schemeClr val="tx1"/>
                </a:solidFill>
              </a:rPr>
              <a:t>I-Type:A10</a:t>
            </a:r>
          </a:p>
        </p:txBody>
      </p:sp>
      <p:sp>
        <p:nvSpPr>
          <p:cNvPr id="8" name="正方形/長方形 7"/>
          <p:cNvSpPr/>
          <p:nvPr/>
        </p:nvSpPr>
        <p:spPr>
          <a:xfrm>
            <a:off x="2987824" y="90872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1" name="正方形/長方形 10"/>
          <p:cNvSpPr/>
          <p:nvPr/>
        </p:nvSpPr>
        <p:spPr>
          <a:xfrm>
            <a:off x="4663823" y="213285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2" name="正方形/長方形 11"/>
          <p:cNvSpPr/>
          <p:nvPr/>
        </p:nvSpPr>
        <p:spPr>
          <a:xfrm>
            <a:off x="5845154" y="213285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3" name="正方形/長方形 12"/>
          <p:cNvSpPr/>
          <p:nvPr/>
        </p:nvSpPr>
        <p:spPr>
          <a:xfrm>
            <a:off x="5845154" y="90872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4" name="正方形/長方形 13"/>
          <p:cNvSpPr/>
          <p:nvPr/>
        </p:nvSpPr>
        <p:spPr>
          <a:xfrm>
            <a:off x="7596336" y="90872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7" name="テキスト ボックス 16"/>
          <p:cNvSpPr txBox="1"/>
          <p:nvPr/>
        </p:nvSpPr>
        <p:spPr>
          <a:xfrm>
            <a:off x="323528" y="-45387"/>
            <a:ext cx="8496944" cy="954107"/>
          </a:xfrm>
          <a:prstGeom prst="rect">
            <a:avLst/>
          </a:prstGeom>
          <a:noFill/>
        </p:spPr>
        <p:txBody>
          <a:bodyPr wrap="square" rtlCol="0">
            <a:spAutoFit/>
          </a:bodyPr>
          <a:lstStyle/>
          <a:p>
            <a:r>
              <a:rPr lang="en-US" altLang="ja-JP" sz="2800" dirty="0" smtClean="0"/>
              <a:t>[5] </a:t>
            </a:r>
            <a:r>
              <a:rPr kumimoji="1" lang="en-US" altLang="ja-JP" sz="2800" dirty="0" smtClean="0"/>
              <a:t>7.4.4. </a:t>
            </a:r>
            <a:r>
              <a:rPr lang="en-US" altLang="ja-JP" sz="2800" dirty="0"/>
              <a:t>Type partially maintaining the U-IWVTA status and partially changed to L-IWVTA</a:t>
            </a:r>
            <a:endParaRPr lang="en-US" altLang="ja-JP" sz="2800" dirty="0" smtClean="0"/>
          </a:p>
        </p:txBody>
      </p:sp>
      <p:cxnSp>
        <p:nvCxnSpPr>
          <p:cNvPr id="19" name="直線矢印コネクタ 18"/>
          <p:cNvCxnSpPr>
            <a:stCxn id="11" idx="1"/>
            <a:endCxn id="21" idx="3"/>
          </p:cNvCxnSpPr>
          <p:nvPr/>
        </p:nvCxnSpPr>
        <p:spPr>
          <a:xfrm flipH="1" flipV="1">
            <a:off x="4116962" y="2600908"/>
            <a:ext cx="546861" cy="36004"/>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a:xfrm>
            <a:off x="7010400" y="32853"/>
            <a:ext cx="2133600" cy="365125"/>
          </a:xfrm>
        </p:spPr>
        <p:txBody>
          <a:bodyPr/>
          <a:lstStyle/>
          <a:p>
            <a:fld id="{C029FAF5-D1F8-4A78-BD33-F3E3C06D0755}" type="slidenum">
              <a:rPr kumimoji="1" lang="ja-JP" altLang="en-US" smtClean="0"/>
              <a:t>10</a:t>
            </a:fld>
            <a:endParaRPr kumimoji="1" lang="ja-JP" altLang="en-US" dirty="0"/>
          </a:p>
        </p:txBody>
      </p:sp>
      <p:sp>
        <p:nvSpPr>
          <p:cNvPr id="22" name="正方形/長方形 21"/>
          <p:cNvSpPr/>
          <p:nvPr/>
        </p:nvSpPr>
        <p:spPr>
          <a:xfrm>
            <a:off x="2207231" y="3212976"/>
            <a:ext cx="1296144" cy="68407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23" name="直線矢印コネクタ 22"/>
          <p:cNvCxnSpPr>
            <a:stCxn id="27" idx="2"/>
            <a:endCxn id="7" idx="0"/>
          </p:cNvCxnSpPr>
          <p:nvPr/>
        </p:nvCxnSpPr>
        <p:spPr>
          <a:xfrm>
            <a:off x="2855303" y="4442245"/>
            <a:ext cx="0" cy="447376"/>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22" idx="3"/>
          </p:cNvCxnSpPr>
          <p:nvPr/>
        </p:nvCxnSpPr>
        <p:spPr>
          <a:xfrm>
            <a:off x="3503375" y="3555014"/>
            <a:ext cx="5317097"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1" name="カギ線コネクタ 30"/>
          <p:cNvCxnSpPr>
            <a:stCxn id="7" idx="3"/>
            <a:endCxn id="41" idx="1"/>
          </p:cNvCxnSpPr>
          <p:nvPr/>
        </p:nvCxnSpPr>
        <p:spPr>
          <a:xfrm flipV="1">
            <a:off x="3442862" y="4925215"/>
            <a:ext cx="1685153" cy="580618"/>
          </a:xfrm>
          <a:prstGeom prst="bentConnector3">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1" name="角丸四角形 20"/>
          <p:cNvSpPr/>
          <p:nvPr/>
        </p:nvSpPr>
        <p:spPr>
          <a:xfrm>
            <a:off x="1691680" y="1988840"/>
            <a:ext cx="2425282" cy="122413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solidFill>
                  <a:schemeClr val="tx1"/>
                </a:solidFill>
              </a:rPr>
              <a:t>Notification to TAA on the type’s partial maintenance of the U-IWVTA and partial change to new L-IWVTA</a:t>
            </a:r>
            <a:endParaRPr kumimoji="1" lang="en-US" altLang="ja-JP" sz="1600" dirty="0" smtClean="0">
              <a:solidFill>
                <a:schemeClr val="tx1"/>
              </a:solidFill>
            </a:endParaRPr>
          </a:p>
        </p:txBody>
      </p:sp>
      <p:sp>
        <p:nvSpPr>
          <p:cNvPr id="27" name="正方形/長方形 26"/>
          <p:cNvSpPr/>
          <p:nvPr/>
        </p:nvSpPr>
        <p:spPr>
          <a:xfrm>
            <a:off x="2207231" y="3861048"/>
            <a:ext cx="1296144" cy="581197"/>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sp>
        <p:nvSpPr>
          <p:cNvPr id="30" name="正方形/長方形 29"/>
          <p:cNvSpPr/>
          <p:nvPr/>
        </p:nvSpPr>
        <p:spPr>
          <a:xfrm>
            <a:off x="5887708" y="3861048"/>
            <a:ext cx="1328608" cy="581197"/>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a:t>
            </a:r>
            <a:r>
              <a:rPr kumimoji="1" lang="en-US" altLang="ja-JP" u="sng" dirty="0" smtClean="0">
                <a:solidFill>
                  <a:schemeClr val="tx1"/>
                </a:solidFill>
              </a:rPr>
              <a:t>01</a:t>
            </a:r>
          </a:p>
          <a:p>
            <a:pPr algn="ctr"/>
            <a:r>
              <a:rPr kumimoji="1" lang="en-US" altLang="ja-JP" dirty="0" smtClean="0">
                <a:solidFill>
                  <a:schemeClr val="tx1"/>
                </a:solidFill>
              </a:rPr>
              <a:t>Extension</a:t>
            </a:r>
            <a:endParaRPr kumimoji="1" lang="ja-JP" altLang="en-US" dirty="0">
              <a:solidFill>
                <a:schemeClr val="tx1"/>
              </a:solidFill>
            </a:endParaRPr>
          </a:p>
        </p:txBody>
      </p:sp>
      <p:cxnSp>
        <p:nvCxnSpPr>
          <p:cNvPr id="32" name="直線矢印コネクタ 31"/>
          <p:cNvCxnSpPr>
            <a:stCxn id="27" idx="3"/>
            <a:endCxn id="30" idx="1"/>
          </p:cNvCxnSpPr>
          <p:nvPr/>
        </p:nvCxnSpPr>
        <p:spPr>
          <a:xfrm>
            <a:off x="3503375" y="4151647"/>
            <a:ext cx="2384333"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30" idx="3"/>
          </p:cNvCxnSpPr>
          <p:nvPr/>
        </p:nvCxnSpPr>
        <p:spPr>
          <a:xfrm flipV="1">
            <a:off x="7216316" y="4151646"/>
            <a:ext cx="1604156" cy="1"/>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1412339" y="604612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E43*0R00/U*0025/01*00</a:t>
            </a:r>
            <a:endParaRPr kumimoji="1" lang="ja-JP" altLang="en-US" dirty="0"/>
          </a:p>
        </p:txBody>
      </p:sp>
      <p:grpSp>
        <p:nvGrpSpPr>
          <p:cNvPr id="3" name="グループ化 2"/>
          <p:cNvGrpSpPr/>
          <p:nvPr/>
        </p:nvGrpSpPr>
        <p:grpSpPr>
          <a:xfrm>
            <a:off x="5148896" y="5669070"/>
            <a:ext cx="3594101" cy="1144306"/>
            <a:chOff x="5148896" y="4518750"/>
            <a:chExt cx="3594101" cy="1144306"/>
          </a:xfrm>
        </p:grpSpPr>
        <p:cxnSp>
          <p:nvCxnSpPr>
            <p:cNvPr id="38" name="直線矢印コネクタ 37"/>
            <p:cNvCxnSpPr>
              <a:stCxn id="36" idx="3"/>
            </p:cNvCxnSpPr>
            <p:nvPr/>
          </p:nvCxnSpPr>
          <p:spPr>
            <a:xfrm>
              <a:off x="7800178" y="4947854"/>
              <a:ext cx="942819" cy="1394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5148896" y="4518750"/>
              <a:ext cx="2651282" cy="85820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kumimoji="1" lang="en-US" altLang="ja-JP" u="sng" dirty="0" smtClean="0">
                  <a:solidFill>
                    <a:schemeClr val="tx1"/>
                  </a:solidFill>
                </a:rPr>
                <a:t>01?</a:t>
              </a:r>
              <a:r>
                <a:rPr kumimoji="1" lang="en-US" altLang="ja-JP" dirty="0" smtClean="0">
                  <a:solidFill>
                    <a:schemeClr val="tx1"/>
                  </a:solidFill>
                </a:rPr>
                <a:t> L-IWVTA</a:t>
              </a:r>
              <a:endParaRPr lang="en-US" altLang="ja-JP" dirty="0">
                <a:solidFill>
                  <a:schemeClr val="tx1"/>
                </a:solidFill>
              </a:endParaRPr>
            </a:p>
            <a:p>
              <a:pPr algn="ctr"/>
              <a:r>
                <a:rPr kumimoji="1" lang="en-US" altLang="ja-JP" dirty="0" smtClean="0">
                  <a:solidFill>
                    <a:schemeClr val="tx1"/>
                  </a:solidFill>
                </a:rPr>
                <a:t>Original  I-Type: A10?</a:t>
              </a:r>
              <a:endParaRPr kumimoji="1" lang="ja-JP" altLang="en-US" dirty="0">
                <a:solidFill>
                  <a:schemeClr val="tx1"/>
                </a:solidFill>
              </a:endParaRPr>
            </a:p>
          </p:txBody>
        </p:sp>
        <p:sp>
          <p:nvSpPr>
            <p:cNvPr id="39" name="テキスト ボックス 38"/>
            <p:cNvSpPr txBox="1"/>
            <p:nvPr/>
          </p:nvSpPr>
          <p:spPr>
            <a:xfrm>
              <a:off x="5148896" y="529372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a:t>
              </a:r>
              <a:r>
                <a:rPr kumimoji="1" lang="en-US" altLang="ja-JP" u="sng" dirty="0" smtClean="0"/>
                <a:t>01</a:t>
              </a:r>
              <a:r>
                <a:rPr kumimoji="1" lang="en-US" altLang="ja-JP" dirty="0" smtClean="0"/>
                <a:t>/</a:t>
              </a:r>
              <a:r>
                <a:rPr kumimoji="1" lang="en-US" altLang="ja-JP" u="sng" dirty="0" smtClean="0"/>
                <a:t>L</a:t>
              </a:r>
              <a:r>
                <a:rPr kumimoji="1" lang="en-US" altLang="ja-JP" dirty="0" smtClean="0"/>
                <a:t>*0025/</a:t>
              </a:r>
              <a:r>
                <a:rPr kumimoji="1" lang="en-US" altLang="ja-JP" u="sng" dirty="0" smtClean="0"/>
                <a:t>02</a:t>
              </a:r>
              <a:r>
                <a:rPr kumimoji="1" lang="en-US" altLang="ja-JP" dirty="0" smtClean="0"/>
                <a:t>*00</a:t>
              </a:r>
              <a:endParaRPr kumimoji="1" lang="ja-JP" altLang="en-US" dirty="0"/>
            </a:p>
          </p:txBody>
        </p:sp>
      </p:grpSp>
      <p:grpSp>
        <p:nvGrpSpPr>
          <p:cNvPr id="2" name="グループ化 1"/>
          <p:cNvGrpSpPr/>
          <p:nvPr/>
        </p:nvGrpSpPr>
        <p:grpSpPr>
          <a:xfrm>
            <a:off x="5122412" y="4496111"/>
            <a:ext cx="3600120" cy="1156049"/>
            <a:chOff x="5142461" y="4529267"/>
            <a:chExt cx="3600120" cy="1156049"/>
          </a:xfrm>
        </p:grpSpPr>
        <p:sp>
          <p:nvSpPr>
            <p:cNvPr id="41" name="正方形/長方形 40"/>
            <p:cNvSpPr/>
            <p:nvPr/>
          </p:nvSpPr>
          <p:spPr>
            <a:xfrm>
              <a:off x="5148064" y="4529267"/>
              <a:ext cx="2652114" cy="85820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kumimoji="1" lang="en-US" altLang="ja-JP" u="sng" dirty="0" smtClean="0">
                  <a:solidFill>
                    <a:schemeClr val="tx1"/>
                  </a:solidFill>
                </a:rPr>
                <a:t>00?</a:t>
              </a:r>
              <a:r>
                <a:rPr kumimoji="1" lang="en-US" altLang="ja-JP" dirty="0" smtClean="0">
                  <a:solidFill>
                    <a:schemeClr val="tx1"/>
                  </a:solidFill>
                </a:rPr>
                <a:t> U-IWVTA</a:t>
              </a:r>
              <a:endParaRPr lang="en-US" altLang="ja-JP" dirty="0">
                <a:solidFill>
                  <a:schemeClr val="tx1"/>
                </a:solidFill>
              </a:endParaRPr>
            </a:p>
            <a:p>
              <a:pPr algn="ctr"/>
              <a:r>
                <a:rPr kumimoji="1" lang="en-US" altLang="ja-JP" dirty="0" smtClean="0">
                  <a:solidFill>
                    <a:schemeClr val="tx1"/>
                  </a:solidFill>
                </a:rPr>
                <a:t>Extension I-Type: A10</a:t>
              </a:r>
              <a:endParaRPr kumimoji="1" lang="ja-JP" altLang="en-US" dirty="0">
                <a:solidFill>
                  <a:schemeClr val="tx1"/>
                </a:solidFill>
              </a:endParaRPr>
            </a:p>
          </p:txBody>
        </p:sp>
        <p:cxnSp>
          <p:nvCxnSpPr>
            <p:cNvPr id="48" name="直線矢印コネクタ 47"/>
            <p:cNvCxnSpPr>
              <a:stCxn id="41" idx="3"/>
            </p:cNvCxnSpPr>
            <p:nvPr/>
          </p:nvCxnSpPr>
          <p:spPr>
            <a:xfrm>
              <a:off x="7800178" y="4958371"/>
              <a:ext cx="942403"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5142461" y="531598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a:t>
              </a:r>
              <a:r>
                <a:rPr lang="en-US" altLang="ja-JP" u="sng" dirty="0" smtClean="0"/>
                <a:t>00</a:t>
              </a:r>
              <a:r>
                <a:rPr kumimoji="1" lang="en-US" altLang="ja-JP" dirty="0" smtClean="0"/>
                <a:t>/U*0025/01*</a:t>
              </a:r>
              <a:r>
                <a:rPr kumimoji="1" lang="en-US" altLang="ja-JP" u="sng" dirty="0" smtClean="0"/>
                <a:t>01</a:t>
              </a:r>
              <a:endParaRPr kumimoji="1" lang="ja-JP" altLang="en-US" u="sng" dirty="0"/>
            </a:p>
          </p:txBody>
        </p:sp>
      </p:grpSp>
    </p:spTree>
    <p:extLst>
      <p:ext uri="{BB962C8B-B14F-4D97-AF65-F5344CB8AC3E}">
        <p14:creationId xmlns:p14="http://schemas.microsoft.com/office/powerpoint/2010/main" val="380759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1358766"/>
            <a:ext cx="8352928" cy="2862322"/>
          </a:xfrm>
          <a:prstGeom prst="rect">
            <a:avLst/>
          </a:prstGeom>
          <a:solidFill>
            <a:schemeClr val="bg1"/>
          </a:solidFill>
          <a:ln>
            <a:solidFill>
              <a:schemeClr val="accent1"/>
            </a:solidFill>
          </a:ln>
        </p:spPr>
        <p:txBody>
          <a:bodyPr wrap="square" rtlCol="0">
            <a:spAutoFit/>
          </a:bodyPr>
          <a:lstStyle/>
          <a:p>
            <a:pPr marL="0" lvl="3"/>
            <a:r>
              <a:rPr lang="en-US" altLang="ja-JP" dirty="0" smtClean="0">
                <a:solidFill>
                  <a:prstClr val="black"/>
                </a:solidFill>
                <a:latin typeface="Times New Roman" panose="02020603050405020304" pitchFamily="18" charset="0"/>
                <a:cs typeface="Times New Roman" panose="02020603050405020304" pitchFamily="18" charset="0"/>
              </a:rPr>
              <a:t>7.5.</a:t>
            </a:r>
            <a:r>
              <a:rPr lang="en-US" altLang="ja-JP" dirty="0">
                <a:solidFill>
                  <a:prstClr val="black"/>
                </a:solidFill>
              </a:rPr>
              <a:t> </a:t>
            </a:r>
            <a:r>
              <a:rPr lang="en-US" altLang="ja-JP" dirty="0" smtClean="0">
                <a:solidFill>
                  <a:prstClr val="black"/>
                </a:solidFill>
              </a:rPr>
              <a:t>(In the case of change from L-IWVTA to U-IWVTA)</a:t>
            </a:r>
          </a:p>
          <a:p>
            <a:pPr marL="0" lvl="3"/>
            <a:r>
              <a:rPr lang="en-US" altLang="ja-JP" dirty="0" smtClean="0"/>
              <a:t>In </a:t>
            </a:r>
            <a:r>
              <a:rPr lang="en-US" altLang="ja-JP" dirty="0"/>
              <a:t>case a manufacturer performs technical changes on a type of vehicle which was covered by a L-IWVTA such that the vehicle now meets the requirements for the universal level a new U-IWVTA shall be issued.  The pre-existing L-IWVTA can be continued or withdrawn if no longer needed.</a:t>
            </a:r>
            <a:br>
              <a:rPr lang="en-US" altLang="ja-JP" dirty="0"/>
            </a:br>
            <a:r>
              <a:rPr lang="en-US" altLang="ja-JP" dirty="0"/>
              <a:t>In the process of granting the new U-IWVTA, the following rules  shall be respected :</a:t>
            </a:r>
            <a:endParaRPr lang="en-US" altLang="ja-JP" dirty="0" smtClean="0">
              <a:solidFill>
                <a:prstClr val="black"/>
              </a:solidFill>
            </a:endParaRPr>
          </a:p>
          <a:p>
            <a:pPr marL="0" lvl="3"/>
            <a:endParaRPr lang="en-US" altLang="ja-JP" dirty="0" smtClean="0">
              <a:solidFill>
                <a:prstClr val="black"/>
              </a:solidFill>
            </a:endParaRPr>
          </a:p>
          <a:p>
            <a:pPr marL="0" lvl="3"/>
            <a:r>
              <a:rPr lang="en-US" altLang="ja-JP" dirty="0" smtClean="0">
                <a:solidFill>
                  <a:prstClr val="black"/>
                </a:solidFill>
              </a:rPr>
              <a:t>the </a:t>
            </a:r>
            <a:r>
              <a:rPr lang="en-US" altLang="ja-JP" dirty="0">
                <a:solidFill>
                  <a:prstClr val="black"/>
                </a:solidFill>
              </a:rPr>
              <a:t>technical requirements for an existing vehicle type apply to </a:t>
            </a:r>
            <a:r>
              <a:rPr lang="en-US" altLang="ja-JP" dirty="0" smtClean="0">
                <a:solidFill>
                  <a:prstClr val="black"/>
                </a:solidFill>
              </a:rPr>
              <a:t>all </a:t>
            </a:r>
            <a:r>
              <a:rPr lang="en-US" altLang="ja-JP" dirty="0">
                <a:solidFill>
                  <a:prstClr val="black"/>
                </a:solidFill>
              </a:rPr>
              <a:t>equipment and parts already approved in accordance with versions of the UN Regulations listed in Part A, Section I, Annex 4 and included </a:t>
            </a:r>
            <a:r>
              <a:rPr lang="en-US" altLang="ja-JP" dirty="0" smtClean="0">
                <a:solidFill>
                  <a:prstClr val="black"/>
                </a:solidFill>
              </a:rPr>
              <a:t>in </a:t>
            </a:r>
            <a:r>
              <a:rPr lang="en-US" altLang="ja-JP" dirty="0">
                <a:solidFill>
                  <a:prstClr val="black"/>
                </a:solidFill>
              </a:rPr>
              <a:t>the pre-existing </a:t>
            </a:r>
            <a:r>
              <a:rPr lang="en-US" altLang="ja-JP" dirty="0" smtClean="0">
                <a:solidFill>
                  <a:prstClr val="black"/>
                </a:solidFill>
              </a:rPr>
              <a:t>L-IWVTA</a:t>
            </a:r>
            <a:endParaRPr lang="ja-JP" altLang="ja-JP" sz="2800" dirty="0">
              <a:solidFill>
                <a:prstClr val="black"/>
              </a:solidFill>
            </a:endParaRPr>
          </a:p>
        </p:txBody>
      </p:sp>
      <p:sp>
        <p:nvSpPr>
          <p:cNvPr id="6" name="テキスト ボックス 5"/>
          <p:cNvSpPr txBox="1"/>
          <p:nvPr/>
        </p:nvSpPr>
        <p:spPr>
          <a:xfrm>
            <a:off x="323528" y="32853"/>
            <a:ext cx="8496944" cy="954107"/>
          </a:xfrm>
          <a:prstGeom prst="rect">
            <a:avLst/>
          </a:prstGeom>
          <a:noFill/>
        </p:spPr>
        <p:txBody>
          <a:bodyPr wrap="square" rtlCol="0">
            <a:spAutoFit/>
          </a:bodyPr>
          <a:lstStyle/>
          <a:p>
            <a:r>
              <a:rPr lang="en-US" altLang="ja-JP" sz="2800" dirty="0" smtClean="0">
                <a:solidFill>
                  <a:prstClr val="black"/>
                </a:solidFill>
              </a:rPr>
              <a:t>[6] 7.5. Change from L</a:t>
            </a:r>
            <a:r>
              <a:rPr lang="ja-JP" altLang="en-US" sz="2800" dirty="0">
                <a:solidFill>
                  <a:prstClr val="black"/>
                </a:solidFill>
              </a:rPr>
              <a:t> </a:t>
            </a:r>
            <a:r>
              <a:rPr lang="en-US" altLang="ja-JP" sz="2800" dirty="0" smtClean="0">
                <a:solidFill>
                  <a:prstClr val="black"/>
                </a:solidFill>
              </a:rPr>
              <a:t>to U (existing approval under an individual UN-R)</a:t>
            </a:r>
          </a:p>
        </p:txBody>
      </p:sp>
      <p:sp>
        <p:nvSpPr>
          <p:cNvPr id="7" name="スライド番号プレースホルダー 6"/>
          <p:cNvSpPr>
            <a:spLocks noGrp="1"/>
          </p:cNvSpPr>
          <p:nvPr>
            <p:ph type="sldNum" sz="quarter" idx="12"/>
          </p:nvPr>
        </p:nvSpPr>
        <p:spPr/>
        <p:txBody>
          <a:bodyPr/>
          <a:lstStyle/>
          <a:p>
            <a:fld id="{3DAF81BE-5A67-4827-9B17-BAC8DC6C5C1C}" type="slidenum">
              <a:rPr kumimoji="1" lang="ja-JP" altLang="en-US" smtClean="0"/>
              <a:t>11</a:t>
            </a:fld>
            <a:endParaRPr kumimoji="1" lang="ja-JP" altLang="en-US"/>
          </a:p>
        </p:txBody>
      </p:sp>
    </p:spTree>
    <p:extLst>
      <p:ext uri="{BB962C8B-B14F-4D97-AF65-F5344CB8AC3E}">
        <p14:creationId xmlns:p14="http://schemas.microsoft.com/office/powerpoint/2010/main" val="245494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9939117"/>
              </p:ext>
            </p:extLst>
          </p:nvPr>
        </p:nvGraphicFramePr>
        <p:xfrm>
          <a:off x="323528" y="836712"/>
          <a:ext cx="8496944" cy="5976664"/>
        </p:xfrm>
        <a:graphic>
          <a:graphicData uri="http://schemas.openxmlformats.org/drawingml/2006/table">
            <a:tbl>
              <a:tblPr firstRow="1" bandRow="1">
                <a:tableStyleId>{D7AC3CCA-C797-4891-BE02-D94E43425B78}</a:tableStyleId>
              </a:tblPr>
              <a:tblGrid>
                <a:gridCol w="1601306"/>
                <a:gridCol w="6895638"/>
              </a:tblGrid>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a:t>
                      </a:r>
                      <a:br>
                        <a:rPr kumimoji="1" lang="en-US" altLang="ja-JP" dirty="0" smtClean="0">
                          <a:ln>
                            <a:solidFill>
                              <a:sysClr val="windowText" lastClr="000000"/>
                            </a:solidFill>
                          </a:ln>
                        </a:rPr>
                      </a:b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962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UN-R type included in 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IWVTA type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67744" y="5805264"/>
            <a:ext cx="1175118"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R0/00</a:t>
            </a:r>
          </a:p>
          <a:p>
            <a:pPr algn="ctr"/>
            <a:r>
              <a:rPr lang="en-US" altLang="ja-JP" dirty="0" smtClean="0">
                <a:solidFill>
                  <a:prstClr val="black"/>
                </a:solidFill>
              </a:rPr>
              <a:t>L-IWVTA</a:t>
            </a:r>
          </a:p>
          <a:p>
            <a:pPr algn="ctr"/>
            <a:r>
              <a:rPr lang="en-US" altLang="ja-JP" dirty="0" smtClean="0">
                <a:solidFill>
                  <a:prstClr val="black"/>
                </a:solidFill>
              </a:rPr>
              <a:t>Original</a:t>
            </a:r>
            <a:endParaRPr lang="ja-JP" altLang="en-US" dirty="0">
              <a:solidFill>
                <a:prstClr val="black"/>
              </a:solidFill>
            </a:endParaRPr>
          </a:p>
        </p:txBody>
      </p:sp>
      <p:sp>
        <p:nvSpPr>
          <p:cNvPr id="11" name="正方形/長方形 10"/>
          <p:cNvSpPr/>
          <p:nvPr/>
        </p:nvSpPr>
        <p:spPr>
          <a:xfrm>
            <a:off x="5079180" y="2204864"/>
            <a:ext cx="1080120" cy="19442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01series</a:t>
            </a:r>
          </a:p>
          <a:p>
            <a:pPr algn="ctr"/>
            <a:r>
              <a:rPr lang="en-US" altLang="ja-JP" dirty="0" smtClean="0">
                <a:solidFill>
                  <a:prstClr val="black"/>
                </a:solidFill>
              </a:rPr>
              <a:t>Amend.</a:t>
            </a:r>
          </a:p>
          <a:p>
            <a:pPr algn="ctr"/>
            <a:r>
              <a:rPr lang="en-US" altLang="ja-JP" dirty="0" smtClean="0">
                <a:solidFill>
                  <a:prstClr val="black"/>
                </a:solidFill>
              </a:rPr>
              <a:t>Annex4</a:t>
            </a:r>
          </a:p>
          <a:p>
            <a:pPr algn="ctr"/>
            <a:r>
              <a:rPr lang="en-US" altLang="ja-JP" dirty="0" smtClean="0">
                <a:solidFill>
                  <a:prstClr val="black"/>
                </a:solidFill>
              </a:rPr>
              <a:t>Sec.1</a:t>
            </a:r>
          </a:p>
          <a:p>
            <a:pPr algn="ctr"/>
            <a:r>
              <a:rPr lang="en-US" altLang="ja-JP" dirty="0" err="1" smtClean="0">
                <a:solidFill>
                  <a:prstClr val="black"/>
                </a:solidFill>
              </a:rPr>
              <a:t>Rxx</a:t>
            </a:r>
            <a:r>
              <a:rPr lang="en-US" altLang="ja-JP" dirty="0" smtClean="0">
                <a:solidFill>
                  <a:prstClr val="black"/>
                </a:solidFill>
              </a:rPr>
              <a:t>/</a:t>
            </a:r>
            <a:r>
              <a:rPr lang="en-US" altLang="ja-JP" u="sng" dirty="0" smtClean="0">
                <a:solidFill>
                  <a:prstClr val="black"/>
                </a:solidFill>
              </a:rPr>
              <a:t>02</a:t>
            </a:r>
            <a:endParaRPr lang="ja-JP" altLang="en-US" u="sng" dirty="0">
              <a:solidFill>
                <a:prstClr val="black"/>
              </a:solidFill>
            </a:endParaRPr>
          </a:p>
        </p:txBody>
      </p:sp>
      <p:sp>
        <p:nvSpPr>
          <p:cNvPr id="12" name="正方形/長方形 11"/>
          <p:cNvSpPr/>
          <p:nvPr/>
        </p:nvSpPr>
        <p:spPr>
          <a:xfrm>
            <a:off x="6300192" y="2204864"/>
            <a:ext cx="1080120" cy="19442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01series</a:t>
            </a:r>
          </a:p>
          <a:p>
            <a:pPr algn="ctr"/>
            <a:r>
              <a:rPr lang="en-US" altLang="ja-JP" dirty="0" smtClean="0">
                <a:solidFill>
                  <a:prstClr val="black"/>
                </a:solidFill>
              </a:rPr>
              <a:t>Date(b)</a:t>
            </a:r>
            <a:endParaRPr lang="ja-JP" altLang="en-US" dirty="0">
              <a:solidFill>
                <a:prstClr val="black"/>
              </a:solidFill>
            </a:endParaRPr>
          </a:p>
        </p:txBody>
      </p:sp>
      <p:sp>
        <p:nvSpPr>
          <p:cNvPr id="17" name="テキスト ボックス 16"/>
          <p:cNvSpPr txBox="1"/>
          <p:nvPr/>
        </p:nvSpPr>
        <p:spPr>
          <a:xfrm>
            <a:off x="323528" y="-45387"/>
            <a:ext cx="8496944" cy="954107"/>
          </a:xfrm>
          <a:prstGeom prst="rect">
            <a:avLst/>
          </a:prstGeom>
          <a:noFill/>
        </p:spPr>
        <p:txBody>
          <a:bodyPr wrap="square" rtlCol="0">
            <a:spAutoFit/>
          </a:bodyPr>
          <a:lstStyle/>
          <a:p>
            <a:r>
              <a:rPr lang="en-US" altLang="ja-JP" sz="2800" dirty="0" smtClean="0">
                <a:solidFill>
                  <a:prstClr val="black"/>
                </a:solidFill>
              </a:rPr>
              <a:t>[6] 7.5. </a:t>
            </a:r>
            <a:r>
              <a:rPr lang="en-US" altLang="ja-JP" sz="2800" dirty="0">
                <a:solidFill>
                  <a:prstClr val="black"/>
                </a:solidFill>
              </a:rPr>
              <a:t>Change from L</a:t>
            </a:r>
            <a:r>
              <a:rPr lang="ja-JP" altLang="en-US" sz="2800" dirty="0">
                <a:solidFill>
                  <a:prstClr val="black"/>
                </a:solidFill>
              </a:rPr>
              <a:t> </a:t>
            </a:r>
            <a:r>
              <a:rPr lang="en-US" altLang="ja-JP" sz="2800" dirty="0">
                <a:solidFill>
                  <a:prstClr val="black"/>
                </a:solidFill>
              </a:rPr>
              <a:t>to U (existing approval under an individual UN-R)</a:t>
            </a:r>
          </a:p>
        </p:txBody>
      </p:sp>
      <p:cxnSp>
        <p:nvCxnSpPr>
          <p:cNvPr id="18" name="直線矢印コネクタ 17"/>
          <p:cNvCxnSpPr>
            <a:stCxn id="7" idx="3"/>
            <a:endCxn id="26" idx="1"/>
          </p:cNvCxnSpPr>
          <p:nvPr/>
        </p:nvCxnSpPr>
        <p:spPr>
          <a:xfrm flipV="1">
            <a:off x="3442862" y="6270799"/>
            <a:ext cx="3289378"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a:xfrm>
            <a:off x="6961584" y="12445"/>
            <a:ext cx="2133600" cy="365125"/>
          </a:xfrm>
        </p:spPr>
        <p:txBody>
          <a:bodyPr/>
          <a:lstStyle/>
          <a:p>
            <a:fld id="{C029FAF5-D1F8-4A78-BD33-F3E3C06D0755}" type="slidenum">
              <a:rPr lang="ja-JP" altLang="en-US" smtClean="0">
                <a:solidFill>
                  <a:prstClr val="black">
                    <a:tint val="75000"/>
                  </a:prstClr>
                </a:solidFill>
              </a:rPr>
              <a:pPr/>
              <a:t>12</a:t>
            </a:fld>
            <a:endParaRPr lang="ja-JP" altLang="en-US" dirty="0">
              <a:solidFill>
                <a:prstClr val="black">
                  <a:tint val="75000"/>
                </a:prstClr>
              </a:solidFill>
            </a:endParaRPr>
          </a:p>
        </p:txBody>
      </p:sp>
      <p:sp>
        <p:nvSpPr>
          <p:cNvPr id="22" name="正方形/長方形 21"/>
          <p:cNvSpPr/>
          <p:nvPr/>
        </p:nvSpPr>
        <p:spPr>
          <a:xfrm>
            <a:off x="2207231" y="4529013"/>
            <a:ext cx="1296144" cy="77924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smtClean="0">
                <a:solidFill>
                  <a:prstClr val="black"/>
                </a:solidFill>
              </a:rPr>
              <a:t>Rxx</a:t>
            </a:r>
            <a:r>
              <a:rPr lang="en-US" altLang="ja-JP" dirty="0" smtClean="0">
                <a:solidFill>
                  <a:prstClr val="black"/>
                </a:solidFill>
              </a:rPr>
              <a:t>/01</a:t>
            </a:r>
          </a:p>
          <a:p>
            <a:pPr algn="ctr"/>
            <a:r>
              <a:rPr lang="en-US" altLang="ja-JP" dirty="0" smtClean="0">
                <a:solidFill>
                  <a:prstClr val="black"/>
                </a:solidFill>
              </a:rPr>
              <a:t>Original</a:t>
            </a:r>
            <a:endParaRPr lang="ja-JP" altLang="en-US" dirty="0">
              <a:solidFill>
                <a:prstClr val="black"/>
              </a:solidFill>
            </a:endParaRPr>
          </a:p>
        </p:txBody>
      </p:sp>
      <p:cxnSp>
        <p:nvCxnSpPr>
          <p:cNvPr id="23" name="直線矢印コネクタ 22"/>
          <p:cNvCxnSpPr>
            <a:stCxn id="22" idx="2"/>
            <a:endCxn id="7" idx="0"/>
          </p:cNvCxnSpPr>
          <p:nvPr/>
        </p:nvCxnSpPr>
        <p:spPr>
          <a:xfrm>
            <a:off x="2855303" y="5308261"/>
            <a:ext cx="0" cy="497003"/>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6732240" y="5800230"/>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R0/00</a:t>
            </a:r>
          </a:p>
          <a:p>
            <a:pPr algn="ctr"/>
            <a:r>
              <a:rPr lang="en-US" altLang="ja-JP" dirty="0" smtClean="0">
                <a:solidFill>
                  <a:prstClr val="black"/>
                </a:solidFill>
              </a:rPr>
              <a:t>U-IWVTA</a:t>
            </a:r>
          </a:p>
          <a:p>
            <a:pPr algn="ctr"/>
            <a:r>
              <a:rPr lang="en-US" altLang="ja-JP" dirty="0" smtClean="0">
                <a:solidFill>
                  <a:prstClr val="black"/>
                </a:solidFill>
              </a:rPr>
              <a:t>Original</a:t>
            </a:r>
            <a:endParaRPr lang="ja-JP" altLang="en-US" dirty="0">
              <a:solidFill>
                <a:prstClr val="black"/>
              </a:solidFill>
            </a:endParaRPr>
          </a:p>
        </p:txBody>
      </p:sp>
      <p:cxnSp>
        <p:nvCxnSpPr>
          <p:cNvPr id="38" name="直線矢印コネクタ 37"/>
          <p:cNvCxnSpPr>
            <a:stCxn id="26" idx="3"/>
          </p:cNvCxnSpPr>
          <p:nvPr/>
        </p:nvCxnSpPr>
        <p:spPr>
          <a:xfrm flipV="1">
            <a:off x="8028384" y="6269283"/>
            <a:ext cx="792088" cy="1516"/>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カギ線コネクタ 14"/>
          <p:cNvCxnSpPr>
            <a:stCxn id="22" idx="3"/>
            <a:endCxn id="26" idx="0"/>
          </p:cNvCxnSpPr>
          <p:nvPr/>
        </p:nvCxnSpPr>
        <p:spPr>
          <a:xfrm>
            <a:off x="3503375" y="4918637"/>
            <a:ext cx="3876937" cy="881593"/>
          </a:xfrm>
          <a:prstGeom prst="bentConnector2">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2267744" y="980728"/>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smtClean="0">
                <a:solidFill>
                  <a:prstClr val="black"/>
                </a:solidFill>
              </a:rPr>
              <a:t>Rxx</a:t>
            </a:r>
            <a:endParaRPr lang="en-US" altLang="ja-JP" dirty="0" smtClean="0">
              <a:solidFill>
                <a:prstClr val="black"/>
              </a:solidFill>
            </a:endParaRPr>
          </a:p>
          <a:p>
            <a:pPr algn="ctr"/>
            <a:r>
              <a:rPr lang="en-US" altLang="ja-JP" dirty="0" smtClean="0">
                <a:solidFill>
                  <a:prstClr val="black"/>
                </a:solidFill>
              </a:rPr>
              <a:t>01series</a:t>
            </a:r>
          </a:p>
          <a:p>
            <a:pPr algn="ctr"/>
            <a:r>
              <a:rPr lang="en-US" altLang="ja-JP" dirty="0" smtClean="0">
                <a:solidFill>
                  <a:prstClr val="black"/>
                </a:solidFill>
              </a:rPr>
              <a:t>Latest</a:t>
            </a:r>
            <a:endParaRPr lang="ja-JP" altLang="en-US" dirty="0">
              <a:solidFill>
                <a:prstClr val="black"/>
              </a:solidFill>
            </a:endParaRPr>
          </a:p>
        </p:txBody>
      </p:sp>
      <p:sp>
        <p:nvSpPr>
          <p:cNvPr id="32" name="正方形/長方形 31"/>
          <p:cNvSpPr/>
          <p:nvPr/>
        </p:nvSpPr>
        <p:spPr>
          <a:xfrm>
            <a:off x="6296239" y="980728"/>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smtClean="0">
                <a:solidFill>
                  <a:prstClr val="black"/>
                </a:solidFill>
              </a:rPr>
              <a:t>Rxx</a:t>
            </a:r>
            <a:endParaRPr lang="en-US" altLang="ja-JP" dirty="0" smtClean="0">
              <a:solidFill>
                <a:prstClr val="black"/>
              </a:solidFill>
            </a:endParaRPr>
          </a:p>
          <a:p>
            <a:pPr algn="ctr"/>
            <a:r>
              <a:rPr lang="en-US" altLang="ja-JP" dirty="0" smtClean="0">
                <a:solidFill>
                  <a:prstClr val="black"/>
                </a:solidFill>
              </a:rPr>
              <a:t>02series</a:t>
            </a:r>
          </a:p>
          <a:p>
            <a:pPr algn="ctr"/>
            <a:r>
              <a:rPr lang="en-US" altLang="ja-JP" dirty="0" smtClean="0">
                <a:solidFill>
                  <a:prstClr val="black"/>
                </a:solidFill>
              </a:rPr>
              <a:t>Date(b)</a:t>
            </a:r>
            <a:endParaRPr lang="ja-JP" altLang="en-US" dirty="0">
              <a:solidFill>
                <a:prstClr val="black"/>
              </a:solidFill>
            </a:endParaRPr>
          </a:p>
        </p:txBody>
      </p:sp>
      <p:sp>
        <p:nvSpPr>
          <p:cNvPr id="33" name="正方形/長方形 32"/>
          <p:cNvSpPr/>
          <p:nvPr/>
        </p:nvSpPr>
        <p:spPr>
          <a:xfrm>
            <a:off x="4065322" y="980728"/>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smtClean="0">
                <a:solidFill>
                  <a:prstClr val="black"/>
                </a:solidFill>
              </a:rPr>
              <a:t>Rxx</a:t>
            </a:r>
            <a:endParaRPr lang="en-US" altLang="ja-JP" dirty="0" smtClean="0">
              <a:solidFill>
                <a:prstClr val="black"/>
              </a:solidFill>
            </a:endParaRPr>
          </a:p>
          <a:p>
            <a:pPr algn="ctr"/>
            <a:r>
              <a:rPr lang="en-US" altLang="ja-JP" dirty="0" smtClean="0">
                <a:solidFill>
                  <a:prstClr val="black"/>
                </a:solidFill>
              </a:rPr>
              <a:t>02series</a:t>
            </a:r>
          </a:p>
          <a:p>
            <a:pPr algn="ctr"/>
            <a:r>
              <a:rPr lang="en-US" altLang="ja-JP" dirty="0" smtClean="0">
                <a:solidFill>
                  <a:prstClr val="black"/>
                </a:solidFill>
              </a:rPr>
              <a:t>Amend.</a:t>
            </a:r>
            <a:endParaRPr lang="ja-JP" altLang="en-US" dirty="0">
              <a:solidFill>
                <a:prstClr val="black"/>
              </a:solidFill>
            </a:endParaRPr>
          </a:p>
        </p:txBody>
      </p:sp>
      <p:sp>
        <p:nvSpPr>
          <p:cNvPr id="19" name="正方形/長方形 18"/>
          <p:cNvSpPr/>
          <p:nvPr/>
        </p:nvSpPr>
        <p:spPr>
          <a:xfrm>
            <a:off x="2278919" y="2204864"/>
            <a:ext cx="1080120" cy="19442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00series</a:t>
            </a:r>
            <a:endParaRPr lang="en-US" altLang="ja-JP" dirty="0">
              <a:solidFill>
                <a:prstClr val="black"/>
              </a:solidFill>
            </a:endParaRPr>
          </a:p>
          <a:p>
            <a:pPr algn="ctr"/>
            <a:endParaRPr lang="en-US" altLang="ja-JP" dirty="0" smtClean="0">
              <a:solidFill>
                <a:prstClr val="black"/>
              </a:solidFill>
            </a:endParaRPr>
          </a:p>
          <a:p>
            <a:pPr algn="ctr"/>
            <a:r>
              <a:rPr lang="en-US" altLang="ja-JP" dirty="0" smtClean="0">
                <a:solidFill>
                  <a:prstClr val="black"/>
                </a:solidFill>
              </a:rPr>
              <a:t>Annex 4</a:t>
            </a:r>
          </a:p>
          <a:p>
            <a:pPr algn="ctr"/>
            <a:r>
              <a:rPr lang="en-US" altLang="ja-JP" dirty="0" smtClean="0">
                <a:solidFill>
                  <a:prstClr val="black"/>
                </a:solidFill>
              </a:rPr>
              <a:t>Sec.1</a:t>
            </a:r>
          </a:p>
          <a:p>
            <a:pPr algn="ctr"/>
            <a:r>
              <a:rPr lang="en-US" altLang="ja-JP" dirty="0" err="1" smtClean="0">
                <a:solidFill>
                  <a:prstClr val="black"/>
                </a:solidFill>
              </a:rPr>
              <a:t>Rxx</a:t>
            </a:r>
            <a:r>
              <a:rPr lang="en-US" altLang="ja-JP" dirty="0" smtClean="0">
                <a:solidFill>
                  <a:prstClr val="black"/>
                </a:solidFill>
              </a:rPr>
              <a:t>/01</a:t>
            </a:r>
            <a:endParaRPr lang="en-US" altLang="ja-JP" dirty="0">
              <a:solidFill>
                <a:prstClr val="black"/>
              </a:solidFill>
            </a:endParaRPr>
          </a:p>
          <a:p>
            <a:pPr algn="ctr"/>
            <a:endParaRPr lang="en-US" altLang="ja-JP" dirty="0" smtClean="0">
              <a:solidFill>
                <a:prstClr val="black"/>
              </a:solidFill>
            </a:endParaRPr>
          </a:p>
        </p:txBody>
      </p:sp>
      <p:sp>
        <p:nvSpPr>
          <p:cNvPr id="3" name="角丸四角形吹き出し 2"/>
          <p:cNvSpPr/>
          <p:nvPr/>
        </p:nvSpPr>
        <p:spPr>
          <a:xfrm>
            <a:off x="3275856" y="3737046"/>
            <a:ext cx="1685869" cy="936104"/>
          </a:xfrm>
          <a:prstGeom prst="wedgeRoundRectCallout">
            <a:avLst>
              <a:gd name="adj1" fmla="val -43315"/>
              <a:gd name="adj2" fmla="val 73709"/>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err="1" smtClean="0">
                <a:solidFill>
                  <a:schemeClr val="tx1"/>
                </a:solidFill>
              </a:rPr>
              <a:t>Rxx</a:t>
            </a:r>
            <a:r>
              <a:rPr kumimoji="1" lang="en-US" altLang="ja-JP" sz="1600" dirty="0" smtClean="0">
                <a:solidFill>
                  <a:schemeClr val="tx1"/>
                </a:solidFill>
              </a:rPr>
              <a:t>/01 is one of the items for U-IWVTA</a:t>
            </a:r>
            <a:endParaRPr kumimoji="1" lang="ja-JP" altLang="en-US" sz="1600" dirty="0">
              <a:solidFill>
                <a:schemeClr val="tx1"/>
              </a:solidFill>
            </a:endParaRPr>
          </a:p>
        </p:txBody>
      </p:sp>
      <p:sp>
        <p:nvSpPr>
          <p:cNvPr id="20" name="角丸四角形吹き出し 19"/>
          <p:cNvSpPr/>
          <p:nvPr/>
        </p:nvSpPr>
        <p:spPr>
          <a:xfrm>
            <a:off x="3353040" y="5085184"/>
            <a:ext cx="1867032" cy="936104"/>
          </a:xfrm>
          <a:prstGeom prst="wedgeRoundRectCallout">
            <a:avLst>
              <a:gd name="adj1" fmla="val -43315"/>
              <a:gd name="adj2" fmla="val 73709"/>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solidFill>
                  <a:schemeClr val="tx1"/>
                </a:solidFill>
              </a:rPr>
              <a:t>L-IWVTA due to lack of items other than </a:t>
            </a:r>
            <a:r>
              <a:rPr lang="en-US" altLang="ja-JP" sz="1600" dirty="0" err="1" smtClean="0">
                <a:solidFill>
                  <a:schemeClr val="tx1"/>
                </a:solidFill>
              </a:rPr>
              <a:t>Rxx</a:t>
            </a:r>
            <a:r>
              <a:rPr lang="en-US" altLang="ja-JP" sz="1600" dirty="0" smtClean="0">
                <a:solidFill>
                  <a:schemeClr val="tx1"/>
                </a:solidFill>
              </a:rPr>
              <a:t>/01</a:t>
            </a:r>
            <a:endParaRPr kumimoji="1" lang="ja-JP" altLang="en-US" sz="1600" dirty="0">
              <a:solidFill>
                <a:schemeClr val="tx1"/>
              </a:solidFill>
            </a:endParaRPr>
          </a:p>
        </p:txBody>
      </p:sp>
      <p:sp>
        <p:nvSpPr>
          <p:cNvPr id="21" name="角丸四角形吹き出し 20"/>
          <p:cNvSpPr/>
          <p:nvPr/>
        </p:nvSpPr>
        <p:spPr>
          <a:xfrm>
            <a:off x="7014272" y="3737046"/>
            <a:ext cx="1886573" cy="936104"/>
          </a:xfrm>
          <a:prstGeom prst="wedgeRoundRectCallout">
            <a:avLst>
              <a:gd name="adj1" fmla="val -43315"/>
              <a:gd name="adj2" fmla="val 73709"/>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err="1" smtClean="0">
                <a:solidFill>
                  <a:schemeClr val="tx1"/>
                </a:solidFill>
              </a:rPr>
              <a:t>Rxx</a:t>
            </a:r>
            <a:r>
              <a:rPr lang="en-US" altLang="ja-JP" sz="1600" dirty="0" smtClean="0">
                <a:solidFill>
                  <a:schemeClr val="tx1"/>
                </a:solidFill>
              </a:rPr>
              <a:t>/01 is effective at </a:t>
            </a:r>
            <a:r>
              <a:rPr lang="en-US" altLang="ja-JP" sz="1600" dirty="0">
                <a:solidFill>
                  <a:schemeClr val="tx1"/>
                </a:solidFill>
              </a:rPr>
              <a:t>the time of change to U-IWVTA</a:t>
            </a:r>
            <a:r>
              <a:rPr lang="en-US" altLang="ja-JP" sz="1600" dirty="0" smtClean="0">
                <a:solidFill>
                  <a:schemeClr val="tx1"/>
                </a:solidFill>
              </a:rPr>
              <a:t>.</a:t>
            </a:r>
            <a:endParaRPr kumimoji="1" lang="ja-JP" altLang="en-US" sz="1600" dirty="0">
              <a:solidFill>
                <a:schemeClr val="tx1"/>
              </a:solidFill>
            </a:endParaRPr>
          </a:p>
        </p:txBody>
      </p:sp>
    </p:spTree>
    <p:extLst>
      <p:ext uri="{BB962C8B-B14F-4D97-AF65-F5344CB8AC3E}">
        <p14:creationId xmlns:p14="http://schemas.microsoft.com/office/powerpoint/2010/main" val="3603724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92696"/>
            <a:ext cx="8496944" cy="2308324"/>
          </a:xfrm>
          <a:prstGeom prst="rect">
            <a:avLst/>
          </a:prstGeom>
          <a:solidFill>
            <a:schemeClr val="bg1"/>
          </a:solidFill>
          <a:ln>
            <a:solidFill>
              <a:schemeClr val="accent1"/>
            </a:solidFill>
          </a:ln>
        </p:spPr>
        <p:txBody>
          <a:bodyPr wrap="square" rtlCol="0">
            <a:spAutoFit/>
          </a:bodyPr>
          <a:lstStyle/>
          <a:p>
            <a:pPr marL="0" lvl="3"/>
            <a:r>
              <a:rPr lang="en-US" altLang="ja-JP" dirty="0" smtClean="0">
                <a:solidFill>
                  <a:prstClr val="black"/>
                </a:solidFill>
                <a:latin typeface="Times New Roman" panose="02020603050405020304" pitchFamily="18" charset="0"/>
                <a:cs typeface="Times New Roman" panose="02020603050405020304" pitchFamily="18" charset="0"/>
              </a:rPr>
              <a:t>7.5.</a:t>
            </a:r>
            <a:r>
              <a:rPr lang="en-US" altLang="ja-JP" dirty="0">
                <a:solidFill>
                  <a:prstClr val="black"/>
                </a:solidFill>
              </a:rPr>
              <a:t> (In the case of change from L-IWVTA to U-IWVTA)</a:t>
            </a:r>
          </a:p>
          <a:p>
            <a:pPr marL="0" lvl="3"/>
            <a:r>
              <a:rPr lang="en-US" altLang="ja-JP" dirty="0" smtClean="0"/>
              <a:t>In </a:t>
            </a:r>
            <a:r>
              <a:rPr lang="en-US" altLang="ja-JP" dirty="0"/>
              <a:t>case a manufacturer performs technical changes on a type of vehicle which was covered by a L-IWVTA such that the vehicle now meets the requirements for the universal level a new U-IWVTA shall be issued.  The pre-existing L-IWVTA can be continued or withdrawn if no longer needed.</a:t>
            </a:r>
            <a:br>
              <a:rPr lang="en-US" altLang="ja-JP" dirty="0"/>
            </a:br>
            <a:r>
              <a:rPr lang="en-US" altLang="ja-JP" dirty="0"/>
              <a:t>In the process of granting the new U-IWVTA, the following rules  shall be respected :</a:t>
            </a:r>
            <a:endParaRPr lang="en-US" altLang="ja-JP" dirty="0" smtClean="0">
              <a:solidFill>
                <a:prstClr val="black"/>
              </a:solidFill>
            </a:endParaRPr>
          </a:p>
          <a:p>
            <a:pPr marL="0" lvl="3"/>
            <a:endParaRPr lang="en-US" altLang="ja-JP" dirty="0" smtClean="0">
              <a:solidFill>
                <a:prstClr val="black"/>
              </a:solidFill>
            </a:endParaRPr>
          </a:p>
          <a:p>
            <a:pPr marL="0" lvl="3"/>
            <a:r>
              <a:rPr lang="en-US" altLang="ja-JP" dirty="0">
                <a:solidFill>
                  <a:prstClr val="black"/>
                </a:solidFill>
              </a:rPr>
              <a:t>the technical requirements for a new vehicle type apply in all other cases.</a:t>
            </a:r>
            <a:endParaRPr lang="ja-JP" altLang="ja-JP" sz="2800" dirty="0">
              <a:solidFill>
                <a:prstClr val="black"/>
              </a:solidFill>
            </a:endParaRPr>
          </a:p>
        </p:txBody>
      </p:sp>
      <p:sp>
        <p:nvSpPr>
          <p:cNvPr id="5" name="テキスト ボックス 4"/>
          <p:cNvSpPr txBox="1"/>
          <p:nvPr/>
        </p:nvSpPr>
        <p:spPr>
          <a:xfrm>
            <a:off x="208206" y="3140968"/>
            <a:ext cx="8856984" cy="1323439"/>
          </a:xfrm>
          <a:prstGeom prst="rect">
            <a:avLst/>
          </a:prstGeom>
          <a:solidFill>
            <a:schemeClr val="bg1"/>
          </a:solidFill>
          <a:ln>
            <a:solidFill>
              <a:schemeClr val="accent1"/>
            </a:solidFill>
          </a:ln>
        </p:spPr>
        <p:txBody>
          <a:bodyPr wrap="square" rtlCol="0">
            <a:spAutoFit/>
          </a:bodyPr>
          <a:lstStyle/>
          <a:p>
            <a:r>
              <a:rPr lang="en-US" altLang="ja-JP" sz="2000" dirty="0" smtClean="0">
                <a:latin typeface="Times New Roman" panose="02020603050405020304" pitchFamily="18" charset="0"/>
                <a:cs typeface="Times New Roman" panose="02020603050405020304" pitchFamily="18" charset="0"/>
              </a:rPr>
              <a:t>Among </a:t>
            </a:r>
            <a:r>
              <a:rPr lang="en-US" altLang="ja-JP" sz="2000" dirty="0">
                <a:latin typeface="Times New Roman" panose="02020603050405020304" pitchFamily="18" charset="0"/>
                <a:cs typeface="Times New Roman" panose="02020603050405020304" pitchFamily="18" charset="0"/>
              </a:rPr>
              <a:t>the </a:t>
            </a:r>
            <a:r>
              <a:rPr lang="en-US" altLang="ja-JP" sz="2000" dirty="0" smtClean="0">
                <a:latin typeface="Times New Roman" panose="02020603050405020304" pitchFamily="18" charset="0"/>
                <a:cs typeface="Times New Roman" panose="02020603050405020304" pitchFamily="18" charset="0"/>
              </a:rPr>
              <a:t>subjects </a:t>
            </a:r>
            <a:r>
              <a:rPr lang="en-US" altLang="ja-JP" sz="2000" dirty="0">
                <a:latin typeface="Times New Roman" panose="02020603050405020304" pitchFamily="18" charset="0"/>
                <a:cs typeface="Times New Roman" panose="02020603050405020304" pitchFamily="18" charset="0"/>
              </a:rPr>
              <a:t>in Annex </a:t>
            </a:r>
            <a:r>
              <a:rPr lang="en-US" altLang="ja-JP" sz="2000" dirty="0" smtClean="0">
                <a:latin typeface="Times New Roman" panose="02020603050405020304" pitchFamily="18" charset="0"/>
                <a:cs typeface="Times New Roman" panose="02020603050405020304" pitchFamily="18" charset="0"/>
              </a:rPr>
              <a:t>4, below are examples of individual UN-Rs other than those </a:t>
            </a:r>
            <a:r>
              <a:rPr lang="en-US" altLang="ja-JP" sz="2000" dirty="0">
                <a:latin typeface="Times New Roman" panose="02020603050405020304" pitchFamily="18" charset="0"/>
                <a:cs typeface="Times New Roman" panose="02020603050405020304" pitchFamily="18" charset="0"/>
              </a:rPr>
              <a:t>for equipment and parts </a:t>
            </a:r>
            <a:r>
              <a:rPr lang="en-US" altLang="ja-JP" sz="2000" dirty="0" smtClean="0">
                <a:latin typeface="Times New Roman" panose="02020603050405020304" pitchFamily="18" charset="0"/>
                <a:cs typeface="Times New Roman" panose="02020603050405020304" pitchFamily="18" charset="0"/>
              </a:rPr>
              <a:t>included in L-IWVTA:</a:t>
            </a:r>
          </a:p>
          <a:p>
            <a:r>
              <a:rPr lang="en-US" altLang="ja-JP" sz="2000" dirty="0" smtClean="0">
                <a:latin typeface="Times New Roman" panose="02020603050405020304" pitchFamily="18" charset="0"/>
                <a:cs typeface="Times New Roman" panose="02020603050405020304" pitchFamily="18" charset="0"/>
              </a:rPr>
              <a:t>* Individual UN-Rs that are not included in L-IWVTA</a:t>
            </a:r>
          </a:p>
          <a:p>
            <a:r>
              <a:rPr lang="en-US" altLang="ja-JP" sz="2000" dirty="0" smtClean="0">
                <a:latin typeface="Times New Roman" panose="02020603050405020304" pitchFamily="18" charset="0"/>
                <a:cs typeface="Times New Roman" panose="02020603050405020304" pitchFamily="18" charset="0"/>
              </a:rPr>
              <a:t>* Individual UN-Rs whose previous series of amendments are </a:t>
            </a:r>
            <a:r>
              <a:rPr lang="en-US" altLang="ja-JP" sz="2000" dirty="0">
                <a:latin typeface="Times New Roman" panose="02020603050405020304" pitchFamily="18" charset="0"/>
                <a:cs typeface="Times New Roman" panose="02020603050405020304" pitchFamily="18" charset="0"/>
              </a:rPr>
              <a:t>included in </a:t>
            </a:r>
            <a:r>
              <a:rPr lang="en-US" altLang="ja-JP" sz="2000" dirty="0" smtClean="0">
                <a:latin typeface="Times New Roman" panose="02020603050405020304" pitchFamily="18" charset="0"/>
                <a:cs typeface="Times New Roman" panose="02020603050405020304" pitchFamily="18" charset="0"/>
              </a:rPr>
              <a:t>L-IWVTA</a:t>
            </a:r>
            <a:endParaRPr lang="en-US" altLang="ja-JP" sz="2000" dirty="0">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323528" y="32853"/>
            <a:ext cx="8496944" cy="523220"/>
          </a:xfrm>
          <a:prstGeom prst="rect">
            <a:avLst/>
          </a:prstGeom>
          <a:noFill/>
        </p:spPr>
        <p:txBody>
          <a:bodyPr wrap="square" rtlCol="0">
            <a:spAutoFit/>
          </a:bodyPr>
          <a:lstStyle/>
          <a:p>
            <a:r>
              <a:rPr lang="en-US" altLang="ja-JP" sz="2800" dirty="0" smtClean="0">
                <a:solidFill>
                  <a:prstClr val="black"/>
                </a:solidFill>
              </a:rPr>
              <a:t>[7] 7.5. </a:t>
            </a:r>
            <a:r>
              <a:rPr lang="en-US" altLang="ja-JP" sz="2800" dirty="0">
                <a:solidFill>
                  <a:prstClr val="black"/>
                </a:solidFill>
              </a:rPr>
              <a:t>Change from L</a:t>
            </a:r>
            <a:r>
              <a:rPr lang="ja-JP" altLang="en-US" sz="2800" dirty="0">
                <a:solidFill>
                  <a:prstClr val="black"/>
                </a:solidFill>
              </a:rPr>
              <a:t> </a:t>
            </a:r>
            <a:r>
              <a:rPr lang="en-US" altLang="ja-JP" sz="2800" dirty="0">
                <a:solidFill>
                  <a:prstClr val="black"/>
                </a:solidFill>
              </a:rPr>
              <a:t>to </a:t>
            </a:r>
            <a:r>
              <a:rPr lang="en-US" altLang="ja-JP" sz="2800" dirty="0" smtClean="0">
                <a:solidFill>
                  <a:prstClr val="black"/>
                </a:solidFill>
              </a:rPr>
              <a:t>U (new inclusion in R0, etc.) </a:t>
            </a:r>
          </a:p>
        </p:txBody>
      </p:sp>
      <p:sp>
        <p:nvSpPr>
          <p:cNvPr id="2" name="スライド番号プレースホルダー 1"/>
          <p:cNvSpPr>
            <a:spLocks noGrp="1"/>
          </p:cNvSpPr>
          <p:nvPr>
            <p:ph type="sldNum" sz="quarter" idx="12"/>
          </p:nvPr>
        </p:nvSpPr>
        <p:spPr/>
        <p:txBody>
          <a:bodyPr/>
          <a:lstStyle/>
          <a:p>
            <a:fld id="{3DAF81BE-5A67-4827-9B17-BAC8DC6C5C1C}" type="slidenum">
              <a:rPr kumimoji="1" lang="ja-JP" altLang="en-US" smtClean="0"/>
              <a:t>13</a:t>
            </a:fld>
            <a:endParaRPr kumimoji="1" lang="ja-JP" altLang="en-US"/>
          </a:p>
        </p:txBody>
      </p:sp>
    </p:spTree>
    <p:extLst>
      <p:ext uri="{BB962C8B-B14F-4D97-AF65-F5344CB8AC3E}">
        <p14:creationId xmlns:p14="http://schemas.microsoft.com/office/powerpoint/2010/main" val="276032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263273109"/>
              </p:ext>
            </p:extLst>
          </p:nvPr>
        </p:nvGraphicFramePr>
        <p:xfrm>
          <a:off x="323528" y="692696"/>
          <a:ext cx="8496944" cy="5976664"/>
        </p:xfrm>
        <a:graphic>
          <a:graphicData uri="http://schemas.openxmlformats.org/drawingml/2006/table">
            <a:tbl>
              <a:tblPr firstRow="1" bandRow="1">
                <a:tableStyleId>{D7AC3CCA-C797-4891-BE02-D94E43425B78}</a:tableStyleId>
              </a:tblPr>
              <a:tblGrid>
                <a:gridCol w="1601306"/>
                <a:gridCol w="6895638"/>
              </a:tblGrid>
              <a:tr h="12961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a:t>
                      </a:r>
                      <a:br>
                        <a:rPr kumimoji="1" lang="en-US" altLang="ja-JP" dirty="0" smtClean="0">
                          <a:ln>
                            <a:solidFill>
                              <a:sysClr val="windowText" lastClr="000000"/>
                            </a:solidFill>
                          </a:ln>
                        </a:rPr>
                      </a:b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60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UN-R type NOT included in 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IWVTA type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67744" y="5661248"/>
            <a:ext cx="1175118"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R0/00</a:t>
            </a:r>
          </a:p>
          <a:p>
            <a:pPr algn="ctr"/>
            <a:r>
              <a:rPr lang="en-US" altLang="ja-JP" dirty="0" smtClean="0">
                <a:solidFill>
                  <a:prstClr val="black"/>
                </a:solidFill>
              </a:rPr>
              <a:t>L-IWVTA</a:t>
            </a:r>
          </a:p>
          <a:p>
            <a:pPr algn="ctr"/>
            <a:r>
              <a:rPr lang="en-US" altLang="ja-JP" dirty="0" smtClean="0">
                <a:solidFill>
                  <a:prstClr val="black"/>
                </a:solidFill>
              </a:rPr>
              <a:t>Original</a:t>
            </a:r>
            <a:endParaRPr lang="ja-JP" altLang="en-US" dirty="0">
              <a:solidFill>
                <a:prstClr val="black"/>
              </a:solidFill>
            </a:endParaRPr>
          </a:p>
        </p:txBody>
      </p:sp>
      <p:sp>
        <p:nvSpPr>
          <p:cNvPr id="8" name="正方形/長方形 7"/>
          <p:cNvSpPr/>
          <p:nvPr/>
        </p:nvSpPr>
        <p:spPr>
          <a:xfrm>
            <a:off x="2267744" y="79197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R48</a:t>
            </a:r>
          </a:p>
          <a:p>
            <a:pPr algn="ctr"/>
            <a:r>
              <a:rPr lang="en-US" altLang="ja-JP" dirty="0" smtClean="0">
                <a:solidFill>
                  <a:prstClr val="black"/>
                </a:solidFill>
              </a:rPr>
              <a:t>06series</a:t>
            </a:r>
          </a:p>
          <a:p>
            <a:pPr algn="ctr"/>
            <a:r>
              <a:rPr lang="en-US" altLang="ja-JP" dirty="0" smtClean="0">
                <a:solidFill>
                  <a:prstClr val="black"/>
                </a:solidFill>
              </a:rPr>
              <a:t>Latest</a:t>
            </a:r>
            <a:endParaRPr lang="ja-JP" altLang="en-US" dirty="0">
              <a:solidFill>
                <a:prstClr val="black"/>
              </a:solidFill>
            </a:endParaRPr>
          </a:p>
        </p:txBody>
      </p:sp>
      <p:sp>
        <p:nvSpPr>
          <p:cNvPr id="13" name="正方形/長方形 12"/>
          <p:cNvSpPr/>
          <p:nvPr/>
        </p:nvSpPr>
        <p:spPr>
          <a:xfrm>
            <a:off x="6300192" y="778337"/>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R48</a:t>
            </a:r>
          </a:p>
          <a:p>
            <a:pPr algn="ctr"/>
            <a:r>
              <a:rPr lang="en-US" altLang="ja-JP" dirty="0" smtClean="0">
                <a:solidFill>
                  <a:prstClr val="black"/>
                </a:solidFill>
              </a:rPr>
              <a:t>07series</a:t>
            </a:r>
          </a:p>
          <a:p>
            <a:pPr algn="ctr"/>
            <a:r>
              <a:rPr lang="en-US" altLang="ja-JP" dirty="0" smtClean="0">
                <a:solidFill>
                  <a:prstClr val="black"/>
                </a:solidFill>
              </a:rPr>
              <a:t>Date(b)</a:t>
            </a:r>
            <a:endParaRPr lang="ja-JP" altLang="en-US" dirty="0">
              <a:solidFill>
                <a:prstClr val="black"/>
              </a:solidFill>
            </a:endParaRPr>
          </a:p>
        </p:txBody>
      </p:sp>
      <p:sp>
        <p:nvSpPr>
          <p:cNvPr id="17" name="テキスト ボックス 16"/>
          <p:cNvSpPr txBox="1"/>
          <p:nvPr/>
        </p:nvSpPr>
        <p:spPr>
          <a:xfrm>
            <a:off x="323528" y="32853"/>
            <a:ext cx="8496944" cy="523220"/>
          </a:xfrm>
          <a:prstGeom prst="rect">
            <a:avLst/>
          </a:prstGeom>
          <a:noFill/>
        </p:spPr>
        <p:txBody>
          <a:bodyPr wrap="square" rtlCol="0">
            <a:spAutoFit/>
          </a:bodyPr>
          <a:lstStyle/>
          <a:p>
            <a:r>
              <a:rPr lang="en-US" altLang="ja-JP" sz="2800" dirty="0" smtClean="0">
                <a:solidFill>
                  <a:prstClr val="black"/>
                </a:solidFill>
              </a:rPr>
              <a:t>[7] 7.5. </a:t>
            </a:r>
            <a:r>
              <a:rPr lang="en-US" altLang="ja-JP" sz="2800" dirty="0">
                <a:solidFill>
                  <a:prstClr val="black"/>
                </a:solidFill>
              </a:rPr>
              <a:t>Change from L</a:t>
            </a:r>
            <a:r>
              <a:rPr lang="ja-JP" altLang="en-US" sz="2800" dirty="0">
                <a:solidFill>
                  <a:prstClr val="black"/>
                </a:solidFill>
              </a:rPr>
              <a:t> </a:t>
            </a:r>
            <a:r>
              <a:rPr lang="en-US" altLang="ja-JP" sz="2800" dirty="0">
                <a:solidFill>
                  <a:prstClr val="black"/>
                </a:solidFill>
              </a:rPr>
              <a:t>to U (new inclusion in R0, etc.) </a:t>
            </a:r>
          </a:p>
        </p:txBody>
      </p:sp>
      <p:cxnSp>
        <p:nvCxnSpPr>
          <p:cNvPr id="18" name="直線矢印コネクタ 17"/>
          <p:cNvCxnSpPr>
            <a:stCxn id="7" idx="3"/>
            <a:endCxn id="26" idx="1"/>
          </p:cNvCxnSpPr>
          <p:nvPr/>
        </p:nvCxnSpPr>
        <p:spPr>
          <a:xfrm flipV="1">
            <a:off x="3442862" y="6126783"/>
            <a:ext cx="3289378"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p:txBody>
          <a:bodyPr/>
          <a:lstStyle/>
          <a:p>
            <a:fld id="{C029FAF5-D1F8-4A78-BD33-F3E3C06D0755}" type="slidenum">
              <a:rPr lang="ja-JP" altLang="en-US" smtClean="0">
                <a:solidFill>
                  <a:prstClr val="black">
                    <a:tint val="75000"/>
                  </a:prstClr>
                </a:solidFill>
              </a:rPr>
              <a:pPr/>
              <a:t>14</a:t>
            </a:fld>
            <a:endParaRPr lang="ja-JP" altLang="en-US" dirty="0">
              <a:solidFill>
                <a:prstClr val="black">
                  <a:tint val="75000"/>
                </a:prstClr>
              </a:solidFill>
            </a:endParaRPr>
          </a:p>
        </p:txBody>
      </p:sp>
      <p:sp>
        <p:nvSpPr>
          <p:cNvPr id="22" name="正方形/長方形 21"/>
          <p:cNvSpPr/>
          <p:nvPr/>
        </p:nvSpPr>
        <p:spPr>
          <a:xfrm>
            <a:off x="2207231" y="4370138"/>
            <a:ext cx="1296144" cy="779248"/>
          </a:xfrm>
          <a:prstGeom prst="rect">
            <a:avLst/>
          </a:prstGeom>
          <a:solidFill>
            <a:schemeClr val="accent4">
              <a:lumMod val="40000"/>
              <a:lumOff val="6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R48/05</a:t>
            </a:r>
            <a:endParaRPr lang="en-US" altLang="ja-JP" dirty="0">
              <a:solidFill>
                <a:prstClr val="black"/>
              </a:solidFill>
            </a:endParaRPr>
          </a:p>
        </p:txBody>
      </p:sp>
      <p:sp>
        <p:nvSpPr>
          <p:cNvPr id="24" name="正方形/長方形 23"/>
          <p:cNvSpPr/>
          <p:nvPr/>
        </p:nvSpPr>
        <p:spPr>
          <a:xfrm>
            <a:off x="6588224" y="4213282"/>
            <a:ext cx="1584176" cy="108792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R48/</a:t>
            </a:r>
            <a:r>
              <a:rPr lang="en-US" altLang="ja-JP" u="sng" dirty="0" smtClean="0">
                <a:solidFill>
                  <a:prstClr val="black"/>
                </a:solidFill>
              </a:rPr>
              <a:t>07</a:t>
            </a:r>
          </a:p>
          <a:p>
            <a:pPr algn="ctr"/>
            <a:r>
              <a:rPr lang="en-US" altLang="ja-JP" dirty="0" smtClean="0">
                <a:solidFill>
                  <a:prstClr val="black"/>
                </a:solidFill>
              </a:rPr>
              <a:t>Extension</a:t>
            </a:r>
          </a:p>
        </p:txBody>
      </p:sp>
      <p:sp>
        <p:nvSpPr>
          <p:cNvPr id="26" name="正方形/長方形 25"/>
          <p:cNvSpPr/>
          <p:nvPr/>
        </p:nvSpPr>
        <p:spPr>
          <a:xfrm>
            <a:off x="6732240" y="5656214"/>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a:t>
            </a:r>
            <a:r>
              <a:rPr lang="en-US" altLang="ja-JP" u="sng" dirty="0" smtClean="0">
                <a:solidFill>
                  <a:prstClr val="black"/>
                </a:solidFill>
              </a:rPr>
              <a:t>01</a:t>
            </a:r>
          </a:p>
          <a:p>
            <a:pPr algn="ctr"/>
            <a:r>
              <a:rPr lang="en-US" altLang="ja-JP" dirty="0" smtClean="0">
                <a:solidFill>
                  <a:prstClr val="black"/>
                </a:solidFill>
              </a:rPr>
              <a:t>U-IWVTA</a:t>
            </a:r>
          </a:p>
          <a:p>
            <a:pPr algn="ctr"/>
            <a:r>
              <a:rPr lang="en-US" altLang="ja-JP" dirty="0" smtClean="0">
                <a:solidFill>
                  <a:prstClr val="black"/>
                </a:solidFill>
              </a:rPr>
              <a:t>Original</a:t>
            </a:r>
            <a:endParaRPr lang="ja-JP" altLang="en-US" dirty="0">
              <a:solidFill>
                <a:prstClr val="black"/>
              </a:solidFill>
            </a:endParaRPr>
          </a:p>
        </p:txBody>
      </p:sp>
      <p:cxnSp>
        <p:nvCxnSpPr>
          <p:cNvPr id="27" name="直線矢印コネクタ 26"/>
          <p:cNvCxnSpPr>
            <a:stCxn id="24" idx="2"/>
            <a:endCxn id="26" idx="0"/>
          </p:cNvCxnSpPr>
          <p:nvPr/>
        </p:nvCxnSpPr>
        <p:spPr>
          <a:xfrm>
            <a:off x="7380312" y="5301208"/>
            <a:ext cx="0" cy="35500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26" idx="3"/>
          </p:cNvCxnSpPr>
          <p:nvPr/>
        </p:nvCxnSpPr>
        <p:spPr>
          <a:xfrm flipV="1">
            <a:off x="8028384" y="6125267"/>
            <a:ext cx="792088" cy="1516"/>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24" idx="3"/>
          </p:cNvCxnSpPr>
          <p:nvPr/>
        </p:nvCxnSpPr>
        <p:spPr>
          <a:xfrm>
            <a:off x="8172400" y="4757245"/>
            <a:ext cx="648072"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4065322" y="79197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R48</a:t>
            </a:r>
          </a:p>
          <a:p>
            <a:pPr algn="ctr"/>
            <a:r>
              <a:rPr lang="en-US" altLang="ja-JP" dirty="0" smtClean="0">
                <a:solidFill>
                  <a:prstClr val="black"/>
                </a:solidFill>
              </a:rPr>
              <a:t>07series</a:t>
            </a:r>
          </a:p>
          <a:p>
            <a:pPr algn="ctr"/>
            <a:r>
              <a:rPr lang="en-US" altLang="ja-JP" dirty="0" smtClean="0">
                <a:solidFill>
                  <a:prstClr val="black"/>
                </a:solidFill>
              </a:rPr>
              <a:t>Amend.</a:t>
            </a:r>
            <a:endParaRPr lang="ja-JP" altLang="en-US" dirty="0">
              <a:solidFill>
                <a:prstClr val="black"/>
              </a:solidFill>
            </a:endParaRPr>
          </a:p>
        </p:txBody>
      </p:sp>
      <p:cxnSp>
        <p:nvCxnSpPr>
          <p:cNvPr id="19" name="直線矢印コネクタ 18"/>
          <p:cNvCxnSpPr>
            <a:stCxn id="22" idx="3"/>
            <a:endCxn id="24" idx="1"/>
          </p:cNvCxnSpPr>
          <p:nvPr/>
        </p:nvCxnSpPr>
        <p:spPr>
          <a:xfrm flipV="1">
            <a:off x="3503375" y="4757245"/>
            <a:ext cx="3084849"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1" name="正方形/長方形 20"/>
          <p:cNvSpPr/>
          <p:nvPr/>
        </p:nvSpPr>
        <p:spPr>
          <a:xfrm>
            <a:off x="5079180" y="2060848"/>
            <a:ext cx="1080120" cy="19442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01series</a:t>
            </a:r>
          </a:p>
          <a:p>
            <a:pPr algn="ctr"/>
            <a:r>
              <a:rPr lang="en-US" altLang="ja-JP" dirty="0" smtClean="0">
                <a:solidFill>
                  <a:prstClr val="black"/>
                </a:solidFill>
              </a:rPr>
              <a:t>Amend.</a:t>
            </a:r>
          </a:p>
          <a:p>
            <a:pPr algn="ctr"/>
            <a:r>
              <a:rPr lang="en-US" altLang="ja-JP" dirty="0" smtClean="0">
                <a:solidFill>
                  <a:prstClr val="black"/>
                </a:solidFill>
              </a:rPr>
              <a:t>Annex4</a:t>
            </a:r>
          </a:p>
          <a:p>
            <a:pPr algn="ctr"/>
            <a:r>
              <a:rPr lang="en-US" altLang="ja-JP" dirty="0" smtClean="0">
                <a:solidFill>
                  <a:prstClr val="black"/>
                </a:solidFill>
              </a:rPr>
              <a:t>Sec.1</a:t>
            </a:r>
          </a:p>
          <a:p>
            <a:pPr algn="ctr"/>
            <a:r>
              <a:rPr lang="en-US" altLang="ja-JP" dirty="0" smtClean="0">
                <a:solidFill>
                  <a:prstClr val="black"/>
                </a:solidFill>
              </a:rPr>
              <a:t>R48/</a:t>
            </a:r>
            <a:r>
              <a:rPr lang="en-US" altLang="ja-JP" u="sng" dirty="0" smtClean="0">
                <a:solidFill>
                  <a:prstClr val="black"/>
                </a:solidFill>
              </a:rPr>
              <a:t>07</a:t>
            </a:r>
            <a:endParaRPr lang="ja-JP" altLang="en-US" u="sng" dirty="0">
              <a:solidFill>
                <a:prstClr val="black"/>
              </a:solidFill>
            </a:endParaRPr>
          </a:p>
        </p:txBody>
      </p:sp>
      <p:sp>
        <p:nvSpPr>
          <p:cNvPr id="23" name="正方形/長方形 22"/>
          <p:cNvSpPr/>
          <p:nvPr/>
        </p:nvSpPr>
        <p:spPr>
          <a:xfrm>
            <a:off x="6300192" y="2060848"/>
            <a:ext cx="1080120" cy="19442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01series</a:t>
            </a:r>
          </a:p>
          <a:p>
            <a:pPr algn="ctr"/>
            <a:r>
              <a:rPr lang="en-US" altLang="ja-JP" dirty="0" smtClean="0">
                <a:solidFill>
                  <a:prstClr val="black"/>
                </a:solidFill>
              </a:rPr>
              <a:t>Date(b)</a:t>
            </a:r>
            <a:endParaRPr lang="ja-JP" altLang="en-US" dirty="0">
              <a:solidFill>
                <a:prstClr val="black"/>
              </a:solidFill>
            </a:endParaRPr>
          </a:p>
        </p:txBody>
      </p:sp>
      <p:sp>
        <p:nvSpPr>
          <p:cNvPr id="25" name="正方形/長方形 24"/>
          <p:cNvSpPr/>
          <p:nvPr/>
        </p:nvSpPr>
        <p:spPr>
          <a:xfrm>
            <a:off x="2278919" y="2060848"/>
            <a:ext cx="1080120" cy="19442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00series</a:t>
            </a:r>
            <a:endParaRPr lang="en-US" altLang="ja-JP" dirty="0">
              <a:solidFill>
                <a:prstClr val="black"/>
              </a:solidFill>
            </a:endParaRPr>
          </a:p>
          <a:p>
            <a:pPr algn="ctr"/>
            <a:endParaRPr lang="en-US" altLang="ja-JP" dirty="0" smtClean="0">
              <a:solidFill>
                <a:prstClr val="black"/>
              </a:solidFill>
            </a:endParaRPr>
          </a:p>
          <a:p>
            <a:pPr algn="ctr"/>
            <a:r>
              <a:rPr lang="en-US" altLang="ja-JP" dirty="0" smtClean="0">
                <a:solidFill>
                  <a:prstClr val="black"/>
                </a:solidFill>
              </a:rPr>
              <a:t>Annex 4</a:t>
            </a:r>
          </a:p>
          <a:p>
            <a:pPr algn="ctr"/>
            <a:r>
              <a:rPr lang="en-US" altLang="ja-JP" dirty="0" smtClean="0">
                <a:solidFill>
                  <a:prstClr val="black"/>
                </a:solidFill>
              </a:rPr>
              <a:t>Sec.1</a:t>
            </a:r>
          </a:p>
          <a:p>
            <a:pPr algn="ctr"/>
            <a:r>
              <a:rPr lang="en-US" altLang="ja-JP" dirty="0" smtClean="0">
                <a:solidFill>
                  <a:prstClr val="black"/>
                </a:solidFill>
              </a:rPr>
              <a:t>R48/06</a:t>
            </a:r>
            <a:endParaRPr lang="en-US" altLang="ja-JP" dirty="0">
              <a:solidFill>
                <a:prstClr val="black"/>
              </a:solidFill>
            </a:endParaRPr>
          </a:p>
          <a:p>
            <a:pPr algn="ctr"/>
            <a:endParaRPr lang="en-US" altLang="ja-JP" dirty="0" smtClean="0">
              <a:solidFill>
                <a:prstClr val="black"/>
              </a:solidFill>
            </a:endParaRPr>
          </a:p>
        </p:txBody>
      </p:sp>
      <p:sp>
        <p:nvSpPr>
          <p:cNvPr id="31" name="角丸四角形吹き出し 30"/>
          <p:cNvSpPr/>
          <p:nvPr/>
        </p:nvSpPr>
        <p:spPr>
          <a:xfrm>
            <a:off x="3359039" y="4941168"/>
            <a:ext cx="1933041" cy="936104"/>
          </a:xfrm>
          <a:prstGeom prst="wedgeRoundRectCallout">
            <a:avLst>
              <a:gd name="adj1" fmla="val -43315"/>
              <a:gd name="adj2" fmla="val 73709"/>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smtClean="0">
                <a:solidFill>
                  <a:schemeClr val="tx1"/>
                </a:solidFill>
              </a:rPr>
              <a:t>L-IWVTA due to non-compliance </a:t>
            </a:r>
            <a:r>
              <a:rPr lang="en-US" altLang="ja-JP" sz="1600" dirty="0">
                <a:solidFill>
                  <a:schemeClr val="tx1"/>
                </a:solidFill>
              </a:rPr>
              <a:t>with R48/06</a:t>
            </a:r>
            <a:endParaRPr kumimoji="1" lang="ja-JP" altLang="en-US" sz="1600" dirty="0">
              <a:solidFill>
                <a:schemeClr val="tx1"/>
              </a:solidFill>
            </a:endParaRPr>
          </a:p>
        </p:txBody>
      </p:sp>
      <p:sp>
        <p:nvSpPr>
          <p:cNvPr id="32" name="角丸四角形吹き出し 31"/>
          <p:cNvSpPr/>
          <p:nvPr/>
        </p:nvSpPr>
        <p:spPr>
          <a:xfrm>
            <a:off x="6588224" y="2924944"/>
            <a:ext cx="2232248" cy="1227240"/>
          </a:xfrm>
          <a:prstGeom prst="wedgeRoundRectCallout">
            <a:avLst>
              <a:gd name="adj1" fmla="val -23215"/>
              <a:gd name="adj2" fmla="val 6433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smtClean="0">
                <a:solidFill>
                  <a:schemeClr val="tx1"/>
                </a:solidFill>
              </a:rPr>
              <a:t>At the time of change to U-IWVTA, c</a:t>
            </a:r>
            <a:r>
              <a:rPr lang="en-US" altLang="ja-JP" sz="1600" dirty="0" smtClean="0">
                <a:solidFill>
                  <a:schemeClr val="tx1"/>
                </a:solidFill>
              </a:rPr>
              <a:t>ompliance with R48/07 required on or </a:t>
            </a:r>
            <a:r>
              <a:rPr lang="en-US" altLang="ja-JP" sz="1600" dirty="0">
                <a:solidFill>
                  <a:schemeClr val="tx1"/>
                </a:solidFill>
              </a:rPr>
              <a:t>after Date(b</a:t>
            </a:r>
            <a:r>
              <a:rPr lang="en-US" altLang="ja-JP" sz="1600" dirty="0" smtClean="0">
                <a:solidFill>
                  <a:schemeClr val="tx1"/>
                </a:solidFill>
              </a:rPr>
              <a:t>)</a:t>
            </a:r>
            <a:endParaRPr kumimoji="1" lang="ja-JP" altLang="en-US" sz="1600" dirty="0">
              <a:solidFill>
                <a:schemeClr val="tx1"/>
              </a:solidFill>
            </a:endParaRPr>
          </a:p>
        </p:txBody>
      </p:sp>
      <p:cxnSp>
        <p:nvCxnSpPr>
          <p:cNvPr id="33" name="直線矢印コネクタ 32"/>
          <p:cNvCxnSpPr>
            <a:stCxn id="22" idx="2"/>
            <a:endCxn id="7" idx="0"/>
          </p:cNvCxnSpPr>
          <p:nvPr/>
        </p:nvCxnSpPr>
        <p:spPr>
          <a:xfrm>
            <a:off x="2855303" y="5149386"/>
            <a:ext cx="0" cy="51186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7220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2</a:t>
            </a:fld>
            <a:endParaRPr kumimoji="1" lang="ja-JP" altLang="en-US"/>
          </a:p>
        </p:txBody>
      </p:sp>
      <p:sp>
        <p:nvSpPr>
          <p:cNvPr id="7" name="テキスト ボックス 6"/>
          <p:cNvSpPr txBox="1"/>
          <p:nvPr/>
        </p:nvSpPr>
        <p:spPr>
          <a:xfrm>
            <a:off x="348928" y="213173"/>
            <a:ext cx="8496944" cy="954107"/>
          </a:xfrm>
          <a:prstGeom prst="rect">
            <a:avLst/>
          </a:prstGeom>
          <a:noFill/>
        </p:spPr>
        <p:txBody>
          <a:bodyPr wrap="square" rtlCol="0">
            <a:spAutoFit/>
          </a:bodyPr>
          <a:lstStyle/>
          <a:p>
            <a:r>
              <a:rPr lang="en-US" altLang="ja-JP" sz="2800" dirty="0" smtClean="0"/>
              <a:t>[1] </a:t>
            </a:r>
            <a:r>
              <a:rPr kumimoji="1" lang="en-US" altLang="ja-JP" sz="2800" dirty="0" smtClean="0"/>
              <a:t>7.4.1. </a:t>
            </a:r>
            <a:r>
              <a:rPr lang="en-US" altLang="ja-JP" sz="2800" dirty="0" smtClean="0"/>
              <a:t>Type not </a:t>
            </a:r>
            <a:r>
              <a:rPr lang="en-US" altLang="ja-JP" sz="2800" dirty="0"/>
              <a:t>affected by amendment </a:t>
            </a:r>
            <a:r>
              <a:rPr lang="en-US" altLang="ja-JP" sz="2800" dirty="0" smtClean="0"/>
              <a:t>of an individual UN-R</a:t>
            </a:r>
            <a:r>
              <a:rPr lang="ja-JP" altLang="en-US" sz="2800" dirty="0" smtClean="0"/>
              <a:t> </a:t>
            </a:r>
            <a:r>
              <a:rPr lang="en-US" altLang="ja-JP" sz="2800" dirty="0"/>
              <a:t>(1)</a:t>
            </a:r>
            <a:endParaRPr lang="en-US" altLang="ja-JP" sz="2800" dirty="0" smtClean="0"/>
          </a:p>
        </p:txBody>
      </p:sp>
      <p:graphicFrame>
        <p:nvGraphicFramePr>
          <p:cNvPr id="8" name="表 7"/>
          <p:cNvGraphicFramePr>
            <a:graphicFrameLocks noGrp="1"/>
          </p:cNvGraphicFramePr>
          <p:nvPr>
            <p:extLst>
              <p:ext uri="{D42A27DB-BD31-4B8C-83A1-F6EECF244321}">
                <p14:modId xmlns:p14="http://schemas.microsoft.com/office/powerpoint/2010/main" val="1879236996"/>
              </p:ext>
            </p:extLst>
          </p:nvPr>
        </p:nvGraphicFramePr>
        <p:xfrm>
          <a:off x="395536" y="1370484"/>
          <a:ext cx="8424936" cy="5243460"/>
        </p:xfrm>
        <a:graphic>
          <a:graphicData uri="http://schemas.openxmlformats.org/drawingml/2006/table">
            <a:tbl>
              <a:tblPr firstRow="1" bandRow="1">
                <a:tableStyleId>{D7AC3CCA-C797-4891-BE02-D94E43425B78}</a:tableStyleId>
              </a:tblPr>
              <a:tblGrid>
                <a:gridCol w="1587735"/>
                <a:gridCol w="6837201"/>
              </a:tblGrid>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a:t>
                      </a: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approval for Model A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U-IWVTA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正方形/長方形 8"/>
          <p:cNvSpPr/>
          <p:nvPr/>
        </p:nvSpPr>
        <p:spPr>
          <a:xfrm>
            <a:off x="2051720" y="5551371"/>
            <a:ext cx="1319134"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endParaRPr kumimoji="1" lang="ja-JP" altLang="en-US" dirty="0">
              <a:solidFill>
                <a:schemeClr val="tx1"/>
              </a:solidFill>
            </a:endParaRPr>
          </a:p>
        </p:txBody>
      </p:sp>
      <p:sp>
        <p:nvSpPr>
          <p:cNvPr id="10" name="正方形/長方形 9"/>
          <p:cNvSpPr/>
          <p:nvPr/>
        </p:nvSpPr>
        <p:spPr>
          <a:xfrm>
            <a:off x="3442862" y="1484784"/>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 Amend.</a:t>
            </a:r>
            <a:endParaRPr kumimoji="1" lang="ja-JP" altLang="en-US" dirty="0">
              <a:solidFill>
                <a:schemeClr val="tx1"/>
              </a:solidFill>
            </a:endParaRPr>
          </a:p>
        </p:txBody>
      </p:sp>
      <p:sp>
        <p:nvSpPr>
          <p:cNvPr id="11" name="正方形/長方形 10"/>
          <p:cNvSpPr/>
          <p:nvPr/>
        </p:nvSpPr>
        <p:spPr>
          <a:xfrm>
            <a:off x="5079180" y="2780928"/>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2" name="正方形/長方形 11"/>
          <p:cNvSpPr/>
          <p:nvPr/>
        </p:nvSpPr>
        <p:spPr>
          <a:xfrm>
            <a:off x="6300192" y="2780928"/>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3" name="正方形/長方形 12"/>
          <p:cNvSpPr/>
          <p:nvPr/>
        </p:nvSpPr>
        <p:spPr>
          <a:xfrm>
            <a:off x="6300192" y="1484784"/>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4" name="正方形/長方形 13"/>
          <p:cNvSpPr/>
          <p:nvPr/>
        </p:nvSpPr>
        <p:spPr>
          <a:xfrm>
            <a:off x="7596336" y="1484784"/>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cxnSp>
        <p:nvCxnSpPr>
          <p:cNvPr id="15" name="直線矢印コネクタ 14"/>
          <p:cNvCxnSpPr>
            <a:stCxn id="9" idx="3"/>
          </p:cNvCxnSpPr>
          <p:nvPr/>
        </p:nvCxnSpPr>
        <p:spPr>
          <a:xfrm>
            <a:off x="3370854" y="6019423"/>
            <a:ext cx="5377610" cy="0"/>
          </a:xfrm>
          <a:prstGeom prst="straightConnector1">
            <a:avLst/>
          </a:prstGeom>
          <a:ln w="38100">
            <a:solidFill>
              <a:schemeClr val="accent1">
                <a:lumMod val="7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2051720" y="4149080"/>
            <a:ext cx="1760908" cy="1008112"/>
          </a:xfrm>
          <a:prstGeom prst="rect">
            <a:avLst/>
          </a:prstGeom>
          <a:solidFill>
            <a:schemeClr val="bg1"/>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Model A not included in the scope of </a:t>
            </a:r>
            <a:r>
              <a:rPr kumimoji="1" lang="en-US" altLang="ja-JP" dirty="0" err="1" smtClean="0">
                <a:solidFill>
                  <a:schemeClr val="tx1"/>
                </a:solidFill>
              </a:rPr>
              <a:t>Rxx</a:t>
            </a:r>
            <a:endParaRPr kumimoji="1" lang="en-US" altLang="ja-JP" dirty="0" smtClean="0">
              <a:solidFill>
                <a:schemeClr val="tx1"/>
              </a:solidFill>
            </a:endParaRPr>
          </a:p>
        </p:txBody>
      </p:sp>
      <p:sp>
        <p:nvSpPr>
          <p:cNvPr id="19" name="角丸四角形 18"/>
          <p:cNvSpPr/>
          <p:nvPr/>
        </p:nvSpPr>
        <p:spPr>
          <a:xfrm>
            <a:off x="3876376" y="4772458"/>
            <a:ext cx="4812903" cy="110294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smtClean="0">
                <a:solidFill>
                  <a:schemeClr val="tx1"/>
                </a:solidFill>
              </a:rPr>
              <a:t>In this case, it </a:t>
            </a:r>
            <a:r>
              <a:rPr lang="en-US" altLang="ja-JP" dirty="0" smtClean="0">
                <a:solidFill>
                  <a:schemeClr val="tx1"/>
                </a:solidFill>
              </a:rPr>
              <a:t>remains mandatory for CPs to accept </a:t>
            </a:r>
            <a:r>
              <a:rPr kumimoji="1" lang="en-US" altLang="ja-JP" dirty="0" smtClean="0">
                <a:solidFill>
                  <a:schemeClr val="tx1"/>
                </a:solidFill>
              </a:rPr>
              <a:t>approvals under R0/00 even after </a:t>
            </a:r>
            <a:r>
              <a:rPr kumimoji="1" lang="en-US" altLang="ja-JP" dirty="0" err="1" smtClean="0">
                <a:solidFill>
                  <a:schemeClr val="tx1"/>
                </a:solidFill>
              </a:rPr>
              <a:t>Rxx</a:t>
            </a:r>
            <a:r>
              <a:rPr kumimoji="1" lang="en-US" altLang="ja-JP" dirty="0" smtClean="0">
                <a:solidFill>
                  <a:schemeClr val="tx1"/>
                </a:solidFill>
              </a:rPr>
              <a:t>/01 D</a:t>
            </a:r>
            <a:r>
              <a:rPr lang="en-US" altLang="ja-JP" dirty="0" smtClean="0">
                <a:solidFill>
                  <a:schemeClr val="tx1"/>
                </a:solidFill>
              </a:rPr>
              <a:t>ate(c); </a:t>
            </a:r>
            <a:r>
              <a:rPr lang="en-US" altLang="ja-JP" dirty="0">
                <a:solidFill>
                  <a:schemeClr val="tx1"/>
                </a:solidFill>
              </a:rPr>
              <a:t>e</a:t>
            </a:r>
            <a:r>
              <a:rPr lang="en-US" altLang="ja-JP" dirty="0" smtClean="0">
                <a:solidFill>
                  <a:schemeClr val="tx1"/>
                </a:solidFill>
              </a:rPr>
              <a:t>xtension </a:t>
            </a:r>
            <a:r>
              <a:rPr lang="en-US" altLang="ja-JP" dirty="0">
                <a:solidFill>
                  <a:schemeClr val="tx1"/>
                </a:solidFill>
              </a:rPr>
              <a:t>to </a:t>
            </a:r>
            <a:r>
              <a:rPr lang="en-US" altLang="ja-JP" dirty="0" smtClean="0">
                <a:solidFill>
                  <a:schemeClr val="tx1"/>
                </a:solidFill>
              </a:rPr>
              <a:t>R0/01 not required</a:t>
            </a:r>
          </a:p>
        </p:txBody>
      </p:sp>
    </p:spTree>
    <p:extLst>
      <p:ext uri="{BB962C8B-B14F-4D97-AF65-F5344CB8AC3E}">
        <p14:creationId xmlns:p14="http://schemas.microsoft.com/office/powerpoint/2010/main" val="1666524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395536" y="32853"/>
            <a:ext cx="8519864" cy="954107"/>
          </a:xfrm>
          <a:prstGeom prst="rect">
            <a:avLst/>
          </a:prstGeom>
          <a:noFill/>
        </p:spPr>
        <p:txBody>
          <a:bodyPr wrap="square" rtlCol="0">
            <a:spAutoFit/>
          </a:bodyPr>
          <a:lstStyle/>
          <a:p>
            <a:r>
              <a:rPr lang="en-US" altLang="ja-JP" sz="2800" dirty="0" smtClean="0"/>
              <a:t>[2] </a:t>
            </a:r>
            <a:r>
              <a:rPr kumimoji="1" lang="en-US" altLang="ja-JP" sz="2800" dirty="0" smtClean="0"/>
              <a:t>7.4.2. Type brought into compliance with an amended individual UN-R to maintain the </a:t>
            </a:r>
            <a:r>
              <a:rPr lang="en-US" altLang="ja-JP" sz="2800" dirty="0" smtClean="0"/>
              <a:t>U-IWVTA status (1)</a:t>
            </a:r>
          </a:p>
        </p:txBody>
      </p:sp>
      <p:sp>
        <p:nvSpPr>
          <p:cNvPr id="14" name="テキスト ボックス 13"/>
          <p:cNvSpPr txBox="1"/>
          <p:nvPr/>
        </p:nvSpPr>
        <p:spPr>
          <a:xfrm>
            <a:off x="395536" y="1268760"/>
            <a:ext cx="8424936" cy="1815882"/>
          </a:xfrm>
          <a:prstGeom prst="rect">
            <a:avLst/>
          </a:prstGeom>
          <a:solidFill>
            <a:schemeClr val="bg1"/>
          </a:solidFill>
          <a:ln>
            <a:solidFill>
              <a:schemeClr val="accent1"/>
            </a:solidFill>
          </a:ln>
        </p:spPr>
        <p:txBody>
          <a:bodyPr wrap="square" rtlCol="0">
            <a:spAutoFit/>
          </a:bodyPr>
          <a:lstStyle/>
          <a:p>
            <a:r>
              <a:rPr lang="en-GB" altLang="ja-JP" sz="2800" dirty="0">
                <a:latin typeface="Times New Roman" panose="02020603050405020304" pitchFamily="18" charset="0"/>
                <a:cs typeface="Times New Roman" panose="02020603050405020304" pitchFamily="18" charset="0"/>
              </a:rPr>
              <a:t>7.4.2.	The IWVTA type is affected and the manufacturer wants to maintain the universal status of the IWVTA and therefore applies for an extension of the type approval. The type approval marking shall be updated as necessary.</a:t>
            </a:r>
            <a:endParaRPr lang="ja-JP" altLang="ja-JP" sz="2800" dirty="0">
              <a:latin typeface="Times New Roman" panose="02020603050405020304" pitchFamily="18" charset="0"/>
              <a:cs typeface="Times New Roman" panose="02020603050405020304" pitchFamily="18" charset="0"/>
            </a:endParaRPr>
          </a:p>
        </p:txBody>
      </p:sp>
      <p:sp>
        <p:nvSpPr>
          <p:cNvPr id="16" name="スライド番号プレースホルダー 27"/>
          <p:cNvSpPr txBox="1">
            <a:spLocks/>
          </p:cNvSpPr>
          <p:nvPr/>
        </p:nvSpPr>
        <p:spPr>
          <a:xfrm>
            <a:off x="8686800" y="-14274"/>
            <a:ext cx="457200" cy="476250"/>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029FAF5-D1F8-4A78-BD33-F3E3C06D0755}" type="slidenum">
              <a:rPr lang="ja-JP" altLang="en-US" smtClean="0"/>
              <a:pPr/>
              <a:t>3</a:t>
            </a:fld>
            <a:endParaRPr lang="ja-JP" altLang="en-US" dirty="0"/>
          </a:p>
        </p:txBody>
      </p:sp>
      <p:sp>
        <p:nvSpPr>
          <p:cNvPr id="28" name="テキスト ボックス 27"/>
          <p:cNvSpPr txBox="1"/>
          <p:nvPr/>
        </p:nvSpPr>
        <p:spPr>
          <a:xfrm>
            <a:off x="395536" y="3501008"/>
            <a:ext cx="8424936" cy="2246769"/>
          </a:xfrm>
          <a:prstGeom prst="rect">
            <a:avLst/>
          </a:prstGeom>
          <a:solidFill>
            <a:schemeClr val="bg1"/>
          </a:solidFill>
          <a:ln>
            <a:solidFill>
              <a:schemeClr val="accent1"/>
            </a:solidFill>
          </a:ln>
        </p:spPr>
        <p:txBody>
          <a:bodyPr wrap="square" rtlCol="0">
            <a:spAutoFit/>
          </a:bodyPr>
          <a:lstStyle/>
          <a:p>
            <a:r>
              <a:rPr lang="en-US" altLang="ja-JP" sz="2800" dirty="0" smtClean="0">
                <a:latin typeface="Times New Roman" panose="02020603050405020304" pitchFamily="18" charset="0"/>
                <a:cs typeface="Times New Roman" panose="02020603050405020304" pitchFamily="18" charset="0"/>
              </a:rPr>
              <a:t>If the type is already in compliance with the amended series of amendments to </a:t>
            </a:r>
            <a:r>
              <a:rPr lang="en-US" altLang="ja-JP" sz="2800" dirty="0">
                <a:latin typeface="Times New Roman" panose="02020603050405020304" pitchFamily="18" charset="0"/>
                <a:cs typeface="Times New Roman" panose="02020603050405020304" pitchFamily="18" charset="0"/>
              </a:rPr>
              <a:t>an individual </a:t>
            </a:r>
            <a:r>
              <a:rPr lang="en-US" altLang="ja-JP" sz="2800" dirty="0" smtClean="0">
                <a:latin typeface="Times New Roman" panose="02020603050405020304" pitchFamily="18" charset="0"/>
                <a:cs typeface="Times New Roman" panose="02020603050405020304" pitchFamily="18" charset="0"/>
              </a:rPr>
              <a:t>UN-R at the time of amendment of UN-R0, it will be treated in the same way </a:t>
            </a:r>
            <a:r>
              <a:rPr lang="en-US" altLang="ja-JP" sz="2800" dirty="0">
                <a:latin typeface="Times New Roman" panose="02020603050405020304" pitchFamily="18" charset="0"/>
                <a:cs typeface="Times New Roman" panose="02020603050405020304" pitchFamily="18" charset="0"/>
              </a:rPr>
              <a:t>as </a:t>
            </a:r>
            <a:r>
              <a:rPr lang="en-US" altLang="ja-JP" sz="2800" dirty="0" smtClean="0">
                <a:latin typeface="Times New Roman" panose="02020603050405020304" pitchFamily="18" charset="0"/>
                <a:cs typeface="Times New Roman" panose="02020603050405020304" pitchFamily="18" charset="0"/>
              </a:rPr>
              <a:t>the “type </a:t>
            </a:r>
            <a:r>
              <a:rPr lang="en-US" altLang="ja-JP" sz="2800" dirty="0">
                <a:latin typeface="Times New Roman" panose="02020603050405020304" pitchFamily="18" charset="0"/>
                <a:cs typeface="Times New Roman" panose="02020603050405020304" pitchFamily="18" charset="0"/>
              </a:rPr>
              <a:t>not </a:t>
            </a:r>
            <a:r>
              <a:rPr lang="en-US" altLang="ja-JP" sz="2800" dirty="0" smtClean="0">
                <a:latin typeface="Times New Roman" panose="02020603050405020304" pitchFamily="18" charset="0"/>
                <a:cs typeface="Times New Roman" panose="02020603050405020304" pitchFamily="18" charset="0"/>
              </a:rPr>
              <a:t>affected” described in paragraph 7.4.1.</a:t>
            </a:r>
            <a:endParaRPr lang="ja-JP" altLang="ja-JP"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0970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989095377"/>
              </p:ext>
            </p:extLst>
          </p:nvPr>
        </p:nvGraphicFramePr>
        <p:xfrm>
          <a:off x="395536" y="1268760"/>
          <a:ext cx="8424936" cy="5243460"/>
        </p:xfrm>
        <a:graphic>
          <a:graphicData uri="http://schemas.openxmlformats.org/drawingml/2006/table">
            <a:tbl>
              <a:tblPr firstRow="1" bandRow="1">
                <a:tableStyleId>{D7AC3CCA-C797-4891-BE02-D94E43425B78}</a:tableStyleId>
              </a:tblPr>
              <a:tblGrid>
                <a:gridCol w="1840742"/>
                <a:gridCol w="6584194"/>
              </a:tblGrid>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approval for Model A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U-IWVTA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正方形/長方形 5"/>
          <p:cNvSpPr/>
          <p:nvPr/>
        </p:nvSpPr>
        <p:spPr>
          <a:xfrm>
            <a:off x="2267744" y="5301208"/>
            <a:ext cx="1175118"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endParaRPr kumimoji="1" lang="ja-JP" altLang="en-US" dirty="0">
              <a:solidFill>
                <a:schemeClr val="tx1"/>
              </a:solidFill>
            </a:endParaRPr>
          </a:p>
        </p:txBody>
      </p:sp>
      <p:sp>
        <p:nvSpPr>
          <p:cNvPr id="7" name="正方形/長方形 6"/>
          <p:cNvSpPr/>
          <p:nvPr/>
        </p:nvSpPr>
        <p:spPr>
          <a:xfrm>
            <a:off x="3442862" y="141277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8" name="正方形/長方形 7"/>
          <p:cNvSpPr/>
          <p:nvPr/>
        </p:nvSpPr>
        <p:spPr>
          <a:xfrm>
            <a:off x="5079180" y="2636912"/>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9" name="正方形/長方形 8"/>
          <p:cNvSpPr/>
          <p:nvPr/>
        </p:nvSpPr>
        <p:spPr>
          <a:xfrm>
            <a:off x="6300192" y="2636912"/>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0" name="正方形/長方形 9"/>
          <p:cNvSpPr/>
          <p:nvPr/>
        </p:nvSpPr>
        <p:spPr>
          <a:xfrm>
            <a:off x="6300192" y="141277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1" name="正方形/長方形 10"/>
          <p:cNvSpPr/>
          <p:nvPr/>
        </p:nvSpPr>
        <p:spPr>
          <a:xfrm>
            <a:off x="7596336" y="141277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2" name="テキスト ボックス 11"/>
          <p:cNvSpPr txBox="1"/>
          <p:nvPr/>
        </p:nvSpPr>
        <p:spPr>
          <a:xfrm>
            <a:off x="395536" y="32853"/>
            <a:ext cx="8519864" cy="954107"/>
          </a:xfrm>
          <a:prstGeom prst="rect">
            <a:avLst/>
          </a:prstGeom>
          <a:noFill/>
        </p:spPr>
        <p:txBody>
          <a:bodyPr wrap="square" rtlCol="0">
            <a:spAutoFit/>
          </a:bodyPr>
          <a:lstStyle/>
          <a:p>
            <a:r>
              <a:rPr lang="en-US" altLang="ja-JP" sz="2800" dirty="0" smtClean="0"/>
              <a:t>[2] </a:t>
            </a:r>
            <a:r>
              <a:rPr kumimoji="1" lang="en-US" altLang="ja-JP" sz="2800" dirty="0" smtClean="0"/>
              <a:t>7.4.2. </a:t>
            </a:r>
            <a:r>
              <a:rPr lang="en-US" altLang="ja-JP" sz="2800" dirty="0"/>
              <a:t>Type brought into compliance with an amended individual UN-R to maintain the U-IWVTA status (1)</a:t>
            </a:r>
            <a:endParaRPr lang="en-US" altLang="ja-JP" sz="2800" dirty="0" smtClean="0"/>
          </a:p>
        </p:txBody>
      </p:sp>
      <p:cxnSp>
        <p:nvCxnSpPr>
          <p:cNvPr id="13" name="直線矢印コネクタ 12"/>
          <p:cNvCxnSpPr>
            <a:stCxn id="6" idx="3"/>
            <a:endCxn id="20" idx="1"/>
          </p:cNvCxnSpPr>
          <p:nvPr/>
        </p:nvCxnSpPr>
        <p:spPr>
          <a:xfrm flipV="1">
            <a:off x="3442862" y="5766743"/>
            <a:ext cx="447315"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6" name="スライド番号プレースホルダー 27"/>
          <p:cNvSpPr txBox="1">
            <a:spLocks/>
          </p:cNvSpPr>
          <p:nvPr/>
        </p:nvSpPr>
        <p:spPr>
          <a:xfrm>
            <a:off x="8686800" y="-14274"/>
            <a:ext cx="457200" cy="476250"/>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029FAF5-D1F8-4A78-BD33-F3E3C06D0755}" type="slidenum">
              <a:rPr lang="ja-JP" altLang="en-US" smtClean="0"/>
              <a:pPr/>
              <a:t>4</a:t>
            </a:fld>
            <a:endParaRPr lang="ja-JP" altLang="en-US" dirty="0"/>
          </a:p>
        </p:txBody>
      </p:sp>
      <p:sp>
        <p:nvSpPr>
          <p:cNvPr id="17" name="正方形/長方形 16"/>
          <p:cNvSpPr/>
          <p:nvPr/>
        </p:nvSpPr>
        <p:spPr>
          <a:xfrm>
            <a:off x="2207231" y="3938090"/>
            <a:ext cx="1296144" cy="77924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18" name="直線矢印コネクタ 17"/>
          <p:cNvCxnSpPr>
            <a:stCxn id="17" idx="2"/>
            <a:endCxn id="6" idx="0"/>
          </p:cNvCxnSpPr>
          <p:nvPr/>
        </p:nvCxnSpPr>
        <p:spPr>
          <a:xfrm>
            <a:off x="2855303" y="4717338"/>
            <a:ext cx="0" cy="583870"/>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3890177" y="3933056"/>
            <a:ext cx="1296144" cy="78428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a:t>
            </a:r>
            <a:r>
              <a:rPr kumimoji="1" lang="en-US" altLang="ja-JP" u="sng" dirty="0" smtClean="0">
                <a:solidFill>
                  <a:schemeClr val="tx1"/>
                </a:solidFill>
              </a:rPr>
              <a:t>01</a:t>
            </a:r>
          </a:p>
          <a:p>
            <a:pPr algn="ctr"/>
            <a:r>
              <a:rPr lang="en-US" altLang="ja-JP" dirty="0" smtClean="0">
                <a:solidFill>
                  <a:schemeClr val="tx1"/>
                </a:solidFill>
              </a:rPr>
              <a:t>Extension</a:t>
            </a:r>
            <a:endParaRPr kumimoji="1" lang="ja-JP" altLang="en-US" dirty="0">
              <a:solidFill>
                <a:schemeClr val="tx1"/>
              </a:solidFill>
            </a:endParaRPr>
          </a:p>
        </p:txBody>
      </p:sp>
      <p:sp>
        <p:nvSpPr>
          <p:cNvPr id="20" name="正方形/長方形 19"/>
          <p:cNvSpPr/>
          <p:nvPr/>
        </p:nvSpPr>
        <p:spPr>
          <a:xfrm>
            <a:off x="3890177" y="5296174"/>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kumimoji="1" lang="en-US" altLang="ja-JP" dirty="0" smtClean="0">
                <a:solidFill>
                  <a:schemeClr val="tx1"/>
                </a:solidFill>
              </a:rPr>
              <a:t>U-IWVTA</a:t>
            </a:r>
          </a:p>
          <a:p>
            <a:pPr algn="ctr"/>
            <a:r>
              <a:rPr lang="en-US" altLang="ja-JP" dirty="0" smtClean="0">
                <a:solidFill>
                  <a:schemeClr val="tx1"/>
                </a:solidFill>
              </a:rPr>
              <a:t>Extension</a:t>
            </a:r>
            <a:endParaRPr kumimoji="1" lang="ja-JP" altLang="en-US" dirty="0">
              <a:solidFill>
                <a:schemeClr val="tx1"/>
              </a:solidFill>
            </a:endParaRPr>
          </a:p>
        </p:txBody>
      </p:sp>
      <p:cxnSp>
        <p:nvCxnSpPr>
          <p:cNvPr id="21" name="直線矢印コネクタ 20"/>
          <p:cNvCxnSpPr>
            <a:stCxn id="19" idx="2"/>
            <a:endCxn id="20" idx="0"/>
          </p:cNvCxnSpPr>
          <p:nvPr/>
        </p:nvCxnSpPr>
        <p:spPr>
          <a:xfrm>
            <a:off x="4538249" y="4717338"/>
            <a:ext cx="0" cy="5788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17" idx="3"/>
            <a:endCxn id="19" idx="1"/>
          </p:cNvCxnSpPr>
          <p:nvPr/>
        </p:nvCxnSpPr>
        <p:spPr>
          <a:xfrm flipV="1">
            <a:off x="3503375" y="4325197"/>
            <a:ext cx="386802"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3" name="四角形吹き出し 22"/>
          <p:cNvSpPr/>
          <p:nvPr/>
        </p:nvSpPr>
        <p:spPr>
          <a:xfrm>
            <a:off x="1619672" y="2636912"/>
            <a:ext cx="2363250" cy="943417"/>
          </a:xfrm>
          <a:prstGeom prst="wedgeRectCallout">
            <a:avLst>
              <a:gd name="adj1" fmla="val 43325"/>
              <a:gd name="adj2" fmla="val 863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solidFill>
                  <a:schemeClr val="tx1"/>
                </a:solidFill>
              </a:rPr>
              <a:t>Brought into compliance with </a:t>
            </a:r>
            <a:r>
              <a:rPr lang="en-US" altLang="ja-JP" sz="1600" dirty="0" err="1" smtClean="0">
                <a:solidFill>
                  <a:schemeClr val="tx1"/>
                </a:solidFill>
              </a:rPr>
              <a:t>Rxx</a:t>
            </a:r>
            <a:r>
              <a:rPr lang="en-US" altLang="ja-JP" sz="1600" dirty="0" smtClean="0">
                <a:solidFill>
                  <a:schemeClr val="tx1"/>
                </a:solidFill>
              </a:rPr>
              <a:t>/01 before its inclusion in Annex 4 of R0</a:t>
            </a:r>
            <a:endParaRPr lang="ja-JP" altLang="en-US" sz="1600" dirty="0">
              <a:solidFill>
                <a:schemeClr val="tx1"/>
              </a:solidFill>
            </a:endParaRPr>
          </a:p>
        </p:txBody>
      </p:sp>
      <p:cxnSp>
        <p:nvCxnSpPr>
          <p:cNvPr id="24" name="直線矢印コネクタ 23"/>
          <p:cNvCxnSpPr/>
          <p:nvPr/>
        </p:nvCxnSpPr>
        <p:spPr>
          <a:xfrm flipV="1">
            <a:off x="5186321" y="5765226"/>
            <a:ext cx="3634151" cy="4035"/>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5" name="角丸四角形 24"/>
          <p:cNvSpPr/>
          <p:nvPr/>
        </p:nvSpPr>
        <p:spPr>
          <a:xfrm>
            <a:off x="5446440" y="4717338"/>
            <a:ext cx="3240360" cy="9441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rPr>
              <a:t>In this case, it remains mandatory for CPs to accept approvals under R0/00 even after </a:t>
            </a:r>
            <a:r>
              <a:rPr lang="en-US" altLang="ja-JP" sz="1600" dirty="0" err="1">
                <a:solidFill>
                  <a:schemeClr val="tx1"/>
                </a:solidFill>
              </a:rPr>
              <a:t>Rxx</a:t>
            </a:r>
            <a:r>
              <a:rPr lang="en-US" altLang="ja-JP" sz="1600" dirty="0">
                <a:solidFill>
                  <a:schemeClr val="tx1"/>
                </a:solidFill>
              </a:rPr>
              <a:t>/01 Date(c</a:t>
            </a:r>
            <a:r>
              <a:rPr lang="en-US" altLang="ja-JP" sz="1600" dirty="0" smtClean="0">
                <a:solidFill>
                  <a:schemeClr val="tx1"/>
                </a:solidFill>
              </a:rPr>
              <a:t>).</a:t>
            </a:r>
          </a:p>
        </p:txBody>
      </p:sp>
      <p:cxnSp>
        <p:nvCxnSpPr>
          <p:cNvPr id="26" name="直線矢印コネクタ 25"/>
          <p:cNvCxnSpPr>
            <a:stCxn id="19" idx="3"/>
          </p:cNvCxnSpPr>
          <p:nvPr/>
        </p:nvCxnSpPr>
        <p:spPr>
          <a:xfrm flipV="1">
            <a:off x="5186321" y="4321163"/>
            <a:ext cx="3634151" cy="4034"/>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082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323528" y="32853"/>
            <a:ext cx="8496944" cy="954107"/>
          </a:xfrm>
          <a:prstGeom prst="rect">
            <a:avLst/>
          </a:prstGeom>
          <a:noFill/>
        </p:spPr>
        <p:txBody>
          <a:bodyPr wrap="square" rtlCol="0">
            <a:spAutoFit/>
          </a:bodyPr>
          <a:lstStyle/>
          <a:p>
            <a:r>
              <a:rPr lang="en-US" altLang="ja-JP" sz="2800" dirty="0" smtClean="0"/>
              <a:t>[3] </a:t>
            </a:r>
            <a:r>
              <a:rPr kumimoji="1" lang="en-US" altLang="ja-JP" sz="2800" dirty="0" smtClean="0"/>
              <a:t>7.4.2. </a:t>
            </a:r>
            <a:r>
              <a:rPr lang="en-US" altLang="ja-JP" sz="2800" dirty="0"/>
              <a:t>Type brought into compliance with an amended individual UN-R to maintain the U-IWVTA </a:t>
            </a:r>
            <a:r>
              <a:rPr lang="en-US" altLang="ja-JP" sz="2800" dirty="0" smtClean="0"/>
              <a:t>status (2)</a:t>
            </a:r>
          </a:p>
        </p:txBody>
      </p:sp>
      <p:sp>
        <p:nvSpPr>
          <p:cNvPr id="16" name="スライド番号プレースホルダー 27"/>
          <p:cNvSpPr txBox="1">
            <a:spLocks/>
          </p:cNvSpPr>
          <p:nvPr/>
        </p:nvSpPr>
        <p:spPr>
          <a:xfrm>
            <a:off x="8686800" y="-14274"/>
            <a:ext cx="457200" cy="476250"/>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029FAF5-D1F8-4A78-BD33-F3E3C06D0755}" type="slidenum">
              <a:rPr lang="ja-JP" altLang="en-US" smtClean="0"/>
              <a:pPr/>
              <a:t>5</a:t>
            </a:fld>
            <a:endParaRPr lang="ja-JP" altLang="en-US" dirty="0"/>
          </a:p>
        </p:txBody>
      </p:sp>
      <p:sp>
        <p:nvSpPr>
          <p:cNvPr id="26" name="テキスト ボックス 25"/>
          <p:cNvSpPr txBox="1"/>
          <p:nvPr/>
        </p:nvSpPr>
        <p:spPr>
          <a:xfrm>
            <a:off x="395536" y="3501008"/>
            <a:ext cx="8424936" cy="1815882"/>
          </a:xfrm>
          <a:prstGeom prst="rect">
            <a:avLst/>
          </a:prstGeom>
          <a:solidFill>
            <a:schemeClr val="bg1"/>
          </a:solidFill>
          <a:ln>
            <a:solidFill>
              <a:schemeClr val="accent1"/>
            </a:solidFill>
          </a:ln>
        </p:spPr>
        <p:txBody>
          <a:bodyPr wrap="square" rtlCol="0">
            <a:spAutoFit/>
          </a:bodyPr>
          <a:lstStyle/>
          <a:p>
            <a:r>
              <a:rPr lang="en-US" altLang="ja-JP" sz="2800" dirty="0" smtClean="0">
                <a:latin typeface="Times New Roman" panose="02020603050405020304" pitchFamily="18" charset="0"/>
                <a:cs typeface="Times New Roman" panose="02020603050405020304" pitchFamily="18" charset="0"/>
              </a:rPr>
              <a:t>If the type is yet to be in compliance with the amended series of amendments to an individual UN-R, application for extension will be made to maintain the U-IWVTA status.</a:t>
            </a:r>
            <a:endParaRPr lang="ja-JP" altLang="ja-JP" sz="2800" dirty="0">
              <a:latin typeface="Times New Roman" panose="02020603050405020304" pitchFamily="18" charset="0"/>
              <a:cs typeface="Times New Roman" panose="02020603050405020304" pitchFamily="18" charset="0"/>
            </a:endParaRPr>
          </a:p>
        </p:txBody>
      </p:sp>
      <p:sp>
        <p:nvSpPr>
          <p:cNvPr id="27" name="テキスト ボックス 26"/>
          <p:cNvSpPr txBox="1"/>
          <p:nvPr/>
        </p:nvSpPr>
        <p:spPr>
          <a:xfrm>
            <a:off x="395536" y="1268760"/>
            <a:ext cx="8424936" cy="1815882"/>
          </a:xfrm>
          <a:prstGeom prst="rect">
            <a:avLst/>
          </a:prstGeom>
          <a:solidFill>
            <a:schemeClr val="bg1"/>
          </a:solidFill>
          <a:ln>
            <a:solidFill>
              <a:schemeClr val="accent1"/>
            </a:solidFill>
          </a:ln>
        </p:spPr>
        <p:txBody>
          <a:bodyPr wrap="square" rtlCol="0">
            <a:spAutoFit/>
          </a:bodyPr>
          <a:lstStyle/>
          <a:p>
            <a:r>
              <a:rPr lang="en-GB" altLang="ja-JP" sz="2800" dirty="0">
                <a:latin typeface="Times New Roman" panose="02020603050405020304" pitchFamily="18" charset="0"/>
                <a:cs typeface="Times New Roman" panose="02020603050405020304" pitchFamily="18" charset="0"/>
              </a:rPr>
              <a:t>7.4.2.	The IWVTA type is affected and the manufacturer wants to maintain the universal status of the IWVTA and therefore applies for an extension of the type approval. The type approval marking shall be updated as necessary.</a:t>
            </a:r>
            <a:endParaRPr lang="ja-JP" altLang="ja-JP"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99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6</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307220638"/>
              </p:ext>
            </p:extLst>
          </p:nvPr>
        </p:nvGraphicFramePr>
        <p:xfrm>
          <a:off x="323528" y="1772816"/>
          <a:ext cx="8496944" cy="5071398"/>
        </p:xfrm>
        <a:graphic>
          <a:graphicData uri="http://schemas.openxmlformats.org/drawingml/2006/table">
            <a:tbl>
              <a:tblPr firstRow="1" bandRow="1">
                <a:tableStyleId>{D7AC3CCA-C797-4891-BE02-D94E43425B78}</a:tableStyleId>
              </a:tblPr>
              <a:tblGrid>
                <a:gridCol w="1601306"/>
                <a:gridCol w="6895638"/>
              </a:tblGrid>
              <a:tr h="1202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02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322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approval for Model A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02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U-IWVTA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正方形/長方形 5"/>
          <p:cNvSpPr/>
          <p:nvPr/>
        </p:nvSpPr>
        <p:spPr>
          <a:xfrm>
            <a:off x="2256249" y="5733256"/>
            <a:ext cx="1175118"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endParaRPr kumimoji="1" lang="ja-JP" altLang="en-US" dirty="0">
              <a:solidFill>
                <a:schemeClr val="tx1"/>
              </a:solidFill>
            </a:endParaRPr>
          </a:p>
        </p:txBody>
      </p:sp>
      <p:sp>
        <p:nvSpPr>
          <p:cNvPr id="7" name="正方形/長方形 6"/>
          <p:cNvSpPr/>
          <p:nvPr/>
        </p:nvSpPr>
        <p:spPr>
          <a:xfrm>
            <a:off x="3442862" y="1916832"/>
            <a:ext cx="1080120" cy="9361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8" name="正方形/長方形 7"/>
          <p:cNvSpPr/>
          <p:nvPr/>
        </p:nvSpPr>
        <p:spPr>
          <a:xfrm>
            <a:off x="5079180" y="306896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kumimoji="1" lang="en-US" altLang="ja-JP" dirty="0" smtClean="0">
                <a:solidFill>
                  <a:schemeClr val="tx1"/>
                </a:solidFill>
              </a:rPr>
              <a:t>Amend.</a:t>
            </a:r>
            <a:endParaRPr kumimoji="1" lang="ja-JP" altLang="en-US" dirty="0">
              <a:solidFill>
                <a:schemeClr val="tx1"/>
              </a:solidFill>
            </a:endParaRPr>
          </a:p>
        </p:txBody>
      </p:sp>
      <p:sp>
        <p:nvSpPr>
          <p:cNvPr id="9" name="正方形/長方形 8"/>
          <p:cNvSpPr/>
          <p:nvPr/>
        </p:nvSpPr>
        <p:spPr>
          <a:xfrm>
            <a:off x="6300192" y="306896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0" name="正方形/長方形 9"/>
          <p:cNvSpPr/>
          <p:nvPr/>
        </p:nvSpPr>
        <p:spPr>
          <a:xfrm>
            <a:off x="6300192" y="1916832"/>
            <a:ext cx="1080120" cy="9361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1" name="正方形/長方形 10"/>
          <p:cNvSpPr/>
          <p:nvPr/>
        </p:nvSpPr>
        <p:spPr>
          <a:xfrm>
            <a:off x="7596336" y="1916832"/>
            <a:ext cx="1080120" cy="9361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2" name="テキスト ボックス 11"/>
          <p:cNvSpPr txBox="1"/>
          <p:nvPr/>
        </p:nvSpPr>
        <p:spPr>
          <a:xfrm>
            <a:off x="323528" y="-99392"/>
            <a:ext cx="8496944" cy="954107"/>
          </a:xfrm>
          <a:prstGeom prst="rect">
            <a:avLst/>
          </a:prstGeom>
          <a:noFill/>
        </p:spPr>
        <p:txBody>
          <a:bodyPr wrap="square" rtlCol="0">
            <a:spAutoFit/>
          </a:bodyPr>
          <a:lstStyle/>
          <a:p>
            <a:r>
              <a:rPr lang="en-US" altLang="ja-JP" sz="2800" dirty="0" smtClean="0"/>
              <a:t>[3] </a:t>
            </a:r>
            <a:r>
              <a:rPr kumimoji="1" lang="en-US" altLang="ja-JP" sz="2800" dirty="0" smtClean="0"/>
              <a:t>7.4.2. </a:t>
            </a:r>
            <a:r>
              <a:rPr lang="en-US" altLang="ja-JP" sz="2800" dirty="0"/>
              <a:t>Type brought into compliance with an amended individual UN-R to maintain the U-IWVTA </a:t>
            </a:r>
            <a:r>
              <a:rPr lang="en-US" altLang="ja-JP" sz="2800" dirty="0" smtClean="0"/>
              <a:t>status (2)</a:t>
            </a:r>
          </a:p>
        </p:txBody>
      </p:sp>
      <p:cxnSp>
        <p:nvCxnSpPr>
          <p:cNvPr id="13" name="直線矢印コネクタ 12"/>
          <p:cNvCxnSpPr>
            <a:stCxn id="6" idx="3"/>
            <a:endCxn id="20" idx="1"/>
          </p:cNvCxnSpPr>
          <p:nvPr/>
        </p:nvCxnSpPr>
        <p:spPr>
          <a:xfrm flipV="1">
            <a:off x="3431367" y="6198791"/>
            <a:ext cx="2439684"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23528" y="777478"/>
            <a:ext cx="8496944" cy="923330"/>
          </a:xfrm>
          <a:prstGeom prst="rect">
            <a:avLst/>
          </a:prstGeom>
          <a:solidFill>
            <a:schemeClr val="bg1"/>
          </a:solidFill>
          <a:ln>
            <a:solidFill>
              <a:schemeClr val="accent1"/>
            </a:solidFill>
          </a:ln>
        </p:spPr>
        <p:txBody>
          <a:bodyPr wrap="square" rtlCol="0">
            <a:spAutoFit/>
          </a:bodyPr>
          <a:lstStyle/>
          <a:p>
            <a:r>
              <a:rPr lang="en-GB" altLang="ja-JP" dirty="0">
                <a:latin typeface="Times New Roman" panose="02020603050405020304" pitchFamily="18" charset="0"/>
                <a:cs typeface="Times New Roman" panose="02020603050405020304" pitchFamily="18" charset="0"/>
              </a:rPr>
              <a:t>7.4.2.	The IWVTA type is affected and the manufacturer wants to maintain the universal status of the IWVTA and therefore applies for an extension of the type approval. The type approval marking shall be updated as necessary.</a:t>
            </a:r>
            <a:endParaRPr lang="ja-JP" altLang="ja-JP" dirty="0">
              <a:latin typeface="Times New Roman" panose="02020603050405020304" pitchFamily="18" charset="0"/>
              <a:cs typeface="Times New Roman" panose="02020603050405020304" pitchFamily="18" charset="0"/>
            </a:endParaRPr>
          </a:p>
        </p:txBody>
      </p:sp>
      <p:sp>
        <p:nvSpPr>
          <p:cNvPr id="17" name="正方形/長方形 16"/>
          <p:cNvSpPr/>
          <p:nvPr/>
        </p:nvSpPr>
        <p:spPr>
          <a:xfrm>
            <a:off x="2195736" y="4370138"/>
            <a:ext cx="1296144" cy="77924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18" name="直線矢印コネクタ 17"/>
          <p:cNvCxnSpPr>
            <a:stCxn id="17" idx="2"/>
            <a:endCxn id="6" idx="0"/>
          </p:cNvCxnSpPr>
          <p:nvPr/>
        </p:nvCxnSpPr>
        <p:spPr>
          <a:xfrm>
            <a:off x="2843808" y="5149386"/>
            <a:ext cx="0" cy="583870"/>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5871051" y="4365104"/>
            <a:ext cx="1425758" cy="78428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a:t>
            </a:r>
            <a:r>
              <a:rPr kumimoji="1" lang="en-US" altLang="ja-JP" u="sng" dirty="0" smtClean="0">
                <a:solidFill>
                  <a:schemeClr val="tx1"/>
                </a:solidFill>
              </a:rPr>
              <a:t>01</a:t>
            </a:r>
          </a:p>
          <a:p>
            <a:pPr algn="ctr"/>
            <a:r>
              <a:rPr lang="en-US" altLang="ja-JP" dirty="0" smtClean="0">
                <a:solidFill>
                  <a:schemeClr val="tx1"/>
                </a:solidFill>
              </a:rPr>
              <a:t>Extension</a:t>
            </a:r>
            <a:endParaRPr kumimoji="1" lang="ja-JP" altLang="en-US" dirty="0">
              <a:solidFill>
                <a:schemeClr val="tx1"/>
              </a:solidFill>
            </a:endParaRPr>
          </a:p>
        </p:txBody>
      </p:sp>
      <p:sp>
        <p:nvSpPr>
          <p:cNvPr id="20" name="正方形/長方形 19"/>
          <p:cNvSpPr/>
          <p:nvPr/>
        </p:nvSpPr>
        <p:spPr>
          <a:xfrm>
            <a:off x="5871051" y="5728222"/>
            <a:ext cx="1425758"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kumimoji="1" lang="en-US" altLang="ja-JP" u="sng" dirty="0" smtClean="0">
                <a:solidFill>
                  <a:schemeClr val="tx1"/>
                </a:solidFill>
              </a:rPr>
              <a:t>01</a:t>
            </a:r>
          </a:p>
          <a:p>
            <a:pPr algn="ctr"/>
            <a:r>
              <a:rPr kumimoji="1" lang="en-US" altLang="ja-JP" dirty="0" smtClean="0">
                <a:solidFill>
                  <a:schemeClr val="tx1"/>
                </a:solidFill>
              </a:rPr>
              <a:t>U-IWVTA</a:t>
            </a:r>
          </a:p>
          <a:p>
            <a:pPr algn="ctr"/>
            <a:r>
              <a:rPr lang="en-US" altLang="ja-JP" dirty="0" smtClean="0">
                <a:solidFill>
                  <a:schemeClr val="tx1"/>
                </a:solidFill>
              </a:rPr>
              <a:t>Extension</a:t>
            </a:r>
            <a:endParaRPr kumimoji="1" lang="ja-JP" altLang="en-US" dirty="0">
              <a:solidFill>
                <a:schemeClr val="tx1"/>
              </a:solidFill>
            </a:endParaRPr>
          </a:p>
        </p:txBody>
      </p:sp>
      <p:cxnSp>
        <p:nvCxnSpPr>
          <p:cNvPr id="21" name="直線矢印コネクタ 20"/>
          <p:cNvCxnSpPr>
            <a:stCxn id="19" idx="2"/>
            <a:endCxn id="20" idx="0"/>
          </p:cNvCxnSpPr>
          <p:nvPr/>
        </p:nvCxnSpPr>
        <p:spPr>
          <a:xfrm>
            <a:off x="6583930" y="5149386"/>
            <a:ext cx="0" cy="5788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17" idx="3"/>
            <a:endCxn id="19" idx="1"/>
          </p:cNvCxnSpPr>
          <p:nvPr/>
        </p:nvCxnSpPr>
        <p:spPr>
          <a:xfrm flipV="1">
            <a:off x="3491880" y="4757245"/>
            <a:ext cx="2379171"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20" idx="3"/>
          </p:cNvCxnSpPr>
          <p:nvPr/>
        </p:nvCxnSpPr>
        <p:spPr>
          <a:xfrm>
            <a:off x="7296809" y="6198791"/>
            <a:ext cx="1512168"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19" idx="3"/>
          </p:cNvCxnSpPr>
          <p:nvPr/>
        </p:nvCxnSpPr>
        <p:spPr>
          <a:xfrm>
            <a:off x="7296809" y="4757245"/>
            <a:ext cx="1512168"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3297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62589" y="1279563"/>
            <a:ext cx="8856984" cy="1938992"/>
          </a:xfrm>
          <a:prstGeom prst="rect">
            <a:avLst/>
          </a:prstGeom>
          <a:solidFill>
            <a:schemeClr val="bg1"/>
          </a:solidFill>
          <a:ln>
            <a:solidFill>
              <a:schemeClr val="accent1"/>
            </a:solidFill>
          </a:ln>
        </p:spPr>
        <p:txBody>
          <a:bodyPr wrap="square" rtlCol="0">
            <a:spAutoFit/>
          </a:bodyPr>
          <a:lstStyle/>
          <a:p>
            <a:r>
              <a:rPr lang="en-GB" altLang="ja-JP" sz="2000" dirty="0"/>
              <a:t>7.4.3.	The IWVTA type is affected but the manufacturer does not want to maintain the universal status of the IWVTA. In that case, the U-IWVTA shall be </a:t>
            </a:r>
            <a:r>
              <a:rPr lang="en-US" altLang="ja-JP" sz="2000" dirty="0"/>
              <a:t>withdrawn (effective at the date the IWVTA ceases to be universal). For the continued production a new L-IWVTA shall be issued. However, when granting this new L-IWVTA, transitional provisions of UN R0 and UN Regulations in Annex 4 shall be interpreted as if an existing IWVTA were extended.</a:t>
            </a:r>
            <a:endParaRPr lang="ja-JP" altLang="ja-JP" sz="2000" dirty="0">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51519" y="116632"/>
            <a:ext cx="8191989" cy="954107"/>
          </a:xfrm>
          <a:prstGeom prst="rect">
            <a:avLst/>
          </a:prstGeom>
          <a:noFill/>
        </p:spPr>
        <p:txBody>
          <a:bodyPr wrap="square" rtlCol="0">
            <a:spAutoFit/>
          </a:bodyPr>
          <a:lstStyle/>
          <a:p>
            <a:r>
              <a:rPr kumimoji="1" lang="en-US" altLang="ja-JP" sz="2800" dirty="0" smtClean="0"/>
              <a:t>[4] 7.4.3. </a:t>
            </a:r>
            <a:r>
              <a:rPr lang="en-US" altLang="ja-JP" sz="2800" dirty="0"/>
              <a:t>Type not in compliance with an amended individual </a:t>
            </a:r>
            <a:r>
              <a:rPr lang="en-US" altLang="ja-JP" sz="2800" dirty="0" smtClean="0"/>
              <a:t>UN-R; </a:t>
            </a:r>
            <a:r>
              <a:rPr lang="en-US" altLang="ja-JP" sz="2800" dirty="0"/>
              <a:t>its </a:t>
            </a:r>
            <a:r>
              <a:rPr lang="en-US" altLang="ja-JP" sz="2800" dirty="0" smtClean="0"/>
              <a:t>status changed </a:t>
            </a:r>
            <a:r>
              <a:rPr lang="en-US" altLang="ja-JP" sz="2800" dirty="0"/>
              <a:t>to L-IWVTA</a:t>
            </a:r>
            <a:endParaRPr lang="en-US" altLang="ja-JP" sz="2800" dirty="0" smtClean="0"/>
          </a:p>
        </p:txBody>
      </p:sp>
      <p:sp>
        <p:nvSpPr>
          <p:cNvPr id="2" name="スライド番号プレースホルダー 1"/>
          <p:cNvSpPr>
            <a:spLocks noGrp="1"/>
          </p:cNvSpPr>
          <p:nvPr>
            <p:ph type="sldNum" sz="quarter" idx="12"/>
          </p:nvPr>
        </p:nvSpPr>
        <p:spPr/>
        <p:txBody>
          <a:bodyPr/>
          <a:lstStyle/>
          <a:p>
            <a:fld id="{3DAF81BE-5A67-4827-9B17-BAC8DC6C5C1C}" type="slidenum">
              <a:rPr kumimoji="1" lang="ja-JP" altLang="en-US" smtClean="0"/>
              <a:t>7</a:t>
            </a:fld>
            <a:endParaRPr kumimoji="1" lang="ja-JP" altLang="en-US"/>
          </a:p>
        </p:txBody>
      </p:sp>
    </p:spTree>
    <p:extLst>
      <p:ext uri="{BB962C8B-B14F-4D97-AF65-F5344CB8AC3E}">
        <p14:creationId xmlns:p14="http://schemas.microsoft.com/office/powerpoint/2010/main" val="159513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773207747"/>
              </p:ext>
            </p:extLst>
          </p:nvPr>
        </p:nvGraphicFramePr>
        <p:xfrm>
          <a:off x="107504" y="999687"/>
          <a:ext cx="8722625" cy="5722812"/>
        </p:xfrm>
        <a:graphic>
          <a:graphicData uri="http://schemas.openxmlformats.org/drawingml/2006/table">
            <a:tbl>
              <a:tblPr firstRow="1" bandRow="1">
                <a:tableStyleId>{D7AC3CCA-C797-4891-BE02-D94E43425B78}</a:tableStyleId>
              </a:tblPr>
              <a:tblGrid>
                <a:gridCol w="1643837"/>
                <a:gridCol w="7078788"/>
              </a:tblGrid>
              <a:tr h="1032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a:t>
                      </a: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891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406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Type for</a:t>
                      </a:r>
                      <a:r>
                        <a:rPr kumimoji="1" lang="en-US" altLang="ja-JP" baseline="0" dirty="0" smtClean="0">
                          <a:ln>
                            <a:solidFill>
                              <a:sysClr val="windowText" lastClr="000000"/>
                            </a:solidFill>
                          </a:ln>
                        </a:rPr>
                        <a:t> Model </a:t>
                      </a:r>
                      <a:r>
                        <a:rPr kumimoji="1" lang="en-US" altLang="ja-JP" dirty="0" smtClean="0">
                          <a:ln>
                            <a:solidFill>
                              <a:sysClr val="windowText" lastClr="000000"/>
                            </a:solidFill>
                          </a:ln>
                        </a:rPr>
                        <a:t>A1 under the individual</a:t>
                      </a:r>
                      <a:r>
                        <a:rPr kumimoji="1" lang="en-US" altLang="ja-JP" baseline="0" dirty="0" smtClean="0">
                          <a:ln>
                            <a:solidFill>
                              <a:sysClr val="windowText" lastClr="000000"/>
                            </a:solidFill>
                          </a:ln>
                        </a:rPr>
                        <a:t> </a:t>
                      </a:r>
                      <a:r>
                        <a:rPr kumimoji="1" lang="en-US" altLang="ja-JP" dirty="0" smtClean="0">
                          <a:ln>
                            <a:solidFill>
                              <a:sysClr val="windowText" lastClr="000000"/>
                            </a:solidFill>
                          </a:ln>
                        </a:rPr>
                        <a:t>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071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V-</a:t>
                      </a:r>
                      <a:r>
                        <a:rPr kumimoji="1" lang="en-US" altLang="ja-JP" baseline="0" dirty="0" smtClean="0">
                          <a:ln>
                            <a:solidFill>
                              <a:sysClr val="windowText" lastClr="000000"/>
                            </a:solidFill>
                          </a:ln>
                        </a:rPr>
                        <a:t>Type: </a:t>
                      </a:r>
                      <a:r>
                        <a:rPr kumimoji="1" lang="en-US" altLang="ja-JP" dirty="0" smtClean="0">
                          <a:ln>
                            <a:solidFill>
                              <a:sysClr val="windowText" lastClr="000000"/>
                            </a:solidFill>
                          </a:ln>
                        </a:rPr>
                        <a:t>U-IWVTA type for A1</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V-Type: Vehicle type</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I-Type:</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IWVTA type</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ln>
                          <a:solidFill>
                            <a:sysClr val="windowText" lastClr="000000"/>
                          </a:solidFill>
                        </a:ln>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31740" y="4510398"/>
            <a:ext cx="1235631" cy="1861637"/>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p>
          <a:p>
            <a:pPr algn="ctr"/>
            <a:r>
              <a:rPr lang="en-US" altLang="ja-JP" dirty="0" smtClean="0">
                <a:solidFill>
                  <a:schemeClr val="tx1"/>
                </a:solidFill>
              </a:rPr>
              <a:t>I-Type:A10</a:t>
            </a:r>
          </a:p>
          <a:p>
            <a:pPr algn="ctr"/>
            <a:endParaRPr kumimoji="1" lang="ja-JP" altLang="en-US" dirty="0">
              <a:solidFill>
                <a:schemeClr val="tx1"/>
              </a:solidFill>
            </a:endParaRPr>
          </a:p>
        </p:txBody>
      </p:sp>
      <p:sp>
        <p:nvSpPr>
          <p:cNvPr id="8" name="正方形/長方形 7"/>
          <p:cNvSpPr/>
          <p:nvPr/>
        </p:nvSpPr>
        <p:spPr>
          <a:xfrm>
            <a:off x="3127032" y="1052736"/>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1" name="正方形/長方形 10"/>
          <p:cNvSpPr/>
          <p:nvPr/>
        </p:nvSpPr>
        <p:spPr>
          <a:xfrm>
            <a:off x="4494564" y="2083337"/>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2" name="正方形/長方形 11"/>
          <p:cNvSpPr/>
          <p:nvPr/>
        </p:nvSpPr>
        <p:spPr>
          <a:xfrm>
            <a:off x="5715576" y="2083337"/>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3" name="正方形/長方形 12"/>
          <p:cNvSpPr/>
          <p:nvPr/>
        </p:nvSpPr>
        <p:spPr>
          <a:xfrm>
            <a:off x="5715576" y="1052736"/>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4" name="正方形/長方形 13"/>
          <p:cNvSpPr/>
          <p:nvPr/>
        </p:nvSpPr>
        <p:spPr>
          <a:xfrm>
            <a:off x="7596336" y="1052736"/>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7" name="テキスト ボックス 16"/>
          <p:cNvSpPr txBox="1"/>
          <p:nvPr/>
        </p:nvSpPr>
        <p:spPr>
          <a:xfrm>
            <a:off x="251520" y="32853"/>
            <a:ext cx="8568952" cy="954107"/>
          </a:xfrm>
          <a:prstGeom prst="rect">
            <a:avLst/>
          </a:prstGeom>
          <a:noFill/>
        </p:spPr>
        <p:txBody>
          <a:bodyPr wrap="square" rtlCol="0">
            <a:spAutoFit/>
          </a:bodyPr>
          <a:lstStyle/>
          <a:p>
            <a:r>
              <a:rPr kumimoji="1" lang="en-US" altLang="ja-JP" sz="2800" dirty="0" smtClean="0"/>
              <a:t>[4] 7.4.3. </a:t>
            </a:r>
            <a:r>
              <a:rPr lang="en-US" altLang="ja-JP" sz="2800" dirty="0"/>
              <a:t>Type not in compliance with an amended individual UN-R; its status changed to L-IWVTA</a:t>
            </a:r>
          </a:p>
        </p:txBody>
      </p:sp>
      <p:cxnSp>
        <p:nvCxnSpPr>
          <p:cNvPr id="19" name="直線矢印コネクタ 18"/>
          <p:cNvCxnSpPr>
            <a:stCxn id="11" idx="2"/>
            <a:endCxn id="21" idx="0"/>
          </p:cNvCxnSpPr>
          <p:nvPr/>
        </p:nvCxnSpPr>
        <p:spPr>
          <a:xfrm>
            <a:off x="5034624" y="2996952"/>
            <a:ext cx="96045" cy="305411"/>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a:xfrm>
            <a:off x="6553200" y="5037717"/>
            <a:ext cx="2133600" cy="365125"/>
          </a:xfrm>
        </p:spPr>
        <p:txBody>
          <a:bodyPr/>
          <a:lstStyle/>
          <a:p>
            <a:fld id="{C029FAF5-D1F8-4A78-BD33-F3E3C06D0755}" type="slidenum">
              <a:rPr kumimoji="1" lang="ja-JP" altLang="en-US" smtClean="0"/>
              <a:t>8</a:t>
            </a:fld>
            <a:endParaRPr kumimoji="1" lang="ja-JP" altLang="en-US" dirty="0"/>
          </a:p>
        </p:txBody>
      </p:sp>
      <p:sp>
        <p:nvSpPr>
          <p:cNvPr id="22" name="正方形/長方形 21"/>
          <p:cNvSpPr/>
          <p:nvPr/>
        </p:nvSpPr>
        <p:spPr>
          <a:xfrm>
            <a:off x="2201483" y="3132888"/>
            <a:ext cx="1296144" cy="77924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23" name="直線矢印コネクタ 22"/>
          <p:cNvCxnSpPr>
            <a:stCxn id="22" idx="2"/>
            <a:endCxn id="7" idx="0"/>
          </p:cNvCxnSpPr>
          <p:nvPr/>
        </p:nvCxnSpPr>
        <p:spPr>
          <a:xfrm>
            <a:off x="2849555" y="3912136"/>
            <a:ext cx="1" cy="598262"/>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7661541" y="4001636"/>
            <a:ext cx="1260140" cy="140244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 </a:t>
            </a:r>
            <a:br>
              <a:rPr kumimoji="1" lang="en-US" altLang="ja-JP" dirty="0" smtClean="0">
                <a:solidFill>
                  <a:schemeClr val="tx1"/>
                </a:solidFill>
              </a:rPr>
            </a:br>
            <a:r>
              <a:rPr kumimoji="1" lang="en-US" altLang="ja-JP" dirty="0" smtClean="0">
                <a:solidFill>
                  <a:schemeClr val="tx1"/>
                </a:solidFill>
              </a:rPr>
              <a:t>U-IWVTA</a:t>
            </a:r>
          </a:p>
          <a:p>
            <a:pPr algn="ctr"/>
            <a:r>
              <a:rPr lang="en-US" altLang="ja-JP" dirty="0">
                <a:solidFill>
                  <a:schemeClr val="tx1"/>
                </a:solidFill>
              </a:rPr>
              <a:t>I</a:t>
            </a:r>
            <a:r>
              <a:rPr lang="en-US" altLang="ja-JP" dirty="0" smtClean="0">
                <a:solidFill>
                  <a:schemeClr val="tx1"/>
                </a:solidFill>
              </a:rPr>
              <a:t>n</a:t>
            </a:r>
            <a:r>
              <a:rPr kumimoji="1" lang="en-US" altLang="ja-JP" dirty="0" smtClean="0">
                <a:solidFill>
                  <a:schemeClr val="tx1"/>
                </a:solidFill>
              </a:rPr>
              <a:t>valid</a:t>
            </a:r>
          </a:p>
          <a:p>
            <a:pPr algn="ctr"/>
            <a:r>
              <a:rPr kumimoji="1" lang="en-US" altLang="ja-JP" dirty="0" smtClean="0">
                <a:solidFill>
                  <a:schemeClr val="tx1"/>
                </a:solidFill>
              </a:rPr>
              <a:t>I-Type: A10</a:t>
            </a:r>
            <a:endParaRPr kumimoji="1" lang="ja-JP" altLang="en-US" dirty="0">
              <a:solidFill>
                <a:schemeClr val="tx1"/>
              </a:solidFill>
            </a:endParaRPr>
          </a:p>
        </p:txBody>
      </p:sp>
      <p:cxnSp>
        <p:nvCxnSpPr>
          <p:cNvPr id="29" name="直線矢印コネクタ 28"/>
          <p:cNvCxnSpPr>
            <a:stCxn id="22" idx="3"/>
          </p:cNvCxnSpPr>
          <p:nvPr/>
        </p:nvCxnSpPr>
        <p:spPr>
          <a:xfrm>
            <a:off x="3497627" y="3522512"/>
            <a:ext cx="5311350"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36" idx="3"/>
          </p:cNvCxnSpPr>
          <p:nvPr/>
        </p:nvCxnSpPr>
        <p:spPr>
          <a:xfrm flipV="1">
            <a:off x="7380312" y="5574082"/>
            <a:ext cx="1440160" cy="26702"/>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1" name="カギ線コネクタ 30"/>
          <p:cNvCxnSpPr>
            <a:stCxn id="7" idx="3"/>
            <a:endCxn id="26" idx="1"/>
          </p:cNvCxnSpPr>
          <p:nvPr/>
        </p:nvCxnSpPr>
        <p:spPr>
          <a:xfrm flipV="1">
            <a:off x="3467371" y="4702857"/>
            <a:ext cx="4194170" cy="738360"/>
          </a:xfrm>
          <a:prstGeom prst="bentConnector3">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5940152" y="5013176"/>
            <a:ext cx="1440160" cy="117521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lang="en-US" altLang="ja-JP" u="sng" dirty="0" smtClean="0">
                <a:solidFill>
                  <a:schemeClr val="tx1"/>
                </a:solidFill>
              </a:rPr>
              <a:t>01?</a:t>
            </a:r>
            <a:endParaRPr kumimoji="1" lang="en-US" altLang="ja-JP" u="sng" dirty="0" smtClean="0">
              <a:solidFill>
                <a:schemeClr val="tx1"/>
              </a:solidFill>
            </a:endParaRPr>
          </a:p>
          <a:p>
            <a:pPr algn="ctr"/>
            <a:r>
              <a:rPr kumimoji="1" lang="en-US" altLang="ja-JP" dirty="0" smtClean="0">
                <a:solidFill>
                  <a:schemeClr val="tx1"/>
                </a:solidFill>
              </a:rPr>
              <a:t>L-IWVTA</a:t>
            </a:r>
            <a:endParaRPr lang="en-US" altLang="ja-JP" dirty="0">
              <a:solidFill>
                <a:schemeClr val="tx1"/>
              </a:solidFill>
            </a:endParaRPr>
          </a:p>
          <a:p>
            <a:pPr algn="ctr"/>
            <a:r>
              <a:rPr kumimoji="1" lang="en-US" altLang="ja-JP" dirty="0" smtClean="0">
                <a:solidFill>
                  <a:schemeClr val="tx1"/>
                </a:solidFill>
              </a:rPr>
              <a:t>Original</a:t>
            </a:r>
          </a:p>
          <a:p>
            <a:pPr algn="ctr"/>
            <a:r>
              <a:rPr kumimoji="1" lang="en-US" altLang="ja-JP" dirty="0" smtClean="0">
                <a:solidFill>
                  <a:schemeClr val="tx1"/>
                </a:solidFill>
              </a:rPr>
              <a:t>I-Type: </a:t>
            </a:r>
            <a:r>
              <a:rPr kumimoji="1" lang="en-US" altLang="ja-JP" u="sng" dirty="0" smtClean="0">
                <a:solidFill>
                  <a:schemeClr val="tx1"/>
                </a:solidFill>
              </a:rPr>
              <a:t>A10?</a:t>
            </a:r>
            <a:endParaRPr kumimoji="1" lang="ja-JP" altLang="en-US" u="sng" dirty="0">
              <a:solidFill>
                <a:schemeClr val="tx1"/>
              </a:solidFill>
            </a:endParaRPr>
          </a:p>
        </p:txBody>
      </p:sp>
      <p:sp>
        <p:nvSpPr>
          <p:cNvPr id="21" name="角丸四角形 20"/>
          <p:cNvSpPr/>
          <p:nvPr/>
        </p:nvSpPr>
        <p:spPr>
          <a:xfrm>
            <a:off x="4005702" y="3302363"/>
            <a:ext cx="2249933" cy="13075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b="1" dirty="0" smtClean="0">
                <a:solidFill>
                  <a:schemeClr val="tx1"/>
                </a:solidFill>
              </a:rPr>
              <a:t>Notification</a:t>
            </a:r>
            <a:r>
              <a:rPr lang="en-US" altLang="ja-JP" sz="2000" dirty="0" smtClean="0">
                <a:solidFill>
                  <a:schemeClr val="tx1"/>
                </a:solidFill>
              </a:rPr>
              <a:t> </a:t>
            </a:r>
            <a:r>
              <a:rPr lang="en-US" altLang="ja-JP" sz="2000" dirty="0">
                <a:solidFill>
                  <a:schemeClr val="tx1"/>
                </a:solidFill>
              </a:rPr>
              <a:t>to </a:t>
            </a:r>
            <a:r>
              <a:rPr lang="en-US" altLang="ja-JP" sz="2000" dirty="0" smtClean="0">
                <a:solidFill>
                  <a:schemeClr val="tx1"/>
                </a:solidFill>
              </a:rPr>
              <a:t>TAA on the change from U-IWVTA to </a:t>
            </a:r>
            <a:r>
              <a:rPr lang="en-US" altLang="ja-JP" sz="2000" dirty="0">
                <a:solidFill>
                  <a:schemeClr val="tx1"/>
                </a:solidFill>
              </a:rPr>
              <a:t>L-IWVTA</a:t>
            </a:r>
            <a:r>
              <a:rPr lang="en-US" altLang="ja-JP" sz="2000" dirty="0" smtClean="0">
                <a:solidFill>
                  <a:schemeClr val="tx1"/>
                </a:solidFill>
              </a:rPr>
              <a:t> </a:t>
            </a:r>
            <a:endParaRPr kumimoji="1" lang="en-US" altLang="ja-JP" sz="2000" b="1" dirty="0" smtClean="0">
              <a:solidFill>
                <a:schemeClr val="tx1"/>
              </a:solidFill>
            </a:endParaRPr>
          </a:p>
        </p:txBody>
      </p:sp>
      <p:sp>
        <p:nvSpPr>
          <p:cNvPr id="16" name="テキスト ボックス 15"/>
          <p:cNvSpPr txBox="1"/>
          <p:nvPr/>
        </p:nvSpPr>
        <p:spPr>
          <a:xfrm>
            <a:off x="1559918" y="608400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E43*0R00/U*0025/01*00</a:t>
            </a:r>
            <a:endParaRPr kumimoji="1" lang="ja-JP" altLang="en-US" dirty="0"/>
          </a:p>
        </p:txBody>
      </p:sp>
      <p:sp>
        <p:nvSpPr>
          <p:cNvPr id="32" name="テキスト ボックス 31"/>
          <p:cNvSpPr txBox="1"/>
          <p:nvPr/>
        </p:nvSpPr>
        <p:spPr>
          <a:xfrm>
            <a:off x="5390367" y="6188391"/>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a:t>
            </a:r>
            <a:r>
              <a:rPr kumimoji="1" lang="en-US" altLang="ja-JP" u="sng" dirty="0" smtClean="0"/>
              <a:t>01</a:t>
            </a:r>
            <a:r>
              <a:rPr kumimoji="1" lang="en-US" altLang="ja-JP" dirty="0" smtClean="0"/>
              <a:t>/</a:t>
            </a:r>
            <a:r>
              <a:rPr kumimoji="1" lang="en-US" altLang="ja-JP" u="sng" dirty="0" smtClean="0"/>
              <a:t>L</a:t>
            </a:r>
            <a:r>
              <a:rPr kumimoji="1" lang="en-US" altLang="ja-JP" dirty="0" smtClean="0"/>
              <a:t>*0025/</a:t>
            </a:r>
            <a:r>
              <a:rPr kumimoji="1" lang="en-US" altLang="ja-JP" u="sng" dirty="0" smtClean="0"/>
              <a:t>02</a:t>
            </a:r>
            <a:r>
              <a:rPr kumimoji="1" lang="en-US" altLang="ja-JP" dirty="0" smtClean="0"/>
              <a:t>*00</a:t>
            </a:r>
            <a:endParaRPr kumimoji="1" lang="ja-JP" altLang="en-US" dirty="0"/>
          </a:p>
        </p:txBody>
      </p:sp>
      <p:sp>
        <p:nvSpPr>
          <p:cNvPr id="27" name="スライド番号プレースホルダー 1"/>
          <p:cNvSpPr txBox="1">
            <a:spLocks/>
          </p:cNvSpPr>
          <p:nvPr/>
        </p:nvSpPr>
        <p:spPr>
          <a:xfrm>
            <a:off x="7010400" y="0"/>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DAF81BE-5A67-4827-9B17-BAC8DC6C5C1C}" type="slidenum">
              <a:rPr lang="ja-JP" altLang="en-US" smtClean="0"/>
              <a:pPr/>
              <a:t>8</a:t>
            </a:fld>
            <a:endParaRPr lang="ja-JP" altLang="en-US"/>
          </a:p>
        </p:txBody>
      </p:sp>
    </p:spTree>
    <p:extLst>
      <p:ext uri="{BB962C8B-B14F-4D97-AF65-F5344CB8AC3E}">
        <p14:creationId xmlns:p14="http://schemas.microsoft.com/office/powerpoint/2010/main" val="300681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2" y="1345992"/>
            <a:ext cx="8856984" cy="1938992"/>
          </a:xfrm>
          <a:prstGeom prst="rect">
            <a:avLst/>
          </a:prstGeom>
          <a:solidFill>
            <a:schemeClr val="bg1"/>
          </a:solidFill>
          <a:ln>
            <a:solidFill>
              <a:schemeClr val="accent1"/>
            </a:solidFill>
          </a:ln>
        </p:spPr>
        <p:txBody>
          <a:bodyPr wrap="square" rtlCol="0">
            <a:spAutoFit/>
          </a:bodyPr>
          <a:lstStyle/>
          <a:p>
            <a:r>
              <a:rPr lang="en-GB" altLang="ja-JP" sz="2000" dirty="0"/>
              <a:t>7.4.4.	In the case the manufacturer wants to pursue both options, </a:t>
            </a:r>
            <a:r>
              <a:rPr lang="en-GB" altLang="ja-JP" sz="2000" dirty="0" smtClean="0"/>
              <a:t>… </a:t>
            </a:r>
            <a:r>
              <a:rPr lang="en-GB" altLang="ja-JP" sz="2000" dirty="0"/>
              <a:t>at the same time for different portions of his production, the type approval has to be split due to definition of an IWVTA  </a:t>
            </a:r>
            <a:r>
              <a:rPr lang="en-GB" altLang="ja-JP" sz="2000" dirty="0" smtClean="0"/>
              <a:t>type. … </a:t>
            </a:r>
            <a:r>
              <a:rPr lang="en-GB" altLang="ja-JP" sz="2000" dirty="0"/>
              <a:t>In this case the existing U-IWVTA shall be extended and remain a U-IWVTA for the portion of the production that is modified to meet the newly applicable requirements. For the portion of the production that remains unchanged a new L-IWVTA with a new approval number shall be issued. </a:t>
            </a:r>
            <a:r>
              <a:rPr lang="en-GB" altLang="ja-JP" sz="2000" dirty="0" smtClean="0"/>
              <a:t>…</a:t>
            </a:r>
          </a:p>
        </p:txBody>
      </p:sp>
      <p:sp>
        <p:nvSpPr>
          <p:cNvPr id="5" name="テキスト ボックス 4"/>
          <p:cNvSpPr txBox="1"/>
          <p:nvPr/>
        </p:nvSpPr>
        <p:spPr>
          <a:xfrm>
            <a:off x="323528" y="259631"/>
            <a:ext cx="8496944" cy="954107"/>
          </a:xfrm>
          <a:prstGeom prst="rect">
            <a:avLst/>
          </a:prstGeom>
          <a:noFill/>
        </p:spPr>
        <p:txBody>
          <a:bodyPr wrap="square" rtlCol="0">
            <a:spAutoFit/>
          </a:bodyPr>
          <a:lstStyle/>
          <a:p>
            <a:r>
              <a:rPr kumimoji="1" lang="en-US" altLang="ja-JP" sz="2800" dirty="0" smtClean="0"/>
              <a:t>[5] 7.4.4. </a:t>
            </a:r>
            <a:r>
              <a:rPr lang="en-US" altLang="ja-JP" sz="2800" dirty="0" smtClean="0"/>
              <a:t>Type partially maintaining the </a:t>
            </a:r>
            <a:r>
              <a:rPr kumimoji="1" lang="en-US" altLang="ja-JP" sz="2800" dirty="0" smtClean="0"/>
              <a:t>U-IWVTA status and partially changed to L</a:t>
            </a:r>
            <a:r>
              <a:rPr lang="en-US" altLang="ja-JP" sz="2800" dirty="0" smtClean="0"/>
              <a:t>-IWVTA</a:t>
            </a:r>
          </a:p>
        </p:txBody>
      </p:sp>
      <p:sp>
        <p:nvSpPr>
          <p:cNvPr id="2" name="スライド番号プレースホルダー 1"/>
          <p:cNvSpPr>
            <a:spLocks noGrp="1"/>
          </p:cNvSpPr>
          <p:nvPr>
            <p:ph type="sldNum" sz="quarter" idx="12"/>
          </p:nvPr>
        </p:nvSpPr>
        <p:spPr/>
        <p:txBody>
          <a:bodyPr/>
          <a:lstStyle/>
          <a:p>
            <a:fld id="{3DAF81BE-5A67-4827-9B17-BAC8DC6C5C1C}" type="slidenum">
              <a:rPr kumimoji="1" lang="ja-JP" altLang="en-US" smtClean="0"/>
              <a:t>9</a:t>
            </a:fld>
            <a:endParaRPr kumimoji="1" lang="ja-JP" altLang="en-US"/>
          </a:p>
        </p:txBody>
      </p:sp>
    </p:spTree>
    <p:extLst>
      <p:ext uri="{BB962C8B-B14F-4D97-AF65-F5344CB8AC3E}">
        <p14:creationId xmlns:p14="http://schemas.microsoft.com/office/powerpoint/2010/main" val="1687282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5942</TotalTime>
  <Words>1095</Words>
  <Application>Microsoft Office PowerPoint</Application>
  <PresentationFormat>画面に合わせる (4:3)</PresentationFormat>
  <Paragraphs>289</Paragraphs>
  <Slides>14</Slides>
  <Notes>0</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トヨタ自動車</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CA2高橋拓志</dc:creator>
  <cp:lastModifiedBy>トヨタ自動車</cp:lastModifiedBy>
  <cp:revision>49</cp:revision>
  <dcterms:created xsi:type="dcterms:W3CDTF">2016-04-08T08:57:34Z</dcterms:created>
  <dcterms:modified xsi:type="dcterms:W3CDTF">2016-05-11T05:13:10Z</dcterms:modified>
</cp:coreProperties>
</file>