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74" r:id="rId2"/>
    <p:sldId id="273" r:id="rId3"/>
    <p:sldId id="271" r:id="rId4"/>
    <p:sldId id="272" r:id="rId5"/>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9">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102" y="558"/>
      </p:cViewPr>
      <p:guideLst>
        <p:guide orient="horz" pos="2169"/>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6888"/>
          </a:xfrm>
          <a:prstGeom prst="rect">
            <a:avLst/>
          </a:prstGeom>
        </p:spPr>
        <p:txBody>
          <a:bodyPr vert="horz" lIns="91440" tIns="45720" rIns="91440" bIns="45720" rtlCol="0"/>
          <a:lstStyle>
            <a:lvl1pPr algn="r">
              <a:defRPr sz="1200"/>
            </a:lvl1pPr>
          </a:lstStyle>
          <a:p>
            <a:fld id="{43C19E6A-E26C-4761-8DD2-42F62A4051BA}" type="datetimeFigureOut">
              <a:rPr kumimoji="1" lang="ja-JP" altLang="en-US" smtClean="0"/>
              <a:t>2016/5/13</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863"/>
            <a:ext cx="2949575" cy="4968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6887"/>
          </a:xfrm>
          <a:prstGeom prst="rect">
            <a:avLst/>
          </a:prstGeom>
        </p:spPr>
        <p:txBody>
          <a:bodyPr vert="horz" lIns="91440" tIns="45720" rIns="91440" bIns="45720" rtlCol="0" anchor="b"/>
          <a:lstStyle>
            <a:lvl1pPr algn="r">
              <a:defRPr sz="1200"/>
            </a:lvl1pPr>
          </a:lstStyle>
          <a:p>
            <a:fld id="{82E2A5CB-19BD-4222-BF99-4EA7B249B06D}" type="slidenum">
              <a:rPr kumimoji="1" lang="ja-JP" altLang="en-US" smtClean="0"/>
              <a:t>‹#›</a:t>
            </a:fld>
            <a:endParaRPr kumimoji="1" lang="ja-JP" altLang="en-US"/>
          </a:p>
        </p:txBody>
      </p:sp>
    </p:spTree>
    <p:extLst>
      <p:ext uri="{BB962C8B-B14F-4D97-AF65-F5344CB8AC3E}">
        <p14:creationId xmlns:p14="http://schemas.microsoft.com/office/powerpoint/2010/main" val="132498088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E2A5CB-19BD-4222-BF99-4EA7B249B06D}" type="slidenum">
              <a:rPr kumimoji="1" lang="ja-JP" altLang="en-US" smtClean="0"/>
              <a:t>3</a:t>
            </a:fld>
            <a:endParaRPr kumimoji="1" lang="ja-JP" altLang="en-US"/>
          </a:p>
        </p:txBody>
      </p:sp>
    </p:spTree>
    <p:extLst>
      <p:ext uri="{BB962C8B-B14F-4D97-AF65-F5344CB8AC3E}">
        <p14:creationId xmlns:p14="http://schemas.microsoft.com/office/powerpoint/2010/main" val="7739972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874736B3-444F-4235-806C-0828F14C70C4}" type="datetime1">
              <a:rPr kumimoji="1" lang="ja-JP" altLang="en-US" smtClean="0"/>
              <a:t>2016/5/13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08E01372-F80D-46F3-8134-8DBB3EDA3EF4}" type="datetime1">
              <a:rPr kumimoji="1" lang="ja-JP" altLang="en-US" smtClean="0"/>
              <a:t>2016/5/13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243662F7-715F-4DCF-BEF4-FBD4FB0AF13C}" type="datetime1">
              <a:rPr kumimoji="1" lang="ja-JP" altLang="en-US" smtClean="0"/>
              <a:t>2016/5/13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0DFD8827-E27B-4C92-8EAF-CD439CE26D97}" type="datetime1">
              <a:rPr kumimoji="1" lang="ja-JP" altLang="en-US" smtClean="0"/>
              <a:t>2016/5/13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6C145DD1-7577-46FE-B289-546E3E78130A}" type="datetime1">
              <a:rPr kumimoji="1" lang="ja-JP" altLang="en-US" smtClean="0"/>
              <a:t>2016/5/13</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96FF4E50-B933-4D03-B420-49C100545617}" type="datetime1">
              <a:rPr kumimoji="1" lang="ja-JP" altLang="en-US" smtClean="0"/>
              <a:t>2016/5/13</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525A6501-0723-4912-953C-CF52C310815C}" type="datetime1">
              <a:rPr kumimoji="1" lang="ja-JP" altLang="en-US" smtClean="0"/>
              <a:t>2016/5/13</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0B97A8D6-CBBD-44A3-BB9D-B863B555CD9D}" type="datetime1">
              <a:rPr kumimoji="1" lang="ja-JP" altLang="en-US" smtClean="0"/>
              <a:t>2016/5/13</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DB4B8750-60A5-4FA4-A347-5A4EAE1888E8}" type="datetime1">
              <a:rPr kumimoji="1" lang="ja-JP" altLang="en-US" smtClean="0"/>
              <a:t>2016/5/13</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97E227EF-3697-46E9-B4C2-3224BC334542}" type="datetime1">
              <a:rPr kumimoji="1" lang="ja-JP" altLang="en-US" smtClean="0"/>
              <a:t>2016/5/13</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30E118A8-960A-45E4-BE2C-F28D03BFF27F}" type="datetime1">
              <a:rPr kumimoji="1" lang="ja-JP" altLang="en-US" smtClean="0"/>
              <a:t>2016/5/13</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50CDF8-80A2-418E-B4AE-4A55BA40C935}" type="datetime1">
              <a:rPr kumimoji="1" lang="ja-JP" altLang="en-US" smtClean="0"/>
              <a:t>2016/5/13</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7010400" y="0"/>
            <a:ext cx="2133600" cy="365125"/>
          </a:xfrm>
          <a:prstGeom prst="rect">
            <a:avLst/>
          </a:prstGeom>
        </p:spPr>
        <p:txBody>
          <a:bodyPr vert="horz" lIns="91440" tIns="45720" rIns="91440" bIns="45720" rtlCol="0" anchor="ctr"/>
          <a:lstStyle>
            <a:lvl1pPr algn="r">
              <a:defRPr sz="1800">
                <a:solidFill>
                  <a:schemeClr val="tx1"/>
                </a:solidFill>
                <a:latin typeface="Arial" pitchFamily="34" charset="0"/>
                <a:cs typeface="Arial" pitchFamily="34" charset="0"/>
              </a:defRPr>
            </a:lvl1pPr>
          </a:lstStyle>
          <a:p>
            <a:fld id="{D2D8002D-B5B0-4BAC-B1F6-782DDCCE6D9C}" type="slidenum">
              <a:rPr lang="ja-JP" altLang="en-US" smtClean="0"/>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1897335"/>
            <a:ext cx="7772400" cy="1470025"/>
          </a:xfrm>
        </p:spPr>
        <p:txBody>
          <a:bodyPr>
            <a:normAutofit/>
          </a:bodyPr>
          <a:lstStyle/>
          <a:p>
            <a:r>
              <a:rPr kumimoji="1" lang="en-US" altLang="ja-JP" dirty="0" smtClean="0"/>
              <a:t>JAPAN proposal on TF4</a:t>
            </a:r>
            <a:br>
              <a:rPr kumimoji="1" lang="en-US" altLang="ja-JP" dirty="0" smtClean="0"/>
            </a:br>
            <a:endParaRPr kumimoji="1" lang="ja-JP" altLang="en-US" sz="3100" dirty="0"/>
          </a:p>
        </p:txBody>
      </p:sp>
      <p:sp>
        <p:nvSpPr>
          <p:cNvPr id="3" name="サブタイトル 2"/>
          <p:cNvSpPr>
            <a:spLocks noGrp="1"/>
          </p:cNvSpPr>
          <p:nvPr>
            <p:ph type="subTitle" idx="1"/>
          </p:nvPr>
        </p:nvSpPr>
        <p:spPr/>
        <p:txBody>
          <a:bodyPr>
            <a:normAutofit/>
          </a:bodyPr>
          <a:lstStyle/>
          <a:p>
            <a:r>
              <a:rPr kumimoji="1" lang="en-US" altLang="ja-JP" sz="2400" dirty="0" smtClean="0">
                <a:solidFill>
                  <a:schemeClr val="tx1"/>
                </a:solidFill>
              </a:rPr>
              <a:t>8</a:t>
            </a:r>
            <a:r>
              <a:rPr kumimoji="1" lang="en-US" altLang="ja-JP" sz="2400" baseline="30000" dirty="0" smtClean="0">
                <a:solidFill>
                  <a:schemeClr val="tx1"/>
                </a:solidFill>
              </a:rPr>
              <a:t>th</a:t>
            </a:r>
            <a:r>
              <a:rPr kumimoji="1" lang="en-US" altLang="ja-JP" sz="2400" dirty="0" smtClean="0">
                <a:solidFill>
                  <a:schemeClr val="tx1"/>
                </a:solidFill>
              </a:rPr>
              <a:t> all TF F2F Meetings EVS</a:t>
            </a:r>
          </a:p>
          <a:p>
            <a:endParaRPr lang="en-US" altLang="ja-JP" sz="2400" dirty="0" smtClean="0">
              <a:solidFill>
                <a:schemeClr val="tx1"/>
              </a:solidFill>
            </a:endParaRPr>
          </a:p>
          <a:p>
            <a:r>
              <a:rPr lang="en-US" altLang="ja-JP" sz="2400" dirty="0" smtClean="0">
                <a:solidFill>
                  <a:schemeClr val="tx1"/>
                </a:solidFill>
              </a:rPr>
              <a:t>Washington DC</a:t>
            </a:r>
            <a:endParaRPr lang="ja-JP" altLang="ja-JP" sz="2400" dirty="0">
              <a:solidFill>
                <a:schemeClr val="tx1"/>
              </a:solidFill>
            </a:endParaRPr>
          </a:p>
        </p:txBody>
      </p:sp>
      <p:sp>
        <p:nvSpPr>
          <p:cNvPr id="4" name="テキスト ボックス 3"/>
          <p:cNvSpPr txBox="1"/>
          <p:nvPr/>
        </p:nvSpPr>
        <p:spPr>
          <a:xfrm>
            <a:off x="3995936" y="5877272"/>
            <a:ext cx="1275542" cy="707886"/>
          </a:xfrm>
          <a:prstGeom prst="rect">
            <a:avLst/>
          </a:prstGeom>
          <a:noFill/>
        </p:spPr>
        <p:txBody>
          <a:bodyPr wrap="none" rtlCol="0">
            <a:spAutoFit/>
          </a:bodyPr>
          <a:lstStyle/>
          <a:p>
            <a:r>
              <a:rPr kumimoji="1" lang="en-US" altLang="ja-JP" sz="4000" dirty="0" smtClean="0"/>
              <a:t>JASIC</a:t>
            </a:r>
            <a:endParaRPr kumimoji="1" lang="ja-JP" altLang="en-US" sz="4000" dirty="0"/>
          </a:p>
        </p:txBody>
      </p:sp>
      <p:sp>
        <p:nvSpPr>
          <p:cNvPr id="5" name="正方形/長方形 4"/>
          <p:cNvSpPr/>
          <p:nvPr/>
        </p:nvSpPr>
        <p:spPr>
          <a:xfrm>
            <a:off x="6732240" y="836712"/>
            <a:ext cx="1579535" cy="369332"/>
          </a:xfrm>
          <a:prstGeom prst="rect">
            <a:avLst/>
          </a:prstGeom>
        </p:spPr>
        <p:txBody>
          <a:bodyPr wrap="none">
            <a:spAutoFit/>
          </a:bodyPr>
          <a:lstStyle/>
          <a:p>
            <a:r>
              <a:rPr lang="en-US" altLang="ja-JP" smtClean="0"/>
              <a:t>EVSTF-08- </a:t>
            </a:r>
            <a:r>
              <a:rPr lang="en-US" altLang="ja-JP" smtClean="0"/>
              <a:t>16 </a:t>
            </a:r>
            <a:r>
              <a:rPr lang="en-US" altLang="ja-JP" dirty="0" smtClean="0"/>
              <a:t>e</a:t>
            </a:r>
            <a:endParaRPr lang="ja-JP" altLang="en-US" dirty="0"/>
          </a:p>
        </p:txBody>
      </p:sp>
    </p:spTree>
    <p:extLst>
      <p:ext uri="{BB962C8B-B14F-4D97-AF65-F5344CB8AC3E}">
        <p14:creationId xmlns:p14="http://schemas.microsoft.com/office/powerpoint/2010/main" val="31627437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D2D8002D-B5B0-4BAC-B1F6-782DDCCE6D9C}" type="slidenum">
              <a:rPr kumimoji="1" lang="ja-JP" altLang="en-US" smtClean="0"/>
              <a:t>2</a:t>
            </a:fld>
            <a:endParaRPr kumimoji="1" lang="ja-JP" altLang="en-US"/>
          </a:p>
        </p:txBody>
      </p:sp>
      <p:sp>
        <p:nvSpPr>
          <p:cNvPr id="6" name="テキスト ボックス 5"/>
          <p:cNvSpPr txBox="1"/>
          <p:nvPr/>
        </p:nvSpPr>
        <p:spPr>
          <a:xfrm>
            <a:off x="136841" y="467662"/>
            <a:ext cx="7736119" cy="1015663"/>
          </a:xfrm>
          <a:prstGeom prst="rect">
            <a:avLst/>
          </a:prstGeom>
          <a:noFill/>
          <a:ln w="12700" cmpd="dbl">
            <a:noFill/>
          </a:ln>
        </p:spPr>
        <p:txBody>
          <a:bodyPr wrap="square" rtlCol="0">
            <a:spAutoFit/>
          </a:bodyPr>
          <a:lstStyle/>
          <a:p>
            <a:r>
              <a:rPr lang="en-US" altLang="ja-JP" sz="2000" dirty="0" smtClean="0"/>
              <a:t>ACTION ITEMS</a:t>
            </a:r>
            <a:r>
              <a:rPr lang="ja-JP" altLang="en-US" sz="2000" dirty="0" smtClean="0"/>
              <a:t>　</a:t>
            </a:r>
            <a:r>
              <a:rPr lang="en-US" altLang="ja-JP" sz="2000" dirty="0" smtClean="0"/>
              <a:t>No.6 (</a:t>
            </a:r>
            <a:r>
              <a:rPr lang="en-CA" altLang="ja-JP" sz="2000" dirty="0" smtClean="0"/>
              <a:t>EVS-10-16e</a:t>
            </a:r>
            <a:r>
              <a:rPr lang="en-US" altLang="ja-JP" sz="2000" dirty="0" smtClean="0"/>
              <a:t>)</a:t>
            </a:r>
            <a:endParaRPr lang="ja-JP" altLang="ja-JP" sz="2000" dirty="0"/>
          </a:p>
          <a:p>
            <a:r>
              <a:rPr lang="en-GB" altLang="ja-JP" sz="2000" dirty="0"/>
              <a:t>Japan will define the term “vehicle protective structure” more precisely in mechanical integrity test.</a:t>
            </a:r>
            <a:endParaRPr lang="ja-JP" altLang="ja-JP" sz="2000" dirty="0"/>
          </a:p>
        </p:txBody>
      </p:sp>
      <p:sp>
        <p:nvSpPr>
          <p:cNvPr id="8" name="テキスト ボックス 7"/>
          <p:cNvSpPr txBox="1"/>
          <p:nvPr/>
        </p:nvSpPr>
        <p:spPr>
          <a:xfrm>
            <a:off x="19882" y="38075"/>
            <a:ext cx="5108130" cy="400110"/>
          </a:xfrm>
          <a:prstGeom prst="rect">
            <a:avLst/>
          </a:prstGeom>
          <a:noFill/>
        </p:spPr>
        <p:txBody>
          <a:bodyPr wrap="none" rtlCol="0">
            <a:spAutoFit/>
          </a:bodyPr>
          <a:lstStyle/>
          <a:p>
            <a:r>
              <a:rPr kumimoji="1" lang="en-US" altLang="ja-JP" sz="2000" dirty="0" smtClean="0">
                <a:latin typeface="Arial" pitchFamily="34" charset="0"/>
                <a:cs typeface="Arial" pitchFamily="34" charset="0"/>
              </a:rPr>
              <a:t>TF4:</a:t>
            </a:r>
            <a:r>
              <a:rPr lang="ja-JP" altLang="en-US" sz="2000" dirty="0">
                <a:latin typeface="Arial" pitchFamily="34" charset="0"/>
                <a:cs typeface="Arial" pitchFamily="34" charset="0"/>
              </a:rPr>
              <a:t> </a:t>
            </a:r>
            <a:r>
              <a:rPr kumimoji="1" lang="en-US" altLang="ja-JP" sz="2000" dirty="0" smtClean="0">
                <a:latin typeface="Arial" pitchFamily="34" charset="0"/>
                <a:cs typeface="Arial" pitchFamily="34" charset="0"/>
              </a:rPr>
              <a:t>Proposal </a:t>
            </a:r>
            <a:r>
              <a:rPr lang="en-US" altLang="ja-JP" sz="2000" dirty="0" smtClean="0">
                <a:latin typeface="Arial" pitchFamily="34" charset="0"/>
                <a:cs typeface="Arial" pitchFamily="34" charset="0"/>
              </a:rPr>
              <a:t>on </a:t>
            </a:r>
            <a:r>
              <a:rPr kumimoji="1" lang="en-US" altLang="ja-JP" sz="2000" dirty="0" smtClean="0">
                <a:latin typeface="Arial" pitchFamily="34" charset="0"/>
                <a:cs typeface="Arial" pitchFamily="34" charset="0"/>
              </a:rPr>
              <a:t>Mechanical Integrity Test</a:t>
            </a:r>
            <a:endParaRPr kumimoji="1" lang="ja-JP" altLang="en-US" sz="2000" dirty="0">
              <a:latin typeface="Arial" pitchFamily="34" charset="0"/>
              <a:cs typeface="Arial" pitchFamily="34" charset="0"/>
            </a:endParaRPr>
          </a:p>
        </p:txBody>
      </p:sp>
      <p:sp>
        <p:nvSpPr>
          <p:cNvPr id="10" name="テキスト ボックス 2"/>
          <p:cNvSpPr txBox="1">
            <a:spLocks noChangeArrowheads="1"/>
          </p:cNvSpPr>
          <p:nvPr/>
        </p:nvSpPr>
        <p:spPr bwMode="auto">
          <a:xfrm>
            <a:off x="17930" y="1548478"/>
            <a:ext cx="1640358" cy="316549"/>
          </a:xfrm>
          <a:prstGeom prst="rect">
            <a:avLst/>
          </a:prstGeom>
          <a:noFill/>
          <a:ln w="9525">
            <a:noFill/>
            <a:miter lim="800000"/>
            <a:headEnd/>
            <a:tailEnd/>
          </a:ln>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chemeClr val="tx1"/>
                </a:solidFill>
                <a:effectLst/>
                <a:latin typeface="Century" panose="02040604050505020304" pitchFamily="18" charset="0"/>
                <a:ea typeface="ＭＳ 明朝" panose="02020609040205080304" pitchFamily="17" charset="-128"/>
              </a:rPr>
              <a:t>EVSTF-07-08e</a:t>
            </a:r>
            <a:endParaRPr kumimoji="0" lang="ja-JP" altLang="ja-JP" sz="1400" b="0" i="0" u="none" strike="noStrike" cap="none" normalizeH="0" baseline="0" dirty="0" smtClean="0">
              <a:ln>
                <a:noFill/>
              </a:ln>
              <a:solidFill>
                <a:schemeClr val="tx1"/>
              </a:solidFill>
              <a:effectLst/>
              <a:latin typeface="Century" panose="02040604050505020304"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5387" y="1526314"/>
            <a:ext cx="7655858" cy="530479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正方形/長方形 11"/>
          <p:cNvSpPr/>
          <p:nvPr/>
        </p:nvSpPr>
        <p:spPr>
          <a:xfrm>
            <a:off x="0" y="393193"/>
            <a:ext cx="9144000" cy="45719"/>
          </a:xfrm>
          <a:prstGeom prst="rect">
            <a:avLst/>
          </a:prstGeom>
          <a:solidFill>
            <a:srgbClr val="0000FF"/>
          </a:solidFill>
          <a:ln>
            <a:noFill/>
          </a:ln>
        </p:spPr>
        <p:txBody>
          <a:bodyPr wrap="square" rtlCol="0" anchor="ctr">
            <a:spAutoFit/>
          </a:bodyPr>
          <a:lstStyle/>
          <a:p>
            <a:pPr algn="ctr"/>
            <a:endParaRPr kumimoji="1" lang="ja-JP" altLang="en-US" dirty="0" smtClean="0">
              <a:latin typeface="Arial" pitchFamily="34" charset="0"/>
              <a:cs typeface="Arial" pitchFamily="34" charset="0"/>
            </a:endParaRPr>
          </a:p>
        </p:txBody>
      </p:sp>
    </p:spTree>
    <p:extLst>
      <p:ext uri="{BB962C8B-B14F-4D97-AF65-F5344CB8AC3E}">
        <p14:creationId xmlns:p14="http://schemas.microsoft.com/office/powerpoint/2010/main" val="37120206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530086" y="1932359"/>
            <a:ext cx="6970644" cy="3539430"/>
          </a:xfrm>
          <a:prstGeom prst="rect">
            <a:avLst/>
          </a:prstGeom>
          <a:noFill/>
        </p:spPr>
        <p:txBody>
          <a:bodyPr wrap="square" rtlCol="0">
            <a:spAutoFit/>
          </a:bodyPr>
          <a:lstStyle/>
          <a:p>
            <a:r>
              <a:rPr lang="en-US" altLang="ja-JP" sz="1600" dirty="0" smtClean="0">
                <a:latin typeface="Arial" pitchFamily="34" charset="0"/>
                <a:cs typeface="Arial" pitchFamily="34" charset="0"/>
              </a:rPr>
              <a:t>Vehicle </a:t>
            </a:r>
            <a:r>
              <a:rPr lang="en-US" altLang="ja-JP" sz="1600" dirty="0">
                <a:latin typeface="Arial" pitchFamily="34" charset="0"/>
                <a:cs typeface="Arial" pitchFamily="34" charset="0"/>
              </a:rPr>
              <a:t>body structure or barriers or enclosures </a:t>
            </a:r>
            <a:r>
              <a:rPr lang="en-US" altLang="ja-JP" sz="1600" dirty="0" smtClean="0">
                <a:latin typeface="Arial" pitchFamily="34" charset="0"/>
                <a:cs typeface="Arial" pitchFamily="34" charset="0"/>
              </a:rPr>
              <a:t>outside </a:t>
            </a:r>
            <a:r>
              <a:rPr lang="en-US" altLang="ja-JP" sz="1600" dirty="0">
                <a:latin typeface="Arial" pitchFamily="34" charset="0"/>
                <a:cs typeface="Arial" pitchFamily="34" charset="0"/>
              </a:rPr>
              <a:t>the REESS which have protection function against contact force to the REESS shall be incorporated to the Tested-Device if so requested by the manufacturer</a:t>
            </a:r>
            <a:r>
              <a:rPr lang="en-US" altLang="ja-JP" sz="1600" dirty="0" smtClean="0">
                <a:latin typeface="Arial" pitchFamily="34" charset="0"/>
                <a:cs typeface="Arial" pitchFamily="34" charset="0"/>
              </a:rPr>
              <a:t>.</a:t>
            </a:r>
          </a:p>
          <a:p>
            <a:endParaRPr lang="en-US" altLang="ja-JP" sz="1600" dirty="0" smtClean="0">
              <a:latin typeface="Arial" pitchFamily="34" charset="0"/>
              <a:cs typeface="Arial" pitchFamily="34" charset="0"/>
            </a:endParaRPr>
          </a:p>
          <a:p>
            <a:endParaRPr lang="en-US" altLang="ja-JP" sz="1600" dirty="0" smtClean="0">
              <a:latin typeface="Arial" pitchFamily="34" charset="0"/>
              <a:cs typeface="Arial" pitchFamily="34" charset="0"/>
            </a:endParaRPr>
          </a:p>
          <a:p>
            <a:endParaRPr lang="en-US" altLang="ja-JP" sz="1600" dirty="0">
              <a:latin typeface="Arial" pitchFamily="34" charset="0"/>
              <a:cs typeface="Arial" pitchFamily="34" charset="0"/>
            </a:endParaRPr>
          </a:p>
          <a:p>
            <a:r>
              <a:rPr lang="en-US" altLang="ja-JP" sz="1600" dirty="0" smtClean="0">
                <a:latin typeface="Arial" pitchFamily="34" charset="0"/>
                <a:cs typeface="Arial" pitchFamily="34" charset="0"/>
              </a:rPr>
              <a:t>Vehicle </a:t>
            </a:r>
            <a:r>
              <a:rPr lang="en-US" altLang="ja-JP" sz="1600" dirty="0">
                <a:latin typeface="Arial" pitchFamily="34" charset="0"/>
                <a:cs typeface="Arial" pitchFamily="34" charset="0"/>
              </a:rPr>
              <a:t>body structure, barriers, enclosures, </a:t>
            </a:r>
            <a:r>
              <a:rPr lang="en-US" altLang="ja-JP" sz="1600" u="sng" dirty="0">
                <a:solidFill>
                  <a:srgbClr val="FF0000"/>
                </a:solidFill>
                <a:latin typeface="Arial" pitchFamily="34" charset="0"/>
                <a:cs typeface="Arial" pitchFamily="34" charset="0"/>
              </a:rPr>
              <a:t>or </a:t>
            </a:r>
            <a:r>
              <a:rPr lang="en-US" altLang="ja-JP" sz="1600" u="sng" dirty="0" smtClean="0">
                <a:solidFill>
                  <a:srgbClr val="FF0000"/>
                </a:solidFill>
                <a:latin typeface="Arial" pitchFamily="34" charset="0"/>
                <a:cs typeface="Arial" pitchFamily="34" charset="0"/>
              </a:rPr>
              <a:t>other mechanical protection </a:t>
            </a:r>
            <a:r>
              <a:rPr lang="en-US" altLang="ja-JP" sz="1600" u="sng" dirty="0">
                <a:solidFill>
                  <a:srgbClr val="FF0000"/>
                </a:solidFill>
                <a:latin typeface="Arial" pitchFamily="34" charset="0"/>
                <a:cs typeface="Arial" pitchFamily="34" charset="0"/>
              </a:rPr>
              <a:t>functional devices  against contact force regardless outside or inside of the REESS </a:t>
            </a:r>
            <a:r>
              <a:rPr lang="en-US" altLang="ja-JP" sz="1600" dirty="0">
                <a:latin typeface="Arial" pitchFamily="34" charset="0"/>
                <a:cs typeface="Arial" pitchFamily="34" charset="0"/>
              </a:rPr>
              <a:t>shall be incorporated to the Tested-Device if so requested by the manufacturer</a:t>
            </a:r>
            <a:r>
              <a:rPr lang="en-US" altLang="ja-JP" sz="1600" dirty="0" smtClean="0">
                <a:latin typeface="Arial" pitchFamily="34" charset="0"/>
                <a:cs typeface="Arial" pitchFamily="34" charset="0"/>
              </a:rPr>
              <a:t>.</a:t>
            </a:r>
            <a:endParaRPr lang="en-US" altLang="ja-JP" sz="1600" dirty="0">
              <a:latin typeface="Arial" pitchFamily="34" charset="0"/>
              <a:cs typeface="Arial" pitchFamily="34" charset="0"/>
            </a:endParaRPr>
          </a:p>
          <a:p>
            <a:r>
              <a:rPr lang="en-US" altLang="ja-JP" sz="1600" u="sng" dirty="0" smtClean="0">
                <a:solidFill>
                  <a:srgbClr val="FF0000"/>
                </a:solidFill>
                <a:latin typeface="Arial" pitchFamily="34" charset="0"/>
                <a:cs typeface="Arial" pitchFamily="34" charset="0"/>
              </a:rPr>
              <a:t>The </a:t>
            </a:r>
            <a:r>
              <a:rPr lang="en-US" altLang="ja-JP" sz="1600" u="sng" dirty="0">
                <a:solidFill>
                  <a:srgbClr val="FF0000"/>
                </a:solidFill>
                <a:latin typeface="Arial" pitchFamily="34" charset="0"/>
                <a:cs typeface="Arial" pitchFamily="34" charset="0"/>
              </a:rPr>
              <a:t>manufacturer </a:t>
            </a:r>
            <a:r>
              <a:rPr lang="en-US" altLang="ja-JP" sz="1600" u="sng" dirty="0" smtClean="0">
                <a:solidFill>
                  <a:srgbClr val="FF0000"/>
                </a:solidFill>
                <a:latin typeface="Arial" pitchFamily="34" charset="0"/>
                <a:cs typeface="Arial" pitchFamily="34" charset="0"/>
              </a:rPr>
              <a:t>shall </a:t>
            </a:r>
            <a:r>
              <a:rPr lang="en-US" altLang="ja-JP" sz="1600" u="sng" dirty="0">
                <a:solidFill>
                  <a:srgbClr val="FF0000"/>
                </a:solidFill>
                <a:latin typeface="Arial" pitchFamily="34" charset="0"/>
                <a:cs typeface="Arial" pitchFamily="34" charset="0"/>
              </a:rPr>
              <a:t>define the relevant parts </a:t>
            </a:r>
            <a:r>
              <a:rPr lang="en-US" altLang="ja-JP" sz="1600" u="sng" dirty="0" smtClean="0">
                <a:solidFill>
                  <a:srgbClr val="FF0000"/>
                </a:solidFill>
                <a:latin typeface="Arial" pitchFamily="34" charset="0"/>
                <a:cs typeface="Arial" pitchFamily="34" charset="0"/>
              </a:rPr>
              <a:t>used </a:t>
            </a:r>
            <a:r>
              <a:rPr lang="en-US" altLang="ja-JP" sz="1600" u="sng" dirty="0">
                <a:solidFill>
                  <a:srgbClr val="FF0000"/>
                </a:solidFill>
                <a:latin typeface="Arial" pitchFamily="34" charset="0"/>
                <a:cs typeface="Arial" pitchFamily="34" charset="0"/>
              </a:rPr>
              <a:t>for the mechanical protection of the </a:t>
            </a:r>
            <a:r>
              <a:rPr lang="en-US" altLang="ja-JP" sz="1600" u="sng" dirty="0" smtClean="0">
                <a:solidFill>
                  <a:srgbClr val="FF0000"/>
                </a:solidFill>
                <a:latin typeface="Arial" pitchFamily="34" charset="0"/>
                <a:cs typeface="Arial" pitchFamily="34" charset="0"/>
              </a:rPr>
              <a:t>REESS.</a:t>
            </a:r>
            <a:endParaRPr lang="en-US" altLang="ja-JP" sz="1600" u="sng" dirty="0">
              <a:solidFill>
                <a:srgbClr val="FF0000"/>
              </a:solidFill>
              <a:latin typeface="Arial" pitchFamily="34" charset="0"/>
              <a:cs typeface="Arial" pitchFamily="34" charset="0"/>
            </a:endParaRPr>
          </a:p>
          <a:p>
            <a:r>
              <a:rPr lang="en-US" altLang="ja-JP" sz="1600" u="sng" dirty="0">
                <a:solidFill>
                  <a:srgbClr val="FF0000"/>
                </a:solidFill>
                <a:latin typeface="Arial" pitchFamily="34" charset="0"/>
                <a:cs typeface="Arial" pitchFamily="34" charset="0"/>
              </a:rPr>
              <a:t>The test </a:t>
            </a:r>
            <a:r>
              <a:rPr lang="en-US" altLang="ja-JP" sz="1600" u="sng" dirty="0" smtClean="0">
                <a:solidFill>
                  <a:srgbClr val="FF0000"/>
                </a:solidFill>
                <a:latin typeface="Arial" pitchFamily="34" charset="0"/>
                <a:cs typeface="Arial" pitchFamily="34" charset="0"/>
              </a:rPr>
              <a:t>may be </a:t>
            </a:r>
            <a:r>
              <a:rPr lang="en-US" altLang="ja-JP" sz="1600" u="sng" dirty="0">
                <a:solidFill>
                  <a:srgbClr val="FF0000"/>
                </a:solidFill>
                <a:latin typeface="Arial" pitchFamily="34" charset="0"/>
                <a:cs typeface="Arial" pitchFamily="34" charset="0"/>
              </a:rPr>
              <a:t>conducted with the REESS mounted to this vehicle structure in a way which is </a:t>
            </a:r>
            <a:r>
              <a:rPr lang="en-US" altLang="ja-JP" sz="1600" u="sng" dirty="0" smtClean="0">
                <a:solidFill>
                  <a:srgbClr val="FF0000"/>
                </a:solidFill>
                <a:latin typeface="Arial" pitchFamily="34" charset="0"/>
                <a:cs typeface="Arial" pitchFamily="34" charset="0"/>
              </a:rPr>
              <a:t>representative of </a:t>
            </a:r>
            <a:r>
              <a:rPr lang="en-US" altLang="ja-JP" sz="1600" u="sng" dirty="0">
                <a:solidFill>
                  <a:srgbClr val="FF0000"/>
                </a:solidFill>
                <a:latin typeface="Arial" pitchFamily="34" charset="0"/>
                <a:cs typeface="Arial" pitchFamily="34" charset="0"/>
              </a:rPr>
              <a:t>its mounting in the vehicle</a:t>
            </a:r>
            <a:r>
              <a:rPr lang="en-US" altLang="ja-JP" sz="1600" u="sng" dirty="0" smtClean="0">
                <a:solidFill>
                  <a:srgbClr val="FF0000"/>
                </a:solidFill>
                <a:latin typeface="Arial" pitchFamily="34" charset="0"/>
                <a:cs typeface="Arial" pitchFamily="34" charset="0"/>
              </a:rPr>
              <a:t>.</a:t>
            </a:r>
            <a:endParaRPr lang="en-US" altLang="ja-JP" sz="1600" u="sng" dirty="0">
              <a:solidFill>
                <a:srgbClr val="FF0000"/>
              </a:solidFill>
              <a:latin typeface="Arial" pitchFamily="34" charset="0"/>
              <a:cs typeface="Arial" pitchFamily="34" charset="0"/>
            </a:endParaRPr>
          </a:p>
        </p:txBody>
      </p:sp>
      <p:sp>
        <p:nvSpPr>
          <p:cNvPr id="3" name="スライド番号プレースホルダー 2"/>
          <p:cNvSpPr>
            <a:spLocks noGrp="1"/>
          </p:cNvSpPr>
          <p:nvPr>
            <p:ph type="sldNum" sz="quarter" idx="12"/>
          </p:nvPr>
        </p:nvSpPr>
        <p:spPr/>
        <p:txBody>
          <a:bodyPr/>
          <a:lstStyle/>
          <a:p>
            <a:fld id="{D2D8002D-B5B0-4BAC-B1F6-782DDCCE6D9C}" type="slidenum">
              <a:rPr kumimoji="1" lang="ja-JP" altLang="en-US" smtClean="0"/>
              <a:t>3</a:t>
            </a:fld>
            <a:endParaRPr kumimoji="1" lang="ja-JP" altLang="en-US"/>
          </a:p>
        </p:txBody>
      </p:sp>
      <p:sp>
        <p:nvSpPr>
          <p:cNvPr id="4" name="テキスト ボックス 3"/>
          <p:cNvSpPr txBox="1"/>
          <p:nvPr/>
        </p:nvSpPr>
        <p:spPr>
          <a:xfrm>
            <a:off x="26512" y="13254"/>
            <a:ext cx="1754006" cy="400110"/>
          </a:xfrm>
          <a:prstGeom prst="rect">
            <a:avLst/>
          </a:prstGeom>
          <a:noFill/>
        </p:spPr>
        <p:txBody>
          <a:bodyPr wrap="none" rtlCol="0">
            <a:spAutoFit/>
          </a:bodyPr>
          <a:lstStyle/>
          <a:p>
            <a:r>
              <a:rPr kumimoji="1" lang="en-US" altLang="ja-JP" sz="2000" dirty="0" smtClean="0">
                <a:latin typeface="Arial" pitchFamily="34" charset="0"/>
                <a:cs typeface="Arial" pitchFamily="34" charset="0"/>
              </a:rPr>
              <a:t>New proposal</a:t>
            </a:r>
            <a:endParaRPr kumimoji="1" lang="ja-JP" altLang="en-US" sz="2000" dirty="0">
              <a:latin typeface="Arial" pitchFamily="34" charset="0"/>
              <a:cs typeface="Arial" pitchFamily="34" charset="0"/>
            </a:endParaRPr>
          </a:p>
        </p:txBody>
      </p:sp>
      <p:sp>
        <p:nvSpPr>
          <p:cNvPr id="5" name="テキスト ボックス 4"/>
          <p:cNvSpPr txBox="1"/>
          <p:nvPr/>
        </p:nvSpPr>
        <p:spPr>
          <a:xfrm>
            <a:off x="119276" y="639105"/>
            <a:ext cx="7058727" cy="338554"/>
          </a:xfrm>
          <a:prstGeom prst="rect">
            <a:avLst/>
          </a:prstGeom>
          <a:solidFill>
            <a:srgbClr val="FFFF00"/>
          </a:solidFill>
          <a:ln>
            <a:solidFill>
              <a:schemeClr val="tx1"/>
            </a:solidFill>
          </a:ln>
        </p:spPr>
        <p:txBody>
          <a:bodyPr wrap="none" rtlCol="0">
            <a:spAutoFit/>
          </a:bodyPr>
          <a:lstStyle/>
          <a:p>
            <a:r>
              <a:rPr kumimoji="1" lang="en-US" altLang="ja-JP" sz="1600" b="1" i="1" dirty="0" smtClean="0">
                <a:latin typeface="Arial" pitchFamily="34" charset="0"/>
                <a:cs typeface="Arial" pitchFamily="34" charset="0"/>
              </a:rPr>
              <a:t>Japan Proposal for modification of Mechanical Integrity Test condition</a:t>
            </a:r>
            <a:endParaRPr kumimoji="1" lang="ja-JP" altLang="en-US" sz="1600" b="1" i="1" dirty="0">
              <a:latin typeface="Arial" pitchFamily="34" charset="0"/>
              <a:cs typeface="Arial" pitchFamily="34" charset="0"/>
            </a:endParaRPr>
          </a:p>
        </p:txBody>
      </p:sp>
      <p:sp>
        <p:nvSpPr>
          <p:cNvPr id="6" name="正方形/長方形 5"/>
          <p:cNvSpPr/>
          <p:nvPr/>
        </p:nvSpPr>
        <p:spPr>
          <a:xfrm>
            <a:off x="193726" y="1261972"/>
            <a:ext cx="4572000" cy="646331"/>
          </a:xfrm>
          <a:prstGeom prst="rect">
            <a:avLst/>
          </a:prstGeom>
        </p:spPr>
        <p:txBody>
          <a:bodyPr>
            <a:spAutoFit/>
          </a:bodyPr>
          <a:lstStyle/>
          <a:p>
            <a:r>
              <a:rPr lang="en-US" altLang="ja-JP" b="1" dirty="0">
                <a:latin typeface="Arial" pitchFamily="34" charset="0"/>
                <a:cs typeface="Arial" pitchFamily="34" charset="0"/>
              </a:rPr>
              <a:t>6.2.5.3.	Procedures</a:t>
            </a:r>
          </a:p>
          <a:p>
            <a:r>
              <a:rPr lang="en-US" altLang="ja-JP" b="1" dirty="0" smtClean="0">
                <a:latin typeface="Arial" pitchFamily="34" charset="0"/>
                <a:cs typeface="Arial" pitchFamily="34" charset="0"/>
              </a:rPr>
              <a:t>6.2.5.3.1.  General </a:t>
            </a:r>
            <a:r>
              <a:rPr lang="en-US" altLang="ja-JP" b="1" dirty="0">
                <a:latin typeface="Arial" pitchFamily="34" charset="0"/>
                <a:cs typeface="Arial" pitchFamily="34" charset="0"/>
              </a:rPr>
              <a:t>test conditions</a:t>
            </a:r>
          </a:p>
        </p:txBody>
      </p:sp>
      <p:sp>
        <p:nvSpPr>
          <p:cNvPr id="7" name="正方形/長方形 6"/>
          <p:cNvSpPr/>
          <p:nvPr/>
        </p:nvSpPr>
        <p:spPr>
          <a:xfrm>
            <a:off x="193726" y="1932359"/>
            <a:ext cx="494046" cy="338554"/>
          </a:xfrm>
          <a:prstGeom prst="rect">
            <a:avLst/>
          </a:prstGeom>
        </p:spPr>
        <p:txBody>
          <a:bodyPr wrap="none">
            <a:spAutoFit/>
          </a:bodyPr>
          <a:lstStyle/>
          <a:p>
            <a:r>
              <a:rPr lang="en-US" altLang="ja-JP" sz="1600" dirty="0">
                <a:latin typeface="Arial" pitchFamily="34" charset="0"/>
                <a:cs typeface="Arial" pitchFamily="34" charset="0"/>
              </a:rPr>
              <a:t>(d) </a:t>
            </a:r>
            <a:endParaRPr lang="ja-JP" altLang="en-US" sz="1600" dirty="0"/>
          </a:p>
        </p:txBody>
      </p:sp>
      <p:sp>
        <p:nvSpPr>
          <p:cNvPr id="8" name="正方形/長方形 7"/>
          <p:cNvSpPr/>
          <p:nvPr/>
        </p:nvSpPr>
        <p:spPr>
          <a:xfrm>
            <a:off x="193726" y="3383471"/>
            <a:ext cx="494046" cy="338554"/>
          </a:xfrm>
          <a:prstGeom prst="rect">
            <a:avLst/>
          </a:prstGeom>
        </p:spPr>
        <p:txBody>
          <a:bodyPr wrap="none">
            <a:spAutoFit/>
          </a:bodyPr>
          <a:lstStyle/>
          <a:p>
            <a:r>
              <a:rPr lang="en-US" altLang="ja-JP" sz="1600" dirty="0">
                <a:latin typeface="Arial" pitchFamily="34" charset="0"/>
                <a:cs typeface="Arial" pitchFamily="34" charset="0"/>
              </a:rPr>
              <a:t>(d) </a:t>
            </a:r>
            <a:endParaRPr lang="ja-JP" altLang="en-US" sz="1600" dirty="0"/>
          </a:p>
        </p:txBody>
      </p:sp>
      <p:sp>
        <p:nvSpPr>
          <p:cNvPr id="9" name="下矢印 8"/>
          <p:cNvSpPr/>
          <p:nvPr/>
        </p:nvSpPr>
        <p:spPr>
          <a:xfrm>
            <a:off x="3472068" y="3008243"/>
            <a:ext cx="596348" cy="180407"/>
          </a:xfrm>
          <a:prstGeom prst="downArrow">
            <a:avLst/>
          </a:prstGeom>
          <a:ln>
            <a:solidFill>
              <a:schemeClr val="tx1"/>
            </a:solidFill>
          </a:ln>
        </p:spPr>
        <p:txBody>
          <a:bodyPr wrap="square" rtlCol="0" anchor="ctr">
            <a:spAutoFit/>
          </a:bodyPr>
          <a:lstStyle/>
          <a:p>
            <a:pPr algn="ctr"/>
            <a:endParaRPr kumimoji="1" lang="ja-JP" altLang="en-US" dirty="0" smtClean="0">
              <a:latin typeface="Arial" pitchFamily="34" charset="0"/>
              <a:cs typeface="Arial" pitchFamily="34" charset="0"/>
            </a:endParaRPr>
          </a:p>
        </p:txBody>
      </p:sp>
      <p:sp>
        <p:nvSpPr>
          <p:cNvPr id="10" name="右中かっこ 9"/>
          <p:cNvSpPr/>
          <p:nvPr/>
        </p:nvSpPr>
        <p:spPr>
          <a:xfrm>
            <a:off x="7447725" y="1934807"/>
            <a:ext cx="251792" cy="821645"/>
          </a:xfrm>
          <a:prstGeom prst="rightBrace">
            <a:avLst>
              <a:gd name="adj1" fmla="val 42708"/>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1" name="右中かっこ 10"/>
          <p:cNvSpPr/>
          <p:nvPr/>
        </p:nvSpPr>
        <p:spPr>
          <a:xfrm>
            <a:off x="7454349" y="3405804"/>
            <a:ext cx="258419" cy="2312207"/>
          </a:xfrm>
          <a:prstGeom prst="rightBrace">
            <a:avLst>
              <a:gd name="adj1" fmla="val 42708"/>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2" name="テキスト ボックス 11"/>
          <p:cNvSpPr txBox="1"/>
          <p:nvPr/>
        </p:nvSpPr>
        <p:spPr>
          <a:xfrm>
            <a:off x="7659760" y="1970679"/>
            <a:ext cx="1444484" cy="738664"/>
          </a:xfrm>
          <a:prstGeom prst="rect">
            <a:avLst/>
          </a:prstGeom>
          <a:noFill/>
        </p:spPr>
        <p:txBody>
          <a:bodyPr wrap="square" rtlCol="0">
            <a:spAutoFit/>
          </a:bodyPr>
          <a:lstStyle/>
          <a:p>
            <a:r>
              <a:rPr kumimoji="1" lang="en-US" altLang="ja-JP" sz="1400" i="1" dirty="0" smtClean="0">
                <a:latin typeface="Arial" pitchFamily="34" charset="0"/>
                <a:cs typeface="Arial" pitchFamily="34" charset="0"/>
              </a:rPr>
              <a:t>Japan proposal at TF4 at </a:t>
            </a:r>
            <a:r>
              <a:rPr lang="en-US" altLang="ja-JP" sz="1400" i="1" dirty="0" smtClean="0">
                <a:latin typeface="Arial" pitchFamily="34" charset="0"/>
                <a:cs typeface="Arial" pitchFamily="34" charset="0"/>
              </a:rPr>
              <a:t>Tokyo</a:t>
            </a:r>
            <a:r>
              <a:rPr lang="ja-JP" altLang="en-US" sz="1400" i="1" dirty="0" smtClean="0">
                <a:latin typeface="Arial" pitchFamily="34" charset="0"/>
                <a:cs typeface="Arial" pitchFamily="34" charset="0"/>
              </a:rPr>
              <a:t>　</a:t>
            </a:r>
            <a:r>
              <a:rPr lang="en-US" altLang="ja-JP" sz="1400" i="1" dirty="0" smtClean="0">
                <a:latin typeface="Arial" pitchFamily="34" charset="0"/>
                <a:cs typeface="Arial" pitchFamily="34" charset="0"/>
              </a:rPr>
              <a:t>in </a:t>
            </a:r>
            <a:r>
              <a:rPr lang="en-US" altLang="ja-JP" sz="1400" i="1" dirty="0">
                <a:latin typeface="Arial" pitchFamily="34" charset="0"/>
                <a:cs typeface="Arial" pitchFamily="34" charset="0"/>
              </a:rPr>
              <a:t>March </a:t>
            </a:r>
            <a:endParaRPr kumimoji="1" lang="ja-JP" altLang="en-US" sz="1400" i="1" dirty="0">
              <a:latin typeface="Arial" pitchFamily="34" charset="0"/>
              <a:cs typeface="Arial" pitchFamily="34" charset="0"/>
            </a:endParaRPr>
          </a:p>
        </p:txBody>
      </p:sp>
      <p:sp>
        <p:nvSpPr>
          <p:cNvPr id="13" name="テキスト ボックス 12"/>
          <p:cNvSpPr txBox="1"/>
          <p:nvPr/>
        </p:nvSpPr>
        <p:spPr>
          <a:xfrm>
            <a:off x="7699515" y="4284495"/>
            <a:ext cx="1298711" cy="523220"/>
          </a:xfrm>
          <a:prstGeom prst="rect">
            <a:avLst/>
          </a:prstGeom>
          <a:noFill/>
        </p:spPr>
        <p:txBody>
          <a:bodyPr wrap="square" rtlCol="0">
            <a:spAutoFit/>
          </a:bodyPr>
          <a:lstStyle/>
          <a:p>
            <a:r>
              <a:rPr kumimoji="1" lang="en-US" altLang="ja-JP" sz="1400" i="1" dirty="0" smtClean="0">
                <a:latin typeface="Arial" pitchFamily="34" charset="0"/>
                <a:cs typeface="Arial" pitchFamily="34" charset="0"/>
              </a:rPr>
              <a:t>Modified</a:t>
            </a:r>
            <a:r>
              <a:rPr lang="en-US" altLang="ja-JP" sz="1400" i="1" dirty="0">
                <a:latin typeface="Arial" pitchFamily="34" charset="0"/>
                <a:cs typeface="Arial" pitchFamily="34" charset="0"/>
              </a:rPr>
              <a:t> </a:t>
            </a:r>
            <a:r>
              <a:rPr lang="en-US" altLang="ja-JP" sz="1400" i="1" dirty="0" smtClean="0">
                <a:latin typeface="Arial" pitchFamily="34" charset="0"/>
                <a:cs typeface="Arial" pitchFamily="34" charset="0"/>
              </a:rPr>
              <a:t> </a:t>
            </a:r>
          </a:p>
          <a:p>
            <a:r>
              <a:rPr kumimoji="1" lang="en-US" altLang="ja-JP" sz="1400" i="1" dirty="0" smtClean="0">
                <a:latin typeface="Arial" pitchFamily="34" charset="0"/>
                <a:cs typeface="Arial" pitchFamily="34" charset="0"/>
              </a:rPr>
              <a:t>Proposal</a:t>
            </a:r>
          </a:p>
        </p:txBody>
      </p:sp>
      <p:sp>
        <p:nvSpPr>
          <p:cNvPr id="16" name="正方形/長方形 15"/>
          <p:cNvSpPr/>
          <p:nvPr/>
        </p:nvSpPr>
        <p:spPr>
          <a:xfrm>
            <a:off x="0" y="393193"/>
            <a:ext cx="9144000" cy="45719"/>
          </a:xfrm>
          <a:prstGeom prst="rect">
            <a:avLst/>
          </a:prstGeom>
          <a:solidFill>
            <a:srgbClr val="0000FF"/>
          </a:solidFill>
          <a:ln>
            <a:noFill/>
          </a:ln>
        </p:spPr>
        <p:txBody>
          <a:bodyPr wrap="square" rtlCol="0" anchor="ctr">
            <a:spAutoFit/>
          </a:bodyPr>
          <a:lstStyle/>
          <a:p>
            <a:pPr algn="ctr"/>
            <a:endParaRPr kumimoji="1" lang="ja-JP" altLang="en-US" dirty="0" smtClean="0">
              <a:latin typeface="Arial" pitchFamily="34" charset="0"/>
              <a:cs typeface="Arial" pitchFamily="34" charset="0"/>
            </a:endParaRPr>
          </a:p>
        </p:txBody>
      </p:sp>
    </p:spTree>
    <p:extLst>
      <p:ext uri="{BB962C8B-B14F-4D97-AF65-F5344CB8AC3E}">
        <p14:creationId xmlns:p14="http://schemas.microsoft.com/office/powerpoint/2010/main" val="40853409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0" y="1033663"/>
            <a:ext cx="9144000" cy="4031873"/>
          </a:xfrm>
          <a:prstGeom prst="rect">
            <a:avLst/>
          </a:prstGeom>
          <a:noFill/>
        </p:spPr>
        <p:txBody>
          <a:bodyPr wrap="square" rtlCol="0">
            <a:spAutoFit/>
          </a:bodyPr>
          <a:lstStyle/>
          <a:p>
            <a:r>
              <a:rPr lang="en-US" altLang="ja-JP" sz="1600" b="1" dirty="0">
                <a:latin typeface="Arial" pitchFamily="34" charset="0"/>
                <a:cs typeface="Arial" pitchFamily="34" charset="0"/>
              </a:rPr>
              <a:t>6.4.2.1.2. Vehicle specific component </a:t>
            </a:r>
            <a:r>
              <a:rPr lang="en-US" altLang="ja-JP" sz="1600" b="1" dirty="0" smtClean="0">
                <a:latin typeface="Arial" pitchFamily="34" charset="0"/>
                <a:cs typeface="Arial" pitchFamily="34" charset="0"/>
              </a:rPr>
              <a:t>test</a:t>
            </a:r>
          </a:p>
          <a:p>
            <a:r>
              <a:rPr lang="en-US" altLang="ja-JP" sz="1600" dirty="0" smtClean="0">
                <a:latin typeface="Arial" pitchFamily="34" charset="0"/>
                <a:cs typeface="Arial" pitchFamily="34" charset="0"/>
              </a:rPr>
              <a:t>The </a:t>
            </a:r>
            <a:r>
              <a:rPr lang="en-US" altLang="ja-JP" sz="1600" dirty="0">
                <a:latin typeface="Arial" pitchFamily="34" charset="0"/>
                <a:cs typeface="Arial" pitchFamily="34" charset="0"/>
              </a:rPr>
              <a:t>test shall be conducted in accordance with Annex 8D of this Regulation</a:t>
            </a:r>
            <a:r>
              <a:rPr lang="en-US" altLang="ja-JP" sz="1600" dirty="0" smtClean="0">
                <a:latin typeface="Arial" pitchFamily="34" charset="0"/>
                <a:cs typeface="Arial" pitchFamily="34" charset="0"/>
              </a:rPr>
              <a:t>.</a:t>
            </a:r>
          </a:p>
          <a:p>
            <a:endParaRPr lang="en-US" altLang="ja-JP" sz="1600" dirty="0">
              <a:latin typeface="Arial" pitchFamily="34" charset="0"/>
              <a:cs typeface="Arial" pitchFamily="34" charset="0"/>
            </a:endParaRPr>
          </a:p>
          <a:p>
            <a:r>
              <a:rPr lang="en-US" altLang="ja-JP" sz="1600" dirty="0">
                <a:latin typeface="Arial" pitchFamily="34" charset="0"/>
                <a:cs typeface="Arial" pitchFamily="34" charset="0"/>
              </a:rPr>
              <a:t>The crush force replacing the prescribed force specified in paragraph 3.2.1. of Annex 8D shall be determined by the vehicle manufacturer using the data obtained from either actual crash tests or its simulation as specified in Annex 3 of Regulations No. 12 or No. 94 in the direction of travel and</a:t>
            </a:r>
          </a:p>
          <a:p>
            <a:r>
              <a:rPr lang="en-US" altLang="ja-JP" sz="1600" dirty="0">
                <a:latin typeface="Arial" pitchFamily="34" charset="0"/>
                <a:cs typeface="Arial" pitchFamily="34" charset="0"/>
              </a:rPr>
              <a:t>according to Annex 4 to Regulation No. 95 in the direction </a:t>
            </a:r>
            <a:r>
              <a:rPr lang="en-US" altLang="ja-JP" sz="1600" dirty="0" smtClean="0">
                <a:latin typeface="Arial" pitchFamily="34" charset="0"/>
                <a:cs typeface="Arial" pitchFamily="34" charset="0"/>
              </a:rPr>
              <a:t>horizontally perpendicular </a:t>
            </a:r>
            <a:r>
              <a:rPr lang="en-US" altLang="ja-JP" sz="1600" dirty="0">
                <a:latin typeface="Arial" pitchFamily="34" charset="0"/>
                <a:cs typeface="Arial" pitchFamily="34" charset="0"/>
              </a:rPr>
              <a:t>to the direction of </a:t>
            </a:r>
            <a:r>
              <a:rPr lang="en-US" altLang="ja-JP" sz="1600" dirty="0" smtClean="0">
                <a:latin typeface="Arial" pitchFamily="34" charset="0"/>
                <a:cs typeface="Arial" pitchFamily="34" charset="0"/>
              </a:rPr>
              <a:t>travel. These </a:t>
            </a:r>
            <a:r>
              <a:rPr lang="en-US" altLang="ja-JP" sz="1600" dirty="0">
                <a:latin typeface="Arial" pitchFamily="34" charset="0"/>
                <a:cs typeface="Arial" pitchFamily="34" charset="0"/>
              </a:rPr>
              <a:t>forces shall be agreed by the Technical Service</a:t>
            </a:r>
            <a:r>
              <a:rPr lang="en-US" altLang="ja-JP" sz="1600" dirty="0" smtClean="0">
                <a:latin typeface="Arial" pitchFamily="34" charset="0"/>
                <a:cs typeface="Arial" pitchFamily="34" charset="0"/>
              </a:rPr>
              <a:t>.</a:t>
            </a:r>
          </a:p>
          <a:p>
            <a:r>
              <a:rPr lang="en-US" altLang="ja-JP" sz="1600" dirty="0">
                <a:latin typeface="Arial" pitchFamily="34" charset="0"/>
                <a:cs typeface="Arial" pitchFamily="34" charset="0"/>
              </a:rPr>
              <a:t>The manufacturers may, in agreement with the Technical Services, use forces derived from the data obtained from alternative crash test procedures, but these forces shall be equal to or greater than the forces that would result from using data in accordance with the Regulations specified above</a:t>
            </a:r>
            <a:r>
              <a:rPr lang="en-US" altLang="ja-JP" sz="1600" dirty="0" smtClean="0">
                <a:latin typeface="Arial" pitchFamily="34" charset="0"/>
                <a:cs typeface="Arial" pitchFamily="34" charset="0"/>
              </a:rPr>
              <a:t>.</a:t>
            </a:r>
          </a:p>
          <a:p>
            <a:endParaRPr lang="en-US" altLang="ja-JP" sz="1600" dirty="0" smtClean="0">
              <a:latin typeface="Arial" pitchFamily="34" charset="0"/>
              <a:cs typeface="Arial" pitchFamily="34" charset="0"/>
            </a:endParaRPr>
          </a:p>
          <a:p>
            <a:r>
              <a:rPr lang="en-US" altLang="ja-JP" sz="1600" dirty="0" smtClean="0">
                <a:solidFill>
                  <a:srgbClr val="FF0000"/>
                </a:solidFill>
                <a:latin typeface="Arial" pitchFamily="34" charset="0"/>
                <a:cs typeface="Arial" pitchFamily="34" charset="0"/>
              </a:rPr>
              <a:t>The </a:t>
            </a:r>
            <a:r>
              <a:rPr lang="en-US" altLang="ja-JP" sz="1600" dirty="0">
                <a:solidFill>
                  <a:srgbClr val="FF0000"/>
                </a:solidFill>
                <a:latin typeface="Arial" pitchFamily="34" charset="0"/>
                <a:cs typeface="Arial" pitchFamily="34" charset="0"/>
              </a:rPr>
              <a:t>manufacturer may define the relevant parts of the vehicle structure used for the mechanical protection of the REESS components</a:t>
            </a:r>
            <a:r>
              <a:rPr lang="en-US" altLang="ja-JP" sz="1600" dirty="0" smtClean="0">
                <a:solidFill>
                  <a:srgbClr val="FF0000"/>
                </a:solidFill>
                <a:latin typeface="Arial" pitchFamily="34" charset="0"/>
                <a:cs typeface="Arial" pitchFamily="34" charset="0"/>
              </a:rPr>
              <a:t>.</a:t>
            </a:r>
          </a:p>
          <a:p>
            <a:r>
              <a:rPr lang="en-US" altLang="ja-JP" sz="1600" dirty="0">
                <a:solidFill>
                  <a:srgbClr val="FF0000"/>
                </a:solidFill>
                <a:latin typeface="Arial" pitchFamily="34" charset="0"/>
                <a:cs typeface="Arial" pitchFamily="34" charset="0"/>
              </a:rPr>
              <a:t>The test shall be conducted with the REESS mounted to this vehicle structure in a way which is representative of its mounting in the vehicle.</a:t>
            </a:r>
            <a:endParaRPr kumimoji="1" lang="ja-JP" altLang="en-US" sz="1600" dirty="0">
              <a:solidFill>
                <a:srgbClr val="FF0000"/>
              </a:solidFill>
              <a:latin typeface="Arial" pitchFamily="34" charset="0"/>
              <a:cs typeface="Arial" pitchFamily="34" charset="0"/>
            </a:endParaRPr>
          </a:p>
        </p:txBody>
      </p:sp>
      <p:sp>
        <p:nvSpPr>
          <p:cNvPr id="3" name="スライド番号プレースホルダー 2"/>
          <p:cNvSpPr>
            <a:spLocks noGrp="1"/>
          </p:cNvSpPr>
          <p:nvPr>
            <p:ph type="sldNum" sz="quarter" idx="12"/>
          </p:nvPr>
        </p:nvSpPr>
        <p:spPr/>
        <p:txBody>
          <a:bodyPr/>
          <a:lstStyle/>
          <a:p>
            <a:fld id="{D2D8002D-B5B0-4BAC-B1F6-782DDCCE6D9C}" type="slidenum">
              <a:rPr kumimoji="1" lang="ja-JP" altLang="en-US" smtClean="0"/>
              <a:t>4</a:t>
            </a:fld>
            <a:endParaRPr kumimoji="1" lang="ja-JP" altLang="en-US"/>
          </a:p>
        </p:txBody>
      </p:sp>
      <p:sp>
        <p:nvSpPr>
          <p:cNvPr id="4" name="テキスト ボックス 3"/>
          <p:cNvSpPr txBox="1"/>
          <p:nvPr/>
        </p:nvSpPr>
        <p:spPr>
          <a:xfrm>
            <a:off x="26512" y="13254"/>
            <a:ext cx="2536272" cy="400110"/>
          </a:xfrm>
          <a:prstGeom prst="rect">
            <a:avLst/>
          </a:prstGeom>
          <a:noFill/>
        </p:spPr>
        <p:txBody>
          <a:bodyPr wrap="none" rtlCol="0">
            <a:spAutoFit/>
          </a:bodyPr>
          <a:lstStyle/>
          <a:p>
            <a:r>
              <a:rPr kumimoji="1" lang="en-US" altLang="ja-JP" sz="2000" dirty="0" smtClean="0">
                <a:latin typeface="Arial" pitchFamily="34" charset="0"/>
                <a:cs typeface="Arial" pitchFamily="34" charset="0"/>
              </a:rPr>
              <a:t>Referred ECE R100</a:t>
            </a:r>
            <a:endParaRPr kumimoji="1" lang="ja-JP" altLang="en-US" sz="2000" dirty="0">
              <a:latin typeface="Arial" pitchFamily="34" charset="0"/>
              <a:cs typeface="Arial" pitchFamily="34" charset="0"/>
            </a:endParaRPr>
          </a:p>
        </p:txBody>
      </p:sp>
      <p:sp>
        <p:nvSpPr>
          <p:cNvPr id="5" name="テキスト ボックス 4"/>
          <p:cNvSpPr txBox="1"/>
          <p:nvPr/>
        </p:nvSpPr>
        <p:spPr>
          <a:xfrm>
            <a:off x="79520" y="559593"/>
            <a:ext cx="2635658" cy="338554"/>
          </a:xfrm>
          <a:prstGeom prst="rect">
            <a:avLst/>
          </a:prstGeom>
          <a:noFill/>
          <a:ln>
            <a:solidFill>
              <a:schemeClr val="tx1"/>
            </a:solidFill>
          </a:ln>
        </p:spPr>
        <p:txBody>
          <a:bodyPr wrap="none" rtlCol="0">
            <a:spAutoFit/>
          </a:bodyPr>
          <a:lstStyle/>
          <a:p>
            <a:r>
              <a:rPr lang="en-US" altLang="ja-JP" sz="1600" b="1" dirty="0" smtClean="0">
                <a:latin typeface="Arial" pitchFamily="34" charset="0"/>
                <a:cs typeface="Arial" pitchFamily="34" charset="0"/>
              </a:rPr>
              <a:t>Related part in ECE R100</a:t>
            </a:r>
            <a:endParaRPr kumimoji="1" lang="ja-JP" altLang="en-US" sz="1600" b="1" dirty="0">
              <a:latin typeface="Arial" pitchFamily="34" charset="0"/>
              <a:cs typeface="Arial" pitchFamily="34" charset="0"/>
            </a:endParaRPr>
          </a:p>
        </p:txBody>
      </p:sp>
      <p:sp>
        <p:nvSpPr>
          <p:cNvPr id="6" name="テキスト ボックス 5"/>
          <p:cNvSpPr txBox="1"/>
          <p:nvPr/>
        </p:nvSpPr>
        <p:spPr>
          <a:xfrm>
            <a:off x="2941983" y="5393635"/>
            <a:ext cx="4278735" cy="338554"/>
          </a:xfrm>
          <a:prstGeom prst="rect">
            <a:avLst/>
          </a:prstGeom>
          <a:solidFill>
            <a:srgbClr val="FFFF00"/>
          </a:solidFill>
          <a:ln>
            <a:solidFill>
              <a:schemeClr val="tx1"/>
            </a:solidFill>
          </a:ln>
        </p:spPr>
        <p:txBody>
          <a:bodyPr wrap="none" rtlCol="0">
            <a:spAutoFit/>
          </a:bodyPr>
          <a:lstStyle/>
          <a:p>
            <a:r>
              <a:rPr kumimoji="1" lang="en-US" altLang="ja-JP" sz="1600" dirty="0" smtClean="0">
                <a:latin typeface="Arial" pitchFamily="34" charset="0"/>
                <a:cs typeface="Arial" pitchFamily="34" charset="0"/>
              </a:rPr>
              <a:t>This paragraph is referred in Japan proposal.</a:t>
            </a:r>
            <a:endParaRPr kumimoji="1" lang="ja-JP" altLang="en-US" sz="1600" dirty="0">
              <a:latin typeface="Arial" pitchFamily="34" charset="0"/>
              <a:cs typeface="Arial" pitchFamily="34" charset="0"/>
            </a:endParaRPr>
          </a:p>
        </p:txBody>
      </p:sp>
      <p:cxnSp>
        <p:nvCxnSpPr>
          <p:cNvPr id="8" name="直線矢印コネクタ 7"/>
          <p:cNvCxnSpPr/>
          <p:nvPr/>
        </p:nvCxnSpPr>
        <p:spPr>
          <a:xfrm flipH="1" flipV="1">
            <a:off x="3127513" y="4956314"/>
            <a:ext cx="556591" cy="43732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正方形/長方形 8"/>
          <p:cNvSpPr/>
          <p:nvPr/>
        </p:nvSpPr>
        <p:spPr>
          <a:xfrm>
            <a:off x="0" y="393193"/>
            <a:ext cx="9144000" cy="45719"/>
          </a:xfrm>
          <a:prstGeom prst="rect">
            <a:avLst/>
          </a:prstGeom>
          <a:solidFill>
            <a:srgbClr val="0000FF"/>
          </a:solidFill>
          <a:ln>
            <a:noFill/>
          </a:ln>
        </p:spPr>
        <p:txBody>
          <a:bodyPr wrap="square" rtlCol="0" anchor="ctr">
            <a:spAutoFit/>
          </a:bodyPr>
          <a:lstStyle/>
          <a:p>
            <a:pPr algn="ctr"/>
            <a:endParaRPr kumimoji="1" lang="ja-JP" altLang="en-US" dirty="0" smtClean="0">
              <a:latin typeface="Arial" pitchFamily="34" charset="0"/>
              <a:cs typeface="Arial" pitchFamily="34" charset="0"/>
            </a:endParaRPr>
          </a:p>
        </p:txBody>
      </p:sp>
    </p:spTree>
    <p:extLst>
      <p:ext uri="{BB962C8B-B14F-4D97-AF65-F5344CB8AC3E}">
        <p14:creationId xmlns:p14="http://schemas.microsoft.com/office/powerpoint/2010/main" val="53074244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square">
        <a:spAutoFit/>
      </a:bodyPr>
      <a:lstStyle>
        <a:defPPr algn="ctr">
          <a:defRPr dirty="0" smtClean="0">
            <a:latin typeface="Arial" pitchFamily="34" charset="0"/>
            <a:cs typeface="Arial" pitchFamily="34" charset="0"/>
          </a:defRPr>
        </a:defPPr>
      </a:lstStyle>
    </a:spDef>
    <a:txDef>
      <a:spPr>
        <a:noFill/>
      </a:spPr>
      <a:bodyPr wrap="none" rtlCol="0">
        <a:spAutoFit/>
      </a:bodyPr>
      <a:lstStyle>
        <a:defPPr>
          <a:defRPr sz="1600" dirty="0">
            <a:latin typeface="Arial" pitchFamily="34" charset="0"/>
            <a:cs typeface="Arial" pitchFamily="34" charset="0"/>
          </a:defRPr>
        </a:defPPr>
      </a:lstStyle>
    </a:tx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1076</TotalTime>
  <Words>386</Words>
  <Application>Microsoft Office PowerPoint</Application>
  <PresentationFormat>画面に合わせる (4:3)</PresentationFormat>
  <Paragraphs>42</Paragraphs>
  <Slides>4</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vt:i4>
      </vt:variant>
    </vt:vector>
  </HeadingPairs>
  <TitlesOfParts>
    <vt:vector size="10" baseType="lpstr">
      <vt:lpstr>ＭＳ Ｐゴシック</vt:lpstr>
      <vt:lpstr>ＭＳ 明朝</vt:lpstr>
      <vt:lpstr>Arial</vt:lpstr>
      <vt:lpstr>Calibri</vt:lpstr>
      <vt:lpstr>Century</vt:lpstr>
      <vt:lpstr>Office テーマ</vt:lpstr>
      <vt:lpstr>JAPAN proposal on TF4 </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木下 直樹 Naoki Kinoshita</dc:creator>
  <cp:lastModifiedBy>NTSEL</cp:lastModifiedBy>
  <cp:revision>59</cp:revision>
  <cp:lastPrinted>2016-05-13T02:32:32Z</cp:lastPrinted>
  <dcterms:created xsi:type="dcterms:W3CDTF">2013-06-21T04:20:24Z</dcterms:created>
  <dcterms:modified xsi:type="dcterms:W3CDTF">2016-05-13T02:32:36Z</dcterms:modified>
</cp:coreProperties>
</file>