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2"/>
  </p:notesMasterIdLst>
  <p:sldIdLst>
    <p:sldId id="256" r:id="rId2"/>
    <p:sldId id="259" r:id="rId3"/>
    <p:sldId id="260" r:id="rId4"/>
    <p:sldId id="257" r:id="rId5"/>
    <p:sldId id="258"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582"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7E6F3E-C98C-44D3-9FF0-EC107F38929C}" type="datetimeFigureOut">
              <a:rPr kumimoji="1" lang="ja-JP" altLang="en-US" smtClean="0"/>
              <a:t>2016/5/31</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0BC112-7DFB-4BD6-BE5C-4FD695244942}" type="slidenum">
              <a:rPr kumimoji="1" lang="ja-JP" altLang="en-US" smtClean="0"/>
              <a:t>‹#›</a:t>
            </a:fld>
            <a:endParaRPr kumimoji="1" lang="ja-JP" altLang="en-US"/>
          </a:p>
        </p:txBody>
      </p:sp>
    </p:spTree>
    <p:extLst>
      <p:ext uri="{BB962C8B-B14F-4D97-AF65-F5344CB8AC3E}">
        <p14:creationId xmlns:p14="http://schemas.microsoft.com/office/powerpoint/2010/main" val="14517435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20BC112-7DFB-4BD6-BE5C-4FD695244942}" type="slidenum">
              <a:rPr kumimoji="1" lang="ja-JP" altLang="en-US" smtClean="0"/>
              <a:t>3</a:t>
            </a:fld>
            <a:endParaRPr kumimoji="1" lang="ja-JP" altLang="en-US"/>
          </a:p>
        </p:txBody>
      </p:sp>
    </p:spTree>
    <p:extLst>
      <p:ext uri="{BB962C8B-B14F-4D97-AF65-F5344CB8AC3E}">
        <p14:creationId xmlns:p14="http://schemas.microsoft.com/office/powerpoint/2010/main" val="2169598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AAA412D0-F19E-4575-BCD6-A703CB93E7EE}" type="datetime1">
              <a:rPr kumimoji="1" lang="ja-JP" altLang="en-US" smtClean="0"/>
              <a:t>2016/5/31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C7B9CD3-E891-4CA8-976A-ECAE32CBAD1E}" type="slidenum">
              <a:rPr kumimoji="1" lang="ja-JP" altLang="en-US" smtClean="0"/>
              <a:t>‹#›</a:t>
            </a:fld>
            <a:endParaRPr kumimoji="1" lang="ja-JP" altLang="en-US"/>
          </a:p>
        </p:txBody>
      </p:sp>
    </p:spTree>
    <p:extLst>
      <p:ext uri="{BB962C8B-B14F-4D97-AF65-F5344CB8AC3E}">
        <p14:creationId xmlns:p14="http://schemas.microsoft.com/office/powerpoint/2010/main" val="3088023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3B9BD18-715D-4F31-BFF1-D57099D6772E}" type="datetime1">
              <a:rPr kumimoji="1" lang="ja-JP" altLang="en-US" smtClean="0"/>
              <a:t>2016/5/31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C7B9CD3-E891-4CA8-976A-ECAE32CBAD1E}" type="slidenum">
              <a:rPr kumimoji="1" lang="ja-JP" altLang="en-US" smtClean="0"/>
              <a:t>‹#›</a:t>
            </a:fld>
            <a:endParaRPr kumimoji="1" lang="ja-JP" altLang="en-US"/>
          </a:p>
        </p:txBody>
      </p:sp>
    </p:spTree>
    <p:extLst>
      <p:ext uri="{BB962C8B-B14F-4D97-AF65-F5344CB8AC3E}">
        <p14:creationId xmlns:p14="http://schemas.microsoft.com/office/powerpoint/2010/main" val="7762379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0B87632-086E-4FBC-B566-425FD1D152BC}" type="datetime1">
              <a:rPr kumimoji="1" lang="ja-JP" altLang="en-US" smtClean="0"/>
              <a:t>2016/5/31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C7B9CD3-E891-4CA8-976A-ECAE32CBAD1E}" type="slidenum">
              <a:rPr kumimoji="1" lang="ja-JP" altLang="en-US" smtClean="0"/>
              <a:t>‹#›</a:t>
            </a:fld>
            <a:endParaRPr kumimoji="1" lang="ja-JP" altLang="en-US"/>
          </a:p>
        </p:txBody>
      </p:sp>
    </p:spTree>
    <p:extLst>
      <p:ext uri="{BB962C8B-B14F-4D97-AF65-F5344CB8AC3E}">
        <p14:creationId xmlns:p14="http://schemas.microsoft.com/office/powerpoint/2010/main" val="424405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38E7A89-BA97-4FF7-9FF3-432B6A9BDF07}" type="datetime1">
              <a:rPr kumimoji="1" lang="ja-JP" altLang="en-US" smtClean="0"/>
              <a:t>2016/5/31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C7B9CD3-E891-4CA8-976A-ECAE32CBAD1E}" type="slidenum">
              <a:rPr kumimoji="1" lang="ja-JP" altLang="en-US" smtClean="0"/>
              <a:t>‹#›</a:t>
            </a:fld>
            <a:endParaRPr kumimoji="1" lang="ja-JP" altLang="en-US"/>
          </a:p>
        </p:txBody>
      </p:sp>
    </p:spTree>
    <p:extLst>
      <p:ext uri="{BB962C8B-B14F-4D97-AF65-F5344CB8AC3E}">
        <p14:creationId xmlns:p14="http://schemas.microsoft.com/office/powerpoint/2010/main" val="50673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D562C16-1EFB-4CCE-8EFD-F1F9E1DB5E19}" type="datetime1">
              <a:rPr kumimoji="1" lang="ja-JP" altLang="en-US" smtClean="0"/>
              <a:t>2016/5/31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C7B9CD3-E891-4CA8-976A-ECAE32CBAD1E}" type="slidenum">
              <a:rPr kumimoji="1" lang="ja-JP" altLang="en-US" smtClean="0"/>
              <a:t>‹#›</a:t>
            </a:fld>
            <a:endParaRPr kumimoji="1" lang="ja-JP" altLang="en-US"/>
          </a:p>
        </p:txBody>
      </p:sp>
    </p:spTree>
    <p:extLst>
      <p:ext uri="{BB962C8B-B14F-4D97-AF65-F5344CB8AC3E}">
        <p14:creationId xmlns:p14="http://schemas.microsoft.com/office/powerpoint/2010/main" val="2020476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23AA9A6E-42E1-4038-841D-E28A67044654}" type="datetime1">
              <a:rPr kumimoji="1" lang="ja-JP" altLang="en-US" smtClean="0"/>
              <a:t>2016/5/31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C7B9CD3-E891-4CA8-976A-ECAE32CBAD1E}" type="slidenum">
              <a:rPr kumimoji="1" lang="ja-JP" altLang="en-US" smtClean="0"/>
              <a:t>‹#›</a:t>
            </a:fld>
            <a:endParaRPr kumimoji="1" lang="ja-JP" altLang="en-US"/>
          </a:p>
        </p:txBody>
      </p:sp>
    </p:spTree>
    <p:extLst>
      <p:ext uri="{BB962C8B-B14F-4D97-AF65-F5344CB8AC3E}">
        <p14:creationId xmlns:p14="http://schemas.microsoft.com/office/powerpoint/2010/main" val="684386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5FFA107-A4CF-46B8-BCD6-AF0BAB129976}" type="datetime1">
              <a:rPr kumimoji="1" lang="ja-JP" altLang="en-US" smtClean="0"/>
              <a:t>2016/5/31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C7B9CD3-E891-4CA8-976A-ECAE32CBAD1E}" type="slidenum">
              <a:rPr kumimoji="1" lang="ja-JP" altLang="en-US" smtClean="0"/>
              <a:t>‹#›</a:t>
            </a:fld>
            <a:endParaRPr kumimoji="1" lang="ja-JP" altLang="en-US"/>
          </a:p>
        </p:txBody>
      </p:sp>
    </p:spTree>
    <p:extLst>
      <p:ext uri="{BB962C8B-B14F-4D97-AF65-F5344CB8AC3E}">
        <p14:creationId xmlns:p14="http://schemas.microsoft.com/office/powerpoint/2010/main" val="4055220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46F18CF-857E-4B12-8F02-AB17E063F5DC}" type="datetime1">
              <a:rPr kumimoji="1" lang="ja-JP" altLang="en-US" smtClean="0"/>
              <a:t>2016/5/31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C7B9CD3-E891-4CA8-976A-ECAE32CBAD1E}" type="slidenum">
              <a:rPr kumimoji="1" lang="ja-JP" altLang="en-US" smtClean="0"/>
              <a:t>‹#›</a:t>
            </a:fld>
            <a:endParaRPr kumimoji="1" lang="ja-JP" altLang="en-US"/>
          </a:p>
        </p:txBody>
      </p:sp>
    </p:spTree>
    <p:extLst>
      <p:ext uri="{BB962C8B-B14F-4D97-AF65-F5344CB8AC3E}">
        <p14:creationId xmlns:p14="http://schemas.microsoft.com/office/powerpoint/2010/main" val="3076768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F001474-1E2C-4570-9251-A8D5821D5AB4}" type="datetime1">
              <a:rPr kumimoji="1" lang="ja-JP" altLang="en-US" smtClean="0"/>
              <a:t>2016/5/31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C7B9CD3-E891-4CA8-976A-ECAE32CBAD1E}" type="slidenum">
              <a:rPr kumimoji="1" lang="ja-JP" altLang="en-US" smtClean="0"/>
              <a:t>‹#›</a:t>
            </a:fld>
            <a:endParaRPr kumimoji="1" lang="ja-JP" altLang="en-US"/>
          </a:p>
        </p:txBody>
      </p:sp>
    </p:spTree>
    <p:extLst>
      <p:ext uri="{BB962C8B-B14F-4D97-AF65-F5344CB8AC3E}">
        <p14:creationId xmlns:p14="http://schemas.microsoft.com/office/powerpoint/2010/main" val="2560253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67A0801-5254-43A0-8673-E57AF7D26E59}" type="datetime1">
              <a:rPr kumimoji="1" lang="ja-JP" altLang="en-US" smtClean="0"/>
              <a:t>2016/5/31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C7B9CD3-E891-4CA8-976A-ECAE32CBAD1E}" type="slidenum">
              <a:rPr kumimoji="1" lang="ja-JP" altLang="en-US" smtClean="0"/>
              <a:t>‹#›</a:t>
            </a:fld>
            <a:endParaRPr kumimoji="1" lang="ja-JP" altLang="en-US"/>
          </a:p>
        </p:txBody>
      </p:sp>
    </p:spTree>
    <p:extLst>
      <p:ext uri="{BB962C8B-B14F-4D97-AF65-F5344CB8AC3E}">
        <p14:creationId xmlns:p14="http://schemas.microsoft.com/office/powerpoint/2010/main" val="2023621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68F0002-44FF-4CB2-8A88-714EA88BAE00}" type="datetime1">
              <a:rPr kumimoji="1" lang="ja-JP" altLang="en-US" smtClean="0"/>
              <a:t>2016/5/31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C7B9CD3-E891-4CA8-976A-ECAE32CBAD1E}" type="slidenum">
              <a:rPr kumimoji="1" lang="ja-JP" altLang="en-US" smtClean="0"/>
              <a:t>‹#›</a:t>
            </a:fld>
            <a:endParaRPr kumimoji="1" lang="ja-JP" altLang="en-US"/>
          </a:p>
        </p:txBody>
      </p:sp>
    </p:spTree>
    <p:extLst>
      <p:ext uri="{BB962C8B-B14F-4D97-AF65-F5344CB8AC3E}">
        <p14:creationId xmlns:p14="http://schemas.microsoft.com/office/powerpoint/2010/main" val="58612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107B23-15B8-4F54-8ABC-641AB1CDCB54}" type="datetime1">
              <a:rPr kumimoji="1" lang="ja-JP" altLang="en-US" smtClean="0"/>
              <a:t>2016/5/31</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7B9CD3-E891-4CA8-976A-ECAE32CBAD1E}" type="slidenum">
              <a:rPr kumimoji="1" lang="ja-JP" altLang="en-US" smtClean="0"/>
              <a:t>‹#›</a:t>
            </a:fld>
            <a:endParaRPr kumimoji="1" lang="ja-JP" altLang="en-US"/>
          </a:p>
        </p:txBody>
      </p:sp>
    </p:spTree>
    <p:extLst>
      <p:ext uri="{BB962C8B-B14F-4D97-AF65-F5344CB8AC3E}">
        <p14:creationId xmlns:p14="http://schemas.microsoft.com/office/powerpoint/2010/main" val="722695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smtClean="0"/>
              <a:t>OICA TF8 drafting annex</a:t>
            </a:r>
            <a:endParaRPr kumimoji="1" lang="ja-JP" altLang="en-US" dirty="0"/>
          </a:p>
        </p:txBody>
      </p:sp>
      <p:sp>
        <p:nvSpPr>
          <p:cNvPr id="3" name="サブタイトル 2"/>
          <p:cNvSpPr>
            <a:spLocks noGrp="1"/>
          </p:cNvSpPr>
          <p:nvPr>
            <p:ph type="subTitle" idx="1"/>
          </p:nvPr>
        </p:nvSpPr>
        <p:spPr/>
        <p:txBody>
          <a:bodyPr/>
          <a:lstStyle/>
          <a:p>
            <a:r>
              <a:rPr kumimoji="1" lang="en-US" altLang="ja-JP" dirty="0" smtClean="0"/>
              <a:t>Mar. **, 2016</a:t>
            </a:r>
          </a:p>
          <a:p>
            <a:r>
              <a:rPr lang="en-US" altLang="ja-JP" dirty="0" smtClean="0"/>
              <a:t>TF8 </a:t>
            </a:r>
            <a:r>
              <a:rPr lang="en-US" altLang="ja-JP" smtClean="0"/>
              <a:t>OICA pilot</a:t>
            </a:r>
            <a:endParaRPr kumimoji="1" lang="ja-JP" altLang="en-US" dirty="0"/>
          </a:p>
        </p:txBody>
      </p:sp>
      <p:sp>
        <p:nvSpPr>
          <p:cNvPr id="4" name="スライド番号プレースホルダー 3"/>
          <p:cNvSpPr>
            <a:spLocks noGrp="1"/>
          </p:cNvSpPr>
          <p:nvPr>
            <p:ph type="sldNum" sz="quarter" idx="12"/>
          </p:nvPr>
        </p:nvSpPr>
        <p:spPr/>
        <p:txBody>
          <a:bodyPr/>
          <a:lstStyle/>
          <a:p>
            <a:fld id="{2C7B9CD3-E891-4CA8-976A-ECAE32CBAD1E}" type="slidenum">
              <a:rPr kumimoji="1" lang="ja-JP" altLang="en-US" smtClean="0"/>
              <a:t>1</a:t>
            </a:fld>
            <a:endParaRPr kumimoji="1" lang="ja-JP" altLang="en-US"/>
          </a:p>
        </p:txBody>
      </p:sp>
      <p:sp>
        <p:nvSpPr>
          <p:cNvPr id="5" name="テキスト ボックス 2"/>
          <p:cNvSpPr txBox="1">
            <a:spLocks noChangeArrowheads="1"/>
          </p:cNvSpPr>
          <p:nvPr/>
        </p:nvSpPr>
        <p:spPr bwMode="auto">
          <a:xfrm>
            <a:off x="7402513" y="436562"/>
            <a:ext cx="1284287" cy="315913"/>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200" b="0" i="0" u="none" strike="noStrike" cap="none" normalizeH="0" baseline="0" smtClean="0">
                <a:ln>
                  <a:noFill/>
                </a:ln>
                <a:solidFill>
                  <a:schemeClr val="tx1"/>
                </a:solidFill>
                <a:effectLst/>
                <a:latin typeface="Century" panose="02040604050505020304" pitchFamily="18" charset="0"/>
                <a:ea typeface="ＭＳ 明朝" panose="02020609040205080304" pitchFamily="17" charset="-128"/>
              </a:rPr>
              <a:t>EVSTF-08-25e</a:t>
            </a:r>
            <a:endParaRPr kumimoji="0" lang="ja-JP" altLang="ja-JP"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427589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8675" y="1354608"/>
            <a:ext cx="8229600" cy="4525963"/>
          </a:xfrm>
        </p:spPr>
        <p:txBody>
          <a:bodyPr>
            <a:noAutofit/>
          </a:bodyPr>
          <a:lstStyle/>
          <a:p>
            <a:pPr marL="0" indent="0">
              <a:buNone/>
            </a:pPr>
            <a:r>
              <a:rPr lang="en-US" altLang="ja-JP" sz="2400" dirty="0" smtClean="0">
                <a:latin typeface="CorpoS" pitchFamily="2" charset="0"/>
              </a:rPr>
              <a:t>OICA also proposed the editorial modification as follows;</a:t>
            </a:r>
          </a:p>
          <a:p>
            <a:pPr marL="0" indent="0">
              <a:buNone/>
            </a:pPr>
            <a:endParaRPr lang="en-US" altLang="ja-JP" sz="1800" dirty="0" smtClean="0">
              <a:latin typeface="CorpoS" pitchFamily="2" charset="0"/>
            </a:endParaRPr>
          </a:p>
          <a:p>
            <a:pPr marL="0" indent="0">
              <a:buNone/>
            </a:pPr>
            <a:r>
              <a:rPr lang="en-US" altLang="ja-JP" sz="1800" dirty="0" smtClean="0">
                <a:latin typeface="CorpoS" pitchFamily="2" charset="0"/>
              </a:rPr>
              <a:t>A.99.3.1.1.2.	Protection against indirect contact </a:t>
            </a:r>
          </a:p>
          <a:p>
            <a:pPr marL="0" indent="0">
              <a:buNone/>
            </a:pPr>
            <a:r>
              <a:rPr lang="en-US" altLang="ja-JP" sz="1800" dirty="0" smtClean="0">
                <a:latin typeface="CorpoS" pitchFamily="2" charset="0"/>
              </a:rPr>
              <a:t>A.99.3.1.1.2.1.	For protection against electric shock which could arise from indirect contact, the exposed conductive parts, such as the conductive electrical protection barrier and enclosure, shall be conductively connected and secured to the electrical chassis with electrical wire or ground cable, by welding, or by connection using bolts, etc. so that no dangerous potentials are </a:t>
            </a:r>
            <a:r>
              <a:rPr lang="en-US" altLang="ja-JP" sz="1800" dirty="0" smtClean="0">
                <a:solidFill>
                  <a:srgbClr val="FF0000"/>
                </a:solidFill>
                <a:latin typeface="CorpoS" pitchFamily="2" charset="0"/>
              </a:rPr>
              <a:t>generated</a:t>
            </a:r>
            <a:r>
              <a:rPr lang="en-US" altLang="ja-JP" sz="1800" dirty="0" smtClean="0">
                <a:latin typeface="CorpoS" pitchFamily="2" charset="0"/>
              </a:rPr>
              <a:t>  </a:t>
            </a:r>
            <a:r>
              <a:rPr lang="en-US" altLang="ja-JP" sz="1800" strike="sngStrike" dirty="0" smtClean="0">
                <a:latin typeface="CorpoS" pitchFamily="2" charset="0"/>
              </a:rPr>
              <a:t>produced</a:t>
            </a:r>
            <a:r>
              <a:rPr lang="en-US" altLang="ja-JP" sz="1800" dirty="0" smtClean="0">
                <a:latin typeface="CorpoS" pitchFamily="2" charset="0"/>
              </a:rPr>
              <a:t>.</a:t>
            </a:r>
          </a:p>
          <a:p>
            <a:pPr marL="0" indent="0">
              <a:buNone/>
            </a:pPr>
            <a:r>
              <a:rPr lang="en-US" altLang="ja-JP" sz="1800" dirty="0" smtClean="0">
                <a:latin typeface="CorpoS" pitchFamily="2" charset="0"/>
              </a:rPr>
              <a:t>A.99.3.1.1.2.2.	The resistance between all exposed conductive parts and the electrical chassis shall be lower than 0.1 ohm when there is current flow of at least 0.2 amperes.</a:t>
            </a:r>
          </a:p>
          <a:p>
            <a:pPr marL="0" indent="0">
              <a:buNone/>
            </a:pPr>
            <a:r>
              <a:rPr lang="en-US" altLang="ja-JP" sz="1800" dirty="0" smtClean="0">
                <a:solidFill>
                  <a:srgbClr val="FF0000"/>
                </a:solidFill>
                <a:latin typeface="CorpoS" pitchFamily="2" charset="0"/>
              </a:rPr>
              <a:t>The maximum resistance in any welded connection should either fulfill the above requirement or be specified by the manufacturer. </a:t>
            </a:r>
            <a:r>
              <a:rPr lang="en-US" altLang="ja-JP" sz="1800" strike="sngStrike" dirty="0" smtClean="0">
                <a:latin typeface="CorpoS" pitchFamily="2" charset="0"/>
              </a:rPr>
              <a:t>This requirement is satisfied if the connection has been established by welding. </a:t>
            </a:r>
          </a:p>
          <a:p>
            <a:pPr marL="0" indent="0">
              <a:buNone/>
            </a:pPr>
            <a:endParaRPr lang="en-US" altLang="ja-JP" sz="1800" dirty="0" smtClean="0">
              <a:solidFill>
                <a:srgbClr val="FF0000"/>
              </a:solidFill>
              <a:latin typeface="CorpoS" pitchFamily="2" charset="0"/>
            </a:endParaRPr>
          </a:p>
        </p:txBody>
      </p:sp>
      <p:sp>
        <p:nvSpPr>
          <p:cNvPr id="5"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Requirement for HD vehicles special compared to passenger cars</a:t>
            </a:r>
            <a:endParaRPr kumimoji="1" lang="ja-JP" altLang="en-US" sz="3200" b="1" dirty="0">
              <a:solidFill>
                <a:schemeClr val="accent1"/>
              </a:solidFill>
              <a:latin typeface="CorpoS" pitchFamily="2" charset="0"/>
            </a:endParaRPr>
          </a:p>
        </p:txBody>
      </p:sp>
      <p:sp>
        <p:nvSpPr>
          <p:cNvPr id="9" name="正方形/長方形 8"/>
          <p:cNvSpPr/>
          <p:nvPr/>
        </p:nvSpPr>
        <p:spPr>
          <a:xfrm>
            <a:off x="396156" y="2060848"/>
            <a:ext cx="8136904" cy="41044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2C7B9CD3-E891-4CA8-976A-ECAE32CBAD1E}" type="slidenum">
              <a:rPr kumimoji="1" lang="ja-JP" altLang="en-US" smtClean="0"/>
              <a:t>10</a:t>
            </a:fld>
            <a:endParaRPr kumimoji="1" lang="ja-JP" altLang="en-US"/>
          </a:p>
        </p:txBody>
      </p:sp>
    </p:spTree>
    <p:extLst>
      <p:ext uri="{BB962C8B-B14F-4D97-AF65-F5344CB8AC3E}">
        <p14:creationId xmlns:p14="http://schemas.microsoft.com/office/powerpoint/2010/main" val="43123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8675" y="1354608"/>
            <a:ext cx="8229600" cy="4525963"/>
          </a:xfrm>
        </p:spPr>
        <p:txBody>
          <a:bodyPr>
            <a:noAutofit/>
          </a:bodyPr>
          <a:lstStyle/>
          <a:p>
            <a:pPr marL="0" indent="0">
              <a:buNone/>
            </a:pPr>
            <a:r>
              <a:rPr lang="en-US" altLang="ja-JP" sz="2400" dirty="0" smtClean="0">
                <a:latin typeface="CorpoS" pitchFamily="2" charset="0"/>
              </a:rPr>
              <a:t>OICA also proposed the exemption for grounded earth of the electrical chassis for special conductive charging system during charging from external power supply as follows;</a:t>
            </a:r>
          </a:p>
          <a:p>
            <a:pPr marL="0" indent="0">
              <a:buNone/>
            </a:pPr>
            <a:endParaRPr lang="en-US" altLang="ja-JP" sz="1800" dirty="0" smtClean="0">
              <a:latin typeface="CorpoS" pitchFamily="2" charset="0"/>
            </a:endParaRPr>
          </a:p>
          <a:p>
            <a:pPr marL="0" indent="0">
              <a:buNone/>
            </a:pPr>
            <a:r>
              <a:rPr lang="en-US" altLang="ja-JP" sz="1800" dirty="0" smtClean="0">
                <a:latin typeface="CorpoS" pitchFamily="2" charset="0"/>
              </a:rPr>
              <a:t>A.99.3.1.1.2.3.	In the case of motor vehicles which are intended to be connected to the grounded external electric power supply through the conductive connection, a device to enable the conductive connection of the electrical chassis to the earth ground for the external electric power supply shall be provided.</a:t>
            </a:r>
          </a:p>
          <a:p>
            <a:pPr marL="0" indent="0">
              <a:buNone/>
            </a:pPr>
            <a:r>
              <a:rPr lang="en-US" altLang="ja-JP" sz="1800" dirty="0" smtClean="0">
                <a:latin typeface="CorpoS" pitchFamily="2" charset="0"/>
              </a:rPr>
              <a:t>The device shall enable connection to the earth ground before exterior voltage is applied to the vehicle and retain the connection until after the exterior voltage is removed from the vehicle.</a:t>
            </a:r>
          </a:p>
          <a:p>
            <a:pPr marL="0" indent="0">
              <a:buNone/>
            </a:pPr>
            <a:r>
              <a:rPr lang="en-US" altLang="ja-JP" sz="1800" dirty="0" smtClean="0">
                <a:latin typeface="CorpoS" pitchFamily="2" charset="0"/>
              </a:rPr>
              <a:t>Compliance to this requirement may be demonstrated either by using the connector specified by the car manufacturer, by visual inspection or drawings.  </a:t>
            </a:r>
          </a:p>
          <a:p>
            <a:pPr marL="0" indent="0">
              <a:buNone/>
            </a:pPr>
            <a:r>
              <a:rPr lang="en-US" altLang="ja-JP" sz="1800" dirty="0" smtClean="0">
                <a:solidFill>
                  <a:srgbClr val="FF0000"/>
                </a:solidFill>
                <a:latin typeface="CorpoS" pitchFamily="2" charset="0"/>
              </a:rPr>
              <a:t>The above requirements are only applicable for vehicles when charging from a fixed, dedicated charging point, with a harness of a maximum length, through a vehicle connector containing a plug and an inlet . </a:t>
            </a:r>
          </a:p>
          <a:p>
            <a:pPr marL="0" indent="0">
              <a:buNone/>
            </a:pPr>
            <a:endParaRPr lang="en-US" altLang="ja-JP" sz="1800" dirty="0" smtClean="0">
              <a:solidFill>
                <a:srgbClr val="FF0000"/>
              </a:solidFill>
              <a:latin typeface="CorpoS" pitchFamily="2" charset="0"/>
            </a:endParaRPr>
          </a:p>
        </p:txBody>
      </p:sp>
      <p:sp>
        <p:nvSpPr>
          <p:cNvPr id="5"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Requirement for HD vehicles special compared to passenger cars</a:t>
            </a:r>
            <a:endParaRPr kumimoji="1" lang="ja-JP" altLang="en-US" sz="3200" b="1" dirty="0">
              <a:solidFill>
                <a:schemeClr val="accent1"/>
              </a:solidFill>
              <a:latin typeface="CorpoS" pitchFamily="2" charset="0"/>
            </a:endParaRPr>
          </a:p>
        </p:txBody>
      </p:sp>
      <p:sp>
        <p:nvSpPr>
          <p:cNvPr id="9" name="正方形/長方形 8"/>
          <p:cNvSpPr/>
          <p:nvPr/>
        </p:nvSpPr>
        <p:spPr>
          <a:xfrm>
            <a:off x="396156" y="2780928"/>
            <a:ext cx="8136904" cy="367240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2C7B9CD3-E891-4CA8-976A-ECAE32CBAD1E}" type="slidenum">
              <a:rPr kumimoji="1" lang="ja-JP" altLang="en-US" smtClean="0"/>
              <a:t>11</a:t>
            </a:fld>
            <a:endParaRPr kumimoji="1" lang="ja-JP" altLang="en-US"/>
          </a:p>
        </p:txBody>
      </p:sp>
    </p:spTree>
    <p:extLst>
      <p:ext uri="{BB962C8B-B14F-4D97-AF65-F5344CB8AC3E}">
        <p14:creationId xmlns:p14="http://schemas.microsoft.com/office/powerpoint/2010/main" val="13735490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8675" y="1354608"/>
            <a:ext cx="8229600" cy="4525963"/>
          </a:xfrm>
        </p:spPr>
        <p:txBody>
          <a:bodyPr>
            <a:noAutofit/>
          </a:bodyPr>
          <a:lstStyle/>
          <a:p>
            <a:pPr marL="0" indent="0">
              <a:buNone/>
            </a:pPr>
            <a:r>
              <a:rPr lang="en-US" altLang="ja-JP" sz="2400" dirty="0" smtClean="0">
                <a:latin typeface="CorpoS" pitchFamily="2" charset="0"/>
              </a:rPr>
              <a:t>OICA also proposed the editorial modification as follows;</a:t>
            </a:r>
          </a:p>
          <a:p>
            <a:pPr marL="0" indent="0">
              <a:buNone/>
            </a:pPr>
            <a:endParaRPr lang="en-US" altLang="ja-JP" sz="1800" dirty="0" smtClean="0">
              <a:latin typeface="CorpoS" pitchFamily="2" charset="0"/>
            </a:endParaRPr>
          </a:p>
          <a:p>
            <a:pPr marL="0" indent="0">
              <a:buNone/>
            </a:pPr>
            <a:r>
              <a:rPr lang="en-US" altLang="ja-JP" sz="1800" dirty="0" smtClean="0">
                <a:latin typeface="CorpoS" pitchFamily="2" charset="0"/>
              </a:rPr>
              <a:t>A.99.3.1.1.3.4.	Isolation resistance requirement for the coupling system for charging the REESS</a:t>
            </a:r>
          </a:p>
          <a:p>
            <a:pPr marL="0" indent="0">
              <a:buNone/>
            </a:pPr>
            <a:r>
              <a:rPr lang="en-US" altLang="ja-JP" sz="1800" dirty="0" smtClean="0">
                <a:latin typeface="CorpoS" pitchFamily="2" charset="0"/>
              </a:rPr>
              <a:t>For </a:t>
            </a:r>
            <a:r>
              <a:rPr lang="en-US" altLang="ja-JP" sz="1800" dirty="0" smtClean="0">
                <a:solidFill>
                  <a:srgbClr val="FF0000"/>
                </a:solidFill>
                <a:latin typeface="CorpoS" pitchFamily="2" charset="0"/>
              </a:rPr>
              <a:t>the conductive connection device  </a:t>
            </a:r>
            <a:r>
              <a:rPr lang="en-US" altLang="ja-JP" sz="1800" strike="sngStrike" dirty="0" smtClean="0">
                <a:latin typeface="CorpoS" pitchFamily="2" charset="0"/>
              </a:rPr>
              <a:t>vehicle inlet</a:t>
            </a:r>
            <a:r>
              <a:rPr lang="en-US" altLang="ja-JP" sz="1800" dirty="0" smtClean="0">
                <a:latin typeface="CorpoS" pitchFamily="2" charset="0"/>
              </a:rPr>
              <a:t> intended to be conductively connected to the external AC electric power supply and the electrical circuit that is conductively connected to </a:t>
            </a:r>
            <a:r>
              <a:rPr lang="en-US" altLang="ja-JP" sz="1800" dirty="0" smtClean="0">
                <a:solidFill>
                  <a:srgbClr val="FF0000"/>
                </a:solidFill>
                <a:latin typeface="CorpoS" pitchFamily="2" charset="0"/>
              </a:rPr>
              <a:t>the conductive connection device </a:t>
            </a:r>
            <a:r>
              <a:rPr lang="en-US" altLang="ja-JP" sz="1800" strike="sngStrike" dirty="0" smtClean="0">
                <a:latin typeface="CorpoS" pitchFamily="2" charset="0"/>
              </a:rPr>
              <a:t>vehicle inlet </a:t>
            </a:r>
            <a:r>
              <a:rPr lang="en-US" altLang="ja-JP" sz="1800" dirty="0" smtClean="0">
                <a:latin typeface="CorpoS" pitchFamily="2" charset="0"/>
              </a:rPr>
              <a:t>during charging the REESS, the isolation resistance between the high voltage bus and the electrical chassis shall be at least 1M ohms when the charger coupler is disconnected. During the measurement, the REESS may be disconnected. </a:t>
            </a:r>
          </a:p>
          <a:p>
            <a:pPr marL="0" indent="0">
              <a:buNone/>
            </a:pPr>
            <a:endParaRPr lang="en-US" altLang="ja-JP" sz="1800" dirty="0" smtClean="0">
              <a:solidFill>
                <a:srgbClr val="FF0000"/>
              </a:solidFill>
              <a:latin typeface="CorpoS" pitchFamily="2" charset="0"/>
            </a:endParaRPr>
          </a:p>
        </p:txBody>
      </p:sp>
      <p:sp>
        <p:nvSpPr>
          <p:cNvPr id="5"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Requirement for HD vehicles special compared to passenger cars</a:t>
            </a:r>
            <a:endParaRPr kumimoji="1" lang="ja-JP" altLang="en-US" sz="3200" b="1" dirty="0">
              <a:solidFill>
                <a:schemeClr val="accent1"/>
              </a:solidFill>
              <a:latin typeface="CorpoS" pitchFamily="2" charset="0"/>
            </a:endParaRPr>
          </a:p>
        </p:txBody>
      </p:sp>
      <p:sp>
        <p:nvSpPr>
          <p:cNvPr id="9" name="正方形/長方形 8"/>
          <p:cNvSpPr/>
          <p:nvPr/>
        </p:nvSpPr>
        <p:spPr>
          <a:xfrm>
            <a:off x="396156" y="2060848"/>
            <a:ext cx="8136904" cy="2520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2C7B9CD3-E891-4CA8-976A-ECAE32CBAD1E}" type="slidenum">
              <a:rPr kumimoji="1" lang="ja-JP" altLang="en-US" smtClean="0"/>
              <a:t>12</a:t>
            </a:fld>
            <a:endParaRPr kumimoji="1" lang="ja-JP" altLang="en-US"/>
          </a:p>
        </p:txBody>
      </p:sp>
    </p:spTree>
    <p:extLst>
      <p:ext uri="{BB962C8B-B14F-4D97-AF65-F5344CB8AC3E}">
        <p14:creationId xmlns:p14="http://schemas.microsoft.com/office/powerpoint/2010/main" val="31994812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8675" y="1354608"/>
            <a:ext cx="8229600" cy="4525963"/>
          </a:xfrm>
        </p:spPr>
        <p:txBody>
          <a:bodyPr>
            <a:noAutofit/>
          </a:bodyPr>
          <a:lstStyle/>
          <a:p>
            <a:pPr marL="0" indent="0">
              <a:buNone/>
            </a:pPr>
            <a:r>
              <a:rPr lang="en-US" altLang="ja-JP" sz="2400" dirty="0" smtClean="0">
                <a:latin typeface="CorpoS" pitchFamily="2" charset="0"/>
              </a:rPr>
              <a:t>OICA also proposed the expansion of the application of “On-board isolation resistance monitoring system” for all EVs not only FCV  as manufactures option as follows;</a:t>
            </a:r>
          </a:p>
          <a:p>
            <a:pPr marL="0" indent="0">
              <a:buNone/>
            </a:pPr>
            <a:endParaRPr lang="en-US" altLang="ja-JP" sz="1800" dirty="0" smtClean="0">
              <a:latin typeface="CorpoS" pitchFamily="2" charset="0"/>
            </a:endParaRPr>
          </a:p>
          <a:p>
            <a:pPr marL="0" indent="0">
              <a:buNone/>
            </a:pPr>
            <a:r>
              <a:rPr lang="en-US" altLang="ja-JP" sz="1800" dirty="0" smtClean="0">
                <a:solidFill>
                  <a:srgbClr val="FF0000"/>
                </a:solidFill>
                <a:latin typeface="CorpoS" pitchFamily="2" charset="0"/>
              </a:rPr>
              <a:t>A.99.3.1.1.3.5.	On-board isolation resistance monitoring system </a:t>
            </a:r>
          </a:p>
          <a:p>
            <a:pPr marL="0" indent="0">
              <a:buNone/>
            </a:pPr>
            <a:r>
              <a:rPr lang="en-US" altLang="ja-JP" sz="1800" dirty="0" smtClean="0">
                <a:solidFill>
                  <a:srgbClr val="FF0000"/>
                </a:solidFill>
                <a:latin typeface="CorpoS" pitchFamily="2" charset="0"/>
              </a:rPr>
              <a:t>If on-board isolation resistance monitoring system for each high voltage bus of the vehicle is installed at the choice of the manufacture it shall comply with A.99.3.1.1.3.3.(b). </a:t>
            </a:r>
          </a:p>
          <a:p>
            <a:pPr marL="0" indent="0">
              <a:buNone/>
            </a:pPr>
            <a:endParaRPr lang="en-US" altLang="ja-JP" sz="1800" dirty="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p:txBody>
      </p:sp>
      <p:sp>
        <p:nvSpPr>
          <p:cNvPr id="5"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Requirement for HD vehicles special compared to passenger cars</a:t>
            </a:r>
            <a:endParaRPr kumimoji="1" lang="ja-JP" altLang="en-US" sz="3200" b="1" dirty="0">
              <a:solidFill>
                <a:schemeClr val="accent1"/>
              </a:solidFill>
              <a:latin typeface="CorpoS" pitchFamily="2" charset="0"/>
            </a:endParaRPr>
          </a:p>
        </p:txBody>
      </p:sp>
      <p:sp>
        <p:nvSpPr>
          <p:cNvPr id="9" name="正方形/長方形 8"/>
          <p:cNvSpPr/>
          <p:nvPr/>
        </p:nvSpPr>
        <p:spPr>
          <a:xfrm>
            <a:off x="399554" y="2780928"/>
            <a:ext cx="8136904" cy="14401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2"/>
          </p:nvPr>
        </p:nvSpPr>
        <p:spPr/>
        <p:txBody>
          <a:bodyPr/>
          <a:lstStyle/>
          <a:p>
            <a:fld id="{2C7B9CD3-E891-4CA8-976A-ECAE32CBAD1E}" type="slidenum">
              <a:rPr kumimoji="1" lang="ja-JP" altLang="en-US" smtClean="0"/>
              <a:t>13</a:t>
            </a:fld>
            <a:endParaRPr kumimoji="1" lang="ja-JP" altLang="en-US"/>
          </a:p>
        </p:txBody>
      </p:sp>
    </p:spTree>
    <p:extLst>
      <p:ext uri="{BB962C8B-B14F-4D97-AF65-F5344CB8AC3E}">
        <p14:creationId xmlns:p14="http://schemas.microsoft.com/office/powerpoint/2010/main" val="29020965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8675" y="1354608"/>
            <a:ext cx="8229600" cy="4525963"/>
          </a:xfrm>
        </p:spPr>
        <p:txBody>
          <a:bodyPr>
            <a:noAutofit/>
          </a:bodyPr>
          <a:lstStyle/>
          <a:p>
            <a:pPr marL="0" indent="0">
              <a:buNone/>
            </a:pPr>
            <a:r>
              <a:rPr lang="en-US" altLang="ja-JP" sz="2400" dirty="0" smtClean="0">
                <a:latin typeface="CorpoS" pitchFamily="2" charset="0"/>
              </a:rPr>
              <a:t>OICA also proposed the exemption of the requirement to make the vehicle immobile during the charging from the external power supply as follows;</a:t>
            </a:r>
          </a:p>
          <a:p>
            <a:pPr marL="0" indent="0">
              <a:buNone/>
            </a:pPr>
            <a:endParaRPr lang="en-US" altLang="ja-JP" sz="1800" dirty="0" smtClean="0">
              <a:latin typeface="CorpoS" pitchFamily="2" charset="0"/>
            </a:endParaRPr>
          </a:p>
          <a:p>
            <a:pPr marL="0" indent="0">
              <a:buNone/>
            </a:pPr>
            <a:r>
              <a:rPr lang="en-US" altLang="ja-JP" sz="1800" dirty="0" smtClean="0">
                <a:latin typeface="CorpoS" pitchFamily="2" charset="0"/>
              </a:rPr>
              <a:t>A.99.3.1.3.4.	If the REESS can be externally charged, vehicle movement by its own propulsion system shall be impossible as long as the connector of the external electric power supply is physically connected to the vehicle inlet. </a:t>
            </a:r>
          </a:p>
          <a:p>
            <a:pPr marL="0" indent="0">
              <a:buNone/>
            </a:pPr>
            <a:r>
              <a:rPr lang="en-US" altLang="ja-JP" sz="1800" dirty="0" smtClean="0">
                <a:solidFill>
                  <a:srgbClr val="FF0000"/>
                </a:solidFill>
                <a:latin typeface="CorpoS" pitchFamily="2" charset="0"/>
              </a:rPr>
              <a:t>The above requirement are only applicable for vehicles when charging from a fixed, dedicated charging point, with a harness of a maximum length, through a vehicle connector containing a plug and inlet.</a:t>
            </a:r>
          </a:p>
          <a:p>
            <a:pPr marL="0" indent="0">
              <a:buNone/>
            </a:pPr>
            <a:r>
              <a:rPr lang="en-US" altLang="ja-JP" sz="1800" dirty="0" smtClean="0">
                <a:latin typeface="CorpoS" pitchFamily="2" charset="0"/>
              </a:rPr>
              <a:t>This requirement shall be demonstrated by using the connector specified by the vehicle manufacturer. </a:t>
            </a:r>
            <a:endParaRPr lang="en-US" altLang="ja-JP" sz="1800" dirty="0">
              <a:latin typeface="CorpoS" pitchFamily="2" charset="0"/>
            </a:endParaRPr>
          </a:p>
          <a:p>
            <a:pPr marL="0" indent="0">
              <a:buNone/>
            </a:pPr>
            <a:endParaRPr lang="en-US" altLang="ja-JP" sz="1800" dirty="0" smtClean="0">
              <a:solidFill>
                <a:srgbClr val="FF0000"/>
              </a:solidFill>
              <a:latin typeface="CorpoS" pitchFamily="2" charset="0"/>
            </a:endParaRPr>
          </a:p>
        </p:txBody>
      </p:sp>
      <p:sp>
        <p:nvSpPr>
          <p:cNvPr id="5"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Requirement for HD vehicles special compared to passenger cars</a:t>
            </a:r>
            <a:endParaRPr kumimoji="1" lang="ja-JP" altLang="en-US" sz="3200" b="1" dirty="0">
              <a:solidFill>
                <a:schemeClr val="accent1"/>
              </a:solidFill>
              <a:latin typeface="CorpoS" pitchFamily="2" charset="0"/>
            </a:endParaRPr>
          </a:p>
        </p:txBody>
      </p:sp>
      <p:sp>
        <p:nvSpPr>
          <p:cNvPr id="9" name="正方形/長方形 8"/>
          <p:cNvSpPr/>
          <p:nvPr/>
        </p:nvSpPr>
        <p:spPr>
          <a:xfrm>
            <a:off x="397247" y="2780928"/>
            <a:ext cx="8348910" cy="25922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2C7B9CD3-E891-4CA8-976A-ECAE32CBAD1E}" type="slidenum">
              <a:rPr kumimoji="1" lang="ja-JP" altLang="en-US" smtClean="0"/>
              <a:t>14</a:t>
            </a:fld>
            <a:endParaRPr kumimoji="1" lang="ja-JP" altLang="en-US"/>
          </a:p>
        </p:txBody>
      </p:sp>
    </p:spTree>
    <p:extLst>
      <p:ext uri="{BB962C8B-B14F-4D97-AF65-F5344CB8AC3E}">
        <p14:creationId xmlns:p14="http://schemas.microsoft.com/office/powerpoint/2010/main" val="10790609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8674" y="1354608"/>
            <a:ext cx="8463805" cy="4525963"/>
          </a:xfrm>
        </p:spPr>
        <p:txBody>
          <a:bodyPr>
            <a:noAutofit/>
          </a:bodyPr>
          <a:lstStyle/>
          <a:p>
            <a:pPr marL="0" indent="0">
              <a:buNone/>
            </a:pPr>
            <a:r>
              <a:rPr lang="en-US" altLang="ja-JP" sz="2400" dirty="0" smtClean="0">
                <a:latin typeface="CorpoS" pitchFamily="2" charset="0"/>
              </a:rPr>
              <a:t>OICA also proposed to use the limited description for the component based test of mechanical shock for HD vehicles as follows;</a:t>
            </a:r>
          </a:p>
          <a:p>
            <a:pPr marL="0" indent="0">
              <a:buNone/>
            </a:pPr>
            <a:endParaRPr lang="en-US" altLang="ja-JP" sz="1800" dirty="0" smtClean="0">
              <a:latin typeface="CorpoS" pitchFamily="2" charset="0"/>
            </a:endParaRPr>
          </a:p>
          <a:p>
            <a:pPr marL="0" indent="0">
              <a:buNone/>
            </a:pPr>
            <a:r>
              <a:rPr lang="en-US" altLang="ja-JP" sz="1800" dirty="0" smtClean="0">
                <a:latin typeface="CorpoS" pitchFamily="2" charset="0"/>
              </a:rPr>
              <a:t>A.99.3.2.4.	Mechanical shock </a:t>
            </a:r>
          </a:p>
          <a:p>
            <a:pPr marL="0" indent="0">
              <a:buNone/>
            </a:pPr>
            <a:r>
              <a:rPr lang="en-US" altLang="ja-JP" sz="1800" dirty="0" smtClean="0">
                <a:latin typeface="CorpoS" pitchFamily="2" charset="0"/>
              </a:rPr>
              <a:t>The test shall be conducted in accordance with paragraph A.99.4.1.5.4.</a:t>
            </a:r>
          </a:p>
          <a:p>
            <a:pPr marL="0" indent="0">
              <a:buNone/>
            </a:pPr>
            <a:r>
              <a:rPr lang="en-US" altLang="ja-JP" sz="1800" dirty="0" smtClean="0">
                <a:latin typeface="CorpoS" pitchFamily="2" charset="0"/>
              </a:rPr>
              <a:t>During the test there shall be no evidence of electrolyte leakage, fire or explosion. </a:t>
            </a:r>
          </a:p>
          <a:p>
            <a:pPr marL="0" indent="0">
              <a:buNone/>
            </a:pPr>
            <a:r>
              <a:rPr lang="en-US" altLang="ja-JP" sz="1800" dirty="0" smtClean="0">
                <a:latin typeface="CorpoS" pitchFamily="2" charset="0"/>
              </a:rPr>
              <a:t>The evidence of electrolyte leakage shall be verified by visual inspection without disassembling any part of the Tested-Device.</a:t>
            </a:r>
          </a:p>
          <a:p>
            <a:pPr marL="0" indent="0">
              <a:buNone/>
            </a:pPr>
            <a:r>
              <a:rPr lang="en-US" altLang="ja-JP" sz="1800" dirty="0" smtClean="0">
                <a:latin typeface="CorpoS" pitchFamily="2" charset="0"/>
              </a:rPr>
              <a:t>For a high voltage REESS, the isolation resistance measured after the test in accordance with paragraph A.99.4.1.1. shall not be less than 100 Ω/Volt. </a:t>
            </a:r>
          </a:p>
          <a:p>
            <a:pPr marL="0" indent="0">
              <a:buNone/>
            </a:pPr>
            <a:endParaRPr lang="en-US" altLang="ja-JP" sz="1800" dirty="0" smtClean="0">
              <a:solidFill>
                <a:srgbClr val="FF0000"/>
              </a:solidFill>
              <a:latin typeface="CorpoS" pitchFamily="2" charset="0"/>
            </a:endParaRPr>
          </a:p>
        </p:txBody>
      </p:sp>
      <p:sp>
        <p:nvSpPr>
          <p:cNvPr id="5"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Requirement for HD vehicles special compared to passenger cars</a:t>
            </a:r>
            <a:endParaRPr kumimoji="1" lang="ja-JP" altLang="en-US" sz="3200" b="1" dirty="0">
              <a:solidFill>
                <a:schemeClr val="accent1"/>
              </a:solidFill>
              <a:latin typeface="CorpoS" pitchFamily="2" charset="0"/>
            </a:endParaRPr>
          </a:p>
        </p:txBody>
      </p:sp>
      <p:sp>
        <p:nvSpPr>
          <p:cNvPr id="9" name="正方形/長方形 8"/>
          <p:cNvSpPr/>
          <p:nvPr/>
        </p:nvSpPr>
        <p:spPr>
          <a:xfrm>
            <a:off x="397247" y="2636912"/>
            <a:ext cx="8348910" cy="25922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2C7B9CD3-E891-4CA8-976A-ECAE32CBAD1E}" type="slidenum">
              <a:rPr kumimoji="1" lang="ja-JP" altLang="en-US" smtClean="0"/>
              <a:t>15</a:t>
            </a:fld>
            <a:endParaRPr kumimoji="1" lang="ja-JP" altLang="en-US"/>
          </a:p>
        </p:txBody>
      </p:sp>
    </p:spTree>
    <p:extLst>
      <p:ext uri="{BB962C8B-B14F-4D97-AF65-F5344CB8AC3E}">
        <p14:creationId xmlns:p14="http://schemas.microsoft.com/office/powerpoint/2010/main" val="15495773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8674" y="1354608"/>
            <a:ext cx="8463805" cy="4525963"/>
          </a:xfrm>
        </p:spPr>
        <p:txBody>
          <a:bodyPr>
            <a:noAutofit/>
          </a:bodyPr>
          <a:lstStyle/>
          <a:p>
            <a:pPr marL="0" indent="0">
              <a:buNone/>
            </a:pPr>
            <a:r>
              <a:rPr lang="en-US" altLang="ja-JP" sz="2400" dirty="0" smtClean="0">
                <a:latin typeface="CorpoS" pitchFamily="2" charset="0"/>
              </a:rPr>
              <a:t>OICA also proposed to add the alternative installation for vibration test  compared to R100 as follows;</a:t>
            </a:r>
          </a:p>
          <a:p>
            <a:pPr marL="0" indent="0">
              <a:buNone/>
            </a:pPr>
            <a:endParaRPr lang="en-US" altLang="ja-JP" sz="1800" dirty="0" smtClean="0">
              <a:latin typeface="CorpoS" pitchFamily="2" charset="0"/>
            </a:endParaRPr>
          </a:p>
          <a:p>
            <a:pPr marL="0" indent="0">
              <a:buNone/>
            </a:pPr>
            <a:r>
              <a:rPr lang="en-US" altLang="ja-JP" sz="1800" dirty="0" smtClean="0">
                <a:latin typeface="CorpoS" pitchFamily="2" charset="0"/>
              </a:rPr>
              <a:t>A.99.4.1.5.2.	Vibration test</a:t>
            </a:r>
          </a:p>
          <a:p>
            <a:pPr marL="0" indent="0">
              <a:buNone/>
            </a:pPr>
            <a:r>
              <a:rPr lang="en-US" altLang="ja-JP" sz="1800" dirty="0" smtClean="0">
                <a:latin typeface="CorpoS" pitchFamily="2" charset="0"/>
              </a:rPr>
              <a:t>………….</a:t>
            </a:r>
            <a:endParaRPr lang="en-US" altLang="ja-JP" sz="1800" dirty="0">
              <a:latin typeface="CorpoS" pitchFamily="2" charset="0"/>
            </a:endParaRPr>
          </a:p>
          <a:p>
            <a:pPr marL="0" indent="0">
              <a:buNone/>
            </a:pPr>
            <a:r>
              <a:rPr lang="en-US" altLang="ja-JP" sz="1800" dirty="0" smtClean="0">
                <a:latin typeface="CorpoS" pitchFamily="2" charset="0"/>
              </a:rPr>
              <a:t>A.99.4.1.5.2.2.2.	The Tested-Device shall be firmly secured to the platform of the vibration machine in such a manner as to ensure that the vibrations are directly transmitted to the Tested-Device.  </a:t>
            </a:r>
          </a:p>
          <a:p>
            <a:pPr marL="0" indent="0">
              <a:buNone/>
            </a:pPr>
            <a:r>
              <a:rPr lang="en-US" altLang="ja-JP" sz="1800" dirty="0" smtClean="0">
                <a:solidFill>
                  <a:srgbClr val="FF0000"/>
                </a:solidFill>
                <a:latin typeface="CorpoS" pitchFamily="2" charset="0"/>
              </a:rPr>
              <a:t>As an alternative the Test-Device may be mounted with its original mounting points and holders as mounted in the vehicle. The holders should be firmly secured to the platform of the vibration machine in such a manner as to ensure that the vibrations are directly transmitted to the holders of the Tested-Device. </a:t>
            </a:r>
          </a:p>
          <a:p>
            <a:pPr marL="0" indent="0">
              <a:buNone/>
            </a:pPr>
            <a:endParaRPr lang="en-US" altLang="ja-JP" sz="1800" dirty="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a:p>
            <a:pPr marL="0" indent="0">
              <a:buNone/>
            </a:pPr>
            <a:endParaRPr lang="en-US" altLang="ja-JP" sz="1800" dirty="0">
              <a:solidFill>
                <a:srgbClr val="FF0000"/>
              </a:solidFill>
              <a:latin typeface="CorpoS" pitchFamily="2" charset="0"/>
            </a:endParaRPr>
          </a:p>
          <a:p>
            <a:pPr marL="0" indent="0">
              <a:buNone/>
            </a:pPr>
            <a:r>
              <a:rPr lang="en-US" altLang="ja-JP" sz="1800" b="1" dirty="0" smtClean="0">
                <a:latin typeface="CorpoS" pitchFamily="2" charset="0"/>
              </a:rPr>
              <a:t>Finally it should be aligned with main text description proposed by TF4.</a:t>
            </a:r>
          </a:p>
          <a:p>
            <a:pPr marL="0" indent="0">
              <a:buNone/>
            </a:pPr>
            <a:endParaRPr lang="en-US" altLang="ja-JP" sz="1800" dirty="0" smtClean="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p:txBody>
      </p:sp>
      <p:sp>
        <p:nvSpPr>
          <p:cNvPr id="5"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Requirement for HD vehicles special compared to passenger cars</a:t>
            </a:r>
            <a:endParaRPr kumimoji="1" lang="ja-JP" altLang="en-US" sz="3200" b="1" dirty="0">
              <a:solidFill>
                <a:schemeClr val="accent1"/>
              </a:solidFill>
              <a:latin typeface="CorpoS" pitchFamily="2" charset="0"/>
            </a:endParaRPr>
          </a:p>
        </p:txBody>
      </p:sp>
      <p:sp>
        <p:nvSpPr>
          <p:cNvPr id="9" name="正方形/長方形 8"/>
          <p:cNvSpPr/>
          <p:nvPr/>
        </p:nvSpPr>
        <p:spPr>
          <a:xfrm>
            <a:off x="405828" y="2420888"/>
            <a:ext cx="8567241" cy="309634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下矢印 1"/>
          <p:cNvSpPr/>
          <p:nvPr/>
        </p:nvSpPr>
        <p:spPr>
          <a:xfrm>
            <a:off x="4211960" y="5594920"/>
            <a:ext cx="720080"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2"/>
          </p:nvPr>
        </p:nvSpPr>
        <p:spPr/>
        <p:txBody>
          <a:bodyPr/>
          <a:lstStyle/>
          <a:p>
            <a:fld id="{2C7B9CD3-E891-4CA8-976A-ECAE32CBAD1E}" type="slidenum">
              <a:rPr kumimoji="1" lang="ja-JP" altLang="en-US" smtClean="0"/>
              <a:t>16</a:t>
            </a:fld>
            <a:endParaRPr kumimoji="1" lang="ja-JP" altLang="en-US"/>
          </a:p>
        </p:txBody>
      </p:sp>
    </p:spTree>
    <p:extLst>
      <p:ext uri="{BB962C8B-B14F-4D97-AF65-F5344CB8AC3E}">
        <p14:creationId xmlns:p14="http://schemas.microsoft.com/office/powerpoint/2010/main" val="15934147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8674" y="1354608"/>
            <a:ext cx="8463805" cy="4525963"/>
          </a:xfrm>
        </p:spPr>
        <p:txBody>
          <a:bodyPr>
            <a:noAutofit/>
          </a:bodyPr>
          <a:lstStyle/>
          <a:p>
            <a:pPr marL="0" indent="0">
              <a:buNone/>
            </a:pPr>
            <a:r>
              <a:rPr lang="en-US" altLang="ja-JP" sz="2400" dirty="0" smtClean="0">
                <a:latin typeface="CorpoS" pitchFamily="2" charset="0"/>
              </a:rPr>
              <a:t>OICA also proposed to modify the general test conditions, ambient temperature for component test of vibration , etc. compared to R100 as follows;</a:t>
            </a:r>
          </a:p>
          <a:p>
            <a:pPr marL="0" indent="0">
              <a:buNone/>
            </a:pPr>
            <a:endParaRPr lang="en-US" altLang="ja-JP" sz="1800" dirty="0" smtClean="0">
              <a:latin typeface="CorpoS" pitchFamily="2" charset="0"/>
            </a:endParaRPr>
          </a:p>
          <a:p>
            <a:pPr marL="0" indent="0">
              <a:buNone/>
            </a:pPr>
            <a:r>
              <a:rPr lang="en-US" altLang="ja-JP" sz="1800" dirty="0" smtClean="0">
                <a:latin typeface="CorpoS" pitchFamily="2" charset="0"/>
              </a:rPr>
              <a:t>A.99.4.1.5.2.	Vibration test</a:t>
            </a:r>
          </a:p>
          <a:p>
            <a:pPr marL="0" indent="0">
              <a:buNone/>
            </a:pPr>
            <a:r>
              <a:rPr lang="en-US" altLang="ja-JP" sz="1800" dirty="0" smtClean="0">
                <a:latin typeface="CorpoS" pitchFamily="2" charset="0"/>
              </a:rPr>
              <a:t>………….</a:t>
            </a:r>
            <a:endParaRPr lang="en-US" altLang="ja-JP" sz="1800" dirty="0">
              <a:latin typeface="CorpoS" pitchFamily="2" charset="0"/>
            </a:endParaRPr>
          </a:p>
          <a:p>
            <a:pPr marL="0" indent="0">
              <a:buNone/>
            </a:pPr>
            <a:r>
              <a:rPr lang="en-US" altLang="ja-JP" sz="1800" dirty="0" smtClean="0">
                <a:latin typeface="CorpoS" pitchFamily="2" charset="0"/>
              </a:rPr>
              <a:t>A.99.4.1.5.2.3.	Procedures</a:t>
            </a:r>
          </a:p>
          <a:p>
            <a:pPr marL="0" indent="0">
              <a:buNone/>
            </a:pPr>
            <a:r>
              <a:rPr lang="en-US" altLang="ja-JP" sz="1800" dirty="0" smtClean="0">
                <a:latin typeface="CorpoS" pitchFamily="2" charset="0"/>
              </a:rPr>
              <a:t>A.99.4.1.5.2.3.1.	General test conditions</a:t>
            </a:r>
          </a:p>
          <a:p>
            <a:pPr marL="0" indent="0">
              <a:buNone/>
            </a:pPr>
            <a:r>
              <a:rPr lang="en-US" altLang="ja-JP" sz="1800" dirty="0" smtClean="0">
                <a:latin typeface="CorpoS" pitchFamily="2" charset="0"/>
              </a:rPr>
              <a:t>(a)	the test shall be conducted at an ambient temperature of </a:t>
            </a:r>
            <a:r>
              <a:rPr lang="en-US" altLang="ja-JP" sz="1800" dirty="0" smtClean="0">
                <a:solidFill>
                  <a:srgbClr val="FF0000"/>
                </a:solidFill>
                <a:latin typeface="CorpoS" pitchFamily="2" charset="0"/>
              </a:rPr>
              <a:t>22 ± 5 °C . </a:t>
            </a:r>
            <a:r>
              <a:rPr lang="en-US" altLang="ja-JP" sz="1800" strike="sngStrike" dirty="0" smtClean="0">
                <a:latin typeface="CorpoS" pitchFamily="2" charset="0"/>
              </a:rPr>
              <a:t>20 ± 10 °C .</a:t>
            </a:r>
          </a:p>
          <a:p>
            <a:pPr marL="0" indent="0">
              <a:buNone/>
            </a:pPr>
            <a:endParaRPr lang="en-US" altLang="ja-JP" sz="1800" dirty="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a:p>
            <a:pPr marL="0" indent="0">
              <a:buNone/>
            </a:pPr>
            <a:endParaRPr lang="en-US" altLang="ja-JP" sz="1800" dirty="0">
              <a:solidFill>
                <a:srgbClr val="FF0000"/>
              </a:solidFill>
              <a:latin typeface="CorpoS" pitchFamily="2" charset="0"/>
            </a:endParaRPr>
          </a:p>
          <a:p>
            <a:pPr marL="0" indent="0">
              <a:buNone/>
            </a:pPr>
            <a:r>
              <a:rPr lang="en-US" altLang="ja-JP" sz="1800" b="1" dirty="0" smtClean="0">
                <a:latin typeface="CorpoS" pitchFamily="2" charset="0"/>
              </a:rPr>
              <a:t>Finally it should be aligned with main text description proposed by TF4.</a:t>
            </a:r>
          </a:p>
          <a:p>
            <a:pPr marL="0" indent="0">
              <a:buNone/>
            </a:pPr>
            <a:endParaRPr lang="en-US" altLang="ja-JP" sz="1800" dirty="0" smtClean="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p:txBody>
      </p:sp>
      <p:sp>
        <p:nvSpPr>
          <p:cNvPr id="5"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Requirement for HD vehicles special compared to passenger cars</a:t>
            </a:r>
            <a:endParaRPr kumimoji="1" lang="ja-JP" altLang="en-US" sz="3200" b="1" dirty="0">
              <a:solidFill>
                <a:schemeClr val="accent1"/>
              </a:solidFill>
              <a:latin typeface="CorpoS" pitchFamily="2" charset="0"/>
            </a:endParaRPr>
          </a:p>
        </p:txBody>
      </p:sp>
      <p:sp>
        <p:nvSpPr>
          <p:cNvPr id="9" name="正方形/長方形 8"/>
          <p:cNvSpPr/>
          <p:nvPr/>
        </p:nvSpPr>
        <p:spPr>
          <a:xfrm>
            <a:off x="405829" y="2808944"/>
            <a:ext cx="8342636" cy="22042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下矢印 1"/>
          <p:cNvSpPr/>
          <p:nvPr/>
        </p:nvSpPr>
        <p:spPr>
          <a:xfrm>
            <a:off x="4139952" y="5301753"/>
            <a:ext cx="720080"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2"/>
          </p:nvPr>
        </p:nvSpPr>
        <p:spPr/>
        <p:txBody>
          <a:bodyPr/>
          <a:lstStyle/>
          <a:p>
            <a:fld id="{2C7B9CD3-E891-4CA8-976A-ECAE32CBAD1E}" type="slidenum">
              <a:rPr kumimoji="1" lang="ja-JP" altLang="en-US" smtClean="0"/>
              <a:t>17</a:t>
            </a:fld>
            <a:endParaRPr kumimoji="1" lang="ja-JP" altLang="en-US"/>
          </a:p>
        </p:txBody>
      </p:sp>
    </p:spTree>
    <p:extLst>
      <p:ext uri="{BB962C8B-B14F-4D97-AF65-F5344CB8AC3E}">
        <p14:creationId xmlns:p14="http://schemas.microsoft.com/office/powerpoint/2010/main" val="25257024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8674" y="1354608"/>
            <a:ext cx="8463805" cy="4525963"/>
          </a:xfrm>
        </p:spPr>
        <p:txBody>
          <a:bodyPr>
            <a:noAutofit/>
          </a:bodyPr>
          <a:lstStyle/>
          <a:p>
            <a:pPr marL="0" indent="0">
              <a:buNone/>
            </a:pPr>
            <a:r>
              <a:rPr lang="en-US" altLang="ja-JP" sz="2400" dirty="0" smtClean="0">
                <a:latin typeface="CorpoS" pitchFamily="2" charset="0"/>
              </a:rPr>
              <a:t>OICA also proposed to modify the purpose of the mechanical shock  compared to that for passenger cars as follows;</a:t>
            </a:r>
          </a:p>
          <a:p>
            <a:pPr marL="0" indent="0">
              <a:buNone/>
            </a:pPr>
            <a:endParaRPr lang="en-US" altLang="ja-JP" sz="1800" dirty="0" smtClean="0">
              <a:latin typeface="CorpoS" pitchFamily="2" charset="0"/>
            </a:endParaRPr>
          </a:p>
          <a:p>
            <a:pPr marL="0" indent="0">
              <a:buNone/>
            </a:pPr>
            <a:r>
              <a:rPr lang="en-US" altLang="ja-JP" sz="1800" dirty="0" smtClean="0">
                <a:latin typeface="CorpoS" pitchFamily="2" charset="0"/>
              </a:rPr>
              <a:t>A.99.4.1.5.4.	Mechanical shock test </a:t>
            </a:r>
          </a:p>
          <a:p>
            <a:pPr marL="0" indent="0">
              <a:buNone/>
            </a:pPr>
            <a:r>
              <a:rPr lang="en-US" altLang="ja-JP" sz="1800" dirty="0" smtClean="0">
                <a:latin typeface="CorpoS" pitchFamily="2" charset="0"/>
              </a:rPr>
              <a:t>A.99.4.1.5.4.1.	Purpose</a:t>
            </a:r>
          </a:p>
          <a:p>
            <a:pPr marL="0" indent="0">
              <a:buNone/>
            </a:pPr>
            <a:r>
              <a:rPr lang="en-US" altLang="ja-JP" sz="1800" dirty="0" smtClean="0">
                <a:latin typeface="CorpoS" pitchFamily="2" charset="0"/>
              </a:rPr>
              <a:t>The purpose of this test is to verify the safety performance of the REESS under inertial loads </a:t>
            </a:r>
            <a:r>
              <a:rPr lang="en-US" altLang="ja-JP" sz="1800" dirty="0" smtClean="0">
                <a:solidFill>
                  <a:srgbClr val="FF0000"/>
                </a:solidFill>
                <a:latin typeface="CorpoS" pitchFamily="2" charset="0"/>
              </a:rPr>
              <a:t>as the minimum requirement against a vehicle crash</a:t>
            </a:r>
            <a:r>
              <a:rPr lang="en-US" altLang="ja-JP" sz="1800" dirty="0" smtClean="0">
                <a:latin typeface="CorpoS" pitchFamily="2" charset="0"/>
              </a:rPr>
              <a:t>. </a:t>
            </a:r>
            <a:r>
              <a:rPr lang="en-US" altLang="ja-JP" sz="1800" strike="sngStrike" dirty="0" smtClean="0">
                <a:latin typeface="CorpoS" pitchFamily="2" charset="0"/>
              </a:rPr>
              <a:t>which may occur during a vehicle crash</a:t>
            </a:r>
          </a:p>
          <a:p>
            <a:pPr marL="0" indent="0">
              <a:buNone/>
            </a:pPr>
            <a:endParaRPr lang="en-US" altLang="ja-JP" sz="1800" strike="sngStrike" dirty="0">
              <a:latin typeface="CorpoS" pitchFamily="2" charset="0"/>
            </a:endParaRPr>
          </a:p>
          <a:p>
            <a:pPr marL="0" indent="0">
              <a:buNone/>
            </a:pPr>
            <a:r>
              <a:rPr lang="en-US" altLang="ja-JP" sz="1800" dirty="0" smtClean="0">
                <a:latin typeface="CorpoS" pitchFamily="2" charset="0"/>
              </a:rPr>
              <a:t>Note</a:t>
            </a:r>
          </a:p>
          <a:p>
            <a:pPr marL="0" indent="0">
              <a:buNone/>
            </a:pPr>
            <a:r>
              <a:rPr lang="en-US" altLang="ja-JP" sz="1800" dirty="0" smtClean="0">
                <a:latin typeface="CorpoS" pitchFamily="2" charset="0"/>
              </a:rPr>
              <a:t>Mechanical shock requirement for CNG container installed on the vehicle is already adopted in the regulation for heavy duty vehicles even there is no regulations of vehicle crash requirement.</a:t>
            </a:r>
          </a:p>
          <a:p>
            <a:pPr marL="0" indent="0">
              <a:buNone/>
            </a:pPr>
            <a:r>
              <a:rPr lang="en-US" altLang="ja-JP" sz="1800" dirty="0" smtClean="0">
                <a:latin typeface="CorpoS" pitchFamily="2" charset="0"/>
              </a:rPr>
              <a:t>The  requirement for REESS in same manner is reasonable. </a:t>
            </a:r>
          </a:p>
          <a:p>
            <a:pPr marL="0" indent="0">
              <a:buNone/>
            </a:pPr>
            <a:endParaRPr lang="en-US" altLang="ja-JP" sz="1800" dirty="0">
              <a:latin typeface="CorpoS" pitchFamily="2" charset="0"/>
            </a:endParaRPr>
          </a:p>
          <a:p>
            <a:pPr marL="0" indent="0">
              <a:buNone/>
            </a:pPr>
            <a:endParaRPr lang="en-US" altLang="ja-JP" sz="1800" dirty="0" smtClean="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a:p>
            <a:pPr marL="0" indent="0">
              <a:buNone/>
            </a:pPr>
            <a:endParaRPr lang="en-US" altLang="ja-JP" sz="1800" dirty="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p:txBody>
      </p:sp>
      <p:sp>
        <p:nvSpPr>
          <p:cNvPr id="5"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Requirement for HD vehicles special compared to passenger cars</a:t>
            </a:r>
            <a:endParaRPr kumimoji="1" lang="ja-JP" altLang="en-US" sz="3200" b="1" dirty="0">
              <a:solidFill>
                <a:schemeClr val="accent1"/>
              </a:solidFill>
              <a:latin typeface="CorpoS" pitchFamily="2" charset="0"/>
            </a:endParaRPr>
          </a:p>
        </p:txBody>
      </p:sp>
      <p:sp>
        <p:nvSpPr>
          <p:cNvPr id="9" name="正方形/長方形 8"/>
          <p:cNvSpPr/>
          <p:nvPr/>
        </p:nvSpPr>
        <p:spPr>
          <a:xfrm>
            <a:off x="405829" y="2808945"/>
            <a:ext cx="8342636" cy="141214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2"/>
          </p:nvPr>
        </p:nvSpPr>
        <p:spPr/>
        <p:txBody>
          <a:bodyPr/>
          <a:lstStyle/>
          <a:p>
            <a:fld id="{2C7B9CD3-E891-4CA8-976A-ECAE32CBAD1E}" type="slidenum">
              <a:rPr kumimoji="1" lang="ja-JP" altLang="en-US" smtClean="0"/>
              <a:t>18</a:t>
            </a:fld>
            <a:endParaRPr kumimoji="1" lang="ja-JP" altLang="en-US"/>
          </a:p>
        </p:txBody>
      </p:sp>
    </p:spTree>
    <p:extLst>
      <p:ext uri="{BB962C8B-B14F-4D97-AF65-F5344CB8AC3E}">
        <p14:creationId xmlns:p14="http://schemas.microsoft.com/office/powerpoint/2010/main" val="16089026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8674" y="1354608"/>
            <a:ext cx="8463805" cy="4525963"/>
          </a:xfrm>
        </p:spPr>
        <p:txBody>
          <a:bodyPr>
            <a:noAutofit/>
          </a:bodyPr>
          <a:lstStyle/>
          <a:p>
            <a:pPr marL="0" indent="0">
              <a:buNone/>
            </a:pPr>
            <a:r>
              <a:rPr lang="en-US" altLang="ja-JP" sz="2400" dirty="0" smtClean="0">
                <a:latin typeface="CorpoS" pitchFamily="2" charset="0"/>
              </a:rPr>
              <a:t>OICA also proposed to modify the inertia specification tables of the mechanical shock  compared to that for passenger cars as follows;</a:t>
            </a:r>
          </a:p>
          <a:p>
            <a:pPr marL="0" indent="0">
              <a:buNone/>
            </a:pPr>
            <a:endParaRPr lang="en-US" altLang="ja-JP" sz="1800" dirty="0" smtClean="0">
              <a:solidFill>
                <a:srgbClr val="FF0000"/>
              </a:solidFill>
              <a:latin typeface="CorpoS" pitchFamily="2" charset="0"/>
            </a:endParaRPr>
          </a:p>
          <a:p>
            <a:pPr marL="0" indent="0">
              <a:buNone/>
            </a:pPr>
            <a:endParaRPr lang="en-US" altLang="ja-JP" sz="1800" dirty="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p:txBody>
      </p:sp>
      <p:sp>
        <p:nvSpPr>
          <p:cNvPr id="5"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Requirement for HD vehicles special compared to passenger cars</a:t>
            </a:r>
            <a:endParaRPr kumimoji="1" lang="ja-JP" altLang="en-US" sz="3200" b="1" dirty="0">
              <a:solidFill>
                <a:schemeClr val="accent1"/>
              </a:solidFill>
              <a:latin typeface="CorpoS" pitchFamily="2" charset="0"/>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165424"/>
            <a:ext cx="5581650" cy="465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スライド番号プレースホルダー 9"/>
          <p:cNvSpPr>
            <a:spLocks noGrp="1"/>
          </p:cNvSpPr>
          <p:nvPr>
            <p:ph type="sldNum" sz="quarter" idx="12"/>
          </p:nvPr>
        </p:nvSpPr>
        <p:spPr/>
        <p:txBody>
          <a:bodyPr/>
          <a:lstStyle/>
          <a:p>
            <a:fld id="{2C7B9CD3-E891-4CA8-976A-ECAE32CBAD1E}" type="slidenum">
              <a:rPr kumimoji="1" lang="ja-JP" altLang="en-US" smtClean="0"/>
              <a:t>19</a:t>
            </a:fld>
            <a:endParaRPr kumimoji="1" lang="ja-JP" altLang="en-US"/>
          </a:p>
        </p:txBody>
      </p:sp>
    </p:spTree>
    <p:extLst>
      <p:ext uri="{BB962C8B-B14F-4D97-AF65-F5344CB8AC3E}">
        <p14:creationId xmlns:p14="http://schemas.microsoft.com/office/powerpoint/2010/main" val="4468231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16632"/>
            <a:ext cx="8229600" cy="1143000"/>
          </a:xfrm>
        </p:spPr>
        <p:txBody>
          <a:bodyPr>
            <a:normAutofit/>
          </a:bodyPr>
          <a:lstStyle/>
          <a:p>
            <a:r>
              <a:rPr lang="en-US" altLang="ja-JP" sz="3200" b="1" dirty="0" smtClean="0">
                <a:solidFill>
                  <a:schemeClr val="accent1"/>
                </a:solidFill>
                <a:latin typeface="CorpoS" pitchFamily="2" charset="0"/>
              </a:rPr>
              <a:t>Description of “Application and requirement </a:t>
            </a:r>
            <a:r>
              <a:rPr kumimoji="1" lang="en-US" altLang="ja-JP" sz="3200" b="1" dirty="0" smtClean="0">
                <a:solidFill>
                  <a:schemeClr val="accent1"/>
                </a:solidFill>
                <a:latin typeface="CorpoS" pitchFamily="2" charset="0"/>
              </a:rPr>
              <a:t>in main text” to be modified for HD vehicles </a:t>
            </a:r>
            <a:endParaRPr kumimoji="1" lang="ja-JP" altLang="en-US" sz="3200" b="1" dirty="0">
              <a:solidFill>
                <a:schemeClr val="accent1"/>
              </a:solidFill>
              <a:latin typeface="CorpoS" pitchFamily="2" charset="0"/>
            </a:endParaRPr>
          </a:p>
        </p:txBody>
      </p:sp>
      <p:sp>
        <p:nvSpPr>
          <p:cNvPr id="3" name="コンテンツ プレースホルダー 2"/>
          <p:cNvSpPr>
            <a:spLocks noGrp="1"/>
          </p:cNvSpPr>
          <p:nvPr>
            <p:ph idx="1"/>
          </p:nvPr>
        </p:nvSpPr>
        <p:spPr>
          <a:xfrm>
            <a:off x="539552" y="1196752"/>
            <a:ext cx="8352928" cy="4525963"/>
          </a:xfrm>
        </p:spPr>
        <p:txBody>
          <a:bodyPr>
            <a:noAutofit/>
          </a:bodyPr>
          <a:lstStyle/>
          <a:p>
            <a:pPr marL="0" indent="0">
              <a:buNone/>
            </a:pPr>
            <a:r>
              <a:rPr lang="en-US" altLang="ja-JP" sz="2400" dirty="0" smtClean="0">
                <a:latin typeface="CorpoS" pitchFamily="2" charset="0"/>
              </a:rPr>
              <a:t>OICA  thinks this matter should be handled in coming new drafting group activities because of an editorial matter. </a:t>
            </a:r>
          </a:p>
          <a:p>
            <a:pPr marL="0" indent="0">
              <a:buNone/>
            </a:pPr>
            <a:r>
              <a:rPr lang="en-US" altLang="ja-JP" sz="2400" dirty="0" smtClean="0">
                <a:latin typeface="CorpoS" pitchFamily="2" charset="0"/>
              </a:rPr>
              <a:t>However china colleagues proposed to add “requirement for heavy duty vehicles is described in annex 99” in main text in Tokyo IWG meeting, so OICA prepared the modified sentences for application and requirement in main text for HD vehicles. </a:t>
            </a:r>
          </a:p>
          <a:p>
            <a:pPr marL="0" indent="0">
              <a:buNone/>
            </a:pPr>
            <a:r>
              <a:rPr lang="en-US" altLang="ja-JP" sz="2400" dirty="0" smtClean="0">
                <a:latin typeface="CorpoS" pitchFamily="2" charset="0"/>
              </a:rPr>
              <a:t>First of all, application should be expanded to include HD vehicles.</a:t>
            </a:r>
          </a:p>
          <a:p>
            <a:pPr marL="0" indent="0">
              <a:buNone/>
            </a:pPr>
            <a:r>
              <a:rPr lang="en-US" altLang="ja-JP" sz="1800" b="1" dirty="0" smtClean="0">
                <a:latin typeface="CorpoS" pitchFamily="2" charset="0"/>
              </a:rPr>
              <a:t>Current </a:t>
            </a:r>
            <a:r>
              <a:rPr lang="en-US" altLang="ja-JP" sz="1800" dirty="0" smtClean="0">
                <a:latin typeface="CorpoS" pitchFamily="2" charset="0"/>
              </a:rPr>
              <a:t> [2.	Application</a:t>
            </a:r>
          </a:p>
          <a:p>
            <a:pPr marL="0" indent="0">
              <a:buNone/>
            </a:pPr>
            <a:r>
              <a:rPr lang="en-US" altLang="ja-JP" sz="1800" dirty="0" smtClean="0">
                <a:latin typeface="CorpoS" pitchFamily="2" charset="0"/>
              </a:rPr>
              <a:t>This regulation applies to all vehicles of Category 1-1 and 1-2, with a gross vehicle mass (GVM) of 4,536 kilograms or less, equipped with electric power train containing high voltage bus, excluding vehicles permanently connected to the grid.]</a:t>
            </a:r>
          </a:p>
          <a:p>
            <a:pPr marL="0" indent="0">
              <a:buNone/>
            </a:pPr>
            <a:endParaRPr lang="en-US" altLang="ja-JP" sz="1800" dirty="0" smtClean="0">
              <a:latin typeface="CorpoS" pitchFamily="2" charset="0"/>
            </a:endParaRPr>
          </a:p>
          <a:p>
            <a:pPr marL="0" indent="0">
              <a:buNone/>
            </a:pPr>
            <a:r>
              <a:rPr lang="en-US" altLang="ja-JP" sz="1800" b="1" dirty="0" smtClean="0">
                <a:latin typeface="CorpoS" pitchFamily="2" charset="0"/>
              </a:rPr>
              <a:t>Modified</a:t>
            </a:r>
            <a:r>
              <a:rPr lang="en-US" altLang="ja-JP" sz="1800" dirty="0" smtClean="0">
                <a:latin typeface="CorpoS" pitchFamily="2" charset="0"/>
              </a:rPr>
              <a:t> [2.	Application</a:t>
            </a:r>
          </a:p>
          <a:p>
            <a:pPr marL="0" indent="0">
              <a:buNone/>
            </a:pPr>
            <a:r>
              <a:rPr lang="en-US" altLang="ja-JP" sz="1800" dirty="0" smtClean="0">
                <a:latin typeface="CorpoS" pitchFamily="2" charset="0"/>
              </a:rPr>
              <a:t>This regulation applies to all vehicles of </a:t>
            </a:r>
            <a:r>
              <a:rPr lang="en-US" altLang="ja-JP" sz="1800" dirty="0" smtClean="0">
                <a:solidFill>
                  <a:srgbClr val="FF0000"/>
                </a:solidFill>
                <a:latin typeface="CorpoS" pitchFamily="2" charset="0"/>
              </a:rPr>
              <a:t>Category 1-1, 1-2,  and 2 </a:t>
            </a:r>
            <a:r>
              <a:rPr lang="en-US" altLang="ja-JP" sz="1800" dirty="0" smtClean="0">
                <a:latin typeface="CorpoS" pitchFamily="2" charset="0"/>
              </a:rPr>
              <a:t>equipped with electric power train containing high voltage bus, excluding vehicles permanently connected to the grid.]</a:t>
            </a:r>
          </a:p>
          <a:p>
            <a:pPr marL="0" indent="0">
              <a:buNone/>
            </a:pPr>
            <a:endParaRPr lang="en-US" altLang="ja-JP" sz="1800" dirty="0" smtClean="0">
              <a:latin typeface="CorpoS" pitchFamily="2" charset="0"/>
            </a:endParaRPr>
          </a:p>
        </p:txBody>
      </p:sp>
      <p:sp>
        <p:nvSpPr>
          <p:cNvPr id="4" name="下矢印 3"/>
          <p:cNvSpPr/>
          <p:nvPr/>
        </p:nvSpPr>
        <p:spPr>
          <a:xfrm>
            <a:off x="4051374" y="5202905"/>
            <a:ext cx="720080" cy="1800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342962" y="3933055"/>
            <a:ext cx="8549518" cy="119497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59532" y="5445224"/>
            <a:ext cx="8532948" cy="129614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スライド番号プレースホルダー 6"/>
          <p:cNvSpPr>
            <a:spLocks noGrp="1"/>
          </p:cNvSpPr>
          <p:nvPr>
            <p:ph type="sldNum" sz="quarter" idx="12"/>
          </p:nvPr>
        </p:nvSpPr>
        <p:spPr/>
        <p:txBody>
          <a:bodyPr/>
          <a:lstStyle/>
          <a:p>
            <a:fld id="{2C7B9CD3-E891-4CA8-976A-ECAE32CBAD1E}" type="slidenum">
              <a:rPr kumimoji="1" lang="ja-JP" altLang="en-US" smtClean="0"/>
              <a:t>2</a:t>
            </a:fld>
            <a:endParaRPr kumimoji="1" lang="ja-JP" altLang="en-US"/>
          </a:p>
        </p:txBody>
      </p:sp>
    </p:spTree>
    <p:extLst>
      <p:ext uri="{BB962C8B-B14F-4D97-AF65-F5344CB8AC3E}">
        <p14:creationId xmlns:p14="http://schemas.microsoft.com/office/powerpoint/2010/main" val="34226189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8674" y="1354608"/>
            <a:ext cx="8463805" cy="4525963"/>
          </a:xfrm>
        </p:spPr>
        <p:txBody>
          <a:bodyPr>
            <a:noAutofit/>
          </a:bodyPr>
          <a:lstStyle/>
          <a:p>
            <a:pPr marL="0" indent="0">
              <a:buNone/>
            </a:pPr>
            <a:endParaRPr lang="en-US" altLang="ja-JP" sz="2400" dirty="0" smtClean="0">
              <a:latin typeface="CorpoS" pitchFamily="2" charset="0"/>
            </a:endParaRPr>
          </a:p>
          <a:p>
            <a:pPr marL="0" indent="0">
              <a:buNone/>
            </a:pPr>
            <a:endParaRPr lang="en-US" altLang="ja-JP" sz="1800" dirty="0" smtClean="0">
              <a:solidFill>
                <a:srgbClr val="FF0000"/>
              </a:solidFill>
              <a:latin typeface="CorpoS" pitchFamily="2" charset="0"/>
            </a:endParaRPr>
          </a:p>
          <a:p>
            <a:pPr marL="0" indent="0">
              <a:buNone/>
            </a:pPr>
            <a:endParaRPr lang="en-US" altLang="ja-JP" sz="1800" dirty="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p:txBody>
      </p:sp>
      <p:sp>
        <p:nvSpPr>
          <p:cNvPr id="5"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Requirement for HD vehicles special compared to passenger cars</a:t>
            </a:r>
            <a:endParaRPr kumimoji="1" lang="ja-JP" altLang="en-US" sz="3200" b="1" dirty="0">
              <a:solidFill>
                <a:schemeClr val="accent1"/>
              </a:solidFill>
              <a:latin typeface="CorpoS" pitchFamily="2"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407046"/>
            <a:ext cx="6552728" cy="52312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スライド番号プレースホルダー 1"/>
          <p:cNvSpPr>
            <a:spLocks noGrp="1"/>
          </p:cNvSpPr>
          <p:nvPr>
            <p:ph type="sldNum" sz="quarter" idx="12"/>
          </p:nvPr>
        </p:nvSpPr>
        <p:spPr/>
        <p:txBody>
          <a:bodyPr/>
          <a:lstStyle/>
          <a:p>
            <a:fld id="{2C7B9CD3-E891-4CA8-976A-ECAE32CBAD1E}" type="slidenum">
              <a:rPr kumimoji="1" lang="ja-JP" altLang="en-US" smtClean="0"/>
              <a:t>20</a:t>
            </a:fld>
            <a:endParaRPr kumimoji="1" lang="ja-JP" altLang="en-US"/>
          </a:p>
        </p:txBody>
      </p:sp>
    </p:spTree>
    <p:extLst>
      <p:ext uri="{BB962C8B-B14F-4D97-AF65-F5344CB8AC3E}">
        <p14:creationId xmlns:p14="http://schemas.microsoft.com/office/powerpoint/2010/main" val="18238861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67544" y="1124744"/>
            <a:ext cx="8424936" cy="4525963"/>
          </a:xfrm>
        </p:spPr>
        <p:txBody>
          <a:bodyPr>
            <a:noAutofit/>
          </a:bodyPr>
          <a:lstStyle/>
          <a:p>
            <a:pPr marL="0" indent="0">
              <a:buNone/>
            </a:pPr>
            <a:endParaRPr lang="en-US" altLang="ja-JP" sz="2400" dirty="0" smtClean="0">
              <a:latin typeface="CorpoS" pitchFamily="2" charset="0"/>
            </a:endParaRPr>
          </a:p>
          <a:p>
            <a:pPr marL="0" indent="0">
              <a:buNone/>
            </a:pPr>
            <a:r>
              <a:rPr lang="en-US" altLang="ja-JP" sz="2400" dirty="0" smtClean="0">
                <a:latin typeface="CorpoS" pitchFamily="2" charset="0"/>
              </a:rPr>
              <a:t> Secondly, “performance requirements for HD vehicles go to  annex 99” is described in 5. of main text.</a:t>
            </a:r>
          </a:p>
          <a:p>
            <a:pPr marL="0" indent="0">
              <a:buNone/>
            </a:pPr>
            <a:endParaRPr lang="en-US" altLang="ja-JP" sz="1800" b="1" dirty="0" smtClean="0">
              <a:latin typeface="CorpoS" pitchFamily="2" charset="0"/>
            </a:endParaRPr>
          </a:p>
          <a:p>
            <a:pPr marL="0" indent="0">
              <a:buNone/>
            </a:pPr>
            <a:r>
              <a:rPr lang="en-US" altLang="ja-JP" sz="1800" b="1" dirty="0" smtClean="0">
                <a:latin typeface="CorpoS" pitchFamily="2" charset="0"/>
              </a:rPr>
              <a:t>Current</a:t>
            </a:r>
            <a:r>
              <a:rPr lang="en-US" altLang="ja-JP" sz="1800" dirty="0" smtClean="0">
                <a:latin typeface="CorpoS" pitchFamily="2" charset="0"/>
              </a:rPr>
              <a:t> 		[5.	Performance requirements</a:t>
            </a:r>
          </a:p>
          <a:p>
            <a:pPr marL="0" indent="0">
              <a:buNone/>
            </a:pPr>
            <a:r>
              <a:rPr lang="en-US" altLang="ja-JP" sz="1800" dirty="0" smtClean="0">
                <a:latin typeface="CorpoS" pitchFamily="2" charset="0"/>
              </a:rPr>
              <a:t>5.1.	Requirements of a whole vehicle with regard to its electrical safety - in-use</a:t>
            </a:r>
          </a:p>
          <a:p>
            <a:pPr marL="0" indent="0">
              <a:buNone/>
            </a:pPr>
            <a:endParaRPr lang="en-US" altLang="ja-JP" sz="2400" dirty="0" smtClean="0">
              <a:latin typeface="CorpoS" pitchFamily="2" charset="0"/>
            </a:endParaRPr>
          </a:p>
          <a:p>
            <a:pPr marL="0" indent="0">
              <a:buNone/>
            </a:pPr>
            <a:endParaRPr lang="en-US" altLang="ja-JP" sz="2400" dirty="0" smtClean="0">
              <a:latin typeface="CorpoS" pitchFamily="2" charset="0"/>
            </a:endParaRPr>
          </a:p>
          <a:p>
            <a:pPr marL="0" indent="0">
              <a:buNone/>
            </a:pPr>
            <a:r>
              <a:rPr lang="en-US" altLang="ja-JP" sz="1800" b="1" dirty="0" smtClean="0">
                <a:latin typeface="CorpoS" pitchFamily="2" charset="0"/>
              </a:rPr>
              <a:t>Modified (added) </a:t>
            </a:r>
            <a:r>
              <a:rPr lang="en-US" altLang="ja-JP" sz="1800" dirty="0" smtClean="0">
                <a:latin typeface="CorpoS" pitchFamily="2" charset="0"/>
              </a:rPr>
              <a:t>[5.	Performance requirements</a:t>
            </a:r>
          </a:p>
          <a:p>
            <a:pPr marL="0" indent="0">
              <a:buNone/>
            </a:pPr>
            <a:r>
              <a:rPr lang="en-US" altLang="ja-JP" sz="1800" dirty="0" smtClean="0">
                <a:solidFill>
                  <a:srgbClr val="FF0000"/>
                </a:solidFill>
                <a:latin typeface="CorpoS" pitchFamily="2" charset="0"/>
              </a:rPr>
              <a:t>Performance requirements for heavy duty vehicles, i.e. vehicles of Category 1-2 with a gross vehicle mass (GVM) exceeding 4,536kg, and category 2 with a GVM exceeding 3,500kg equipped with electric power train containing high voltage bus, excluding vehicles permanently connected to the grid, </a:t>
            </a:r>
            <a:r>
              <a:rPr lang="en-US" altLang="ja-JP" sz="1800" b="1" dirty="0" smtClean="0">
                <a:solidFill>
                  <a:srgbClr val="FF0000"/>
                </a:solidFill>
                <a:latin typeface="CorpoS" pitchFamily="2" charset="0"/>
              </a:rPr>
              <a:t>shall be determined in accordance with Annex 99 and related provisions</a:t>
            </a:r>
            <a:r>
              <a:rPr lang="en-US" altLang="ja-JP" sz="1800" dirty="0" smtClean="0">
                <a:solidFill>
                  <a:srgbClr val="FF0000"/>
                </a:solidFill>
                <a:latin typeface="CorpoS" pitchFamily="2" charset="0"/>
              </a:rPr>
              <a:t>. </a:t>
            </a:r>
            <a:endParaRPr lang="en-US" altLang="ja-JP" sz="1800" dirty="0">
              <a:solidFill>
                <a:srgbClr val="FF0000"/>
              </a:solidFill>
              <a:latin typeface="CorpoS" pitchFamily="2" charset="0"/>
            </a:endParaRPr>
          </a:p>
          <a:p>
            <a:pPr marL="0" indent="0">
              <a:buNone/>
            </a:pPr>
            <a:r>
              <a:rPr lang="en-US" altLang="ja-JP" sz="1800" dirty="0" smtClean="0">
                <a:latin typeface="CorpoS" pitchFamily="2" charset="0"/>
              </a:rPr>
              <a:t>5.1.	Requirements of a whole vehicle with regard to its electrical safety - in-use</a:t>
            </a:r>
          </a:p>
          <a:p>
            <a:pPr marL="0" indent="0">
              <a:buNone/>
            </a:pPr>
            <a:endParaRPr lang="en-US" altLang="ja-JP" sz="2400" dirty="0" smtClean="0">
              <a:latin typeface="CorpoS" pitchFamily="2" charset="0"/>
            </a:endParaRPr>
          </a:p>
        </p:txBody>
      </p:sp>
      <p:sp>
        <p:nvSpPr>
          <p:cNvPr id="6" name="下矢印 5"/>
          <p:cNvSpPr/>
          <p:nvPr/>
        </p:nvSpPr>
        <p:spPr>
          <a:xfrm>
            <a:off x="4067944" y="3558160"/>
            <a:ext cx="720080"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5536" y="2740346"/>
            <a:ext cx="8352928" cy="67949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359532" y="4077072"/>
            <a:ext cx="8388932" cy="24482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スライド番号プレースホルダー 8"/>
          <p:cNvSpPr>
            <a:spLocks noGrp="1"/>
          </p:cNvSpPr>
          <p:nvPr>
            <p:ph type="sldNum" sz="quarter" idx="12"/>
          </p:nvPr>
        </p:nvSpPr>
        <p:spPr/>
        <p:txBody>
          <a:bodyPr/>
          <a:lstStyle/>
          <a:p>
            <a:fld id="{2C7B9CD3-E891-4CA8-976A-ECAE32CBAD1E}" type="slidenum">
              <a:rPr kumimoji="1" lang="ja-JP" altLang="en-US" smtClean="0"/>
              <a:t>3</a:t>
            </a:fld>
            <a:endParaRPr kumimoji="1" lang="ja-JP" altLang="en-US"/>
          </a:p>
        </p:txBody>
      </p:sp>
      <p:sp>
        <p:nvSpPr>
          <p:cNvPr id="10" name="タイトル 1"/>
          <p:cNvSpPr>
            <a:spLocks noGrp="1"/>
          </p:cNvSpPr>
          <p:nvPr>
            <p:ph type="title"/>
          </p:nvPr>
        </p:nvSpPr>
        <p:spPr>
          <a:xfrm>
            <a:off x="467544" y="116632"/>
            <a:ext cx="8229600" cy="1143000"/>
          </a:xfrm>
        </p:spPr>
        <p:txBody>
          <a:bodyPr>
            <a:normAutofit/>
          </a:bodyPr>
          <a:lstStyle/>
          <a:p>
            <a:r>
              <a:rPr lang="en-US" altLang="ja-JP" sz="3200" b="1" dirty="0" smtClean="0">
                <a:solidFill>
                  <a:schemeClr val="accent1"/>
                </a:solidFill>
                <a:latin typeface="CorpoS" pitchFamily="2" charset="0"/>
              </a:rPr>
              <a:t>Description of “Application and requirement </a:t>
            </a:r>
            <a:r>
              <a:rPr kumimoji="1" lang="en-US" altLang="ja-JP" sz="3200" b="1" dirty="0" smtClean="0">
                <a:solidFill>
                  <a:schemeClr val="accent1"/>
                </a:solidFill>
                <a:latin typeface="CorpoS" pitchFamily="2" charset="0"/>
              </a:rPr>
              <a:t>in main text” to be modified for HD vehicles </a:t>
            </a:r>
            <a:endParaRPr kumimoji="1" lang="ja-JP" altLang="en-US" sz="3200" b="1" dirty="0">
              <a:solidFill>
                <a:schemeClr val="accent1"/>
              </a:solidFill>
              <a:latin typeface="CorpoS" pitchFamily="2" charset="0"/>
            </a:endParaRPr>
          </a:p>
        </p:txBody>
      </p:sp>
    </p:spTree>
    <p:extLst>
      <p:ext uri="{BB962C8B-B14F-4D97-AF65-F5344CB8AC3E}">
        <p14:creationId xmlns:p14="http://schemas.microsoft.com/office/powerpoint/2010/main" val="36975141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Annex 99 transposition is CP option</a:t>
            </a:r>
            <a:endParaRPr kumimoji="1" lang="ja-JP" altLang="en-US" sz="3200" b="1" dirty="0">
              <a:solidFill>
                <a:schemeClr val="accent1"/>
              </a:solidFill>
              <a:latin typeface="CorpoS" pitchFamily="2" charset="0"/>
            </a:endParaRPr>
          </a:p>
        </p:txBody>
      </p:sp>
      <p:sp>
        <p:nvSpPr>
          <p:cNvPr id="3" name="コンテンツ プレースホルダー 2"/>
          <p:cNvSpPr>
            <a:spLocks noGrp="1"/>
          </p:cNvSpPr>
          <p:nvPr>
            <p:ph idx="1"/>
          </p:nvPr>
        </p:nvSpPr>
        <p:spPr>
          <a:xfrm>
            <a:off x="467544" y="980728"/>
            <a:ext cx="8229600" cy="4525963"/>
          </a:xfrm>
        </p:spPr>
        <p:txBody>
          <a:bodyPr>
            <a:noAutofit/>
          </a:bodyPr>
          <a:lstStyle/>
          <a:p>
            <a:pPr marL="0" indent="0">
              <a:buNone/>
            </a:pPr>
            <a:r>
              <a:rPr lang="en-US" altLang="ja-JP" sz="2400" b="1" dirty="0" smtClean="0">
                <a:latin typeface="CorpoS" pitchFamily="2" charset="0"/>
              </a:rPr>
              <a:t>Rationale</a:t>
            </a:r>
            <a:endParaRPr lang="en-US" altLang="ja-JP" sz="2000" b="1" dirty="0" smtClean="0">
              <a:latin typeface="CorpoS" pitchFamily="2" charset="0"/>
            </a:endParaRPr>
          </a:p>
          <a:p>
            <a:r>
              <a:rPr lang="en-US" altLang="ja-JP" sz="1800" dirty="0" smtClean="0">
                <a:latin typeface="CorpoS" pitchFamily="2" charset="0"/>
              </a:rPr>
              <a:t>Electrification </a:t>
            </a:r>
            <a:r>
              <a:rPr lang="en-US" altLang="ja-JP" sz="1800" dirty="0">
                <a:latin typeface="CorpoS" pitchFamily="2" charset="0"/>
              </a:rPr>
              <a:t>of heavy duty vehicles currently is at an earlier development and commercial deployment phase compared to passenger vehicles. The vast scope of different vehicles types belonging to this category implies that extensive testing and evaluation of test methods to qualify vehicles for on road conditions is necessary to verify relevance to all category 1 and 2 vehicles, as well as to determine suitable test parameters and requirements, that may differ from passenger vehicle technology. The applicability of the proposed electrical and functional safety requirements on the REESS in the main text of the GTR have been discussed on a technical basis, and while they seem reasonable, they have not been validated for heavy vehicles. Differences in system designs and usage have been identified that result in necessity of modifying parts of the methods and requirements in order to be applicable. Therefore, the requirements in this annex are a subset of the requirements in the main GTR, where applicability at least on component level appears feasible. Due to time constraints and the limited experience with electrically propelled heavy vehicles some Contracting Parties have requested more time for testing and validation. Therefore, the requirements for electrical and functional REESS safety that are presented in this Annex are optional to Contracting Parties to adopt into regulation. </a:t>
            </a:r>
            <a:endParaRPr kumimoji="1" lang="ja-JP" altLang="en-US" sz="1800" dirty="0">
              <a:latin typeface="CorpoS" pitchFamily="2" charset="0"/>
            </a:endParaRPr>
          </a:p>
        </p:txBody>
      </p:sp>
      <p:sp>
        <p:nvSpPr>
          <p:cNvPr id="4" name="スライド番号プレースホルダー 3"/>
          <p:cNvSpPr>
            <a:spLocks noGrp="1"/>
          </p:cNvSpPr>
          <p:nvPr>
            <p:ph type="sldNum" sz="quarter" idx="12"/>
          </p:nvPr>
        </p:nvSpPr>
        <p:spPr/>
        <p:txBody>
          <a:bodyPr/>
          <a:lstStyle/>
          <a:p>
            <a:fld id="{2C7B9CD3-E891-4CA8-976A-ECAE32CBAD1E}" type="slidenum">
              <a:rPr kumimoji="1" lang="ja-JP" altLang="en-US" smtClean="0"/>
              <a:t>4</a:t>
            </a:fld>
            <a:endParaRPr kumimoji="1" lang="ja-JP" altLang="en-US"/>
          </a:p>
        </p:txBody>
      </p:sp>
    </p:spTree>
    <p:extLst>
      <p:ext uri="{BB962C8B-B14F-4D97-AF65-F5344CB8AC3E}">
        <p14:creationId xmlns:p14="http://schemas.microsoft.com/office/powerpoint/2010/main" val="11859142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8675" y="1354608"/>
            <a:ext cx="8229600" cy="4525963"/>
          </a:xfrm>
        </p:spPr>
        <p:txBody>
          <a:bodyPr>
            <a:noAutofit/>
          </a:bodyPr>
          <a:lstStyle/>
          <a:p>
            <a:pPr marL="0" indent="0">
              <a:buNone/>
            </a:pPr>
            <a:r>
              <a:rPr lang="en-US" altLang="ja-JP" sz="2400" dirty="0" smtClean="0">
                <a:latin typeface="CorpoS" pitchFamily="2" charset="0"/>
              </a:rPr>
              <a:t>OICA propose the description of “CP option” as follows.</a:t>
            </a:r>
          </a:p>
          <a:p>
            <a:pPr marL="0" indent="0">
              <a:buNone/>
            </a:pPr>
            <a:endParaRPr lang="en-US" altLang="ja-JP" sz="1800" dirty="0" smtClean="0">
              <a:latin typeface="CorpoS" pitchFamily="2" charset="0"/>
            </a:endParaRPr>
          </a:p>
          <a:p>
            <a:pPr marL="0" indent="0">
              <a:buNone/>
            </a:pPr>
            <a:r>
              <a:rPr lang="en-US" altLang="ja-JP" sz="1800" b="1" dirty="0" smtClean="0">
                <a:latin typeface="CorpoS" pitchFamily="2" charset="0"/>
              </a:rPr>
              <a:t>Current</a:t>
            </a:r>
            <a:r>
              <a:rPr lang="en-US" altLang="ja-JP" sz="1800" dirty="0" smtClean="0">
                <a:latin typeface="CorpoS" pitchFamily="2" charset="0"/>
              </a:rPr>
              <a:t>	 A.99.1.	This annex specifies safety-related performance of electrically propelled road heavy duty vehicles  and their rechargeable energy storage systems. </a:t>
            </a:r>
          </a:p>
          <a:p>
            <a:pPr marL="0" indent="0">
              <a:buNone/>
            </a:pPr>
            <a:endParaRPr lang="en-US" altLang="ja-JP" sz="1800" dirty="0" smtClean="0">
              <a:latin typeface="CorpoS" pitchFamily="2" charset="0"/>
            </a:endParaRPr>
          </a:p>
          <a:p>
            <a:pPr marL="0" indent="0">
              <a:buNone/>
            </a:pPr>
            <a:r>
              <a:rPr lang="en-US" altLang="ja-JP" sz="1800" dirty="0" smtClean="0">
                <a:latin typeface="CorpoS" pitchFamily="2" charset="0"/>
              </a:rPr>
              <a:t>A.99.2.		Application </a:t>
            </a:r>
          </a:p>
          <a:p>
            <a:pPr marL="0" indent="0">
              <a:buNone/>
            </a:pPr>
            <a:endParaRPr lang="en-US" altLang="ja-JP" sz="1800" dirty="0" smtClean="0">
              <a:latin typeface="CorpoS" pitchFamily="2" charset="0"/>
            </a:endParaRPr>
          </a:p>
          <a:p>
            <a:pPr marL="0" indent="0">
              <a:buNone/>
            </a:pPr>
            <a:endParaRPr lang="en-US" altLang="ja-JP" sz="1800" dirty="0" smtClean="0">
              <a:latin typeface="CorpoS" pitchFamily="2" charset="0"/>
            </a:endParaRPr>
          </a:p>
          <a:p>
            <a:pPr marL="0" indent="0">
              <a:buNone/>
            </a:pPr>
            <a:r>
              <a:rPr lang="en-US" altLang="ja-JP" sz="1800" b="1" dirty="0" smtClean="0">
                <a:latin typeface="CorpoS" pitchFamily="2" charset="0"/>
              </a:rPr>
              <a:t>Modified (added)</a:t>
            </a:r>
            <a:r>
              <a:rPr lang="en-US" altLang="ja-JP" sz="1800" dirty="0" smtClean="0">
                <a:latin typeface="CorpoS" pitchFamily="2" charset="0"/>
              </a:rPr>
              <a:t>	A.99.1.	This annex specifies safety-related performance of electrically propelled road heavy duty vehicles and their rechargeable energy storage systems.</a:t>
            </a:r>
          </a:p>
          <a:p>
            <a:pPr marL="0" indent="0">
              <a:buNone/>
            </a:pPr>
            <a:endParaRPr lang="en-US" altLang="ja-JP" sz="1800" dirty="0" smtClean="0">
              <a:latin typeface="CorpoS" pitchFamily="2" charset="0"/>
            </a:endParaRPr>
          </a:p>
          <a:p>
            <a:pPr marL="0" indent="0">
              <a:buNone/>
            </a:pPr>
            <a:r>
              <a:rPr lang="en-US" altLang="ja-JP" sz="1800" dirty="0" smtClean="0">
                <a:solidFill>
                  <a:srgbClr val="FF0000"/>
                </a:solidFill>
                <a:latin typeface="CorpoS" pitchFamily="2" charset="0"/>
              </a:rPr>
              <a:t>The Contracting Parties may decide to not make Annex 99 and the related provisions for heavy duty vehicles, compulsory in their regional transposition of this </a:t>
            </a:r>
            <a:r>
              <a:rPr lang="en-US" altLang="ja-JP" sz="1800" dirty="0" err="1" smtClean="0">
                <a:solidFill>
                  <a:srgbClr val="FF0000"/>
                </a:solidFill>
                <a:latin typeface="CorpoS" pitchFamily="2" charset="0"/>
              </a:rPr>
              <a:t>gtr.</a:t>
            </a:r>
            <a:endParaRPr lang="en-US" altLang="ja-JP" sz="1800" dirty="0" smtClean="0">
              <a:solidFill>
                <a:srgbClr val="FF0000"/>
              </a:solidFill>
              <a:latin typeface="CorpoS" pitchFamily="2" charset="0"/>
            </a:endParaRPr>
          </a:p>
          <a:p>
            <a:pPr marL="0" indent="0">
              <a:buNone/>
            </a:pPr>
            <a:endParaRPr lang="en-US" altLang="ja-JP" sz="1800" dirty="0">
              <a:solidFill>
                <a:srgbClr val="FF0000"/>
              </a:solidFill>
              <a:latin typeface="CorpoS" pitchFamily="2" charset="0"/>
            </a:endParaRPr>
          </a:p>
          <a:p>
            <a:pPr marL="0" indent="0">
              <a:buNone/>
            </a:pPr>
            <a:r>
              <a:rPr lang="en-US" altLang="ja-JP" sz="1800" dirty="0" smtClean="0">
                <a:latin typeface="CorpoS" pitchFamily="2" charset="0"/>
              </a:rPr>
              <a:t>A.99.2.		Application </a:t>
            </a:r>
          </a:p>
          <a:p>
            <a:pPr marL="0" indent="0">
              <a:buNone/>
            </a:pPr>
            <a:endParaRPr lang="en-US" altLang="ja-JP" sz="1800" dirty="0" smtClean="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p:txBody>
      </p:sp>
      <p:sp>
        <p:nvSpPr>
          <p:cNvPr id="5"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Annex 99 transposition is CP option</a:t>
            </a:r>
            <a:endParaRPr kumimoji="1" lang="ja-JP" altLang="en-US" sz="3200" b="1" dirty="0">
              <a:solidFill>
                <a:schemeClr val="accent1"/>
              </a:solidFill>
              <a:latin typeface="CorpoS" pitchFamily="2" charset="0"/>
            </a:endParaRPr>
          </a:p>
        </p:txBody>
      </p:sp>
      <p:sp>
        <p:nvSpPr>
          <p:cNvPr id="6" name="下矢印 5"/>
          <p:cNvSpPr/>
          <p:nvPr/>
        </p:nvSpPr>
        <p:spPr>
          <a:xfrm>
            <a:off x="4067944" y="3501008"/>
            <a:ext cx="720080"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5536" y="2060848"/>
            <a:ext cx="8136904" cy="13589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359532" y="3933056"/>
            <a:ext cx="8136904" cy="25922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スライド番号プレースホルダー 8"/>
          <p:cNvSpPr>
            <a:spLocks noGrp="1"/>
          </p:cNvSpPr>
          <p:nvPr>
            <p:ph type="sldNum" sz="quarter" idx="12"/>
          </p:nvPr>
        </p:nvSpPr>
        <p:spPr/>
        <p:txBody>
          <a:bodyPr/>
          <a:lstStyle/>
          <a:p>
            <a:fld id="{2C7B9CD3-E891-4CA8-976A-ECAE32CBAD1E}" type="slidenum">
              <a:rPr kumimoji="1" lang="ja-JP" altLang="en-US" smtClean="0"/>
              <a:t>5</a:t>
            </a:fld>
            <a:endParaRPr kumimoji="1" lang="ja-JP" altLang="en-US"/>
          </a:p>
        </p:txBody>
      </p:sp>
    </p:spTree>
    <p:extLst>
      <p:ext uri="{BB962C8B-B14F-4D97-AF65-F5344CB8AC3E}">
        <p14:creationId xmlns:p14="http://schemas.microsoft.com/office/powerpoint/2010/main" val="22531937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8675" y="1354608"/>
            <a:ext cx="8229600" cy="4525963"/>
          </a:xfrm>
        </p:spPr>
        <p:txBody>
          <a:bodyPr>
            <a:noAutofit/>
          </a:bodyPr>
          <a:lstStyle/>
          <a:p>
            <a:pPr marL="0" indent="0">
              <a:buNone/>
            </a:pPr>
            <a:r>
              <a:rPr lang="en-US" altLang="ja-JP" sz="2400" dirty="0" smtClean="0">
                <a:latin typeface="CorpoS" pitchFamily="2" charset="0"/>
              </a:rPr>
              <a:t>OICA proposed the description of “CP option” as follows.</a:t>
            </a:r>
          </a:p>
          <a:p>
            <a:pPr marL="0" indent="0">
              <a:buNone/>
            </a:pPr>
            <a:endParaRPr lang="en-US" altLang="ja-JP" sz="1800" dirty="0" smtClean="0">
              <a:latin typeface="CorpoS" pitchFamily="2" charset="0"/>
            </a:endParaRPr>
          </a:p>
          <a:p>
            <a:pPr marL="0" indent="0">
              <a:buNone/>
            </a:pPr>
            <a:r>
              <a:rPr lang="en-US" altLang="ja-JP" sz="1800" dirty="0" smtClean="0">
                <a:latin typeface="CorpoS" pitchFamily="2" charset="0"/>
              </a:rPr>
              <a:t>A.99.2.		Application</a:t>
            </a:r>
          </a:p>
          <a:p>
            <a:pPr marL="0" indent="0">
              <a:buNone/>
            </a:pPr>
            <a:endParaRPr lang="en-US" altLang="ja-JP" sz="1800" dirty="0" smtClean="0">
              <a:latin typeface="CorpoS" pitchFamily="2" charset="0"/>
            </a:endParaRPr>
          </a:p>
          <a:p>
            <a:pPr marL="0" indent="0">
              <a:buNone/>
            </a:pPr>
            <a:r>
              <a:rPr lang="en-US" altLang="ja-JP" sz="1800" dirty="0" smtClean="0">
                <a:latin typeface="CorpoS" pitchFamily="2" charset="0"/>
              </a:rPr>
              <a:t>A.99.2.1.	This annex applies to vehicles of Category 1-2 with a gross vehicle mass (GVM) exceeding 4,536kg, and category 2 with a GVM exceeding 3,500kg equipped with electric power train containing high voltage bus, excluding vehicles permanently connected to the grid..</a:t>
            </a:r>
          </a:p>
          <a:p>
            <a:pPr marL="0" indent="0">
              <a:buNone/>
            </a:pPr>
            <a:endParaRPr lang="en-US" altLang="ja-JP" sz="1800" dirty="0" smtClean="0">
              <a:latin typeface="CorpoS" pitchFamily="2" charset="0"/>
            </a:endParaRPr>
          </a:p>
          <a:p>
            <a:pPr marL="0" indent="0">
              <a:buNone/>
            </a:pPr>
            <a:r>
              <a:rPr lang="en-US" altLang="ja-JP" sz="1800" dirty="0" smtClean="0">
                <a:solidFill>
                  <a:srgbClr val="FF0000"/>
                </a:solidFill>
                <a:latin typeface="CorpoS" pitchFamily="2" charset="0"/>
              </a:rPr>
              <a:t>A.99.2.2.	A Contracting Party may restrict application of the requirements for GVM in its domestic legislation if it decides that such restriction is appropriate. </a:t>
            </a:r>
          </a:p>
          <a:p>
            <a:pPr marL="0" indent="0">
              <a:buNone/>
            </a:pPr>
            <a:endParaRPr lang="en-US" altLang="ja-JP" sz="1800" dirty="0" smtClean="0">
              <a:latin typeface="CorpoS" pitchFamily="2" charset="0"/>
            </a:endParaRPr>
          </a:p>
          <a:p>
            <a:pPr marL="0" indent="0">
              <a:buNone/>
            </a:pPr>
            <a:endParaRPr lang="en-US" altLang="ja-JP" sz="1800" dirty="0" smtClean="0">
              <a:latin typeface="CorpoS" pitchFamily="2" charset="0"/>
            </a:endParaRPr>
          </a:p>
          <a:p>
            <a:pPr marL="0" indent="0">
              <a:buNone/>
            </a:pPr>
            <a:endParaRPr lang="en-US" altLang="ja-JP" sz="1800" dirty="0" smtClean="0">
              <a:latin typeface="CorpoS" pitchFamily="2" charset="0"/>
            </a:endParaRPr>
          </a:p>
          <a:p>
            <a:pPr marL="0" indent="0">
              <a:buNone/>
            </a:pPr>
            <a:endParaRPr lang="en-US" altLang="ja-JP" sz="1800" dirty="0" smtClean="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p:txBody>
      </p:sp>
      <p:sp>
        <p:nvSpPr>
          <p:cNvPr id="5"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GVM 3500kg or 4536kg by CP option</a:t>
            </a:r>
            <a:endParaRPr kumimoji="1" lang="ja-JP" altLang="en-US" sz="3200" b="1" dirty="0">
              <a:solidFill>
                <a:schemeClr val="accent1"/>
              </a:solidFill>
              <a:latin typeface="CorpoS" pitchFamily="2" charset="0"/>
            </a:endParaRPr>
          </a:p>
        </p:txBody>
      </p:sp>
      <p:sp>
        <p:nvSpPr>
          <p:cNvPr id="9" name="正方形/長方形 8"/>
          <p:cNvSpPr/>
          <p:nvPr/>
        </p:nvSpPr>
        <p:spPr>
          <a:xfrm>
            <a:off x="395536" y="2060848"/>
            <a:ext cx="8136904" cy="29523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2C7B9CD3-E891-4CA8-976A-ECAE32CBAD1E}" type="slidenum">
              <a:rPr kumimoji="1" lang="ja-JP" altLang="en-US" smtClean="0"/>
              <a:t>6</a:t>
            </a:fld>
            <a:endParaRPr kumimoji="1" lang="ja-JP" altLang="en-US"/>
          </a:p>
        </p:txBody>
      </p:sp>
    </p:spTree>
    <p:extLst>
      <p:ext uri="{BB962C8B-B14F-4D97-AF65-F5344CB8AC3E}">
        <p14:creationId xmlns:p14="http://schemas.microsoft.com/office/powerpoint/2010/main" val="328338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8675" y="1354608"/>
            <a:ext cx="8229600" cy="4525963"/>
          </a:xfrm>
        </p:spPr>
        <p:txBody>
          <a:bodyPr>
            <a:noAutofit/>
          </a:bodyPr>
          <a:lstStyle/>
          <a:p>
            <a:pPr marL="0" indent="0">
              <a:buNone/>
            </a:pPr>
            <a:r>
              <a:rPr lang="en-US" altLang="ja-JP" sz="2400" dirty="0" smtClean="0">
                <a:latin typeface="CorpoS" pitchFamily="2" charset="0"/>
              </a:rPr>
              <a:t>OICA also proposed the description for out of scope of this </a:t>
            </a:r>
            <a:r>
              <a:rPr lang="en-US" altLang="ja-JP" sz="2400" dirty="0" err="1" smtClean="0">
                <a:latin typeface="CorpoS" pitchFamily="2" charset="0"/>
              </a:rPr>
              <a:t>gtr</a:t>
            </a:r>
            <a:r>
              <a:rPr lang="en-US" altLang="ja-JP" sz="2400" dirty="0" smtClean="0">
                <a:latin typeface="CorpoS" pitchFamily="2" charset="0"/>
              </a:rPr>
              <a:t> “special purpose part” and “The additional specified performance for vehicles intended for transportation of dangerous goods” as follows.</a:t>
            </a:r>
          </a:p>
          <a:p>
            <a:pPr marL="0" indent="0">
              <a:buNone/>
            </a:pPr>
            <a:endParaRPr lang="en-US" altLang="ja-JP" sz="1800" dirty="0" smtClean="0">
              <a:latin typeface="CorpoS" pitchFamily="2" charset="0"/>
            </a:endParaRPr>
          </a:p>
          <a:p>
            <a:pPr marL="0" indent="0">
              <a:buNone/>
            </a:pPr>
            <a:r>
              <a:rPr lang="en-US" altLang="ja-JP" sz="1800" dirty="0" smtClean="0">
                <a:solidFill>
                  <a:srgbClr val="FF0000"/>
                </a:solidFill>
                <a:latin typeface="CorpoS" pitchFamily="2" charset="0"/>
              </a:rPr>
              <a:t>A.99.2.3.		The special purpose part of special purpose vehicles, e.g. ambulances, fire engines, tow trucks, construction vehicles, etc., are not within the scope of this </a:t>
            </a:r>
            <a:r>
              <a:rPr lang="en-US" altLang="ja-JP" sz="1800" b="1" dirty="0" err="1" smtClean="0">
                <a:solidFill>
                  <a:srgbClr val="FF0000"/>
                </a:solidFill>
                <a:latin typeface="CorpoS" pitchFamily="2" charset="0"/>
              </a:rPr>
              <a:t>gtr</a:t>
            </a:r>
            <a:r>
              <a:rPr lang="en-US" altLang="ja-JP" sz="1800" dirty="0" err="1" smtClean="0">
                <a:solidFill>
                  <a:srgbClr val="FF0000"/>
                </a:solidFill>
                <a:latin typeface="CorpoS" pitchFamily="2" charset="0"/>
              </a:rPr>
              <a:t>.</a:t>
            </a:r>
            <a:r>
              <a:rPr lang="en-US" altLang="ja-JP" sz="1800" dirty="0" smtClean="0">
                <a:solidFill>
                  <a:srgbClr val="FF0000"/>
                </a:solidFill>
                <a:latin typeface="CorpoS" pitchFamily="2" charset="0"/>
              </a:rPr>
              <a:t> </a:t>
            </a:r>
          </a:p>
          <a:p>
            <a:pPr marL="0" indent="0">
              <a:buNone/>
            </a:pPr>
            <a:endParaRPr lang="en-US" altLang="ja-JP" sz="1800" dirty="0" smtClean="0">
              <a:solidFill>
                <a:srgbClr val="FF0000"/>
              </a:solidFill>
              <a:latin typeface="CorpoS" pitchFamily="2" charset="0"/>
            </a:endParaRPr>
          </a:p>
          <a:p>
            <a:pPr marL="0" indent="0">
              <a:buNone/>
            </a:pPr>
            <a:r>
              <a:rPr lang="en-US" altLang="ja-JP" sz="1800" dirty="0" smtClean="0">
                <a:solidFill>
                  <a:srgbClr val="FF0000"/>
                </a:solidFill>
                <a:latin typeface="CorpoS" pitchFamily="2" charset="0"/>
              </a:rPr>
              <a:t>A.99.2.4.	The </a:t>
            </a:r>
            <a:r>
              <a:rPr lang="en-US" altLang="ja-JP" sz="1800" b="1" dirty="0" smtClean="0">
                <a:solidFill>
                  <a:srgbClr val="FF0000"/>
                </a:solidFill>
                <a:latin typeface="CorpoS" pitchFamily="2" charset="0"/>
              </a:rPr>
              <a:t>additional</a:t>
            </a:r>
            <a:r>
              <a:rPr lang="en-US" altLang="ja-JP" sz="1800" dirty="0" smtClean="0">
                <a:solidFill>
                  <a:srgbClr val="FF0000"/>
                </a:solidFill>
                <a:latin typeface="CorpoS" pitchFamily="2" charset="0"/>
              </a:rPr>
              <a:t> specified performance for vehicles intended for transportation of dangerous goods is  not within the scope of this </a:t>
            </a:r>
            <a:r>
              <a:rPr lang="en-US" altLang="ja-JP" sz="1800" b="1" dirty="0" err="1" smtClean="0">
                <a:solidFill>
                  <a:srgbClr val="FF0000"/>
                </a:solidFill>
                <a:latin typeface="CorpoS" pitchFamily="2" charset="0"/>
              </a:rPr>
              <a:t>gtr</a:t>
            </a:r>
            <a:r>
              <a:rPr lang="en-US" altLang="ja-JP" sz="1800" dirty="0" err="1" smtClean="0">
                <a:solidFill>
                  <a:srgbClr val="FF0000"/>
                </a:solidFill>
                <a:latin typeface="CorpoS" pitchFamily="2" charset="0"/>
              </a:rPr>
              <a:t>.</a:t>
            </a:r>
            <a:endParaRPr lang="en-US" altLang="ja-JP" sz="1800" dirty="0" smtClean="0">
              <a:solidFill>
                <a:srgbClr val="FF0000"/>
              </a:solidFill>
              <a:latin typeface="CorpoS" pitchFamily="2" charset="0"/>
            </a:endParaRPr>
          </a:p>
          <a:p>
            <a:pPr marL="0" indent="0">
              <a:buNone/>
            </a:pPr>
            <a:endParaRPr lang="en-US" altLang="ja-JP" sz="1800" dirty="0" smtClean="0">
              <a:latin typeface="CorpoS" pitchFamily="2" charset="0"/>
            </a:endParaRPr>
          </a:p>
          <a:p>
            <a:pPr marL="0" indent="0">
              <a:buNone/>
            </a:pPr>
            <a:endParaRPr lang="en-US" altLang="ja-JP" sz="1800" dirty="0" smtClean="0">
              <a:latin typeface="CorpoS" pitchFamily="2" charset="0"/>
            </a:endParaRPr>
          </a:p>
          <a:p>
            <a:pPr marL="0" indent="0">
              <a:buNone/>
            </a:pPr>
            <a:endParaRPr lang="en-US" altLang="ja-JP" sz="1800" dirty="0" smtClean="0">
              <a:latin typeface="CorpoS" pitchFamily="2" charset="0"/>
            </a:endParaRPr>
          </a:p>
          <a:p>
            <a:pPr marL="0" indent="0">
              <a:buNone/>
            </a:pPr>
            <a:endParaRPr lang="en-US" altLang="ja-JP" sz="1800" dirty="0" smtClean="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p:txBody>
      </p:sp>
      <p:sp>
        <p:nvSpPr>
          <p:cNvPr id="5"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Out of scope of special purpose part, etc.</a:t>
            </a:r>
            <a:endParaRPr kumimoji="1" lang="ja-JP" altLang="en-US" sz="3200" b="1" dirty="0">
              <a:solidFill>
                <a:schemeClr val="accent1"/>
              </a:solidFill>
              <a:latin typeface="CorpoS" pitchFamily="2" charset="0"/>
            </a:endParaRPr>
          </a:p>
        </p:txBody>
      </p:sp>
      <p:sp>
        <p:nvSpPr>
          <p:cNvPr id="9" name="正方形/長方形 8"/>
          <p:cNvSpPr/>
          <p:nvPr/>
        </p:nvSpPr>
        <p:spPr>
          <a:xfrm>
            <a:off x="417265" y="3068960"/>
            <a:ext cx="8136904" cy="21602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2C7B9CD3-E891-4CA8-976A-ECAE32CBAD1E}" type="slidenum">
              <a:rPr kumimoji="1" lang="ja-JP" altLang="en-US" smtClean="0"/>
              <a:t>7</a:t>
            </a:fld>
            <a:endParaRPr kumimoji="1" lang="ja-JP" altLang="en-US"/>
          </a:p>
        </p:txBody>
      </p:sp>
    </p:spTree>
    <p:extLst>
      <p:ext uri="{BB962C8B-B14F-4D97-AF65-F5344CB8AC3E}">
        <p14:creationId xmlns:p14="http://schemas.microsoft.com/office/powerpoint/2010/main" val="23086393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8675" y="1354608"/>
            <a:ext cx="8229600" cy="4525963"/>
          </a:xfrm>
        </p:spPr>
        <p:txBody>
          <a:bodyPr>
            <a:noAutofit/>
          </a:bodyPr>
          <a:lstStyle/>
          <a:p>
            <a:pPr marL="0" indent="0">
              <a:buNone/>
            </a:pPr>
            <a:r>
              <a:rPr lang="en-US" altLang="ja-JP" sz="2400" dirty="0" smtClean="0">
                <a:latin typeface="CorpoS" pitchFamily="2" charset="0"/>
              </a:rPr>
              <a:t>OICA also proposed the exemption of physical protection to the conductive connection device located on the roof as follows;</a:t>
            </a:r>
          </a:p>
          <a:p>
            <a:pPr marL="0" indent="0">
              <a:buNone/>
            </a:pPr>
            <a:endParaRPr lang="en-US" altLang="ja-JP" sz="1800" dirty="0" smtClean="0">
              <a:latin typeface="CorpoS" pitchFamily="2" charset="0"/>
            </a:endParaRPr>
          </a:p>
          <a:p>
            <a:pPr marL="0" indent="0">
              <a:buNone/>
            </a:pPr>
            <a:r>
              <a:rPr lang="en-US" altLang="ja-JP" sz="1800" dirty="0" smtClean="0">
                <a:latin typeface="CorpoS" pitchFamily="2" charset="0"/>
              </a:rPr>
              <a:t>A.99.3.		Performance requirements </a:t>
            </a:r>
          </a:p>
          <a:p>
            <a:pPr marL="0" indent="0">
              <a:buNone/>
            </a:pPr>
            <a:r>
              <a:rPr lang="en-US" altLang="ja-JP" sz="1800" dirty="0" smtClean="0">
                <a:latin typeface="CorpoS" pitchFamily="2" charset="0"/>
              </a:rPr>
              <a:t>A.99.3.1.1.1.	Protection against direct contact </a:t>
            </a:r>
          </a:p>
          <a:p>
            <a:pPr marL="0" indent="0">
              <a:buNone/>
            </a:pPr>
            <a:r>
              <a:rPr lang="en-US" altLang="ja-JP" sz="1800" dirty="0" smtClean="0">
                <a:latin typeface="CorpoS" pitchFamily="2" charset="0"/>
              </a:rPr>
              <a:t>Live parts shall be protected against direct contact and shall comply with paragraphs A.99.3.1.1.1.1. and A.99.3.1.1.1.2 </a:t>
            </a:r>
            <a:r>
              <a:rPr lang="en-US" altLang="ja-JP" sz="1800" dirty="0" smtClean="0">
                <a:solidFill>
                  <a:srgbClr val="FF0000"/>
                </a:solidFill>
                <a:latin typeface="CorpoS" pitchFamily="2" charset="0"/>
              </a:rPr>
              <a:t>except the conductive connection device located on the roof in the height more than 3 m above the ground or if located under the vehicle and not directly accessible by a person standing on the side of the vehicle</a:t>
            </a:r>
            <a:r>
              <a:rPr lang="en-US" altLang="ja-JP" sz="1800" dirty="0" smtClean="0">
                <a:latin typeface="CorpoS" pitchFamily="2" charset="0"/>
              </a:rPr>
              <a:t>. </a:t>
            </a:r>
          </a:p>
          <a:p>
            <a:pPr marL="0" indent="0">
              <a:buNone/>
            </a:pPr>
            <a:endParaRPr lang="en-US" altLang="ja-JP" sz="1800" dirty="0" smtClean="0">
              <a:latin typeface="CorpoS" pitchFamily="2" charset="0"/>
            </a:endParaRPr>
          </a:p>
          <a:p>
            <a:pPr marL="0" indent="0">
              <a:buNone/>
            </a:pPr>
            <a:endParaRPr lang="en-US" altLang="ja-JP" sz="1800" dirty="0" smtClean="0">
              <a:latin typeface="CorpoS" pitchFamily="2" charset="0"/>
            </a:endParaRPr>
          </a:p>
          <a:p>
            <a:pPr marL="0" indent="0">
              <a:buNone/>
            </a:pPr>
            <a:endParaRPr lang="en-US" altLang="ja-JP" sz="1800" dirty="0" smtClean="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p:txBody>
      </p:sp>
      <p:sp>
        <p:nvSpPr>
          <p:cNvPr id="5"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Requirement for HD vehicles special compared to passenger cars</a:t>
            </a:r>
            <a:endParaRPr kumimoji="1" lang="ja-JP" altLang="en-US" sz="3200" b="1" dirty="0">
              <a:solidFill>
                <a:schemeClr val="accent1"/>
              </a:solidFill>
              <a:latin typeface="CorpoS" pitchFamily="2" charset="0"/>
            </a:endParaRPr>
          </a:p>
        </p:txBody>
      </p:sp>
      <p:sp>
        <p:nvSpPr>
          <p:cNvPr id="9" name="正方形/長方形 8"/>
          <p:cNvSpPr/>
          <p:nvPr/>
        </p:nvSpPr>
        <p:spPr>
          <a:xfrm>
            <a:off x="417265" y="2420888"/>
            <a:ext cx="8136904" cy="21602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2C7B9CD3-E891-4CA8-976A-ECAE32CBAD1E}" type="slidenum">
              <a:rPr kumimoji="1" lang="ja-JP" altLang="en-US" smtClean="0"/>
              <a:t>8</a:t>
            </a:fld>
            <a:endParaRPr kumimoji="1" lang="ja-JP" altLang="en-US"/>
          </a:p>
        </p:txBody>
      </p:sp>
    </p:spTree>
    <p:extLst>
      <p:ext uri="{BB962C8B-B14F-4D97-AF65-F5344CB8AC3E}">
        <p14:creationId xmlns:p14="http://schemas.microsoft.com/office/powerpoint/2010/main" val="879652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8675" y="1354608"/>
            <a:ext cx="8229600" cy="4525963"/>
          </a:xfrm>
        </p:spPr>
        <p:txBody>
          <a:bodyPr>
            <a:noAutofit/>
          </a:bodyPr>
          <a:lstStyle/>
          <a:p>
            <a:pPr marL="0" indent="0">
              <a:buNone/>
            </a:pPr>
            <a:r>
              <a:rPr lang="en-US" altLang="ja-JP" sz="2400" dirty="0" smtClean="0">
                <a:latin typeface="CorpoS" pitchFamily="2" charset="0"/>
              </a:rPr>
              <a:t>OICA also proposed the addition of something like a tool for heavy duty vehicle special as follows;</a:t>
            </a:r>
          </a:p>
          <a:p>
            <a:pPr marL="0" indent="0">
              <a:buNone/>
            </a:pPr>
            <a:endParaRPr lang="en-US" altLang="ja-JP" sz="1800" dirty="0" smtClean="0">
              <a:latin typeface="CorpoS" pitchFamily="2" charset="0"/>
            </a:endParaRPr>
          </a:p>
          <a:p>
            <a:pPr marL="0" indent="0">
              <a:buNone/>
            </a:pPr>
            <a:r>
              <a:rPr lang="en-US" altLang="ja-JP" sz="1800" dirty="0" smtClean="0">
                <a:latin typeface="CorpoS" pitchFamily="2" charset="0"/>
              </a:rPr>
              <a:t>A.99.3.1.1.1.	Protection against direct contact </a:t>
            </a:r>
          </a:p>
          <a:p>
            <a:pPr marL="0" indent="0">
              <a:buNone/>
            </a:pPr>
            <a:r>
              <a:rPr lang="en-US" altLang="ja-JP" sz="1800" dirty="0" smtClean="0">
                <a:latin typeface="CorpoS" pitchFamily="2" charset="0"/>
              </a:rPr>
              <a:t>………………..</a:t>
            </a:r>
          </a:p>
          <a:p>
            <a:pPr marL="0" indent="0">
              <a:buNone/>
            </a:pPr>
            <a:r>
              <a:rPr lang="en-US" altLang="ja-JP" sz="1800" dirty="0" smtClean="0">
                <a:latin typeface="CorpoS" pitchFamily="2" charset="0"/>
              </a:rPr>
              <a:t>Barriers, enclosures, solid insulators and connectors shall not be able to be opened, separated, disassembled or removed without conscious activity, e.g.. with the use of tools </a:t>
            </a:r>
            <a:r>
              <a:rPr lang="en-US" altLang="ja-JP" sz="1800" dirty="0" smtClean="0">
                <a:solidFill>
                  <a:srgbClr val="FF0000"/>
                </a:solidFill>
                <a:latin typeface="CorpoS" pitchFamily="2" charset="0"/>
              </a:rPr>
              <a:t>or activation/deactivation using an operator controlled </a:t>
            </a:r>
            <a:r>
              <a:rPr lang="en-US" altLang="ja-JP" sz="1800" b="1" dirty="0" smtClean="0">
                <a:solidFill>
                  <a:srgbClr val="FF0000"/>
                </a:solidFill>
                <a:latin typeface="CorpoS" pitchFamily="2" charset="0"/>
              </a:rPr>
              <a:t>device</a:t>
            </a:r>
            <a:r>
              <a:rPr lang="en-US" altLang="ja-JP" sz="1800" dirty="0" smtClean="0">
                <a:solidFill>
                  <a:srgbClr val="FF0000"/>
                </a:solidFill>
                <a:latin typeface="CorpoS" pitchFamily="2" charset="0"/>
              </a:rPr>
              <a:t>, or equivalent. </a:t>
            </a:r>
          </a:p>
          <a:p>
            <a:pPr marL="0" indent="0">
              <a:buNone/>
            </a:pPr>
            <a:endParaRPr lang="en-US" altLang="ja-JP" sz="1800" dirty="0" smtClean="0">
              <a:solidFill>
                <a:srgbClr val="FF0000"/>
              </a:solidFill>
              <a:latin typeface="CorpoS" pitchFamily="2" charset="0"/>
            </a:endParaRPr>
          </a:p>
          <a:p>
            <a:pPr marL="0" indent="0">
              <a:buNone/>
            </a:pPr>
            <a:endParaRPr lang="en-US" altLang="ja-JP" sz="1800" dirty="0" smtClean="0">
              <a:solidFill>
                <a:srgbClr val="FF0000"/>
              </a:solidFill>
              <a:latin typeface="CorpoS" pitchFamily="2" charset="0"/>
            </a:endParaRPr>
          </a:p>
        </p:txBody>
      </p:sp>
      <p:sp>
        <p:nvSpPr>
          <p:cNvPr id="5" name="タイトル 1"/>
          <p:cNvSpPr>
            <a:spLocks noGrp="1"/>
          </p:cNvSpPr>
          <p:nvPr>
            <p:ph type="title"/>
          </p:nvPr>
        </p:nvSpPr>
        <p:spPr>
          <a:xfrm>
            <a:off x="467544" y="0"/>
            <a:ext cx="8229600" cy="1143000"/>
          </a:xfrm>
        </p:spPr>
        <p:txBody>
          <a:bodyPr>
            <a:normAutofit/>
          </a:bodyPr>
          <a:lstStyle/>
          <a:p>
            <a:r>
              <a:rPr lang="en-US" altLang="ja-JP" sz="3200" b="1" dirty="0" smtClean="0">
                <a:solidFill>
                  <a:schemeClr val="accent1"/>
                </a:solidFill>
                <a:latin typeface="CorpoS" pitchFamily="2" charset="0"/>
              </a:rPr>
              <a:t>Requirement for HD vehicles special compared to passenger cars</a:t>
            </a:r>
            <a:endParaRPr kumimoji="1" lang="ja-JP" altLang="en-US" sz="3200" b="1" dirty="0">
              <a:solidFill>
                <a:schemeClr val="accent1"/>
              </a:solidFill>
              <a:latin typeface="CorpoS" pitchFamily="2" charset="0"/>
            </a:endParaRPr>
          </a:p>
        </p:txBody>
      </p:sp>
      <p:sp>
        <p:nvSpPr>
          <p:cNvPr id="9" name="正方形/長方形 8"/>
          <p:cNvSpPr/>
          <p:nvPr/>
        </p:nvSpPr>
        <p:spPr>
          <a:xfrm>
            <a:off x="396156" y="2348880"/>
            <a:ext cx="8136904" cy="21602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2C7B9CD3-E891-4CA8-976A-ECAE32CBAD1E}" type="slidenum">
              <a:rPr kumimoji="1" lang="ja-JP" altLang="en-US" smtClean="0"/>
              <a:t>9</a:t>
            </a:fld>
            <a:endParaRPr kumimoji="1" lang="ja-JP" altLang="en-US"/>
          </a:p>
        </p:txBody>
      </p:sp>
    </p:spTree>
    <p:extLst>
      <p:ext uri="{BB962C8B-B14F-4D97-AF65-F5344CB8AC3E}">
        <p14:creationId xmlns:p14="http://schemas.microsoft.com/office/powerpoint/2010/main" val="228446754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870</Words>
  <Application>Microsoft Office PowerPoint</Application>
  <PresentationFormat>画面に合わせる (4:3)</PresentationFormat>
  <Paragraphs>179</Paragraphs>
  <Slides>20</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20</vt:i4>
      </vt:variant>
    </vt:vector>
  </HeadingPairs>
  <TitlesOfParts>
    <vt:vector size="27" baseType="lpstr">
      <vt:lpstr>CorpoS</vt:lpstr>
      <vt:lpstr>ＭＳ Ｐゴシック</vt:lpstr>
      <vt:lpstr>ＭＳ 明朝</vt:lpstr>
      <vt:lpstr>Arial</vt:lpstr>
      <vt:lpstr>Calibri</vt:lpstr>
      <vt:lpstr>Century</vt:lpstr>
      <vt:lpstr>Office ​​テーマ</vt:lpstr>
      <vt:lpstr>OICA TF8 drafting annex</vt:lpstr>
      <vt:lpstr>Description of “Application and requirement in main text” to be modified for HD vehicles </vt:lpstr>
      <vt:lpstr>Description of “Application and requirement in main text” to be modified for HD vehicles </vt:lpstr>
      <vt:lpstr>Annex 99 transposition is CP option</vt:lpstr>
      <vt:lpstr>Annex 99 transposition is CP option</vt:lpstr>
      <vt:lpstr>GVM 3500kg or 4536kg by CP option</vt:lpstr>
      <vt:lpstr>Out of scope of special purpose part, etc.</vt:lpstr>
      <vt:lpstr>Requirement for HD vehicles special compared to passenger cars</vt:lpstr>
      <vt:lpstr>Requirement for HD vehicles special compared to passenger cars</vt:lpstr>
      <vt:lpstr>Requirement for HD vehicles special compared to passenger cars</vt:lpstr>
      <vt:lpstr>Requirement for HD vehicles special compared to passenger cars</vt:lpstr>
      <vt:lpstr>Requirement for HD vehicles special compared to passenger cars</vt:lpstr>
      <vt:lpstr>Requirement for HD vehicles special compared to passenger cars</vt:lpstr>
      <vt:lpstr>Requirement for HD vehicles special compared to passenger cars</vt:lpstr>
      <vt:lpstr>Requirement for HD vehicles special compared to passenger cars</vt:lpstr>
      <vt:lpstr>Requirement for HD vehicles special compared to passenger cars</vt:lpstr>
      <vt:lpstr>Requirement for HD vehicles special compared to passenger cars</vt:lpstr>
      <vt:lpstr>Requirement for HD vehicles special compared to passenger cars</vt:lpstr>
      <vt:lpstr>Requirement for HD vehicles special compared to passenger cars</vt:lpstr>
      <vt:lpstr>Requirement for HD vehicles special compared to passenger cars</vt:lpstr>
    </vt:vector>
  </TitlesOfParts>
  <Company>Daimler AG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Osaki, Nobuya (575)</dc:creator>
  <cp:lastModifiedBy>NTSEL</cp:lastModifiedBy>
  <cp:revision>38</cp:revision>
  <dcterms:created xsi:type="dcterms:W3CDTF">2016-03-09T05:42:52Z</dcterms:created>
  <dcterms:modified xsi:type="dcterms:W3CDTF">2016-05-31T01:45:34Z</dcterms:modified>
</cp:coreProperties>
</file>