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2" r:id="rId2"/>
    <p:sldId id="283" r:id="rId3"/>
    <p:sldId id="274" r:id="rId4"/>
    <p:sldId id="275" r:id="rId5"/>
    <p:sldId id="267" r:id="rId6"/>
    <p:sldId id="268" r:id="rId7"/>
    <p:sldId id="280" r:id="rId8"/>
    <p:sldId id="261" r:id="rId9"/>
    <p:sldId id="278" r:id="rId10"/>
    <p:sldId id="279" r:id="rId11"/>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9">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582" y="138"/>
      </p:cViewPr>
      <p:guideLst>
        <p:guide orient="horz" pos="2169"/>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6888"/>
          </a:xfrm>
          <a:prstGeom prst="rect">
            <a:avLst/>
          </a:prstGeom>
        </p:spPr>
        <p:txBody>
          <a:bodyPr vert="horz" lIns="91440" tIns="45720" rIns="91440" bIns="45720" rtlCol="0"/>
          <a:lstStyle>
            <a:lvl1pPr algn="r">
              <a:defRPr sz="1200"/>
            </a:lvl1pPr>
          </a:lstStyle>
          <a:p>
            <a:fld id="{43C19E6A-E26C-4761-8DD2-42F62A4051BA}" type="datetimeFigureOut">
              <a:rPr kumimoji="1" lang="ja-JP" altLang="en-US" smtClean="0"/>
              <a:t>2016/6/3</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6887"/>
          </a:xfrm>
          <a:prstGeom prst="rect">
            <a:avLst/>
          </a:prstGeom>
        </p:spPr>
        <p:txBody>
          <a:bodyPr vert="horz" lIns="91440" tIns="45720" rIns="91440" bIns="45720" rtlCol="0" anchor="b"/>
          <a:lstStyle>
            <a:lvl1pPr algn="r">
              <a:defRPr sz="1200"/>
            </a:lvl1pPr>
          </a:lstStyle>
          <a:p>
            <a:fld id="{82E2A5CB-19BD-4222-BF99-4EA7B249B06D}" type="slidenum">
              <a:rPr kumimoji="1" lang="ja-JP" altLang="en-US" smtClean="0"/>
              <a:t>‹#›</a:t>
            </a:fld>
            <a:endParaRPr kumimoji="1" lang="ja-JP" altLang="en-US"/>
          </a:p>
        </p:txBody>
      </p:sp>
    </p:spTree>
    <p:extLst>
      <p:ext uri="{BB962C8B-B14F-4D97-AF65-F5344CB8AC3E}">
        <p14:creationId xmlns:p14="http://schemas.microsoft.com/office/powerpoint/2010/main" val="132498088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E2A5CB-19BD-4222-BF99-4EA7B249B06D}" type="slidenum">
              <a:rPr kumimoji="1" lang="ja-JP" altLang="en-US" smtClean="0"/>
              <a:t>3</a:t>
            </a:fld>
            <a:endParaRPr kumimoji="1" lang="ja-JP" altLang="en-US"/>
          </a:p>
        </p:txBody>
      </p:sp>
    </p:spTree>
    <p:extLst>
      <p:ext uri="{BB962C8B-B14F-4D97-AF65-F5344CB8AC3E}">
        <p14:creationId xmlns:p14="http://schemas.microsoft.com/office/powerpoint/2010/main" val="1188991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E2A5CB-19BD-4222-BF99-4EA7B249B06D}" type="slidenum">
              <a:rPr kumimoji="1" lang="ja-JP" altLang="en-US" smtClean="0"/>
              <a:t>7</a:t>
            </a:fld>
            <a:endParaRPr kumimoji="1" lang="ja-JP" altLang="en-US"/>
          </a:p>
        </p:txBody>
      </p:sp>
    </p:spTree>
    <p:extLst>
      <p:ext uri="{BB962C8B-B14F-4D97-AF65-F5344CB8AC3E}">
        <p14:creationId xmlns:p14="http://schemas.microsoft.com/office/powerpoint/2010/main" val="2019475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E2A5CB-19BD-4222-BF99-4EA7B249B06D}" type="slidenum">
              <a:rPr kumimoji="1" lang="ja-JP" altLang="en-US" smtClean="0"/>
              <a:t>8</a:t>
            </a:fld>
            <a:endParaRPr kumimoji="1" lang="ja-JP" altLang="en-US"/>
          </a:p>
        </p:txBody>
      </p:sp>
    </p:spTree>
    <p:extLst>
      <p:ext uri="{BB962C8B-B14F-4D97-AF65-F5344CB8AC3E}">
        <p14:creationId xmlns:p14="http://schemas.microsoft.com/office/powerpoint/2010/main" val="2019475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874736B3-444F-4235-806C-0828F14C70C4}" type="datetime1">
              <a:rPr kumimoji="1" lang="ja-JP" altLang="en-US" smtClean="0"/>
              <a:t>2016/6/3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8E01372-F80D-46F3-8134-8DBB3EDA3EF4}" type="datetime1">
              <a:rPr kumimoji="1" lang="ja-JP" altLang="en-US" smtClean="0"/>
              <a:t>2016/6/3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43662F7-715F-4DCF-BEF4-FBD4FB0AF13C}" type="datetime1">
              <a:rPr kumimoji="1" lang="ja-JP" altLang="en-US" smtClean="0"/>
              <a:t>2016/6/3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DFD8827-E27B-4C92-8EAF-CD439CE26D97}" type="datetime1">
              <a:rPr kumimoji="1" lang="ja-JP" altLang="en-US" smtClean="0"/>
              <a:t>2016/6/3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6C145DD1-7577-46FE-B289-546E3E78130A}" type="datetime1">
              <a:rPr kumimoji="1" lang="ja-JP" altLang="en-US" smtClean="0"/>
              <a:t>2016/6/3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96FF4E50-B933-4D03-B420-49C100545617}" type="datetime1">
              <a:rPr kumimoji="1" lang="ja-JP" altLang="en-US" smtClean="0"/>
              <a:t>2016/6/3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525A6501-0723-4912-953C-CF52C310815C}" type="datetime1">
              <a:rPr kumimoji="1" lang="ja-JP" altLang="en-US" smtClean="0"/>
              <a:t>2016/6/3</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0B97A8D6-CBBD-44A3-BB9D-B863B555CD9D}" type="datetime1">
              <a:rPr kumimoji="1" lang="ja-JP" altLang="en-US" smtClean="0"/>
              <a:t>2016/6/3</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DB4B8750-60A5-4FA4-A347-5A4EAE1888E8}" type="datetime1">
              <a:rPr kumimoji="1" lang="ja-JP" altLang="en-US" smtClean="0"/>
              <a:t>2016/6/3</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7E227EF-3697-46E9-B4C2-3224BC334542}" type="datetime1">
              <a:rPr kumimoji="1" lang="ja-JP" altLang="en-US" smtClean="0"/>
              <a:t>2016/6/3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30E118A8-960A-45E4-BE2C-F28D03BFF27F}" type="datetime1">
              <a:rPr kumimoji="1" lang="ja-JP" altLang="en-US" smtClean="0"/>
              <a:t>2016/6/3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50CDF8-80A2-418E-B4AE-4A55BA40C935}" type="datetime1">
              <a:rPr kumimoji="1" lang="ja-JP" altLang="en-US" smtClean="0"/>
              <a:t>2016/6/3</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7010400" y="0"/>
            <a:ext cx="2133600" cy="365125"/>
          </a:xfrm>
          <a:prstGeom prst="rect">
            <a:avLst/>
          </a:prstGeom>
        </p:spPr>
        <p:txBody>
          <a:bodyPr vert="horz" lIns="91440" tIns="45720" rIns="91440" bIns="45720" rtlCol="0" anchor="ctr"/>
          <a:lstStyle>
            <a:lvl1pPr algn="r">
              <a:defRPr sz="1800">
                <a:solidFill>
                  <a:schemeClr val="tx1"/>
                </a:solidFill>
                <a:latin typeface="Arial" pitchFamily="34" charset="0"/>
                <a:cs typeface="Arial" pitchFamily="34" charset="0"/>
              </a:defRPr>
            </a:lvl1pPr>
          </a:lstStyle>
          <a:p>
            <a:fld id="{D2D8002D-B5B0-4BAC-B1F6-782DDCCE6D9C}" type="slidenum">
              <a:rPr lang="ja-JP" altLang="en-US" smtClean="0"/>
              <a:pPr/>
              <a:t>‹#›</a:t>
            </a:fld>
            <a:endParaRPr lang="ja-JP" altLang="en-US"/>
          </a:p>
        </p:txBody>
      </p:sp>
      <p:sp>
        <p:nvSpPr>
          <p:cNvPr id="7" name="正方形/長方形 6"/>
          <p:cNvSpPr/>
          <p:nvPr userDrawn="1"/>
        </p:nvSpPr>
        <p:spPr>
          <a:xfrm>
            <a:off x="0" y="393193"/>
            <a:ext cx="9144000" cy="45719"/>
          </a:xfrm>
          <a:prstGeom prst="rect">
            <a:avLst/>
          </a:prstGeom>
          <a:solidFill>
            <a:srgbClr val="0000FF"/>
          </a:solidFill>
          <a:ln>
            <a:noFill/>
          </a:ln>
        </p:spPr>
        <p:txBody>
          <a:bodyPr wrap="square" rtlCol="0" anchor="ctr">
            <a:spAutoFit/>
          </a:bodyPr>
          <a:lstStyle/>
          <a:p>
            <a:pPr algn="ctr"/>
            <a:endParaRPr kumimoji="1" lang="ja-JP" altLang="en-US" dirty="0" smtClean="0">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2D8002D-B5B0-4BAC-B1F6-782DDCCE6D9C}" type="slidenum">
              <a:rPr kumimoji="1" lang="ja-JP" altLang="en-US" smtClean="0"/>
              <a:t>1</a:t>
            </a:fld>
            <a:endParaRPr kumimoji="1" lang="ja-JP" altLang="en-US"/>
          </a:p>
        </p:txBody>
      </p:sp>
      <p:sp>
        <p:nvSpPr>
          <p:cNvPr id="9" name="テキスト ボックス 8"/>
          <p:cNvSpPr txBox="1"/>
          <p:nvPr/>
        </p:nvSpPr>
        <p:spPr>
          <a:xfrm>
            <a:off x="128125" y="1938004"/>
            <a:ext cx="3036409" cy="338554"/>
          </a:xfrm>
          <a:prstGeom prst="rect">
            <a:avLst/>
          </a:prstGeom>
          <a:noFill/>
        </p:spPr>
        <p:txBody>
          <a:bodyPr wrap="none" rtlCol="0">
            <a:spAutoFit/>
          </a:bodyPr>
          <a:lstStyle/>
          <a:p>
            <a:pPr marL="285750" indent="-285750">
              <a:buFont typeface="Wingdings" pitchFamily="2" charset="2"/>
              <a:buChar char="u"/>
            </a:pPr>
            <a:r>
              <a:rPr kumimoji="1" lang="en-US" altLang="ja-JP" sz="1600" i="1" dirty="0" smtClean="0">
                <a:latin typeface="Arial" pitchFamily="34" charset="0"/>
                <a:cs typeface="Arial" pitchFamily="34" charset="0"/>
              </a:rPr>
              <a:t>Position of China and Japan</a:t>
            </a:r>
            <a:endParaRPr kumimoji="1" lang="ja-JP" altLang="en-US" sz="1600" i="1" dirty="0" err="1" smtClean="0">
              <a:latin typeface="Arial" pitchFamily="34" charset="0"/>
              <a:cs typeface="Arial" pitchFamily="34" charset="0"/>
            </a:endParaRPr>
          </a:p>
        </p:txBody>
      </p:sp>
      <p:sp>
        <p:nvSpPr>
          <p:cNvPr id="10" name="テキスト ボックス 9"/>
          <p:cNvSpPr txBox="1"/>
          <p:nvPr/>
        </p:nvSpPr>
        <p:spPr>
          <a:xfrm>
            <a:off x="404893" y="2202195"/>
            <a:ext cx="7873950" cy="830997"/>
          </a:xfrm>
          <a:prstGeom prst="rect">
            <a:avLst/>
          </a:prstGeom>
          <a:noFill/>
        </p:spPr>
        <p:txBody>
          <a:bodyPr wrap="none" rtlCol="0">
            <a:spAutoFit/>
          </a:bodyPr>
          <a:lstStyle/>
          <a:p>
            <a:pPr marL="342900" indent="-342900">
              <a:lnSpc>
                <a:spcPct val="150000"/>
              </a:lnSpc>
              <a:buFont typeface="Wingdings" pitchFamily="2" charset="2"/>
              <a:buChar char="Ø"/>
            </a:pPr>
            <a:r>
              <a:rPr kumimoji="1" lang="en-US" altLang="ja-JP" sz="1600" dirty="0" smtClean="0">
                <a:latin typeface="Arial" pitchFamily="34" charset="0"/>
                <a:cs typeface="Arial" pitchFamily="34" charset="0"/>
              </a:rPr>
              <a:t>The water test should be included in EVS-GTR Phase 1.</a:t>
            </a:r>
          </a:p>
          <a:p>
            <a:pPr marL="342900" indent="-342900">
              <a:lnSpc>
                <a:spcPct val="150000"/>
              </a:lnSpc>
              <a:buFont typeface="Wingdings" pitchFamily="2" charset="2"/>
              <a:buChar char="Ø"/>
            </a:pPr>
            <a:r>
              <a:rPr lang="en-US" altLang="ja-JP" sz="1600" dirty="0">
                <a:latin typeface="Arial" pitchFamily="34" charset="0"/>
                <a:cs typeface="Arial" pitchFamily="34" charset="0"/>
              </a:rPr>
              <a:t>Test exemption for vehicles with isolation monitoring system should be approved</a:t>
            </a:r>
            <a:r>
              <a:rPr lang="en-US" altLang="ja-JP" sz="1600" dirty="0" smtClean="0">
                <a:latin typeface="Arial" pitchFamily="34" charset="0"/>
                <a:cs typeface="Arial" pitchFamily="34" charset="0"/>
              </a:rPr>
              <a:t>.</a:t>
            </a:r>
            <a:endParaRPr lang="en-US" altLang="ja-JP" sz="1600" dirty="0">
              <a:latin typeface="Arial" pitchFamily="34" charset="0"/>
              <a:cs typeface="Arial" pitchFamily="34" charset="0"/>
            </a:endParaRPr>
          </a:p>
        </p:txBody>
      </p:sp>
      <p:sp>
        <p:nvSpPr>
          <p:cNvPr id="13" name="テキスト ボックス 12"/>
          <p:cNvSpPr txBox="1"/>
          <p:nvPr/>
        </p:nvSpPr>
        <p:spPr>
          <a:xfrm>
            <a:off x="128125" y="567985"/>
            <a:ext cx="3043077" cy="338554"/>
          </a:xfrm>
          <a:prstGeom prst="rect">
            <a:avLst/>
          </a:prstGeom>
          <a:noFill/>
        </p:spPr>
        <p:txBody>
          <a:bodyPr wrap="none" rtlCol="0">
            <a:spAutoFit/>
          </a:bodyPr>
          <a:lstStyle/>
          <a:p>
            <a:pPr marL="285750" indent="-285750">
              <a:buFont typeface="Wingdings" pitchFamily="2" charset="2"/>
              <a:buChar char="u"/>
            </a:pPr>
            <a:r>
              <a:rPr kumimoji="1" lang="en-US" altLang="ja-JP" sz="1600" i="1" dirty="0" smtClean="0">
                <a:latin typeface="Arial" pitchFamily="34" charset="0"/>
                <a:cs typeface="Arial" pitchFamily="34" charset="0"/>
              </a:rPr>
              <a:t>Scope of Vehicle Water Test</a:t>
            </a:r>
            <a:endParaRPr kumimoji="1" lang="ja-JP" altLang="en-US" sz="1600" i="1" dirty="0" err="1" smtClean="0">
              <a:latin typeface="Arial" pitchFamily="34" charset="0"/>
              <a:cs typeface="Arial" pitchFamily="34" charset="0"/>
            </a:endParaRPr>
          </a:p>
        </p:txBody>
      </p:sp>
      <p:sp>
        <p:nvSpPr>
          <p:cNvPr id="20" name="テキスト ボックス 19"/>
          <p:cNvSpPr txBox="1"/>
          <p:nvPr/>
        </p:nvSpPr>
        <p:spPr>
          <a:xfrm>
            <a:off x="32589" y="0"/>
            <a:ext cx="4099392" cy="400110"/>
          </a:xfrm>
          <a:prstGeom prst="rect">
            <a:avLst/>
          </a:prstGeom>
          <a:noFill/>
        </p:spPr>
        <p:txBody>
          <a:bodyPr wrap="none" rtlCol="0">
            <a:spAutoFit/>
          </a:bodyPr>
          <a:lstStyle/>
          <a:p>
            <a:r>
              <a:rPr kumimoji="1" lang="en-US" altLang="ja-JP" sz="2000" dirty="0" smtClean="0">
                <a:latin typeface="Arial" pitchFamily="34" charset="0"/>
                <a:cs typeface="Arial" pitchFamily="34" charset="0"/>
              </a:rPr>
              <a:t>China and Japan Proposal for TF1</a:t>
            </a:r>
            <a:endParaRPr kumimoji="1" lang="ja-JP" altLang="en-US" sz="2000" dirty="0" err="1" smtClean="0">
              <a:latin typeface="Arial" pitchFamily="34" charset="0"/>
              <a:cs typeface="Arial" pitchFamily="34" charset="0"/>
            </a:endParaRPr>
          </a:p>
        </p:txBody>
      </p:sp>
      <p:sp>
        <p:nvSpPr>
          <p:cNvPr id="3" name="テキスト ボックス 2"/>
          <p:cNvSpPr txBox="1"/>
          <p:nvPr/>
        </p:nvSpPr>
        <p:spPr>
          <a:xfrm>
            <a:off x="404893" y="879525"/>
            <a:ext cx="7610484" cy="830997"/>
          </a:xfrm>
          <a:prstGeom prst="rect">
            <a:avLst/>
          </a:prstGeom>
          <a:noFill/>
        </p:spPr>
        <p:txBody>
          <a:bodyPr wrap="square" rtlCol="0">
            <a:spAutoFit/>
          </a:bodyPr>
          <a:lstStyle/>
          <a:p>
            <a:r>
              <a:rPr lang="en-US" altLang="ja-JP" sz="1600" dirty="0" smtClean="0">
                <a:latin typeface="Arial" pitchFamily="34" charset="0"/>
                <a:cs typeface="Arial" pitchFamily="34" charset="0"/>
              </a:rPr>
              <a:t>The scope of Vehicle </a:t>
            </a:r>
            <a:r>
              <a:rPr kumimoji="1" lang="en-US" altLang="ja-JP" sz="1600" dirty="0" smtClean="0">
                <a:latin typeface="Arial" pitchFamily="34" charset="0"/>
                <a:cs typeface="Arial" pitchFamily="34" charset="0"/>
              </a:rPr>
              <a:t>Water Test should be limited only to the protection against electric shock. The test method and criteria for the protection against fire hazards should be discussed in Phase 2. </a:t>
            </a:r>
            <a:endParaRPr kumimoji="1" lang="ja-JP" altLang="en-US" sz="1600" dirty="0" err="1" smtClean="0">
              <a:latin typeface="Arial" pitchFamily="34" charset="0"/>
              <a:cs typeface="Arial" pitchFamily="34" charset="0"/>
            </a:endParaRPr>
          </a:p>
        </p:txBody>
      </p:sp>
      <p:sp>
        <p:nvSpPr>
          <p:cNvPr id="11" name="テキスト ボックス 10"/>
          <p:cNvSpPr txBox="1"/>
          <p:nvPr/>
        </p:nvSpPr>
        <p:spPr>
          <a:xfrm>
            <a:off x="128125" y="3317280"/>
            <a:ext cx="1337226" cy="338554"/>
          </a:xfrm>
          <a:prstGeom prst="rect">
            <a:avLst/>
          </a:prstGeom>
          <a:noFill/>
        </p:spPr>
        <p:txBody>
          <a:bodyPr wrap="none" rtlCol="0">
            <a:spAutoFit/>
          </a:bodyPr>
          <a:lstStyle/>
          <a:p>
            <a:pPr marL="285750" indent="-285750">
              <a:buFont typeface="Wingdings" pitchFamily="2" charset="2"/>
              <a:buChar char="u"/>
            </a:pPr>
            <a:r>
              <a:rPr kumimoji="1" lang="en-US" altLang="ja-JP" sz="1600" i="1" dirty="0" smtClean="0">
                <a:latin typeface="Arial" pitchFamily="34" charset="0"/>
                <a:cs typeface="Arial" pitchFamily="34" charset="0"/>
              </a:rPr>
              <a:t>Rationale</a:t>
            </a:r>
            <a:endParaRPr kumimoji="1" lang="ja-JP" altLang="en-US" sz="1600" i="1" dirty="0" err="1" smtClean="0">
              <a:latin typeface="Arial" pitchFamily="34" charset="0"/>
              <a:cs typeface="Arial" pitchFamily="34" charset="0"/>
            </a:endParaRPr>
          </a:p>
        </p:txBody>
      </p:sp>
      <p:sp>
        <p:nvSpPr>
          <p:cNvPr id="5" name="テキスト ボックス 4"/>
          <p:cNvSpPr txBox="1"/>
          <p:nvPr/>
        </p:nvSpPr>
        <p:spPr>
          <a:xfrm>
            <a:off x="404893" y="3737722"/>
            <a:ext cx="8320167" cy="584775"/>
          </a:xfrm>
          <a:prstGeom prst="rect">
            <a:avLst/>
          </a:prstGeom>
          <a:noFill/>
        </p:spPr>
        <p:txBody>
          <a:bodyPr wrap="square" rtlCol="0">
            <a:spAutoFit/>
          </a:bodyPr>
          <a:lstStyle/>
          <a:p>
            <a:pPr marL="285750" indent="-285750">
              <a:buFont typeface="Wingdings" pitchFamily="2" charset="2"/>
              <a:buChar char="Ø"/>
            </a:pPr>
            <a:r>
              <a:rPr kumimoji="1" lang="en-US" altLang="ja-JP" sz="1600" dirty="0" smtClean="0">
                <a:latin typeface="Arial" pitchFamily="34" charset="0"/>
                <a:cs typeface="Arial" pitchFamily="34" charset="0"/>
              </a:rPr>
              <a:t>Isolation resistance should be maintained in normal vehicle operation. Washin</a:t>
            </a:r>
            <a:r>
              <a:rPr lang="en-US" altLang="ja-JP" sz="1600" dirty="0" smtClean="0">
                <a:latin typeface="Arial" pitchFamily="34" charset="0"/>
                <a:cs typeface="Arial" pitchFamily="34" charset="0"/>
              </a:rPr>
              <a:t>g and flooding are the typical examples of severe conditions in normal vehicle operation.</a:t>
            </a:r>
            <a:endParaRPr kumimoji="1" lang="ja-JP" altLang="en-US" sz="1600" dirty="0" smtClean="0">
              <a:latin typeface="Arial" pitchFamily="34" charset="0"/>
              <a:cs typeface="Arial" pitchFamily="34" charset="0"/>
            </a:endParaRPr>
          </a:p>
        </p:txBody>
      </p:sp>
      <p:sp>
        <p:nvSpPr>
          <p:cNvPr id="6" name="テキスト ボックス 5"/>
          <p:cNvSpPr txBox="1"/>
          <p:nvPr/>
        </p:nvSpPr>
        <p:spPr>
          <a:xfrm>
            <a:off x="404893" y="4356303"/>
            <a:ext cx="7873950" cy="584775"/>
          </a:xfrm>
          <a:prstGeom prst="rect">
            <a:avLst/>
          </a:prstGeom>
          <a:noFill/>
        </p:spPr>
        <p:txBody>
          <a:bodyPr wrap="square" rtlCol="0">
            <a:spAutoFit/>
          </a:bodyPr>
          <a:lstStyle/>
          <a:p>
            <a:pPr marL="285750" indent="-285750">
              <a:buFont typeface="Wingdings" pitchFamily="2" charset="2"/>
              <a:buChar char="Ø"/>
            </a:pPr>
            <a:r>
              <a:rPr kumimoji="1" lang="en-US" altLang="ja-JP" sz="1600" dirty="0" smtClean="0">
                <a:latin typeface="Arial" pitchFamily="34" charset="0"/>
                <a:cs typeface="Arial" pitchFamily="34" charset="0"/>
              </a:rPr>
              <a:t>Isolation monitoring system is effective as the measure for protection against electric shock.</a:t>
            </a:r>
            <a:endParaRPr kumimoji="1" lang="ja-JP" altLang="en-US" sz="1600" dirty="0" smtClean="0">
              <a:latin typeface="Arial" pitchFamily="34" charset="0"/>
              <a:cs typeface="Arial" pitchFamily="34" charset="0"/>
            </a:endParaRPr>
          </a:p>
        </p:txBody>
      </p:sp>
      <p:sp>
        <p:nvSpPr>
          <p:cNvPr id="8" name="テキスト ボックス 7"/>
          <p:cNvSpPr txBox="1"/>
          <p:nvPr/>
        </p:nvSpPr>
        <p:spPr>
          <a:xfrm>
            <a:off x="769247" y="4948660"/>
            <a:ext cx="8010406" cy="584775"/>
          </a:xfrm>
          <a:prstGeom prst="rect">
            <a:avLst/>
          </a:prstGeom>
          <a:noFill/>
        </p:spPr>
        <p:txBody>
          <a:bodyPr wrap="square" rtlCol="0">
            <a:spAutoFit/>
          </a:bodyPr>
          <a:lstStyle/>
          <a:p>
            <a:pPr marL="285750" indent="-285750">
              <a:buFont typeface="Arial" pitchFamily="34" charset="0"/>
              <a:buChar char="•"/>
            </a:pPr>
            <a:r>
              <a:rPr lang="en-US" altLang="ja-JP" sz="1600" dirty="0">
                <a:latin typeface="Arial" pitchFamily="34" charset="0"/>
                <a:cs typeface="Arial" pitchFamily="34" charset="0"/>
              </a:rPr>
              <a:t>Isolation loss is not an immediate risk for electric shock. Then, providing a warning </a:t>
            </a:r>
            <a:r>
              <a:rPr lang="en-US" altLang="ja-JP" sz="1600" dirty="0" smtClean="0">
                <a:latin typeface="Arial" pitchFamily="34" charset="0"/>
                <a:cs typeface="Arial" pitchFamily="34" charset="0"/>
              </a:rPr>
              <a:t>for isolation </a:t>
            </a:r>
            <a:r>
              <a:rPr lang="en-US" altLang="ja-JP" sz="1600" dirty="0">
                <a:latin typeface="Arial" pitchFamily="34" charset="0"/>
                <a:cs typeface="Arial" pitchFamily="34" charset="0"/>
              </a:rPr>
              <a:t>loss </a:t>
            </a:r>
            <a:r>
              <a:rPr lang="en-US" altLang="ja-JP" sz="1600" dirty="0" smtClean="0">
                <a:latin typeface="Arial" pitchFamily="34" charset="0"/>
                <a:cs typeface="Arial" pitchFamily="34" charset="0"/>
              </a:rPr>
              <a:t>is </a:t>
            </a:r>
            <a:r>
              <a:rPr lang="en-US" altLang="ja-JP" sz="1600" dirty="0">
                <a:latin typeface="Arial" pitchFamily="34" charset="0"/>
                <a:cs typeface="Arial" pitchFamily="34" charset="0"/>
              </a:rPr>
              <a:t>an effective protection </a:t>
            </a:r>
            <a:r>
              <a:rPr lang="en-US" altLang="ja-JP" sz="1600" dirty="0" smtClean="0">
                <a:latin typeface="Arial" pitchFamily="34" charset="0"/>
                <a:cs typeface="Arial" pitchFamily="34" charset="0"/>
              </a:rPr>
              <a:t>method against </a:t>
            </a:r>
            <a:r>
              <a:rPr lang="en-US" altLang="ja-JP" sz="1600" dirty="0">
                <a:latin typeface="Arial" pitchFamily="34" charset="0"/>
                <a:cs typeface="Arial" pitchFamily="34" charset="0"/>
              </a:rPr>
              <a:t>electric shock.</a:t>
            </a:r>
          </a:p>
        </p:txBody>
      </p:sp>
      <p:sp>
        <p:nvSpPr>
          <p:cNvPr id="12" name="テキスト ボックス 11"/>
          <p:cNvSpPr txBox="1"/>
          <p:nvPr/>
        </p:nvSpPr>
        <p:spPr>
          <a:xfrm>
            <a:off x="769246" y="5545057"/>
            <a:ext cx="8010406" cy="584775"/>
          </a:xfrm>
          <a:prstGeom prst="rect">
            <a:avLst/>
          </a:prstGeom>
          <a:noFill/>
        </p:spPr>
        <p:txBody>
          <a:bodyPr wrap="square" rtlCol="0">
            <a:spAutoFit/>
          </a:bodyPr>
          <a:lstStyle/>
          <a:p>
            <a:pPr marL="285750" indent="-285750">
              <a:buFont typeface="Arial" pitchFamily="34" charset="0"/>
              <a:buChar char="•"/>
            </a:pPr>
            <a:r>
              <a:rPr lang="en-US" altLang="ja-JP" sz="1600" dirty="0" smtClean="0">
                <a:latin typeface="Arial" pitchFamily="34" charset="0"/>
                <a:cs typeface="Arial" pitchFamily="34" charset="0"/>
              </a:rPr>
              <a:t>GTR </a:t>
            </a:r>
            <a:r>
              <a:rPr lang="en-US" altLang="ja-JP" sz="1600" dirty="0">
                <a:latin typeface="Arial" pitchFamily="34" charset="0"/>
                <a:cs typeface="Arial" pitchFamily="34" charset="0"/>
              </a:rPr>
              <a:t>No.13 </a:t>
            </a:r>
            <a:r>
              <a:rPr lang="en-US" altLang="ja-JP" sz="1600" dirty="0" smtClean="0">
                <a:latin typeface="Arial" pitchFamily="34" charset="0"/>
                <a:cs typeface="Arial" pitchFamily="34" charset="0"/>
              </a:rPr>
              <a:t>requires </a:t>
            </a:r>
            <a:r>
              <a:rPr lang="en-US" altLang="ja-JP" sz="1600" dirty="0">
                <a:latin typeface="Arial" pitchFamily="34" charset="0"/>
                <a:cs typeface="Arial" pitchFamily="34" charset="0"/>
              </a:rPr>
              <a:t>isolation monitoring system for FCVs to deal with isolation deterioration of FC coolant. Consistent </a:t>
            </a:r>
            <a:r>
              <a:rPr lang="en-US" altLang="ja-JP" sz="1600" dirty="0" smtClean="0">
                <a:latin typeface="Arial" pitchFamily="34" charset="0"/>
                <a:cs typeface="Arial" pitchFamily="34" charset="0"/>
              </a:rPr>
              <a:t>concept</a:t>
            </a:r>
            <a:r>
              <a:rPr kumimoji="1" lang="en-US" altLang="ja-JP" sz="1600" dirty="0" smtClean="0">
                <a:latin typeface="Arial" pitchFamily="34" charset="0"/>
                <a:cs typeface="Arial" pitchFamily="34" charset="0"/>
              </a:rPr>
              <a:t> should be approved in EVS-GTR. </a:t>
            </a:r>
            <a:endParaRPr kumimoji="1" lang="ja-JP" altLang="en-US" sz="1600" dirty="0" smtClean="0">
              <a:latin typeface="Arial" pitchFamily="34" charset="0"/>
              <a:cs typeface="Arial" pitchFamily="34" charset="0"/>
            </a:endParaRPr>
          </a:p>
        </p:txBody>
      </p:sp>
      <p:sp>
        <p:nvSpPr>
          <p:cNvPr id="4" name="テキスト ボックス 3"/>
          <p:cNvSpPr txBox="1"/>
          <p:nvPr/>
        </p:nvSpPr>
        <p:spPr>
          <a:xfrm>
            <a:off x="769247" y="6127840"/>
            <a:ext cx="8251923" cy="584775"/>
          </a:xfrm>
          <a:prstGeom prst="rect">
            <a:avLst/>
          </a:prstGeom>
          <a:noFill/>
        </p:spPr>
        <p:txBody>
          <a:bodyPr wrap="square" rtlCol="0">
            <a:spAutoFit/>
          </a:bodyPr>
          <a:lstStyle/>
          <a:p>
            <a:pPr marL="285750" indent="-285750">
              <a:buFont typeface="Arial" pitchFamily="34" charset="0"/>
              <a:buChar char="•"/>
            </a:pPr>
            <a:r>
              <a:rPr lang="en-US" altLang="ja-JP" sz="1600" dirty="0" smtClean="0">
                <a:latin typeface="Arial" pitchFamily="34" charset="0"/>
                <a:cs typeface="Arial" pitchFamily="34" charset="0"/>
              </a:rPr>
              <a:t>Test exemption becomes an incentive for vehicle </a:t>
            </a:r>
            <a:r>
              <a:rPr lang="en-US" altLang="ja-JP" sz="1600" dirty="0">
                <a:latin typeface="Arial" pitchFamily="34" charset="0"/>
                <a:cs typeface="Arial" pitchFamily="34" charset="0"/>
              </a:rPr>
              <a:t>manufacturers </a:t>
            </a:r>
            <a:r>
              <a:rPr lang="en-US" altLang="ja-JP" sz="1600" dirty="0" smtClean="0">
                <a:latin typeface="Arial" pitchFamily="34" charset="0"/>
                <a:cs typeface="Arial" pitchFamily="34" charset="0"/>
              </a:rPr>
              <a:t>to install </a:t>
            </a:r>
            <a:r>
              <a:rPr lang="en-US" altLang="ja-JP" sz="1600" dirty="0">
                <a:latin typeface="Arial" pitchFamily="34" charset="0"/>
                <a:cs typeface="Arial" pitchFamily="34" charset="0"/>
              </a:rPr>
              <a:t>isolation monitoring </a:t>
            </a:r>
            <a:r>
              <a:rPr lang="en-US" altLang="ja-JP" sz="1600" dirty="0" smtClean="0">
                <a:latin typeface="Arial" pitchFamily="34" charset="0"/>
                <a:cs typeface="Arial" pitchFamily="34" charset="0"/>
              </a:rPr>
              <a:t>systems.</a:t>
            </a:r>
            <a:endParaRPr lang="en-US" altLang="ja-JP" sz="1600" dirty="0">
              <a:latin typeface="Arial" pitchFamily="34" charset="0"/>
              <a:cs typeface="Arial" pitchFamily="34" charset="0"/>
            </a:endParaRPr>
          </a:p>
        </p:txBody>
      </p:sp>
      <p:sp>
        <p:nvSpPr>
          <p:cNvPr id="7" name="正方形/長方形 6"/>
          <p:cNvSpPr/>
          <p:nvPr/>
        </p:nvSpPr>
        <p:spPr>
          <a:xfrm>
            <a:off x="7138374" y="23538"/>
            <a:ext cx="1754006" cy="369332"/>
          </a:xfrm>
          <a:prstGeom prst="rect">
            <a:avLst/>
          </a:prstGeom>
        </p:spPr>
        <p:txBody>
          <a:bodyPr wrap="none">
            <a:spAutoFit/>
          </a:bodyPr>
          <a:lstStyle/>
          <a:p>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EVSTF-08-39e</a:t>
            </a:r>
            <a:endParaRPr lang="ja-JP" altLang="en-US" dirty="0"/>
          </a:p>
        </p:txBody>
      </p:sp>
    </p:spTree>
    <p:extLst>
      <p:ext uri="{BB962C8B-B14F-4D97-AF65-F5344CB8AC3E}">
        <p14:creationId xmlns:p14="http://schemas.microsoft.com/office/powerpoint/2010/main" val="19076710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2D8002D-B5B0-4BAC-B1F6-782DDCCE6D9C}" type="slidenum">
              <a:rPr kumimoji="1" lang="ja-JP" altLang="en-US" smtClean="0"/>
              <a:t>10</a:t>
            </a:fld>
            <a:endParaRPr kumimoji="1" lang="ja-JP" altLang="en-US"/>
          </a:p>
        </p:txBody>
      </p:sp>
      <p:sp>
        <p:nvSpPr>
          <p:cNvPr id="3" name="テキスト ボックス 2"/>
          <p:cNvSpPr txBox="1"/>
          <p:nvPr/>
        </p:nvSpPr>
        <p:spPr>
          <a:xfrm>
            <a:off x="159814" y="989749"/>
            <a:ext cx="5120328" cy="1077218"/>
          </a:xfrm>
          <a:prstGeom prst="rect">
            <a:avLst/>
          </a:prstGeom>
          <a:noFill/>
        </p:spPr>
        <p:txBody>
          <a:bodyPr wrap="square" rtlCol="0">
            <a:spAutoFit/>
          </a:bodyPr>
          <a:lstStyle/>
          <a:p>
            <a:r>
              <a:rPr lang="en-US" altLang="ja-JP" sz="1600" dirty="0">
                <a:latin typeface="Arial" pitchFamily="34" charset="0"/>
                <a:cs typeface="Arial" pitchFamily="34" charset="0"/>
              </a:rPr>
              <a:t>insert a resistor with resistance Ro </a:t>
            </a:r>
            <a:r>
              <a:rPr lang="en-US" altLang="ja-JP" sz="1600" u="sng" dirty="0">
                <a:latin typeface="Arial" pitchFamily="34" charset="0"/>
                <a:cs typeface="Arial" pitchFamily="34" charset="0"/>
              </a:rPr>
              <a:t>equal to or greater </a:t>
            </a:r>
            <a:r>
              <a:rPr lang="en-US" altLang="ja-JP" sz="1600" u="sng" dirty="0" smtClean="0">
                <a:latin typeface="Arial" pitchFamily="34" charset="0"/>
                <a:cs typeface="Arial" pitchFamily="34" charset="0"/>
              </a:rPr>
              <a:t>than </a:t>
            </a:r>
            <a:r>
              <a:rPr lang="en-US" altLang="ja-JP" sz="1600" u="sng" dirty="0">
                <a:latin typeface="Arial" pitchFamily="34" charset="0"/>
                <a:cs typeface="Arial" pitchFamily="34" charset="0"/>
              </a:rPr>
              <a:t>1/(1</a:t>
            </a:r>
            <a:r>
              <a:rPr lang="en-US" altLang="ja-JP" sz="1600" u="sng" dirty="0" smtClean="0">
                <a:latin typeface="Arial" pitchFamily="34" charset="0"/>
                <a:cs typeface="Arial" pitchFamily="34" charset="0"/>
              </a:rPr>
              <a:t>/(</a:t>
            </a:r>
            <a:r>
              <a:rPr lang="en-US" altLang="ja-JP" sz="1600" u="sng" dirty="0" smtClean="0">
                <a:solidFill>
                  <a:srgbClr val="FF0000"/>
                </a:solidFill>
                <a:latin typeface="Arial" pitchFamily="34" charset="0"/>
                <a:cs typeface="Arial" pitchFamily="34" charset="0"/>
              </a:rPr>
              <a:t>475</a:t>
            </a:r>
            <a:r>
              <a:rPr lang="en-US" altLang="ja-JP" sz="1600" u="sng" dirty="0" smtClean="0">
                <a:latin typeface="Arial" pitchFamily="34" charset="0"/>
                <a:cs typeface="Arial" pitchFamily="34" charset="0"/>
              </a:rPr>
              <a:t> </a:t>
            </a:r>
            <a:r>
              <a:rPr lang="en-US" altLang="ja-JP" sz="1600" u="sng" dirty="0">
                <a:latin typeface="Arial" pitchFamily="34" charset="0"/>
                <a:cs typeface="Arial" pitchFamily="34" charset="0"/>
              </a:rPr>
              <a:t>times the working voltage of the </a:t>
            </a:r>
            <a:r>
              <a:rPr lang="en-US" altLang="ja-JP" sz="1600" u="sng" dirty="0" smtClean="0">
                <a:latin typeface="Arial" pitchFamily="34" charset="0"/>
                <a:cs typeface="Arial" pitchFamily="34" charset="0"/>
              </a:rPr>
              <a:t>electric </a:t>
            </a:r>
            <a:r>
              <a:rPr lang="en-US" altLang="ja-JP" sz="1600" u="sng" dirty="0">
                <a:latin typeface="Arial" pitchFamily="34" charset="0"/>
                <a:cs typeface="Arial" pitchFamily="34" charset="0"/>
              </a:rPr>
              <a:t>power train) - 1/</a:t>
            </a:r>
            <a:r>
              <a:rPr lang="en-US" altLang="ja-JP" sz="1600" u="sng" dirty="0" err="1">
                <a:latin typeface="Arial" pitchFamily="34" charset="0"/>
                <a:cs typeface="Arial" pitchFamily="34" charset="0"/>
              </a:rPr>
              <a:t>Ri</a:t>
            </a:r>
            <a:r>
              <a:rPr lang="en-US" altLang="ja-JP" sz="1600" u="sng" dirty="0">
                <a:latin typeface="Arial" pitchFamily="34" charset="0"/>
                <a:cs typeface="Arial" pitchFamily="34" charset="0"/>
              </a:rPr>
              <a:t>) and less than 1/(1</a:t>
            </a:r>
            <a:r>
              <a:rPr lang="en-US" altLang="ja-JP" sz="1600" u="sng" dirty="0" smtClean="0">
                <a:latin typeface="Arial" pitchFamily="34" charset="0"/>
                <a:cs typeface="Arial" pitchFamily="34" charset="0"/>
              </a:rPr>
              <a:t>/(</a:t>
            </a:r>
            <a:r>
              <a:rPr lang="en-US" altLang="ja-JP" sz="1600" u="sng" dirty="0" smtClean="0">
                <a:solidFill>
                  <a:srgbClr val="FF0000"/>
                </a:solidFill>
                <a:latin typeface="Arial" pitchFamily="34" charset="0"/>
                <a:cs typeface="Arial" pitchFamily="34" charset="0"/>
              </a:rPr>
              <a:t>500</a:t>
            </a:r>
            <a:r>
              <a:rPr lang="en-US" altLang="ja-JP" sz="1600" u="sng" dirty="0" smtClean="0">
                <a:latin typeface="Arial" pitchFamily="34" charset="0"/>
                <a:cs typeface="Arial" pitchFamily="34" charset="0"/>
              </a:rPr>
              <a:t> </a:t>
            </a:r>
            <a:r>
              <a:rPr lang="en-US" altLang="ja-JP" sz="1600" u="sng" dirty="0">
                <a:latin typeface="Arial" pitchFamily="34" charset="0"/>
                <a:cs typeface="Arial" pitchFamily="34" charset="0"/>
              </a:rPr>
              <a:t>times the working voltage of the </a:t>
            </a:r>
            <a:r>
              <a:rPr lang="en-US" altLang="ja-JP" sz="1600" u="sng" dirty="0" smtClean="0">
                <a:latin typeface="Arial" pitchFamily="34" charset="0"/>
                <a:cs typeface="Arial" pitchFamily="34" charset="0"/>
              </a:rPr>
              <a:t>electric </a:t>
            </a:r>
            <a:r>
              <a:rPr lang="en-US" altLang="ja-JP" sz="1600" u="sng" dirty="0">
                <a:latin typeface="Arial" pitchFamily="34" charset="0"/>
                <a:cs typeface="Arial" pitchFamily="34" charset="0"/>
              </a:rPr>
              <a:t>power train)</a:t>
            </a:r>
            <a:endParaRPr kumimoji="1" lang="ja-JP" altLang="en-US" sz="1600" u="sng" dirty="0">
              <a:latin typeface="Arial" pitchFamily="34" charset="0"/>
              <a:cs typeface="Arial" pitchFamily="34" charset="0"/>
            </a:endParaRPr>
          </a:p>
        </p:txBody>
      </p:sp>
      <p:sp>
        <p:nvSpPr>
          <p:cNvPr id="4" name="テキスト ボックス 3"/>
          <p:cNvSpPr txBox="1"/>
          <p:nvPr/>
        </p:nvSpPr>
        <p:spPr>
          <a:xfrm>
            <a:off x="1034136" y="2661305"/>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cxnSp>
        <p:nvCxnSpPr>
          <p:cNvPr id="6" name="直線コネクタ 5"/>
          <p:cNvCxnSpPr/>
          <p:nvPr/>
        </p:nvCxnSpPr>
        <p:spPr>
          <a:xfrm>
            <a:off x="802637" y="2945267"/>
            <a:ext cx="76148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720750" y="2945267"/>
            <a:ext cx="931665" cy="307777"/>
          </a:xfrm>
          <a:prstGeom prst="rect">
            <a:avLst/>
          </a:prstGeom>
          <a:noFill/>
        </p:spPr>
        <p:txBody>
          <a:bodyPr wrap="none" rtlCol="0">
            <a:spAutoFit/>
          </a:bodyPr>
          <a:lstStyle/>
          <a:p>
            <a:r>
              <a:rPr lang="en-US" altLang="ja-JP" sz="1400" dirty="0" smtClean="0">
                <a:latin typeface="Arial" pitchFamily="34" charset="0"/>
                <a:cs typeface="Arial" pitchFamily="34" charset="0"/>
              </a:rPr>
              <a:t>47</a:t>
            </a:r>
            <a:r>
              <a:rPr kumimoji="1" lang="en-US" altLang="ja-JP" sz="1400" dirty="0" smtClean="0">
                <a:latin typeface="Arial" pitchFamily="34" charset="0"/>
                <a:cs typeface="Arial" pitchFamily="34" charset="0"/>
              </a:rPr>
              <a:t>5 ×</a:t>
            </a:r>
            <a:r>
              <a:rPr lang="en-US" altLang="ja-JP" sz="1400" dirty="0" err="1">
                <a:latin typeface="Arial" pitchFamily="34" charset="0"/>
                <a:cs typeface="Arial" pitchFamily="34" charset="0"/>
              </a:rPr>
              <a:t>Vb</a:t>
            </a:r>
            <a:endParaRPr kumimoji="1" lang="ja-JP" altLang="en-US" sz="1400" dirty="0">
              <a:latin typeface="Arial" pitchFamily="34" charset="0"/>
              <a:cs typeface="Arial" pitchFamily="34" charset="0"/>
            </a:endParaRPr>
          </a:p>
        </p:txBody>
      </p:sp>
      <p:sp>
        <p:nvSpPr>
          <p:cNvPr id="9" name="テキスト ボックス 8"/>
          <p:cNvSpPr txBox="1"/>
          <p:nvPr/>
        </p:nvSpPr>
        <p:spPr>
          <a:xfrm>
            <a:off x="1577763" y="2800647"/>
            <a:ext cx="364202" cy="307777"/>
          </a:xfrm>
          <a:prstGeom prst="rect">
            <a:avLst/>
          </a:prstGeom>
          <a:noFill/>
        </p:spPr>
        <p:txBody>
          <a:bodyPr wrap="none" rtlCol="0">
            <a:spAutoFit/>
          </a:bodyPr>
          <a:lstStyle/>
          <a:p>
            <a:r>
              <a:rPr kumimoji="1" lang="ja-JP" altLang="en-US" sz="1400" dirty="0" smtClean="0">
                <a:latin typeface="Arial" pitchFamily="34" charset="0"/>
                <a:cs typeface="Arial" pitchFamily="34" charset="0"/>
              </a:rPr>
              <a:t>－</a:t>
            </a:r>
            <a:endParaRPr kumimoji="1" lang="ja-JP" altLang="en-US" sz="1400" dirty="0">
              <a:latin typeface="Arial" pitchFamily="34" charset="0"/>
              <a:cs typeface="Arial" pitchFamily="34" charset="0"/>
            </a:endParaRPr>
          </a:p>
        </p:txBody>
      </p:sp>
      <p:sp>
        <p:nvSpPr>
          <p:cNvPr id="10" name="テキスト ボックス 9"/>
          <p:cNvSpPr txBox="1"/>
          <p:nvPr/>
        </p:nvSpPr>
        <p:spPr>
          <a:xfrm>
            <a:off x="1943499" y="2945267"/>
            <a:ext cx="354584" cy="307777"/>
          </a:xfrm>
          <a:prstGeom prst="rect">
            <a:avLst/>
          </a:prstGeom>
          <a:noFill/>
        </p:spPr>
        <p:txBody>
          <a:bodyPr wrap="none" rtlCol="0">
            <a:spAutoFit/>
          </a:bodyPr>
          <a:lstStyle/>
          <a:p>
            <a:r>
              <a:rPr kumimoji="1" lang="en-US" altLang="ja-JP" sz="1400" dirty="0" err="1" smtClean="0">
                <a:latin typeface="Arial" pitchFamily="34" charset="0"/>
                <a:cs typeface="Arial" pitchFamily="34" charset="0"/>
              </a:rPr>
              <a:t>Ri</a:t>
            </a:r>
            <a:endParaRPr kumimoji="1" lang="ja-JP" altLang="en-US" sz="1400" dirty="0">
              <a:latin typeface="Arial" pitchFamily="34" charset="0"/>
              <a:cs typeface="Arial" pitchFamily="34" charset="0"/>
            </a:endParaRPr>
          </a:p>
        </p:txBody>
      </p:sp>
      <p:cxnSp>
        <p:nvCxnSpPr>
          <p:cNvPr id="12" name="直線コネクタ 11"/>
          <p:cNvCxnSpPr/>
          <p:nvPr/>
        </p:nvCxnSpPr>
        <p:spPr>
          <a:xfrm>
            <a:off x="1935397" y="2945267"/>
            <a:ext cx="311343"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1949137" y="2661305"/>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cxnSp>
        <p:nvCxnSpPr>
          <p:cNvPr id="15" name="直線コネクタ 14"/>
          <p:cNvCxnSpPr/>
          <p:nvPr/>
        </p:nvCxnSpPr>
        <p:spPr>
          <a:xfrm>
            <a:off x="652512" y="2661306"/>
            <a:ext cx="1635172"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1496786" y="2322752"/>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sp>
        <p:nvSpPr>
          <p:cNvPr id="47" name="テキスト ボックス 46"/>
          <p:cNvSpPr txBox="1"/>
          <p:nvPr/>
        </p:nvSpPr>
        <p:spPr>
          <a:xfrm>
            <a:off x="1299260" y="3737397"/>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cxnSp>
        <p:nvCxnSpPr>
          <p:cNvPr id="48" name="直線コネクタ 47"/>
          <p:cNvCxnSpPr/>
          <p:nvPr/>
        </p:nvCxnSpPr>
        <p:spPr>
          <a:xfrm>
            <a:off x="1067761" y="4048166"/>
            <a:ext cx="761480" cy="0"/>
          </a:xfrm>
          <a:prstGeom prst="line">
            <a:avLst/>
          </a:prstGeom>
        </p:spPr>
        <p:style>
          <a:lnRef idx="1">
            <a:schemeClr val="accent1"/>
          </a:lnRef>
          <a:fillRef idx="0">
            <a:schemeClr val="accent1"/>
          </a:fillRef>
          <a:effectRef idx="0">
            <a:schemeClr val="accent1"/>
          </a:effectRef>
          <a:fontRef idx="minor">
            <a:schemeClr val="tx1"/>
          </a:fontRef>
        </p:style>
      </p:cxnSp>
      <p:sp>
        <p:nvSpPr>
          <p:cNvPr id="49" name="テキスト ボックス 48"/>
          <p:cNvSpPr txBox="1"/>
          <p:nvPr/>
        </p:nvSpPr>
        <p:spPr>
          <a:xfrm>
            <a:off x="985874" y="4048655"/>
            <a:ext cx="931665" cy="307777"/>
          </a:xfrm>
          <a:prstGeom prst="rect">
            <a:avLst/>
          </a:prstGeom>
          <a:noFill/>
        </p:spPr>
        <p:txBody>
          <a:bodyPr wrap="none" rtlCol="0">
            <a:spAutoFit/>
          </a:bodyPr>
          <a:lstStyle/>
          <a:p>
            <a:r>
              <a:rPr lang="en-US" altLang="ja-JP" sz="1400" dirty="0">
                <a:latin typeface="Arial" pitchFamily="34" charset="0"/>
                <a:cs typeface="Arial" pitchFamily="34" charset="0"/>
              </a:rPr>
              <a:t>5</a:t>
            </a:r>
            <a:r>
              <a:rPr lang="en-US" altLang="ja-JP" sz="1400" dirty="0" smtClean="0">
                <a:latin typeface="Arial" pitchFamily="34" charset="0"/>
                <a:cs typeface="Arial" pitchFamily="34" charset="0"/>
              </a:rPr>
              <a:t>00</a:t>
            </a:r>
            <a:r>
              <a:rPr kumimoji="1" lang="en-US" altLang="ja-JP" sz="1400" dirty="0" smtClean="0">
                <a:latin typeface="Arial" pitchFamily="34" charset="0"/>
                <a:cs typeface="Arial" pitchFamily="34" charset="0"/>
              </a:rPr>
              <a:t> ×</a:t>
            </a:r>
            <a:r>
              <a:rPr lang="en-US" altLang="ja-JP" sz="1400" dirty="0" err="1">
                <a:latin typeface="Arial" pitchFamily="34" charset="0"/>
                <a:cs typeface="Arial" pitchFamily="34" charset="0"/>
              </a:rPr>
              <a:t>Vb</a:t>
            </a:r>
            <a:endParaRPr kumimoji="1" lang="ja-JP" altLang="en-US" sz="1400" dirty="0">
              <a:latin typeface="Arial" pitchFamily="34" charset="0"/>
              <a:cs typeface="Arial" pitchFamily="34" charset="0"/>
            </a:endParaRPr>
          </a:p>
        </p:txBody>
      </p:sp>
      <p:sp>
        <p:nvSpPr>
          <p:cNvPr id="50" name="テキスト ボックス 49"/>
          <p:cNvSpPr txBox="1"/>
          <p:nvPr/>
        </p:nvSpPr>
        <p:spPr>
          <a:xfrm>
            <a:off x="3027910" y="4048655"/>
            <a:ext cx="354584" cy="307777"/>
          </a:xfrm>
          <a:prstGeom prst="rect">
            <a:avLst/>
          </a:prstGeom>
          <a:noFill/>
        </p:spPr>
        <p:txBody>
          <a:bodyPr wrap="none" rtlCol="0">
            <a:spAutoFit/>
          </a:bodyPr>
          <a:lstStyle/>
          <a:p>
            <a:r>
              <a:rPr kumimoji="1" lang="en-US" altLang="ja-JP" sz="1400" dirty="0" err="1" smtClean="0">
                <a:latin typeface="Arial" pitchFamily="34" charset="0"/>
                <a:cs typeface="Arial" pitchFamily="34" charset="0"/>
              </a:rPr>
              <a:t>Ri</a:t>
            </a:r>
            <a:endParaRPr kumimoji="1" lang="ja-JP" altLang="en-US" sz="1400" dirty="0">
              <a:latin typeface="Arial" pitchFamily="34" charset="0"/>
              <a:cs typeface="Arial" pitchFamily="34" charset="0"/>
            </a:endParaRPr>
          </a:p>
        </p:txBody>
      </p:sp>
      <p:cxnSp>
        <p:nvCxnSpPr>
          <p:cNvPr id="51" name="直線コネクタ 50"/>
          <p:cNvCxnSpPr/>
          <p:nvPr/>
        </p:nvCxnSpPr>
        <p:spPr>
          <a:xfrm>
            <a:off x="3060752" y="4048166"/>
            <a:ext cx="311343" cy="0"/>
          </a:xfrm>
          <a:prstGeom prst="line">
            <a:avLst/>
          </a:prstGeom>
        </p:spPr>
        <p:style>
          <a:lnRef idx="1">
            <a:schemeClr val="accent1"/>
          </a:lnRef>
          <a:fillRef idx="0">
            <a:schemeClr val="accent1"/>
          </a:fillRef>
          <a:effectRef idx="0">
            <a:schemeClr val="accent1"/>
          </a:effectRef>
          <a:fontRef idx="minor">
            <a:schemeClr val="tx1"/>
          </a:fontRef>
        </p:style>
      </p:cxnSp>
      <p:sp>
        <p:nvSpPr>
          <p:cNvPr id="52" name="テキスト ボックス 51"/>
          <p:cNvSpPr txBox="1"/>
          <p:nvPr/>
        </p:nvSpPr>
        <p:spPr>
          <a:xfrm>
            <a:off x="3033548" y="3737397"/>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cxnSp>
        <p:nvCxnSpPr>
          <p:cNvPr id="53" name="直線コネクタ 52"/>
          <p:cNvCxnSpPr/>
          <p:nvPr/>
        </p:nvCxnSpPr>
        <p:spPr>
          <a:xfrm>
            <a:off x="2250082" y="4048166"/>
            <a:ext cx="295397" cy="0"/>
          </a:xfrm>
          <a:prstGeom prst="line">
            <a:avLst/>
          </a:prstGeom>
        </p:spPr>
        <p:style>
          <a:lnRef idx="1">
            <a:schemeClr val="accent1"/>
          </a:lnRef>
          <a:fillRef idx="0">
            <a:schemeClr val="accent1"/>
          </a:fillRef>
          <a:effectRef idx="0">
            <a:schemeClr val="accent1"/>
          </a:effectRef>
          <a:fontRef idx="minor">
            <a:schemeClr val="tx1"/>
          </a:fontRef>
        </p:style>
      </p:cxnSp>
      <p:sp>
        <p:nvSpPr>
          <p:cNvPr id="54" name="テキスト ボックス 53"/>
          <p:cNvSpPr txBox="1"/>
          <p:nvPr/>
        </p:nvSpPr>
        <p:spPr>
          <a:xfrm>
            <a:off x="2275476" y="3737397"/>
            <a:ext cx="284052" cy="307777"/>
          </a:xfrm>
          <a:prstGeom prst="rect">
            <a:avLst/>
          </a:prstGeom>
          <a:noFill/>
        </p:spPr>
        <p:txBody>
          <a:bodyPr wrap="none" rtlCol="0">
            <a:spAutoFit/>
          </a:bodyPr>
          <a:lstStyle/>
          <a:p>
            <a:r>
              <a:rPr lang="en-US" altLang="ja-JP" sz="1400" dirty="0">
                <a:latin typeface="Arial" pitchFamily="34" charset="0"/>
                <a:cs typeface="Arial" pitchFamily="34" charset="0"/>
              </a:rPr>
              <a:t>1</a:t>
            </a:r>
            <a:endParaRPr kumimoji="1" lang="ja-JP" altLang="en-US" sz="1400" dirty="0">
              <a:latin typeface="Arial" pitchFamily="34" charset="0"/>
              <a:cs typeface="Arial" pitchFamily="34" charset="0"/>
            </a:endParaRPr>
          </a:p>
        </p:txBody>
      </p:sp>
      <p:sp>
        <p:nvSpPr>
          <p:cNvPr id="55" name="テキスト ボックス 54"/>
          <p:cNvSpPr txBox="1"/>
          <p:nvPr/>
        </p:nvSpPr>
        <p:spPr>
          <a:xfrm>
            <a:off x="1925092" y="3894278"/>
            <a:ext cx="288862" cy="307777"/>
          </a:xfrm>
          <a:prstGeom prst="rect">
            <a:avLst/>
          </a:prstGeom>
          <a:noFill/>
        </p:spPr>
        <p:txBody>
          <a:bodyPr wrap="none" rtlCol="0">
            <a:spAutoFit/>
          </a:bodyPr>
          <a:lstStyle/>
          <a:p>
            <a:r>
              <a:rPr lang="en-US" altLang="ja-JP" sz="1400" dirty="0" smtClean="0">
                <a:latin typeface="Arial" pitchFamily="34" charset="0"/>
                <a:cs typeface="Arial" pitchFamily="34" charset="0"/>
              </a:rPr>
              <a:t>&lt;</a:t>
            </a:r>
            <a:endParaRPr kumimoji="1" lang="ja-JP" altLang="en-US" sz="1400" dirty="0">
              <a:latin typeface="Arial" pitchFamily="34" charset="0"/>
              <a:cs typeface="Arial" pitchFamily="34" charset="0"/>
            </a:endParaRPr>
          </a:p>
        </p:txBody>
      </p:sp>
      <p:sp>
        <p:nvSpPr>
          <p:cNvPr id="56" name="テキスト ボックス 55"/>
          <p:cNvSpPr txBox="1"/>
          <p:nvPr/>
        </p:nvSpPr>
        <p:spPr>
          <a:xfrm>
            <a:off x="2247515" y="4048655"/>
            <a:ext cx="413896"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R0</a:t>
            </a:r>
            <a:endParaRPr kumimoji="1" lang="ja-JP" altLang="en-US" sz="1400" dirty="0">
              <a:latin typeface="Arial" pitchFamily="34" charset="0"/>
              <a:cs typeface="Arial" pitchFamily="34" charset="0"/>
            </a:endParaRPr>
          </a:p>
        </p:txBody>
      </p:sp>
      <p:sp>
        <p:nvSpPr>
          <p:cNvPr id="57" name="テキスト ボックス 56"/>
          <p:cNvSpPr txBox="1"/>
          <p:nvPr/>
        </p:nvSpPr>
        <p:spPr>
          <a:xfrm>
            <a:off x="2638060" y="3894278"/>
            <a:ext cx="364202" cy="307777"/>
          </a:xfrm>
          <a:prstGeom prst="rect">
            <a:avLst/>
          </a:prstGeom>
          <a:noFill/>
        </p:spPr>
        <p:txBody>
          <a:bodyPr wrap="none" rtlCol="0">
            <a:spAutoFit/>
          </a:bodyPr>
          <a:lstStyle/>
          <a:p>
            <a:r>
              <a:rPr kumimoji="1" lang="ja-JP" altLang="en-US" sz="1400" dirty="0" smtClean="0">
                <a:latin typeface="Arial" pitchFamily="34" charset="0"/>
                <a:cs typeface="Arial" pitchFamily="34" charset="0"/>
              </a:rPr>
              <a:t>＋</a:t>
            </a:r>
            <a:endParaRPr kumimoji="1" lang="ja-JP" altLang="en-US" sz="1400" dirty="0">
              <a:latin typeface="Arial" pitchFamily="34" charset="0"/>
              <a:cs typeface="Arial" pitchFamily="34" charset="0"/>
            </a:endParaRPr>
          </a:p>
        </p:txBody>
      </p:sp>
      <p:sp>
        <p:nvSpPr>
          <p:cNvPr id="63" name="下矢印 62"/>
          <p:cNvSpPr/>
          <p:nvPr/>
        </p:nvSpPr>
        <p:spPr>
          <a:xfrm>
            <a:off x="2417191" y="2163804"/>
            <a:ext cx="702732" cy="232012"/>
          </a:xfrm>
          <a:prstGeom prst="downArrow">
            <a:avLst/>
          </a:prstGeom>
          <a:ln>
            <a:solidFill>
              <a:schemeClr val="tx1"/>
            </a:solidFill>
          </a:ln>
        </p:spPr>
        <p:txBody>
          <a:bodyPr wrap="square" rtlCol="0" anchor="ctr">
            <a:spAutoFit/>
          </a:bodyPr>
          <a:lstStyle/>
          <a:p>
            <a:pPr algn="ctr"/>
            <a:endParaRPr kumimoji="1" lang="ja-JP" altLang="en-US" dirty="0" smtClean="0">
              <a:latin typeface="Arial" pitchFamily="34" charset="0"/>
              <a:cs typeface="Arial" pitchFamily="34" charset="0"/>
            </a:endParaRPr>
          </a:p>
        </p:txBody>
      </p:sp>
      <p:sp>
        <p:nvSpPr>
          <p:cNvPr id="64" name="Line 14"/>
          <p:cNvSpPr>
            <a:spLocks noChangeShapeType="1"/>
          </p:cNvSpPr>
          <p:nvPr/>
        </p:nvSpPr>
        <p:spPr bwMode="auto">
          <a:xfrm>
            <a:off x="6214285" y="1057846"/>
            <a:ext cx="880879" cy="7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Arial" pitchFamily="34" charset="0"/>
              <a:cs typeface="Arial" pitchFamily="34" charset="0"/>
            </a:endParaRPr>
          </a:p>
        </p:txBody>
      </p:sp>
      <p:sp>
        <p:nvSpPr>
          <p:cNvPr id="65" name="Line 14"/>
          <p:cNvSpPr>
            <a:spLocks noChangeShapeType="1"/>
          </p:cNvSpPr>
          <p:nvPr/>
        </p:nvSpPr>
        <p:spPr bwMode="auto">
          <a:xfrm>
            <a:off x="6205504" y="1291107"/>
            <a:ext cx="889659"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Arial" pitchFamily="34" charset="0"/>
              <a:cs typeface="Arial" pitchFamily="34" charset="0"/>
            </a:endParaRPr>
          </a:p>
        </p:txBody>
      </p:sp>
      <p:sp>
        <p:nvSpPr>
          <p:cNvPr id="66" name="Rectangle 6"/>
          <p:cNvSpPr>
            <a:spLocks noChangeArrowheads="1"/>
          </p:cNvSpPr>
          <p:nvPr/>
        </p:nvSpPr>
        <p:spPr bwMode="auto">
          <a:xfrm>
            <a:off x="5535248" y="985754"/>
            <a:ext cx="711200" cy="3937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Arial" pitchFamily="34" charset="0"/>
              <a:cs typeface="Arial" pitchFamily="34" charset="0"/>
            </a:endParaRPr>
          </a:p>
        </p:txBody>
      </p:sp>
      <p:sp>
        <p:nvSpPr>
          <p:cNvPr id="67" name="Text Box 8"/>
          <p:cNvSpPr txBox="1">
            <a:spLocks noChangeArrowheads="1"/>
          </p:cNvSpPr>
          <p:nvPr/>
        </p:nvSpPr>
        <p:spPr bwMode="auto">
          <a:xfrm>
            <a:off x="5554858" y="1032752"/>
            <a:ext cx="75212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dirty="0" smtClean="0">
                <a:latin typeface="Arial" pitchFamily="34" charset="0"/>
                <a:cs typeface="Arial" pitchFamily="34" charset="0"/>
              </a:rPr>
              <a:t>Battery</a:t>
            </a:r>
            <a:endParaRPr lang="en-US" altLang="ja-JP" sz="1400" dirty="0">
              <a:latin typeface="Arial" pitchFamily="34" charset="0"/>
              <a:cs typeface="Arial" pitchFamily="34" charset="0"/>
            </a:endParaRPr>
          </a:p>
        </p:txBody>
      </p:sp>
      <p:sp>
        <p:nvSpPr>
          <p:cNvPr id="76" name="Line 20"/>
          <p:cNvSpPr>
            <a:spLocks noChangeShapeType="1"/>
          </p:cNvSpPr>
          <p:nvPr/>
        </p:nvSpPr>
        <p:spPr bwMode="auto">
          <a:xfrm>
            <a:off x="7813079" y="1074654"/>
            <a:ext cx="50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Arial" pitchFamily="34" charset="0"/>
              <a:cs typeface="Arial" pitchFamily="34" charset="0"/>
            </a:endParaRPr>
          </a:p>
        </p:txBody>
      </p:sp>
      <p:sp>
        <p:nvSpPr>
          <p:cNvPr id="77" name="Line 21"/>
          <p:cNvSpPr>
            <a:spLocks noChangeShapeType="1"/>
          </p:cNvSpPr>
          <p:nvPr/>
        </p:nvSpPr>
        <p:spPr bwMode="auto">
          <a:xfrm>
            <a:off x="7813079" y="1176254"/>
            <a:ext cx="50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Arial" pitchFamily="34" charset="0"/>
              <a:cs typeface="Arial" pitchFamily="34" charset="0"/>
            </a:endParaRPr>
          </a:p>
        </p:txBody>
      </p:sp>
      <p:sp>
        <p:nvSpPr>
          <p:cNvPr id="78" name="Line 22"/>
          <p:cNvSpPr>
            <a:spLocks noChangeShapeType="1"/>
          </p:cNvSpPr>
          <p:nvPr/>
        </p:nvSpPr>
        <p:spPr bwMode="auto">
          <a:xfrm>
            <a:off x="7813079" y="1277854"/>
            <a:ext cx="50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Arial" pitchFamily="34" charset="0"/>
              <a:cs typeface="Arial" pitchFamily="34" charset="0"/>
            </a:endParaRPr>
          </a:p>
        </p:txBody>
      </p:sp>
      <p:sp>
        <p:nvSpPr>
          <p:cNvPr id="79" name="Oval 23"/>
          <p:cNvSpPr>
            <a:spLocks noChangeArrowheads="1"/>
          </p:cNvSpPr>
          <p:nvPr/>
        </p:nvSpPr>
        <p:spPr bwMode="auto">
          <a:xfrm>
            <a:off x="8257579" y="947654"/>
            <a:ext cx="457200" cy="431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400">
                <a:latin typeface="Arial" pitchFamily="34" charset="0"/>
                <a:cs typeface="Arial" pitchFamily="34" charset="0"/>
              </a:rPr>
              <a:t>MOT</a:t>
            </a:r>
          </a:p>
        </p:txBody>
      </p:sp>
      <p:sp>
        <p:nvSpPr>
          <p:cNvPr id="80" name="Rectangle 40"/>
          <p:cNvSpPr>
            <a:spLocks noChangeArrowheads="1"/>
          </p:cNvSpPr>
          <p:nvPr/>
        </p:nvSpPr>
        <p:spPr bwMode="auto">
          <a:xfrm>
            <a:off x="7096706" y="985754"/>
            <a:ext cx="711200" cy="3937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Arial" pitchFamily="34" charset="0"/>
              <a:cs typeface="Arial" pitchFamily="34" charset="0"/>
            </a:endParaRPr>
          </a:p>
        </p:txBody>
      </p:sp>
      <p:sp>
        <p:nvSpPr>
          <p:cNvPr id="81" name="Text Box 41"/>
          <p:cNvSpPr txBox="1">
            <a:spLocks noChangeArrowheads="1"/>
          </p:cNvSpPr>
          <p:nvPr/>
        </p:nvSpPr>
        <p:spPr bwMode="auto">
          <a:xfrm>
            <a:off x="7082749" y="1032752"/>
            <a:ext cx="79060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dirty="0">
                <a:latin typeface="Arial" pitchFamily="34" charset="0"/>
                <a:cs typeface="Arial" pitchFamily="34" charset="0"/>
              </a:rPr>
              <a:t>Inverter</a:t>
            </a:r>
          </a:p>
        </p:txBody>
      </p:sp>
      <p:sp>
        <p:nvSpPr>
          <p:cNvPr id="8" name="正方形/長方形 7"/>
          <p:cNvSpPr/>
          <p:nvPr/>
        </p:nvSpPr>
        <p:spPr>
          <a:xfrm>
            <a:off x="5535248" y="1910696"/>
            <a:ext cx="3179531" cy="45719"/>
          </a:xfrm>
          <a:prstGeom prst="rect">
            <a:avLst/>
          </a:prstGeom>
          <a:solidFill>
            <a:schemeClr val="tx1"/>
          </a:solidFill>
        </p:spPr>
        <p:txBody>
          <a:bodyPr wrap="square" rtlCol="0" anchor="ctr">
            <a:spAutoFit/>
          </a:bodyPr>
          <a:lstStyle/>
          <a:p>
            <a:pPr algn="ctr"/>
            <a:endParaRPr kumimoji="1" lang="ja-JP" altLang="en-US" dirty="0" smtClean="0">
              <a:latin typeface="Arial" pitchFamily="34" charset="0"/>
              <a:cs typeface="Arial" pitchFamily="34" charset="0"/>
            </a:endParaRPr>
          </a:p>
        </p:txBody>
      </p:sp>
      <p:grpSp>
        <p:nvGrpSpPr>
          <p:cNvPr id="95" name="グループ化 94"/>
          <p:cNvGrpSpPr/>
          <p:nvPr/>
        </p:nvGrpSpPr>
        <p:grpSpPr>
          <a:xfrm>
            <a:off x="6314661" y="1304006"/>
            <a:ext cx="98991" cy="614348"/>
            <a:chOff x="6314661" y="962806"/>
            <a:chExt cx="98991" cy="614348"/>
          </a:xfrm>
        </p:grpSpPr>
        <p:sp>
          <p:nvSpPr>
            <p:cNvPr id="85" name="Freeform 310"/>
            <p:cNvSpPr>
              <a:spLocks/>
            </p:cNvSpPr>
            <p:nvPr/>
          </p:nvSpPr>
          <p:spPr bwMode="auto">
            <a:xfrm>
              <a:off x="6314661" y="1136896"/>
              <a:ext cx="98991" cy="250911"/>
            </a:xfrm>
            <a:custGeom>
              <a:avLst/>
              <a:gdLst>
                <a:gd name="T0" fmla="*/ 108 w 200"/>
                <a:gd name="T1" fmla="*/ 0 h 168"/>
                <a:gd name="T2" fmla="*/ 0 w 200"/>
                <a:gd name="T3" fmla="*/ 40 h 168"/>
                <a:gd name="T4" fmla="*/ 200 w 200"/>
                <a:gd name="T5" fmla="*/ 74 h 168"/>
                <a:gd name="T6" fmla="*/ 0 w 200"/>
                <a:gd name="T7" fmla="*/ 116 h 168"/>
                <a:gd name="T8" fmla="*/ 200 w 200"/>
                <a:gd name="T9" fmla="*/ 141 h 168"/>
                <a:gd name="T10" fmla="*/ 96 w 200"/>
                <a:gd name="T11" fmla="*/ 168 h 168"/>
                <a:gd name="connsiteX0" fmla="*/ 7264 w 10000"/>
                <a:gd name="connsiteY0" fmla="*/ 0 h 9122"/>
                <a:gd name="connsiteX1" fmla="*/ 0 w 10000"/>
                <a:gd name="connsiteY1" fmla="*/ 1503 h 9122"/>
                <a:gd name="connsiteX2" fmla="*/ 10000 w 10000"/>
                <a:gd name="connsiteY2" fmla="*/ 3527 h 9122"/>
                <a:gd name="connsiteX3" fmla="*/ 0 w 10000"/>
                <a:gd name="connsiteY3" fmla="*/ 6027 h 9122"/>
                <a:gd name="connsiteX4" fmla="*/ 10000 w 10000"/>
                <a:gd name="connsiteY4" fmla="*/ 7515 h 9122"/>
                <a:gd name="connsiteX5" fmla="*/ 4800 w 10000"/>
                <a:gd name="connsiteY5" fmla="*/ 9122 h 9122"/>
                <a:gd name="connsiteX0" fmla="*/ 6798 w 10000"/>
                <a:gd name="connsiteY0" fmla="*/ 0 h 10481"/>
                <a:gd name="connsiteX1" fmla="*/ 0 w 10000"/>
                <a:gd name="connsiteY1" fmla="*/ 2129 h 10481"/>
                <a:gd name="connsiteX2" fmla="*/ 10000 w 10000"/>
                <a:gd name="connsiteY2" fmla="*/ 4347 h 10481"/>
                <a:gd name="connsiteX3" fmla="*/ 0 w 10000"/>
                <a:gd name="connsiteY3" fmla="*/ 7088 h 10481"/>
                <a:gd name="connsiteX4" fmla="*/ 10000 w 10000"/>
                <a:gd name="connsiteY4" fmla="*/ 8719 h 10481"/>
                <a:gd name="connsiteX5" fmla="*/ 4800 w 10000"/>
                <a:gd name="connsiteY5" fmla="*/ 10481 h 1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481">
                  <a:moveTo>
                    <a:pt x="6798" y="0"/>
                  </a:moveTo>
                  <a:lnTo>
                    <a:pt x="0" y="2129"/>
                  </a:lnTo>
                  <a:lnTo>
                    <a:pt x="10000" y="4347"/>
                  </a:lnTo>
                  <a:lnTo>
                    <a:pt x="0" y="7088"/>
                  </a:lnTo>
                  <a:lnTo>
                    <a:pt x="10000" y="8719"/>
                  </a:lnTo>
                  <a:lnTo>
                    <a:pt x="4800" y="10481"/>
                  </a:lnTo>
                </a:path>
              </a:pathLst>
            </a:cu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cxnSp>
          <p:nvCxnSpPr>
            <p:cNvPr id="86" name="直線コネクタ 85"/>
            <p:cNvCxnSpPr/>
            <p:nvPr/>
          </p:nvCxnSpPr>
          <p:spPr bwMode="auto">
            <a:xfrm>
              <a:off x="6367167" y="962806"/>
              <a:ext cx="0" cy="173177"/>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直線コネクタ 86"/>
            <p:cNvCxnSpPr/>
            <p:nvPr/>
          </p:nvCxnSpPr>
          <p:spPr bwMode="auto">
            <a:xfrm flipH="1">
              <a:off x="6367170" y="1387807"/>
              <a:ext cx="1" cy="189347"/>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96" name="グループ化 95"/>
          <p:cNvGrpSpPr/>
          <p:nvPr/>
        </p:nvGrpSpPr>
        <p:grpSpPr>
          <a:xfrm>
            <a:off x="6886524" y="1312264"/>
            <a:ext cx="98991" cy="614348"/>
            <a:chOff x="6314661" y="962806"/>
            <a:chExt cx="98991" cy="614348"/>
          </a:xfrm>
        </p:grpSpPr>
        <p:sp>
          <p:nvSpPr>
            <p:cNvPr id="97" name="Freeform 310"/>
            <p:cNvSpPr>
              <a:spLocks/>
            </p:cNvSpPr>
            <p:nvPr/>
          </p:nvSpPr>
          <p:spPr bwMode="auto">
            <a:xfrm>
              <a:off x="6314661" y="1136896"/>
              <a:ext cx="98991" cy="250911"/>
            </a:xfrm>
            <a:custGeom>
              <a:avLst/>
              <a:gdLst>
                <a:gd name="T0" fmla="*/ 108 w 200"/>
                <a:gd name="T1" fmla="*/ 0 h 168"/>
                <a:gd name="T2" fmla="*/ 0 w 200"/>
                <a:gd name="T3" fmla="*/ 40 h 168"/>
                <a:gd name="T4" fmla="*/ 200 w 200"/>
                <a:gd name="T5" fmla="*/ 74 h 168"/>
                <a:gd name="T6" fmla="*/ 0 w 200"/>
                <a:gd name="T7" fmla="*/ 116 h 168"/>
                <a:gd name="T8" fmla="*/ 200 w 200"/>
                <a:gd name="T9" fmla="*/ 141 h 168"/>
                <a:gd name="T10" fmla="*/ 96 w 200"/>
                <a:gd name="T11" fmla="*/ 168 h 168"/>
                <a:gd name="connsiteX0" fmla="*/ 7264 w 10000"/>
                <a:gd name="connsiteY0" fmla="*/ 0 h 9122"/>
                <a:gd name="connsiteX1" fmla="*/ 0 w 10000"/>
                <a:gd name="connsiteY1" fmla="*/ 1503 h 9122"/>
                <a:gd name="connsiteX2" fmla="*/ 10000 w 10000"/>
                <a:gd name="connsiteY2" fmla="*/ 3527 h 9122"/>
                <a:gd name="connsiteX3" fmla="*/ 0 w 10000"/>
                <a:gd name="connsiteY3" fmla="*/ 6027 h 9122"/>
                <a:gd name="connsiteX4" fmla="*/ 10000 w 10000"/>
                <a:gd name="connsiteY4" fmla="*/ 7515 h 9122"/>
                <a:gd name="connsiteX5" fmla="*/ 4800 w 10000"/>
                <a:gd name="connsiteY5" fmla="*/ 9122 h 9122"/>
                <a:gd name="connsiteX0" fmla="*/ 6798 w 10000"/>
                <a:gd name="connsiteY0" fmla="*/ 0 h 10481"/>
                <a:gd name="connsiteX1" fmla="*/ 0 w 10000"/>
                <a:gd name="connsiteY1" fmla="*/ 2129 h 10481"/>
                <a:gd name="connsiteX2" fmla="*/ 10000 w 10000"/>
                <a:gd name="connsiteY2" fmla="*/ 4347 h 10481"/>
                <a:gd name="connsiteX3" fmla="*/ 0 w 10000"/>
                <a:gd name="connsiteY3" fmla="*/ 7088 h 10481"/>
                <a:gd name="connsiteX4" fmla="*/ 10000 w 10000"/>
                <a:gd name="connsiteY4" fmla="*/ 8719 h 10481"/>
                <a:gd name="connsiteX5" fmla="*/ 4800 w 10000"/>
                <a:gd name="connsiteY5" fmla="*/ 10481 h 1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481">
                  <a:moveTo>
                    <a:pt x="6798" y="0"/>
                  </a:moveTo>
                  <a:lnTo>
                    <a:pt x="0" y="2129"/>
                  </a:lnTo>
                  <a:lnTo>
                    <a:pt x="10000" y="4347"/>
                  </a:lnTo>
                  <a:lnTo>
                    <a:pt x="0" y="7088"/>
                  </a:lnTo>
                  <a:lnTo>
                    <a:pt x="10000" y="8719"/>
                  </a:lnTo>
                  <a:lnTo>
                    <a:pt x="4800" y="10481"/>
                  </a:lnTo>
                </a:path>
              </a:pathLst>
            </a:custGeom>
            <a:noFill/>
            <a:ln w="25400">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cxnSp>
          <p:nvCxnSpPr>
            <p:cNvPr id="98" name="直線コネクタ 97"/>
            <p:cNvCxnSpPr/>
            <p:nvPr/>
          </p:nvCxnSpPr>
          <p:spPr bwMode="auto">
            <a:xfrm>
              <a:off x="6367167" y="962806"/>
              <a:ext cx="0" cy="173177"/>
            </a:xfrm>
            <a:prstGeom prst="line">
              <a:avLst/>
            </a:prstGeom>
            <a:noFill/>
            <a:ln w="25400" cap="flat" cmpd="sng" algn="ctr">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9" name="直線コネクタ 98"/>
            <p:cNvCxnSpPr/>
            <p:nvPr/>
          </p:nvCxnSpPr>
          <p:spPr bwMode="auto">
            <a:xfrm flipH="1">
              <a:off x="6367170" y="1387807"/>
              <a:ext cx="1" cy="189347"/>
            </a:xfrm>
            <a:prstGeom prst="line">
              <a:avLst/>
            </a:prstGeom>
            <a:noFill/>
            <a:ln w="25400" cap="flat" cmpd="sng" algn="ctr">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00" name="テキスト ボックス 99"/>
          <p:cNvSpPr txBox="1"/>
          <p:nvPr/>
        </p:nvSpPr>
        <p:spPr>
          <a:xfrm>
            <a:off x="5950401" y="1449662"/>
            <a:ext cx="354584" cy="307777"/>
          </a:xfrm>
          <a:prstGeom prst="rect">
            <a:avLst/>
          </a:prstGeom>
          <a:noFill/>
        </p:spPr>
        <p:txBody>
          <a:bodyPr wrap="none" rtlCol="0">
            <a:spAutoFit/>
          </a:bodyPr>
          <a:lstStyle/>
          <a:p>
            <a:r>
              <a:rPr kumimoji="1" lang="en-US" altLang="ja-JP" sz="1400" dirty="0" err="1" smtClean="0">
                <a:latin typeface="Arial" pitchFamily="34" charset="0"/>
                <a:cs typeface="Arial" pitchFamily="34" charset="0"/>
              </a:rPr>
              <a:t>Ri</a:t>
            </a:r>
            <a:endParaRPr kumimoji="1" lang="ja-JP" altLang="en-US" sz="1400" dirty="0">
              <a:latin typeface="Arial" pitchFamily="34" charset="0"/>
              <a:cs typeface="Arial" pitchFamily="34" charset="0"/>
            </a:endParaRPr>
          </a:p>
        </p:txBody>
      </p:sp>
      <p:sp>
        <p:nvSpPr>
          <p:cNvPr id="101" name="テキスト ボックス 100"/>
          <p:cNvSpPr txBox="1"/>
          <p:nvPr/>
        </p:nvSpPr>
        <p:spPr>
          <a:xfrm>
            <a:off x="6508476" y="1445680"/>
            <a:ext cx="413896" cy="307777"/>
          </a:xfrm>
          <a:prstGeom prst="rect">
            <a:avLst/>
          </a:prstGeom>
          <a:noFill/>
        </p:spPr>
        <p:txBody>
          <a:bodyPr wrap="none" rtlCol="0">
            <a:spAutoFit/>
          </a:bodyPr>
          <a:lstStyle/>
          <a:p>
            <a:r>
              <a:rPr kumimoji="1" lang="en-US" altLang="ja-JP" sz="1400" dirty="0" smtClean="0">
                <a:solidFill>
                  <a:srgbClr val="0000FF"/>
                </a:solidFill>
                <a:latin typeface="Arial" pitchFamily="34" charset="0"/>
                <a:cs typeface="Arial" pitchFamily="34" charset="0"/>
              </a:rPr>
              <a:t>R0</a:t>
            </a:r>
            <a:endParaRPr kumimoji="1" lang="ja-JP" altLang="en-US" sz="1400" dirty="0">
              <a:solidFill>
                <a:srgbClr val="0000FF"/>
              </a:solidFill>
              <a:latin typeface="Arial" pitchFamily="34" charset="0"/>
              <a:cs typeface="Arial" pitchFamily="34" charset="0"/>
            </a:endParaRPr>
          </a:p>
        </p:txBody>
      </p:sp>
      <p:sp>
        <p:nvSpPr>
          <p:cNvPr id="102" name="テキスト ボックス 101"/>
          <p:cNvSpPr txBox="1"/>
          <p:nvPr/>
        </p:nvSpPr>
        <p:spPr>
          <a:xfrm>
            <a:off x="5424069" y="2103176"/>
            <a:ext cx="3499676" cy="307777"/>
          </a:xfrm>
          <a:prstGeom prst="rect">
            <a:avLst/>
          </a:prstGeom>
          <a:noFill/>
        </p:spPr>
        <p:txBody>
          <a:bodyPr wrap="none" rtlCol="0">
            <a:spAutoFit/>
          </a:bodyPr>
          <a:lstStyle/>
          <a:p>
            <a:r>
              <a:rPr kumimoji="1" lang="en-US" altLang="ja-JP" sz="1400" dirty="0" err="1" smtClean="0">
                <a:latin typeface="Arial" pitchFamily="34" charset="0"/>
                <a:cs typeface="Arial" pitchFamily="34" charset="0"/>
              </a:rPr>
              <a:t>Ri</a:t>
            </a:r>
            <a:r>
              <a:rPr kumimoji="1" lang="en-US" altLang="ja-JP" sz="1400" dirty="0" smtClean="0">
                <a:latin typeface="Arial" pitchFamily="34" charset="0"/>
                <a:cs typeface="Arial" pitchFamily="34" charset="0"/>
              </a:rPr>
              <a:t>: Isolation resistance of vehicle system</a:t>
            </a:r>
            <a:endParaRPr kumimoji="1" lang="ja-JP" altLang="en-US" sz="1400" dirty="0">
              <a:latin typeface="Arial" pitchFamily="34" charset="0"/>
              <a:cs typeface="Arial" pitchFamily="34" charset="0"/>
            </a:endParaRPr>
          </a:p>
        </p:txBody>
      </p:sp>
      <p:sp>
        <p:nvSpPr>
          <p:cNvPr id="103" name="テキスト ボックス 102"/>
          <p:cNvSpPr txBox="1"/>
          <p:nvPr/>
        </p:nvSpPr>
        <p:spPr>
          <a:xfrm>
            <a:off x="7567059" y="1625778"/>
            <a:ext cx="1410707"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Vehicle chassis</a:t>
            </a:r>
            <a:endParaRPr kumimoji="1" lang="ja-JP" altLang="en-US" sz="1400" dirty="0">
              <a:latin typeface="Arial" pitchFamily="34" charset="0"/>
              <a:cs typeface="Arial" pitchFamily="34" charset="0"/>
            </a:endParaRPr>
          </a:p>
        </p:txBody>
      </p:sp>
      <p:sp>
        <p:nvSpPr>
          <p:cNvPr id="104" name="テキスト ボックス 103"/>
          <p:cNvSpPr txBox="1"/>
          <p:nvPr/>
        </p:nvSpPr>
        <p:spPr>
          <a:xfrm>
            <a:off x="5424069" y="2409464"/>
            <a:ext cx="3278462" cy="307777"/>
          </a:xfrm>
          <a:prstGeom prst="rect">
            <a:avLst/>
          </a:prstGeom>
          <a:noFill/>
        </p:spPr>
        <p:txBody>
          <a:bodyPr wrap="none" rtlCol="0">
            <a:spAutoFit/>
          </a:bodyPr>
          <a:lstStyle/>
          <a:p>
            <a:r>
              <a:rPr kumimoji="1" lang="en-US" altLang="ja-JP" sz="1400" dirty="0" smtClean="0">
                <a:solidFill>
                  <a:srgbClr val="0000FF"/>
                </a:solidFill>
                <a:latin typeface="Arial" pitchFamily="34" charset="0"/>
                <a:cs typeface="Arial" pitchFamily="34" charset="0"/>
              </a:rPr>
              <a:t>R0: Isolation resistance to be inserted</a:t>
            </a:r>
            <a:endParaRPr kumimoji="1" lang="ja-JP" altLang="en-US" sz="1400" dirty="0">
              <a:solidFill>
                <a:srgbClr val="0000FF"/>
              </a:solidFill>
              <a:latin typeface="Arial" pitchFamily="34" charset="0"/>
              <a:cs typeface="Arial" pitchFamily="34" charset="0"/>
            </a:endParaRPr>
          </a:p>
        </p:txBody>
      </p:sp>
      <p:sp>
        <p:nvSpPr>
          <p:cNvPr id="107" name="テキスト ボックス 106"/>
          <p:cNvSpPr txBox="1"/>
          <p:nvPr/>
        </p:nvSpPr>
        <p:spPr>
          <a:xfrm>
            <a:off x="3728118" y="2646345"/>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cxnSp>
        <p:nvCxnSpPr>
          <p:cNvPr id="108" name="直線コネクタ 107"/>
          <p:cNvCxnSpPr/>
          <p:nvPr/>
        </p:nvCxnSpPr>
        <p:spPr>
          <a:xfrm>
            <a:off x="3496619" y="2930307"/>
            <a:ext cx="761480" cy="0"/>
          </a:xfrm>
          <a:prstGeom prst="line">
            <a:avLst/>
          </a:prstGeom>
        </p:spPr>
        <p:style>
          <a:lnRef idx="1">
            <a:schemeClr val="accent1"/>
          </a:lnRef>
          <a:fillRef idx="0">
            <a:schemeClr val="accent1"/>
          </a:fillRef>
          <a:effectRef idx="0">
            <a:schemeClr val="accent1"/>
          </a:effectRef>
          <a:fontRef idx="minor">
            <a:schemeClr val="tx1"/>
          </a:fontRef>
        </p:style>
      </p:cxnSp>
      <p:sp>
        <p:nvSpPr>
          <p:cNvPr id="109" name="テキスト ボックス 108"/>
          <p:cNvSpPr txBox="1"/>
          <p:nvPr/>
        </p:nvSpPr>
        <p:spPr>
          <a:xfrm>
            <a:off x="3414732" y="2930307"/>
            <a:ext cx="931665" cy="307777"/>
          </a:xfrm>
          <a:prstGeom prst="rect">
            <a:avLst/>
          </a:prstGeom>
          <a:noFill/>
        </p:spPr>
        <p:txBody>
          <a:bodyPr wrap="none" rtlCol="0">
            <a:spAutoFit/>
          </a:bodyPr>
          <a:lstStyle/>
          <a:p>
            <a:r>
              <a:rPr lang="en-US" altLang="ja-JP" sz="1400" dirty="0">
                <a:latin typeface="Arial" pitchFamily="34" charset="0"/>
                <a:cs typeface="Arial" pitchFamily="34" charset="0"/>
              </a:rPr>
              <a:t>5</a:t>
            </a:r>
            <a:r>
              <a:rPr lang="en-US" altLang="ja-JP" sz="1400" dirty="0" smtClean="0">
                <a:latin typeface="Arial" pitchFamily="34" charset="0"/>
                <a:cs typeface="Arial" pitchFamily="34" charset="0"/>
              </a:rPr>
              <a:t>00</a:t>
            </a:r>
            <a:r>
              <a:rPr kumimoji="1" lang="en-US" altLang="ja-JP" sz="1400" dirty="0" smtClean="0">
                <a:latin typeface="Arial" pitchFamily="34" charset="0"/>
                <a:cs typeface="Arial" pitchFamily="34" charset="0"/>
              </a:rPr>
              <a:t> ×</a:t>
            </a:r>
            <a:r>
              <a:rPr lang="en-US" altLang="ja-JP" sz="1400" dirty="0" err="1">
                <a:latin typeface="Arial" pitchFamily="34" charset="0"/>
                <a:cs typeface="Arial" pitchFamily="34" charset="0"/>
              </a:rPr>
              <a:t>Vb</a:t>
            </a:r>
            <a:endParaRPr kumimoji="1" lang="ja-JP" altLang="en-US" sz="1400" dirty="0">
              <a:latin typeface="Arial" pitchFamily="34" charset="0"/>
              <a:cs typeface="Arial" pitchFamily="34" charset="0"/>
            </a:endParaRPr>
          </a:p>
        </p:txBody>
      </p:sp>
      <p:sp>
        <p:nvSpPr>
          <p:cNvPr id="110" name="テキスト ボックス 109"/>
          <p:cNvSpPr txBox="1"/>
          <p:nvPr/>
        </p:nvSpPr>
        <p:spPr>
          <a:xfrm>
            <a:off x="4271745" y="2785687"/>
            <a:ext cx="364202" cy="307777"/>
          </a:xfrm>
          <a:prstGeom prst="rect">
            <a:avLst/>
          </a:prstGeom>
          <a:noFill/>
        </p:spPr>
        <p:txBody>
          <a:bodyPr wrap="none" rtlCol="0">
            <a:spAutoFit/>
          </a:bodyPr>
          <a:lstStyle/>
          <a:p>
            <a:r>
              <a:rPr kumimoji="1" lang="ja-JP" altLang="en-US" sz="1400" dirty="0" smtClean="0">
                <a:latin typeface="Arial" pitchFamily="34" charset="0"/>
                <a:cs typeface="Arial" pitchFamily="34" charset="0"/>
              </a:rPr>
              <a:t>－</a:t>
            </a:r>
            <a:endParaRPr kumimoji="1" lang="ja-JP" altLang="en-US" sz="1400" dirty="0">
              <a:latin typeface="Arial" pitchFamily="34" charset="0"/>
              <a:cs typeface="Arial" pitchFamily="34" charset="0"/>
            </a:endParaRPr>
          </a:p>
        </p:txBody>
      </p:sp>
      <p:sp>
        <p:nvSpPr>
          <p:cNvPr id="111" name="テキスト ボックス 110"/>
          <p:cNvSpPr txBox="1"/>
          <p:nvPr/>
        </p:nvSpPr>
        <p:spPr>
          <a:xfrm>
            <a:off x="4637481" y="2930307"/>
            <a:ext cx="354584" cy="307777"/>
          </a:xfrm>
          <a:prstGeom prst="rect">
            <a:avLst/>
          </a:prstGeom>
          <a:noFill/>
        </p:spPr>
        <p:txBody>
          <a:bodyPr wrap="none" rtlCol="0">
            <a:spAutoFit/>
          </a:bodyPr>
          <a:lstStyle/>
          <a:p>
            <a:r>
              <a:rPr kumimoji="1" lang="en-US" altLang="ja-JP" sz="1400" dirty="0" err="1" smtClean="0">
                <a:latin typeface="Arial" pitchFamily="34" charset="0"/>
                <a:cs typeface="Arial" pitchFamily="34" charset="0"/>
              </a:rPr>
              <a:t>Ri</a:t>
            </a:r>
            <a:endParaRPr kumimoji="1" lang="ja-JP" altLang="en-US" sz="1400" dirty="0">
              <a:latin typeface="Arial" pitchFamily="34" charset="0"/>
              <a:cs typeface="Arial" pitchFamily="34" charset="0"/>
            </a:endParaRPr>
          </a:p>
        </p:txBody>
      </p:sp>
      <p:cxnSp>
        <p:nvCxnSpPr>
          <p:cNvPr id="112" name="直線コネクタ 111"/>
          <p:cNvCxnSpPr/>
          <p:nvPr/>
        </p:nvCxnSpPr>
        <p:spPr>
          <a:xfrm>
            <a:off x="4629379" y="2930307"/>
            <a:ext cx="311343" cy="0"/>
          </a:xfrm>
          <a:prstGeom prst="line">
            <a:avLst/>
          </a:prstGeom>
        </p:spPr>
        <p:style>
          <a:lnRef idx="1">
            <a:schemeClr val="accent1"/>
          </a:lnRef>
          <a:fillRef idx="0">
            <a:schemeClr val="accent1"/>
          </a:fillRef>
          <a:effectRef idx="0">
            <a:schemeClr val="accent1"/>
          </a:effectRef>
          <a:fontRef idx="minor">
            <a:schemeClr val="tx1"/>
          </a:fontRef>
        </p:style>
      </p:cxnSp>
      <p:sp>
        <p:nvSpPr>
          <p:cNvPr id="113" name="テキスト ボックス 112"/>
          <p:cNvSpPr txBox="1"/>
          <p:nvPr/>
        </p:nvSpPr>
        <p:spPr>
          <a:xfrm>
            <a:off x="4643119" y="2646345"/>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cxnSp>
        <p:nvCxnSpPr>
          <p:cNvPr id="114" name="直線コネクタ 113"/>
          <p:cNvCxnSpPr/>
          <p:nvPr/>
        </p:nvCxnSpPr>
        <p:spPr>
          <a:xfrm>
            <a:off x="3346494" y="2646346"/>
            <a:ext cx="1635172" cy="0"/>
          </a:xfrm>
          <a:prstGeom prst="line">
            <a:avLst/>
          </a:prstGeom>
        </p:spPr>
        <p:style>
          <a:lnRef idx="1">
            <a:schemeClr val="accent1"/>
          </a:lnRef>
          <a:fillRef idx="0">
            <a:schemeClr val="accent1"/>
          </a:fillRef>
          <a:effectRef idx="0">
            <a:schemeClr val="accent1"/>
          </a:effectRef>
          <a:fontRef idx="minor">
            <a:schemeClr val="tx1"/>
          </a:fontRef>
        </p:style>
      </p:cxnSp>
      <p:sp>
        <p:nvSpPr>
          <p:cNvPr id="115" name="テキスト ボックス 114"/>
          <p:cNvSpPr txBox="1"/>
          <p:nvPr/>
        </p:nvSpPr>
        <p:spPr>
          <a:xfrm>
            <a:off x="4190768" y="2307792"/>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sp>
        <p:nvSpPr>
          <p:cNvPr id="116" name="テキスト ボックス 115"/>
          <p:cNvSpPr txBox="1"/>
          <p:nvPr/>
        </p:nvSpPr>
        <p:spPr>
          <a:xfrm>
            <a:off x="2966912" y="2494312"/>
            <a:ext cx="288862" cy="307777"/>
          </a:xfrm>
          <a:prstGeom prst="rect">
            <a:avLst/>
          </a:prstGeom>
          <a:noFill/>
        </p:spPr>
        <p:txBody>
          <a:bodyPr wrap="none" rtlCol="0">
            <a:spAutoFit/>
          </a:bodyPr>
          <a:lstStyle/>
          <a:p>
            <a:r>
              <a:rPr lang="en-US" altLang="ja-JP" sz="1400" dirty="0" smtClean="0">
                <a:latin typeface="Arial" pitchFamily="34" charset="0"/>
                <a:cs typeface="Arial" pitchFamily="34" charset="0"/>
              </a:rPr>
              <a:t>&lt;</a:t>
            </a:r>
            <a:endParaRPr kumimoji="1" lang="ja-JP" altLang="en-US" sz="1400" dirty="0">
              <a:latin typeface="Arial" pitchFamily="34" charset="0"/>
              <a:cs typeface="Arial" pitchFamily="34" charset="0"/>
            </a:endParaRPr>
          </a:p>
        </p:txBody>
      </p:sp>
      <p:sp>
        <p:nvSpPr>
          <p:cNvPr id="117" name="テキスト ボックス 116"/>
          <p:cNvSpPr txBox="1"/>
          <p:nvPr/>
        </p:nvSpPr>
        <p:spPr>
          <a:xfrm>
            <a:off x="2643788" y="2494312"/>
            <a:ext cx="413896"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R0</a:t>
            </a:r>
            <a:endParaRPr kumimoji="1" lang="ja-JP" altLang="en-US" sz="1400" dirty="0">
              <a:latin typeface="Arial" pitchFamily="34" charset="0"/>
              <a:cs typeface="Arial" pitchFamily="34" charset="0"/>
            </a:endParaRPr>
          </a:p>
        </p:txBody>
      </p:sp>
      <p:sp>
        <p:nvSpPr>
          <p:cNvPr id="118" name="下矢印 117"/>
          <p:cNvSpPr/>
          <p:nvPr/>
        </p:nvSpPr>
        <p:spPr>
          <a:xfrm>
            <a:off x="2417191" y="3380727"/>
            <a:ext cx="702732" cy="232012"/>
          </a:xfrm>
          <a:prstGeom prst="downArrow">
            <a:avLst/>
          </a:prstGeom>
          <a:ln>
            <a:solidFill>
              <a:schemeClr val="tx1"/>
            </a:solidFill>
          </a:ln>
        </p:spPr>
        <p:txBody>
          <a:bodyPr wrap="square" rtlCol="0" anchor="ctr">
            <a:spAutoFit/>
          </a:bodyPr>
          <a:lstStyle/>
          <a:p>
            <a:pPr algn="ctr"/>
            <a:endParaRPr kumimoji="1" lang="ja-JP" altLang="en-US" dirty="0" smtClean="0">
              <a:latin typeface="Arial" pitchFamily="34" charset="0"/>
              <a:cs typeface="Arial" pitchFamily="34" charset="0"/>
            </a:endParaRPr>
          </a:p>
        </p:txBody>
      </p:sp>
      <p:sp>
        <p:nvSpPr>
          <p:cNvPr id="119" name="テキスト ボックス 118"/>
          <p:cNvSpPr txBox="1"/>
          <p:nvPr/>
        </p:nvSpPr>
        <p:spPr>
          <a:xfrm>
            <a:off x="2409518" y="2494312"/>
            <a:ext cx="288862" cy="307777"/>
          </a:xfrm>
          <a:prstGeom prst="rect">
            <a:avLst/>
          </a:prstGeom>
          <a:noFill/>
        </p:spPr>
        <p:txBody>
          <a:bodyPr wrap="none" rtlCol="0">
            <a:spAutoFit/>
          </a:bodyPr>
          <a:lstStyle/>
          <a:p>
            <a:r>
              <a:rPr lang="en-US" altLang="ja-JP" sz="1400" dirty="0" smtClean="0">
                <a:latin typeface="Arial" pitchFamily="34" charset="0"/>
                <a:cs typeface="Arial" pitchFamily="34" charset="0"/>
              </a:rPr>
              <a:t>&lt;</a:t>
            </a:r>
            <a:endParaRPr kumimoji="1" lang="ja-JP" altLang="en-US" sz="1400" dirty="0">
              <a:latin typeface="Arial" pitchFamily="34" charset="0"/>
              <a:cs typeface="Arial" pitchFamily="34" charset="0"/>
            </a:endParaRPr>
          </a:p>
        </p:txBody>
      </p:sp>
      <p:sp>
        <p:nvSpPr>
          <p:cNvPr id="120" name="テキスト ボックス 119"/>
          <p:cNvSpPr txBox="1"/>
          <p:nvPr/>
        </p:nvSpPr>
        <p:spPr>
          <a:xfrm>
            <a:off x="3442253" y="3891285"/>
            <a:ext cx="288862" cy="307777"/>
          </a:xfrm>
          <a:prstGeom prst="rect">
            <a:avLst/>
          </a:prstGeom>
          <a:noFill/>
        </p:spPr>
        <p:txBody>
          <a:bodyPr wrap="none" rtlCol="0">
            <a:spAutoFit/>
          </a:bodyPr>
          <a:lstStyle/>
          <a:p>
            <a:r>
              <a:rPr lang="en-US" altLang="ja-JP" sz="1400" dirty="0" smtClean="0">
                <a:latin typeface="Arial" pitchFamily="34" charset="0"/>
                <a:cs typeface="Arial" pitchFamily="34" charset="0"/>
              </a:rPr>
              <a:t>&lt;</a:t>
            </a:r>
            <a:endParaRPr kumimoji="1" lang="ja-JP" altLang="en-US" sz="1400" dirty="0">
              <a:latin typeface="Arial" pitchFamily="34" charset="0"/>
              <a:cs typeface="Arial" pitchFamily="34" charset="0"/>
            </a:endParaRPr>
          </a:p>
        </p:txBody>
      </p:sp>
      <p:sp>
        <p:nvSpPr>
          <p:cNvPr id="121" name="テキスト ボックス 120"/>
          <p:cNvSpPr txBox="1"/>
          <p:nvPr/>
        </p:nvSpPr>
        <p:spPr>
          <a:xfrm>
            <a:off x="4058590" y="3732427"/>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cxnSp>
        <p:nvCxnSpPr>
          <p:cNvPr id="122" name="直線コネクタ 121"/>
          <p:cNvCxnSpPr/>
          <p:nvPr/>
        </p:nvCxnSpPr>
        <p:spPr>
          <a:xfrm>
            <a:off x="3827091" y="4043196"/>
            <a:ext cx="761480" cy="0"/>
          </a:xfrm>
          <a:prstGeom prst="line">
            <a:avLst/>
          </a:prstGeom>
        </p:spPr>
        <p:style>
          <a:lnRef idx="1">
            <a:schemeClr val="accent1"/>
          </a:lnRef>
          <a:fillRef idx="0">
            <a:schemeClr val="accent1"/>
          </a:fillRef>
          <a:effectRef idx="0">
            <a:schemeClr val="accent1"/>
          </a:effectRef>
          <a:fontRef idx="minor">
            <a:schemeClr val="tx1"/>
          </a:fontRef>
        </p:style>
      </p:cxnSp>
      <p:sp>
        <p:nvSpPr>
          <p:cNvPr id="123" name="テキスト ボックス 122"/>
          <p:cNvSpPr txBox="1"/>
          <p:nvPr/>
        </p:nvSpPr>
        <p:spPr>
          <a:xfrm>
            <a:off x="3745204" y="4043685"/>
            <a:ext cx="931665" cy="307777"/>
          </a:xfrm>
          <a:prstGeom prst="rect">
            <a:avLst/>
          </a:prstGeom>
          <a:noFill/>
        </p:spPr>
        <p:txBody>
          <a:bodyPr wrap="none" rtlCol="0">
            <a:spAutoFit/>
          </a:bodyPr>
          <a:lstStyle/>
          <a:p>
            <a:r>
              <a:rPr lang="en-US" altLang="ja-JP" sz="1400" dirty="0" smtClean="0">
                <a:latin typeface="Arial" pitchFamily="34" charset="0"/>
                <a:cs typeface="Arial" pitchFamily="34" charset="0"/>
              </a:rPr>
              <a:t>475</a:t>
            </a:r>
            <a:r>
              <a:rPr kumimoji="1" lang="en-US" altLang="ja-JP" sz="1400" dirty="0" smtClean="0">
                <a:latin typeface="Arial" pitchFamily="34" charset="0"/>
                <a:cs typeface="Arial" pitchFamily="34" charset="0"/>
              </a:rPr>
              <a:t> ×</a:t>
            </a:r>
            <a:r>
              <a:rPr lang="en-US" altLang="ja-JP" sz="1400" dirty="0" err="1">
                <a:latin typeface="Arial" pitchFamily="34" charset="0"/>
                <a:cs typeface="Arial" pitchFamily="34" charset="0"/>
              </a:rPr>
              <a:t>Vb</a:t>
            </a:r>
            <a:endParaRPr kumimoji="1" lang="ja-JP" altLang="en-US" sz="1400" dirty="0">
              <a:latin typeface="Arial" pitchFamily="34" charset="0"/>
              <a:cs typeface="Arial" pitchFamily="34" charset="0"/>
            </a:endParaRPr>
          </a:p>
        </p:txBody>
      </p:sp>
      <p:sp>
        <p:nvSpPr>
          <p:cNvPr id="124" name="右中かっこ 123"/>
          <p:cNvSpPr/>
          <p:nvPr/>
        </p:nvSpPr>
        <p:spPr>
          <a:xfrm rot="5400000">
            <a:off x="1359124" y="4045963"/>
            <a:ext cx="206047" cy="816069"/>
          </a:xfrm>
          <a:prstGeom prst="rightBrace">
            <a:avLst>
              <a:gd name="adj1" fmla="val 41451"/>
              <a:gd name="adj2" fmla="val 50000"/>
            </a:avLst>
          </a:prstGeom>
          <a:ln>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25" name="テキスト ボックス 124"/>
          <p:cNvSpPr txBox="1"/>
          <p:nvPr/>
        </p:nvSpPr>
        <p:spPr>
          <a:xfrm>
            <a:off x="48637" y="4634986"/>
            <a:ext cx="2702984"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Resistance value at 100ohms/V</a:t>
            </a:r>
            <a:endParaRPr kumimoji="1" lang="ja-JP" altLang="en-US" sz="1400" dirty="0" err="1" smtClean="0">
              <a:latin typeface="Arial" pitchFamily="34" charset="0"/>
              <a:cs typeface="Arial" pitchFamily="34" charset="0"/>
            </a:endParaRPr>
          </a:p>
        </p:txBody>
      </p:sp>
      <p:sp>
        <p:nvSpPr>
          <p:cNvPr id="126" name="右中かっこ 125"/>
          <p:cNvSpPr/>
          <p:nvPr/>
        </p:nvSpPr>
        <p:spPr>
          <a:xfrm rot="5400000">
            <a:off x="4062108" y="4044474"/>
            <a:ext cx="206047" cy="816069"/>
          </a:xfrm>
          <a:prstGeom prst="rightBrace">
            <a:avLst>
              <a:gd name="adj1" fmla="val 41451"/>
              <a:gd name="adj2" fmla="val 50000"/>
            </a:avLst>
          </a:prstGeom>
          <a:ln>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27" name="テキスト ボックス 126"/>
          <p:cNvSpPr txBox="1"/>
          <p:nvPr/>
        </p:nvSpPr>
        <p:spPr>
          <a:xfrm>
            <a:off x="3051877" y="4634986"/>
            <a:ext cx="2603598"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Resistance value at 95ohms/V</a:t>
            </a:r>
            <a:endParaRPr kumimoji="1" lang="ja-JP" altLang="en-US" sz="1400" dirty="0" err="1" smtClean="0">
              <a:latin typeface="Arial" pitchFamily="34" charset="0"/>
              <a:cs typeface="Arial" pitchFamily="34" charset="0"/>
            </a:endParaRPr>
          </a:p>
        </p:txBody>
      </p:sp>
      <p:sp>
        <p:nvSpPr>
          <p:cNvPr id="130" name="下矢印 129"/>
          <p:cNvSpPr/>
          <p:nvPr/>
        </p:nvSpPr>
        <p:spPr>
          <a:xfrm>
            <a:off x="2417191" y="5157207"/>
            <a:ext cx="702732" cy="232012"/>
          </a:xfrm>
          <a:prstGeom prst="downArrow">
            <a:avLst/>
          </a:prstGeom>
          <a:ln>
            <a:solidFill>
              <a:schemeClr val="tx1"/>
            </a:solidFill>
          </a:ln>
        </p:spPr>
        <p:txBody>
          <a:bodyPr wrap="square" rtlCol="0" anchor="ctr">
            <a:spAutoFit/>
          </a:bodyPr>
          <a:lstStyle/>
          <a:p>
            <a:pPr algn="ctr"/>
            <a:endParaRPr kumimoji="1" lang="ja-JP" altLang="en-US" dirty="0" smtClean="0">
              <a:latin typeface="Arial" pitchFamily="34" charset="0"/>
              <a:cs typeface="Arial" pitchFamily="34" charset="0"/>
            </a:endParaRPr>
          </a:p>
        </p:txBody>
      </p:sp>
      <p:cxnSp>
        <p:nvCxnSpPr>
          <p:cNvPr id="14" name="直線コネクタ 13"/>
          <p:cNvCxnSpPr/>
          <p:nvPr/>
        </p:nvCxnSpPr>
        <p:spPr>
          <a:xfrm>
            <a:off x="2494473" y="2741449"/>
            <a:ext cx="14624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a:off x="3540856" y="4137778"/>
            <a:ext cx="14624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231011" y="6137726"/>
            <a:ext cx="2225289" cy="307777"/>
          </a:xfrm>
          <a:prstGeom prst="rect">
            <a:avLst/>
          </a:prstGeom>
          <a:noFill/>
        </p:spPr>
        <p:txBody>
          <a:bodyPr wrap="none" rtlCol="0">
            <a:spAutoFit/>
          </a:bodyPr>
          <a:lstStyle/>
          <a:p>
            <a:r>
              <a:rPr kumimoji="1" lang="en-US" altLang="ja-JP" sz="1400" dirty="0" smtClean="0">
                <a:solidFill>
                  <a:srgbClr val="FF0000"/>
                </a:solidFill>
                <a:latin typeface="Arial" pitchFamily="34" charset="0"/>
                <a:cs typeface="Arial" pitchFamily="34" charset="0"/>
              </a:rPr>
              <a:t>95% value of 500 ohms/V</a:t>
            </a:r>
            <a:endParaRPr kumimoji="1" lang="ja-JP" altLang="en-US" sz="1400" dirty="0" err="1" smtClean="0">
              <a:solidFill>
                <a:srgbClr val="FF0000"/>
              </a:solidFill>
              <a:latin typeface="Arial" pitchFamily="34" charset="0"/>
              <a:cs typeface="Arial" pitchFamily="34" charset="0"/>
            </a:endParaRPr>
          </a:p>
        </p:txBody>
      </p:sp>
      <p:sp>
        <p:nvSpPr>
          <p:cNvPr id="83" name="下矢印 82"/>
          <p:cNvSpPr/>
          <p:nvPr/>
        </p:nvSpPr>
        <p:spPr>
          <a:xfrm>
            <a:off x="874821" y="5947285"/>
            <a:ext cx="288477" cy="190441"/>
          </a:xfrm>
          <a:prstGeom prst="downArrow">
            <a:avLst/>
          </a:prstGeom>
          <a:ln>
            <a:solidFill>
              <a:srgbClr val="FF0000"/>
            </a:solidFill>
          </a:ln>
        </p:spPr>
        <p:txBody>
          <a:bodyPr wrap="square" rtlCol="0" anchor="ctr">
            <a:spAutoFit/>
          </a:bodyPr>
          <a:lstStyle/>
          <a:p>
            <a:pPr algn="ctr"/>
            <a:endParaRPr kumimoji="1" lang="ja-JP" altLang="en-US" dirty="0" smtClean="0">
              <a:latin typeface="Arial" pitchFamily="34" charset="0"/>
              <a:cs typeface="Arial" pitchFamily="34" charset="0"/>
            </a:endParaRPr>
          </a:p>
        </p:txBody>
      </p:sp>
      <p:grpSp>
        <p:nvGrpSpPr>
          <p:cNvPr id="16" name="グループ化 15"/>
          <p:cNvGrpSpPr/>
          <p:nvPr/>
        </p:nvGrpSpPr>
        <p:grpSpPr>
          <a:xfrm>
            <a:off x="474166" y="5572047"/>
            <a:ext cx="5338321" cy="307777"/>
            <a:chOff x="474166" y="5585695"/>
            <a:chExt cx="5338321" cy="307777"/>
          </a:xfrm>
        </p:grpSpPr>
        <p:sp>
          <p:nvSpPr>
            <p:cNvPr id="128" name="テキスト ボックス 127"/>
            <p:cNvSpPr txBox="1"/>
            <p:nvPr/>
          </p:nvSpPr>
          <p:spPr>
            <a:xfrm>
              <a:off x="474166" y="5585695"/>
              <a:ext cx="5338321" cy="307777"/>
            </a:xfrm>
            <a:prstGeom prst="rect">
              <a:avLst/>
            </a:prstGeom>
            <a:solidFill>
              <a:srgbClr val="FFFF00"/>
            </a:solidFill>
          </p:spPr>
          <p:txBody>
            <a:bodyPr wrap="none" rtlCol="0">
              <a:spAutoFit/>
            </a:bodyPr>
            <a:lstStyle/>
            <a:p>
              <a:r>
                <a:rPr lang="en-US" altLang="ja-JP" sz="1400" dirty="0" smtClean="0">
                  <a:latin typeface="Arial" pitchFamily="34" charset="0"/>
                  <a:cs typeface="Arial" pitchFamily="34" charset="0"/>
                </a:rPr>
                <a:t>475 ohms/V</a:t>
              </a:r>
              <a:r>
                <a:rPr lang="ja-JP" altLang="en-US" sz="1400" dirty="0" smtClean="0">
                  <a:latin typeface="Arial" pitchFamily="34" charset="0"/>
                  <a:cs typeface="Arial" pitchFamily="34" charset="0"/>
                </a:rPr>
                <a:t> </a:t>
              </a:r>
              <a:r>
                <a:rPr kumimoji="1" lang="en-US" altLang="ja-JP" sz="1400" dirty="0" smtClean="0">
                  <a:latin typeface="Arial" pitchFamily="34" charset="0"/>
                  <a:cs typeface="Arial" pitchFamily="34" charset="0"/>
                </a:rPr>
                <a:t>&lt; Combined resistance of R1 and R0 &lt; </a:t>
              </a:r>
              <a:r>
                <a:rPr lang="en-US" altLang="ja-JP" sz="1400" dirty="0">
                  <a:latin typeface="Arial" pitchFamily="34" charset="0"/>
                  <a:cs typeface="Arial" pitchFamily="34" charset="0"/>
                </a:rPr>
                <a:t>100 </a:t>
              </a:r>
              <a:r>
                <a:rPr lang="en-US" altLang="ja-JP" sz="1400" dirty="0" smtClean="0">
                  <a:latin typeface="Arial" pitchFamily="34" charset="0"/>
                  <a:cs typeface="Arial" pitchFamily="34" charset="0"/>
                </a:rPr>
                <a:t>ohms/V</a:t>
              </a:r>
              <a:r>
                <a:rPr kumimoji="1" lang="en-US" altLang="ja-JP" sz="1400" dirty="0" smtClean="0">
                  <a:latin typeface="Arial" pitchFamily="34" charset="0"/>
                  <a:cs typeface="Arial" pitchFamily="34" charset="0"/>
                </a:rPr>
                <a:t> </a:t>
              </a:r>
              <a:endParaRPr kumimoji="1" lang="ja-JP" altLang="en-US" sz="1400" dirty="0" err="1" smtClean="0">
                <a:latin typeface="Arial" pitchFamily="34" charset="0"/>
                <a:cs typeface="Arial" pitchFamily="34" charset="0"/>
              </a:endParaRPr>
            </a:p>
          </p:txBody>
        </p:sp>
        <p:cxnSp>
          <p:nvCxnSpPr>
            <p:cNvPr id="75" name="直線コネクタ 74"/>
            <p:cNvCxnSpPr/>
            <p:nvPr/>
          </p:nvCxnSpPr>
          <p:spPr>
            <a:xfrm>
              <a:off x="1552799" y="5824213"/>
              <a:ext cx="14624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直線コネクタ 83"/>
            <p:cNvCxnSpPr/>
            <p:nvPr/>
          </p:nvCxnSpPr>
          <p:spPr>
            <a:xfrm>
              <a:off x="4516995" y="5824213"/>
              <a:ext cx="14624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8" name="テキスト ボックス 87"/>
          <p:cNvSpPr txBox="1"/>
          <p:nvPr/>
        </p:nvSpPr>
        <p:spPr>
          <a:xfrm>
            <a:off x="40053" y="569307"/>
            <a:ext cx="5400837" cy="338554"/>
          </a:xfrm>
          <a:prstGeom prst="rect">
            <a:avLst/>
          </a:prstGeom>
          <a:noFill/>
        </p:spPr>
        <p:txBody>
          <a:bodyPr wrap="none" rtlCol="0">
            <a:spAutoFit/>
          </a:bodyPr>
          <a:lstStyle/>
          <a:p>
            <a:r>
              <a:rPr lang="en-US" altLang="ja-JP" sz="1600" b="1" i="1" dirty="0" smtClean="0">
                <a:latin typeface="Arial" pitchFamily="34" charset="0"/>
                <a:cs typeface="Arial" pitchFamily="34" charset="0"/>
              </a:rPr>
              <a:t>Isolation monitoring system for 500 ohms/v detection</a:t>
            </a:r>
            <a:endParaRPr kumimoji="1" lang="ja-JP" altLang="en-US" sz="1600" b="1" i="1" dirty="0" smtClean="0">
              <a:latin typeface="Arial" pitchFamily="34" charset="0"/>
              <a:cs typeface="Arial" pitchFamily="34" charset="0"/>
            </a:endParaRPr>
          </a:p>
        </p:txBody>
      </p:sp>
      <p:sp>
        <p:nvSpPr>
          <p:cNvPr id="89" name="テキスト ボックス 88"/>
          <p:cNvSpPr txBox="1"/>
          <p:nvPr/>
        </p:nvSpPr>
        <p:spPr>
          <a:xfrm>
            <a:off x="55656" y="0"/>
            <a:ext cx="6599884" cy="400110"/>
          </a:xfrm>
          <a:prstGeom prst="rect">
            <a:avLst/>
          </a:prstGeom>
          <a:noFill/>
        </p:spPr>
        <p:txBody>
          <a:bodyPr wrap="none" rtlCol="0">
            <a:spAutoFit/>
          </a:bodyPr>
          <a:lstStyle/>
          <a:p>
            <a:r>
              <a:rPr lang="en-US" altLang="ja-JP" sz="2000" dirty="0" smtClean="0">
                <a:latin typeface="Arial" pitchFamily="34" charset="0"/>
                <a:cs typeface="Arial" pitchFamily="34" charset="0"/>
              </a:rPr>
              <a:t>Explanation regarding newly </a:t>
            </a:r>
            <a:r>
              <a:rPr kumimoji="1" lang="en-US" altLang="ja-JP" sz="2000" dirty="0" smtClean="0">
                <a:latin typeface="Arial" pitchFamily="34" charset="0"/>
                <a:cs typeface="Arial" pitchFamily="34" charset="0"/>
              </a:rPr>
              <a:t>inserted calculation formula</a:t>
            </a:r>
            <a:endParaRPr kumimoji="1" lang="ja-JP" altLang="en-US" sz="2000" dirty="0">
              <a:latin typeface="Arial" pitchFamily="34" charset="0"/>
              <a:cs typeface="Arial" pitchFamily="34" charset="0"/>
            </a:endParaRPr>
          </a:p>
        </p:txBody>
      </p:sp>
    </p:spTree>
    <p:extLst>
      <p:ext uri="{BB962C8B-B14F-4D97-AF65-F5344CB8AC3E}">
        <p14:creationId xmlns:p14="http://schemas.microsoft.com/office/powerpoint/2010/main" val="12037728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2D8002D-B5B0-4BAC-B1F6-782DDCCE6D9C}" type="slidenum">
              <a:rPr kumimoji="1" lang="ja-JP" altLang="en-US" smtClean="0"/>
              <a:t>2</a:t>
            </a:fld>
            <a:endParaRPr kumimoji="1" lang="ja-JP" altLang="en-US"/>
          </a:p>
        </p:txBody>
      </p:sp>
      <p:sp>
        <p:nvSpPr>
          <p:cNvPr id="3" name="テキスト ボックス 2"/>
          <p:cNvSpPr txBox="1"/>
          <p:nvPr/>
        </p:nvSpPr>
        <p:spPr>
          <a:xfrm>
            <a:off x="155423" y="626406"/>
            <a:ext cx="4971617" cy="338554"/>
          </a:xfrm>
          <a:prstGeom prst="rect">
            <a:avLst/>
          </a:prstGeom>
          <a:noFill/>
        </p:spPr>
        <p:txBody>
          <a:bodyPr wrap="none" rtlCol="0">
            <a:spAutoFit/>
          </a:bodyPr>
          <a:lstStyle/>
          <a:p>
            <a:pPr marL="285750" indent="-285750">
              <a:buFont typeface="Wingdings" pitchFamily="2" charset="2"/>
              <a:buChar char="u"/>
            </a:pPr>
            <a:r>
              <a:rPr kumimoji="1" lang="en-US" altLang="ja-JP" sz="1600" i="1" dirty="0" smtClean="0">
                <a:latin typeface="Arial" pitchFamily="34" charset="0"/>
                <a:cs typeface="Arial" pitchFamily="34" charset="0"/>
              </a:rPr>
              <a:t>Action item at March EVS-GTR meeting in Tokyo </a:t>
            </a:r>
            <a:endParaRPr kumimoji="1" lang="ja-JP" altLang="en-US" sz="1600" i="1" dirty="0" err="1" smtClean="0">
              <a:latin typeface="Arial" pitchFamily="34" charset="0"/>
              <a:cs typeface="Arial" pitchFamily="34" charset="0"/>
            </a:endParaRPr>
          </a:p>
        </p:txBody>
      </p:sp>
      <p:sp>
        <p:nvSpPr>
          <p:cNvPr id="5" name="テキスト ボックス 4"/>
          <p:cNvSpPr txBox="1"/>
          <p:nvPr/>
        </p:nvSpPr>
        <p:spPr>
          <a:xfrm>
            <a:off x="627800" y="964960"/>
            <a:ext cx="7547211" cy="584775"/>
          </a:xfrm>
          <a:prstGeom prst="rect">
            <a:avLst/>
          </a:prstGeom>
          <a:noFill/>
        </p:spPr>
        <p:txBody>
          <a:bodyPr wrap="square" rtlCol="0">
            <a:spAutoFit/>
          </a:bodyPr>
          <a:lstStyle/>
          <a:p>
            <a:r>
              <a:rPr lang="en-US" altLang="ja-JP" sz="1600" dirty="0">
                <a:latin typeface="Arial" pitchFamily="34" charset="0"/>
                <a:cs typeface="Arial" pitchFamily="34" charset="0"/>
              </a:rPr>
              <a:t>China and Japan provide idea of how to confirm the functionality and reliability of isolation monitoring system</a:t>
            </a:r>
            <a:r>
              <a:rPr lang="en-US" altLang="ja-JP" sz="1600" dirty="0" smtClean="0">
                <a:latin typeface="Arial" pitchFamily="34" charset="0"/>
                <a:cs typeface="Arial" pitchFamily="34" charset="0"/>
              </a:rPr>
              <a:t>.</a:t>
            </a:r>
            <a:endParaRPr lang="en-US" altLang="ja-JP" sz="1600" dirty="0">
              <a:latin typeface="Arial" pitchFamily="34" charset="0"/>
              <a:cs typeface="Arial" pitchFamily="34" charset="0"/>
            </a:endParaRPr>
          </a:p>
        </p:txBody>
      </p:sp>
      <p:sp>
        <p:nvSpPr>
          <p:cNvPr id="7" name="テキスト ボックス 6"/>
          <p:cNvSpPr txBox="1"/>
          <p:nvPr/>
        </p:nvSpPr>
        <p:spPr>
          <a:xfrm>
            <a:off x="627800" y="1828799"/>
            <a:ext cx="8229597" cy="830997"/>
          </a:xfrm>
          <a:prstGeom prst="rect">
            <a:avLst/>
          </a:prstGeom>
          <a:noFill/>
        </p:spPr>
        <p:txBody>
          <a:bodyPr wrap="square" rtlCol="0">
            <a:spAutoFit/>
          </a:bodyPr>
          <a:lstStyle/>
          <a:p>
            <a:r>
              <a:rPr lang="en-US" altLang="ja-JP" sz="1600" dirty="0" smtClean="0">
                <a:latin typeface="Arial" pitchFamily="34" charset="0"/>
                <a:cs typeface="Arial" pitchFamily="34" charset="0"/>
              </a:rPr>
              <a:t>Basically, t</a:t>
            </a:r>
            <a:r>
              <a:rPr kumimoji="1" lang="en-US" altLang="ja-JP" sz="1600" dirty="0" smtClean="0">
                <a:latin typeface="Arial" pitchFamily="34" charset="0"/>
                <a:cs typeface="Arial" pitchFamily="34" charset="0"/>
              </a:rPr>
              <a:t>he </a:t>
            </a:r>
            <a:r>
              <a:rPr lang="en-US" altLang="ja-JP" sz="1600" dirty="0" smtClean="0">
                <a:latin typeface="Arial" pitchFamily="34" charset="0"/>
                <a:cs typeface="Arial" pitchFamily="34" charset="0"/>
              </a:rPr>
              <a:t>provisions</a:t>
            </a:r>
            <a:r>
              <a:rPr lang="en-US" altLang="ja-JP" sz="1600" dirty="0">
                <a:latin typeface="Arial" pitchFamily="34" charset="0"/>
                <a:cs typeface="Arial" pitchFamily="34" charset="0"/>
              </a:rPr>
              <a:t> for FCVs in </a:t>
            </a:r>
            <a:r>
              <a:rPr kumimoji="1" lang="en-US" altLang="ja-JP" sz="1600" dirty="0" smtClean="0">
                <a:latin typeface="Arial" pitchFamily="34" charset="0"/>
                <a:cs typeface="Arial" pitchFamily="34" charset="0"/>
              </a:rPr>
              <a:t>GTR No.13 and FMVSS305 are effective to confirm the functionality and reliability of isolation monitoring system. Specific </a:t>
            </a:r>
            <a:r>
              <a:rPr lang="en-US" altLang="ja-JP" sz="1600" dirty="0" smtClean="0">
                <a:latin typeface="Arial" pitchFamily="34" charset="0"/>
                <a:cs typeface="Arial" pitchFamily="34" charset="0"/>
              </a:rPr>
              <a:t>test</a:t>
            </a:r>
            <a:r>
              <a:rPr kumimoji="1" lang="en-US" altLang="ja-JP" sz="1600" dirty="0" smtClean="0">
                <a:latin typeface="Arial" pitchFamily="34" charset="0"/>
                <a:cs typeface="Arial" pitchFamily="34" charset="0"/>
              </a:rPr>
              <a:t> methods based on FMVSS305 are incorporated in China and Japan proposal. </a:t>
            </a:r>
            <a:endParaRPr kumimoji="1" lang="ja-JP" altLang="en-US" sz="1600" dirty="0" smtClean="0">
              <a:latin typeface="Arial" pitchFamily="34" charset="0"/>
              <a:cs typeface="Arial" pitchFamily="34" charset="0"/>
            </a:endParaRPr>
          </a:p>
        </p:txBody>
      </p:sp>
      <p:sp>
        <p:nvSpPr>
          <p:cNvPr id="8" name="右矢印 7"/>
          <p:cNvSpPr/>
          <p:nvPr/>
        </p:nvSpPr>
        <p:spPr>
          <a:xfrm rot="5400000">
            <a:off x="3841196" y="1428039"/>
            <a:ext cx="254018" cy="391994"/>
          </a:xfrm>
          <a:prstGeom prst="rightArrow">
            <a:avLst/>
          </a:prstGeom>
          <a:ln>
            <a:solidFill>
              <a:schemeClr val="tx1"/>
            </a:solidFill>
          </a:ln>
        </p:spPr>
        <p:txBody>
          <a:bodyPr wrap="square" rtlCol="0" anchor="ctr">
            <a:spAutoFit/>
          </a:bodyPr>
          <a:lstStyle/>
          <a:p>
            <a:pPr algn="ctr"/>
            <a:endParaRPr kumimoji="1" lang="ja-JP" altLang="en-US" dirty="0" smtClean="0">
              <a:latin typeface="Arial" pitchFamily="34" charset="0"/>
              <a:cs typeface="Arial" pitchFamily="34" charset="0"/>
            </a:endParaRPr>
          </a:p>
        </p:txBody>
      </p:sp>
      <p:sp>
        <p:nvSpPr>
          <p:cNvPr id="9" name="テキスト ボックス 8"/>
          <p:cNvSpPr txBox="1"/>
          <p:nvPr/>
        </p:nvSpPr>
        <p:spPr>
          <a:xfrm>
            <a:off x="32589" y="0"/>
            <a:ext cx="4099392" cy="400110"/>
          </a:xfrm>
          <a:prstGeom prst="rect">
            <a:avLst/>
          </a:prstGeom>
          <a:noFill/>
        </p:spPr>
        <p:txBody>
          <a:bodyPr wrap="none" rtlCol="0">
            <a:spAutoFit/>
          </a:bodyPr>
          <a:lstStyle/>
          <a:p>
            <a:r>
              <a:rPr kumimoji="1" lang="en-US" altLang="ja-JP" sz="2000" dirty="0" smtClean="0">
                <a:latin typeface="Arial" pitchFamily="34" charset="0"/>
                <a:cs typeface="Arial" pitchFamily="34" charset="0"/>
              </a:rPr>
              <a:t>China and Japan Proposal for TF1</a:t>
            </a:r>
            <a:endParaRPr kumimoji="1" lang="ja-JP" altLang="en-US" sz="2000" dirty="0" err="1" smtClean="0">
              <a:latin typeface="Arial" pitchFamily="34" charset="0"/>
              <a:cs typeface="Arial" pitchFamily="34" charset="0"/>
            </a:endParaRPr>
          </a:p>
        </p:txBody>
      </p:sp>
    </p:spTree>
    <p:extLst>
      <p:ext uri="{BB962C8B-B14F-4D97-AF65-F5344CB8AC3E}">
        <p14:creationId xmlns:p14="http://schemas.microsoft.com/office/powerpoint/2010/main" val="8762269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1272" y="1039741"/>
            <a:ext cx="7712765" cy="5755422"/>
          </a:xfrm>
          <a:prstGeom prst="rect">
            <a:avLst/>
          </a:prstGeom>
        </p:spPr>
        <p:txBody>
          <a:bodyPr wrap="square">
            <a:spAutoFit/>
          </a:bodyPr>
          <a:lstStyle/>
          <a:p>
            <a:r>
              <a:rPr lang="en-US" altLang="ja-JP" sz="1600" b="1" dirty="0">
                <a:latin typeface="Arial" pitchFamily="34" charset="0"/>
                <a:cs typeface="Arial" pitchFamily="34" charset="0"/>
              </a:rPr>
              <a:t>6.1.2. Confirmation method for functions of on-board isolation resistance monitoring system</a:t>
            </a:r>
          </a:p>
          <a:p>
            <a:r>
              <a:rPr lang="en-US" altLang="ja-JP" sz="1600" dirty="0" smtClean="0">
                <a:latin typeface="Arial" pitchFamily="34" charset="0"/>
                <a:cs typeface="Arial" pitchFamily="34" charset="0"/>
              </a:rPr>
              <a:t>The function of the on-board isolation resistance monitoring system shall be confirmed by the following method or a method equivalent to it.</a:t>
            </a:r>
          </a:p>
          <a:p>
            <a:endParaRPr lang="en-US" altLang="ja-JP" sz="1600" dirty="0" smtClean="0">
              <a:latin typeface="Arial" pitchFamily="34" charset="0"/>
              <a:cs typeface="Arial" pitchFamily="34" charset="0"/>
            </a:endParaRPr>
          </a:p>
          <a:p>
            <a:r>
              <a:rPr lang="en-US" altLang="ja-JP" sz="1600" dirty="0" smtClean="0">
                <a:latin typeface="Arial" pitchFamily="34" charset="0"/>
                <a:cs typeface="Arial" pitchFamily="34" charset="0"/>
              </a:rPr>
              <a:t>A resistor that </a:t>
            </a:r>
            <a:r>
              <a:rPr lang="en-US" altLang="ja-JP" sz="1600" strike="sngStrike" dirty="0" smtClean="0">
                <a:solidFill>
                  <a:srgbClr val="0000FF"/>
                </a:solidFill>
                <a:latin typeface="Arial" pitchFamily="34" charset="0"/>
                <a:cs typeface="Arial" pitchFamily="34" charset="0"/>
              </a:rPr>
              <a:t>does not</a:t>
            </a:r>
            <a:r>
              <a:rPr lang="en-US" altLang="ja-JP" sz="1600" dirty="0" smtClean="0">
                <a:latin typeface="Arial" pitchFamily="34" charset="0"/>
                <a:cs typeface="Arial" pitchFamily="34" charset="0"/>
              </a:rPr>
              <a:t> cause</a:t>
            </a:r>
            <a:r>
              <a:rPr lang="en-US" altLang="ja-JP" sz="1600" u="sng" dirty="0" smtClean="0">
                <a:solidFill>
                  <a:srgbClr val="FF0000"/>
                </a:solidFill>
                <a:latin typeface="Arial" pitchFamily="34" charset="0"/>
                <a:cs typeface="Arial" pitchFamily="34" charset="0"/>
              </a:rPr>
              <a:t>s</a:t>
            </a:r>
            <a:r>
              <a:rPr lang="en-US" altLang="ja-JP" sz="1600" dirty="0" smtClean="0">
                <a:latin typeface="Arial" pitchFamily="34" charset="0"/>
                <a:cs typeface="Arial" pitchFamily="34" charset="0"/>
              </a:rPr>
              <a:t> the isolation resistance between the terminal being monitored and the electrical chassis to drop below the minimum required isolation resistance value shall be inserted. The warning signal shall be activated. </a:t>
            </a:r>
          </a:p>
          <a:p>
            <a:endParaRPr lang="en-US" altLang="ja-JP" sz="1600" dirty="0">
              <a:latin typeface="Arial" pitchFamily="34" charset="0"/>
              <a:cs typeface="Arial" pitchFamily="34" charset="0"/>
            </a:endParaRPr>
          </a:p>
          <a:p>
            <a:r>
              <a:rPr lang="en-US" altLang="ja-JP" sz="1600" dirty="0" smtClean="0">
                <a:latin typeface="Arial" pitchFamily="34" charset="0"/>
                <a:cs typeface="Arial" pitchFamily="34" charset="0"/>
              </a:rPr>
              <a:t>The </a:t>
            </a:r>
            <a:r>
              <a:rPr lang="en-US" altLang="ja-JP" sz="1600" dirty="0">
                <a:latin typeface="Arial" pitchFamily="34" charset="0"/>
                <a:cs typeface="Arial" pitchFamily="34" charset="0"/>
              </a:rPr>
              <a:t>on-board isolation resistance monitoring system</a:t>
            </a:r>
            <a:r>
              <a:rPr lang="en-US" altLang="ja-JP" sz="1600" dirty="0" smtClean="0">
                <a:latin typeface="Arial" pitchFamily="34" charset="0"/>
                <a:cs typeface="Arial" pitchFamily="34" charset="0"/>
              </a:rPr>
              <a:t> </a:t>
            </a:r>
            <a:r>
              <a:rPr lang="en-US" altLang="ja-JP" sz="1600" dirty="0">
                <a:latin typeface="Arial" pitchFamily="34" charset="0"/>
                <a:cs typeface="Arial" pitchFamily="34" charset="0"/>
              </a:rPr>
              <a:t>shall be tested using the following procedure</a:t>
            </a:r>
            <a:r>
              <a:rPr lang="en-US" altLang="ja-JP" sz="1600" dirty="0" smtClean="0">
                <a:latin typeface="Arial" pitchFamily="34" charset="0"/>
                <a:cs typeface="Arial" pitchFamily="34" charset="0"/>
              </a:rPr>
              <a:t>.</a:t>
            </a:r>
          </a:p>
          <a:p>
            <a:endParaRPr lang="en-US" altLang="ja-JP" sz="1600" dirty="0" smtClean="0">
              <a:latin typeface="Arial" pitchFamily="34" charset="0"/>
              <a:cs typeface="Arial" pitchFamily="34" charset="0"/>
            </a:endParaRPr>
          </a:p>
          <a:p>
            <a:pPr marL="342900" indent="-342900">
              <a:buFont typeface="+mj-lt"/>
              <a:buAutoNum type="arabicPeriod"/>
            </a:pPr>
            <a:r>
              <a:rPr lang="en-US" altLang="ja-JP" sz="1600" dirty="0">
                <a:latin typeface="Arial" pitchFamily="34" charset="0"/>
                <a:cs typeface="Arial" pitchFamily="34" charset="0"/>
              </a:rPr>
              <a:t>Determine the isolation resistance, </a:t>
            </a:r>
            <a:r>
              <a:rPr lang="en-US" altLang="ja-JP" sz="1600" dirty="0" err="1">
                <a:latin typeface="Arial" pitchFamily="34" charset="0"/>
                <a:cs typeface="Arial" pitchFamily="34" charset="0"/>
              </a:rPr>
              <a:t>Ri</a:t>
            </a:r>
            <a:r>
              <a:rPr lang="en-US" altLang="ja-JP" sz="1600" dirty="0">
                <a:latin typeface="Arial" pitchFamily="34" charset="0"/>
                <a:cs typeface="Arial" pitchFamily="34" charset="0"/>
              </a:rPr>
              <a:t>, of the </a:t>
            </a:r>
            <a:r>
              <a:rPr lang="en-US" altLang="ja-JP" sz="1600" strike="sngStrike" dirty="0" smtClean="0">
                <a:solidFill>
                  <a:srgbClr val="0000FF"/>
                </a:solidFill>
                <a:latin typeface="Arial" pitchFamily="34" charset="0"/>
                <a:cs typeface="Arial" pitchFamily="34" charset="0"/>
              </a:rPr>
              <a:t>high voltage source</a:t>
            </a:r>
            <a:r>
              <a:rPr lang="en-US" altLang="ja-JP" sz="1600" dirty="0" smtClean="0">
                <a:latin typeface="Arial" pitchFamily="34" charset="0"/>
                <a:cs typeface="Arial" pitchFamily="34" charset="0"/>
              </a:rPr>
              <a:t> </a:t>
            </a:r>
            <a:r>
              <a:rPr lang="en-US" altLang="ja-JP" sz="1600" u="sng" dirty="0" smtClean="0">
                <a:solidFill>
                  <a:srgbClr val="FF0000"/>
                </a:solidFill>
                <a:latin typeface="Arial" pitchFamily="34" charset="0"/>
                <a:cs typeface="Arial" pitchFamily="34" charset="0"/>
              </a:rPr>
              <a:t>electric power train</a:t>
            </a:r>
            <a:r>
              <a:rPr lang="en-US" altLang="ja-JP" sz="1600" dirty="0" smtClean="0">
                <a:latin typeface="Arial" pitchFamily="34" charset="0"/>
                <a:cs typeface="Arial" pitchFamily="34" charset="0"/>
              </a:rPr>
              <a:t> with </a:t>
            </a:r>
            <a:r>
              <a:rPr lang="en-US" altLang="ja-JP" sz="1600" dirty="0">
                <a:latin typeface="Arial" pitchFamily="34" charset="0"/>
                <a:cs typeface="Arial" pitchFamily="34" charset="0"/>
              </a:rPr>
              <a:t>the electrical isolation monitoring system using the procedure outlined in </a:t>
            </a:r>
            <a:r>
              <a:rPr lang="en-US" altLang="ja-JP" sz="1600" strike="sngStrike" dirty="0" smtClean="0">
                <a:solidFill>
                  <a:srgbClr val="0000FF"/>
                </a:solidFill>
                <a:latin typeface="Arial" pitchFamily="34" charset="0"/>
                <a:cs typeface="Arial" pitchFamily="34" charset="0"/>
              </a:rPr>
              <a:t>S7.6.2 through S7.6.7</a:t>
            </a:r>
            <a:r>
              <a:rPr lang="en-US" altLang="ja-JP" sz="1600" dirty="0" smtClean="0">
                <a:latin typeface="Arial" pitchFamily="34" charset="0"/>
                <a:cs typeface="Arial" pitchFamily="34" charset="0"/>
              </a:rPr>
              <a:t> </a:t>
            </a:r>
            <a:r>
              <a:rPr lang="en-US" altLang="ja-JP" sz="1600" u="sng" dirty="0" smtClean="0">
                <a:solidFill>
                  <a:srgbClr val="FF0000"/>
                </a:solidFill>
                <a:latin typeface="Arial" pitchFamily="34" charset="0"/>
                <a:cs typeface="Arial" pitchFamily="34" charset="0"/>
              </a:rPr>
              <a:t>6.1.1</a:t>
            </a:r>
            <a:r>
              <a:rPr lang="en-US" altLang="ja-JP" sz="1600" dirty="0" smtClean="0">
                <a:latin typeface="Arial" pitchFamily="34" charset="0"/>
                <a:cs typeface="Arial" pitchFamily="34" charset="0"/>
              </a:rPr>
              <a:t>.</a:t>
            </a:r>
            <a:endParaRPr lang="en-US" altLang="ja-JP" sz="1600" dirty="0">
              <a:latin typeface="Arial" pitchFamily="34" charset="0"/>
              <a:cs typeface="Arial" pitchFamily="34" charset="0"/>
            </a:endParaRPr>
          </a:p>
          <a:p>
            <a:pPr marL="342900" indent="-342900">
              <a:buFont typeface="+mj-lt"/>
              <a:buAutoNum type="arabicPeriod"/>
            </a:pPr>
            <a:endParaRPr lang="en-US" altLang="ja-JP" sz="1600" dirty="0">
              <a:latin typeface="Arial" pitchFamily="34" charset="0"/>
              <a:cs typeface="Arial" pitchFamily="34" charset="0"/>
            </a:endParaRPr>
          </a:p>
          <a:p>
            <a:pPr marL="342900" indent="-342900">
              <a:buFont typeface="+mj-lt"/>
              <a:buAutoNum type="arabicPeriod"/>
            </a:pPr>
            <a:r>
              <a:rPr lang="en-US" altLang="ja-JP" sz="1600" u="sng" dirty="0">
                <a:solidFill>
                  <a:srgbClr val="FF0000"/>
                </a:solidFill>
                <a:latin typeface="Arial" pitchFamily="34" charset="0"/>
                <a:cs typeface="Arial" pitchFamily="34" charset="0"/>
              </a:rPr>
              <a:t>If the minimum isolation resistance value required in accordance with paragraphs 5.1.1.2.4.1 or 5.1.1.2.4.2. is 100 ohm/V</a:t>
            </a:r>
            <a:r>
              <a:rPr lang="en-US" altLang="ja-JP" sz="1600" dirty="0" smtClean="0">
                <a:latin typeface="Arial" pitchFamily="34" charset="0"/>
                <a:cs typeface="Arial" pitchFamily="34" charset="0"/>
              </a:rPr>
              <a:t>, insert </a:t>
            </a:r>
            <a:r>
              <a:rPr lang="en-US" altLang="ja-JP" sz="1600" dirty="0">
                <a:latin typeface="Arial" pitchFamily="34" charset="0"/>
                <a:cs typeface="Arial" pitchFamily="34" charset="0"/>
              </a:rPr>
              <a:t>a resistor with resistance Ro equal to or greater than 1/(1/(95 times the working voltage of </a:t>
            </a:r>
            <a:r>
              <a:rPr lang="en-US" altLang="ja-JP" sz="1600" dirty="0" smtClean="0">
                <a:latin typeface="Arial" pitchFamily="34" charset="0"/>
                <a:cs typeface="Arial" pitchFamily="34" charset="0"/>
              </a:rPr>
              <a:t>the </a:t>
            </a:r>
            <a:r>
              <a:rPr lang="en-US" altLang="ja-JP" sz="1600" strike="sngStrike" dirty="0" smtClean="0">
                <a:solidFill>
                  <a:srgbClr val="0000FF"/>
                </a:solidFill>
                <a:latin typeface="Arial" pitchFamily="34" charset="0"/>
                <a:cs typeface="Arial" pitchFamily="34" charset="0"/>
              </a:rPr>
              <a:t>high voltage source</a:t>
            </a:r>
            <a:r>
              <a:rPr lang="en-US" altLang="ja-JP" sz="1600" dirty="0" smtClean="0">
                <a:solidFill>
                  <a:srgbClr val="0000FF"/>
                </a:solidFill>
                <a:latin typeface="Arial" pitchFamily="34" charset="0"/>
                <a:cs typeface="Arial" pitchFamily="34" charset="0"/>
              </a:rPr>
              <a:t> </a:t>
            </a:r>
            <a:r>
              <a:rPr lang="en-US" altLang="ja-JP" sz="1600" u="sng" dirty="0">
                <a:solidFill>
                  <a:srgbClr val="FF0000"/>
                </a:solidFill>
                <a:latin typeface="Arial" pitchFamily="34" charset="0"/>
                <a:cs typeface="Arial" pitchFamily="34" charset="0"/>
              </a:rPr>
              <a:t>electric power train</a:t>
            </a:r>
            <a:r>
              <a:rPr lang="en-US" altLang="ja-JP" sz="1600" dirty="0" smtClean="0">
                <a:latin typeface="Arial" pitchFamily="34" charset="0"/>
                <a:cs typeface="Arial" pitchFamily="34" charset="0"/>
              </a:rPr>
              <a:t>) </a:t>
            </a:r>
            <a:r>
              <a:rPr lang="en-US" altLang="ja-JP" sz="1600" dirty="0">
                <a:latin typeface="Arial" pitchFamily="34" charset="0"/>
                <a:cs typeface="Arial" pitchFamily="34" charset="0"/>
              </a:rPr>
              <a:t>- 1/</a:t>
            </a:r>
            <a:r>
              <a:rPr lang="en-US" altLang="ja-JP" sz="1600" dirty="0" err="1">
                <a:latin typeface="Arial" pitchFamily="34" charset="0"/>
                <a:cs typeface="Arial" pitchFamily="34" charset="0"/>
              </a:rPr>
              <a:t>Ri</a:t>
            </a:r>
            <a:r>
              <a:rPr lang="en-US" altLang="ja-JP" sz="1600" dirty="0">
                <a:latin typeface="Arial" pitchFamily="34" charset="0"/>
                <a:cs typeface="Arial" pitchFamily="34" charset="0"/>
              </a:rPr>
              <a:t>) and less than 1/(1/(100 times the working voltage of </a:t>
            </a:r>
            <a:r>
              <a:rPr lang="en-US" altLang="ja-JP" sz="1600" dirty="0" smtClean="0">
                <a:latin typeface="Arial" pitchFamily="34" charset="0"/>
                <a:cs typeface="Arial" pitchFamily="34" charset="0"/>
              </a:rPr>
              <a:t>the </a:t>
            </a:r>
            <a:r>
              <a:rPr lang="en-US" altLang="ja-JP" sz="1600" strike="sngStrike" dirty="0" smtClean="0">
                <a:solidFill>
                  <a:srgbClr val="0000FF"/>
                </a:solidFill>
                <a:latin typeface="Arial" pitchFamily="34" charset="0"/>
                <a:cs typeface="Arial" pitchFamily="34" charset="0"/>
              </a:rPr>
              <a:t>high voltage source</a:t>
            </a:r>
            <a:r>
              <a:rPr lang="en-US" altLang="ja-JP" sz="1600" dirty="0" smtClean="0">
                <a:solidFill>
                  <a:srgbClr val="0000FF"/>
                </a:solidFill>
                <a:latin typeface="Arial" pitchFamily="34" charset="0"/>
                <a:cs typeface="Arial" pitchFamily="34" charset="0"/>
              </a:rPr>
              <a:t> </a:t>
            </a:r>
            <a:r>
              <a:rPr lang="en-US" altLang="ja-JP" sz="1600" u="sng" dirty="0">
                <a:solidFill>
                  <a:srgbClr val="FF0000"/>
                </a:solidFill>
                <a:latin typeface="Arial" pitchFamily="34" charset="0"/>
                <a:cs typeface="Arial" pitchFamily="34" charset="0"/>
              </a:rPr>
              <a:t>electric power train</a:t>
            </a:r>
            <a:r>
              <a:rPr lang="en-US" altLang="ja-JP" sz="1600" dirty="0" smtClean="0">
                <a:latin typeface="Arial" pitchFamily="34" charset="0"/>
                <a:cs typeface="Arial" pitchFamily="34" charset="0"/>
              </a:rPr>
              <a:t>) </a:t>
            </a:r>
            <a:r>
              <a:rPr lang="en-US" altLang="ja-JP" sz="1600" dirty="0">
                <a:latin typeface="Arial" pitchFamily="34" charset="0"/>
                <a:cs typeface="Arial" pitchFamily="34" charset="0"/>
              </a:rPr>
              <a:t>- 1/</a:t>
            </a:r>
            <a:r>
              <a:rPr lang="en-US" altLang="ja-JP" sz="1600" dirty="0" err="1">
                <a:latin typeface="Arial" pitchFamily="34" charset="0"/>
                <a:cs typeface="Arial" pitchFamily="34" charset="0"/>
              </a:rPr>
              <a:t>Ri</a:t>
            </a:r>
            <a:r>
              <a:rPr lang="en-US" altLang="ja-JP" sz="1600" dirty="0">
                <a:latin typeface="Arial" pitchFamily="34" charset="0"/>
                <a:cs typeface="Arial" pitchFamily="34" charset="0"/>
              </a:rPr>
              <a:t>) between </a:t>
            </a:r>
            <a:r>
              <a:rPr lang="en-US" altLang="ja-JP" sz="1600" dirty="0" smtClean="0">
                <a:latin typeface="Arial" pitchFamily="34" charset="0"/>
                <a:cs typeface="Arial" pitchFamily="34" charset="0"/>
              </a:rPr>
              <a:t>the </a:t>
            </a:r>
            <a:r>
              <a:rPr lang="en-US" altLang="ja-JP" sz="1600" strike="sngStrike" dirty="0" smtClean="0">
                <a:solidFill>
                  <a:srgbClr val="0000FF"/>
                </a:solidFill>
                <a:latin typeface="Arial" pitchFamily="34" charset="0"/>
                <a:cs typeface="Arial" pitchFamily="34" charset="0"/>
              </a:rPr>
              <a:t>positive</a:t>
            </a:r>
            <a:r>
              <a:rPr lang="en-US" altLang="ja-JP" sz="1600" dirty="0" smtClean="0">
                <a:latin typeface="Arial" pitchFamily="34" charset="0"/>
                <a:cs typeface="Arial" pitchFamily="34" charset="0"/>
              </a:rPr>
              <a:t> </a:t>
            </a:r>
            <a:r>
              <a:rPr lang="en-US" altLang="ja-JP" sz="1600" dirty="0">
                <a:latin typeface="Arial" pitchFamily="34" charset="0"/>
                <a:cs typeface="Arial" pitchFamily="34" charset="0"/>
              </a:rPr>
              <a:t>terminal of the </a:t>
            </a:r>
            <a:r>
              <a:rPr lang="en-US" altLang="ja-JP" sz="1600" strike="sngStrike" dirty="0" smtClean="0">
                <a:solidFill>
                  <a:srgbClr val="0000FF"/>
                </a:solidFill>
                <a:latin typeface="Arial" pitchFamily="34" charset="0"/>
                <a:cs typeface="Arial" pitchFamily="34" charset="0"/>
              </a:rPr>
              <a:t>high voltage source</a:t>
            </a:r>
            <a:r>
              <a:rPr lang="en-US" altLang="ja-JP" sz="1600" dirty="0" smtClean="0">
                <a:latin typeface="Arial" pitchFamily="34" charset="0"/>
                <a:cs typeface="Arial" pitchFamily="34" charset="0"/>
              </a:rPr>
              <a:t> </a:t>
            </a:r>
            <a:r>
              <a:rPr lang="en-US" altLang="ja-JP" sz="1600" u="sng" dirty="0" smtClean="0">
                <a:solidFill>
                  <a:srgbClr val="FF0000"/>
                </a:solidFill>
                <a:latin typeface="Arial" pitchFamily="34" charset="0"/>
                <a:cs typeface="Arial" pitchFamily="34" charset="0"/>
              </a:rPr>
              <a:t>electric </a:t>
            </a:r>
            <a:r>
              <a:rPr lang="en-US" altLang="ja-JP" sz="1600" u="sng" dirty="0">
                <a:solidFill>
                  <a:srgbClr val="FF0000"/>
                </a:solidFill>
                <a:latin typeface="Arial" pitchFamily="34" charset="0"/>
                <a:cs typeface="Arial" pitchFamily="34" charset="0"/>
              </a:rPr>
              <a:t>power train</a:t>
            </a:r>
            <a:r>
              <a:rPr lang="en-US" altLang="ja-JP" sz="1600" dirty="0">
                <a:solidFill>
                  <a:srgbClr val="FF0000"/>
                </a:solidFill>
                <a:latin typeface="Arial" pitchFamily="34" charset="0"/>
                <a:cs typeface="Arial" pitchFamily="34" charset="0"/>
              </a:rPr>
              <a:t> </a:t>
            </a:r>
            <a:r>
              <a:rPr lang="en-US" altLang="ja-JP" sz="1600" dirty="0" smtClean="0">
                <a:latin typeface="Arial" pitchFamily="34" charset="0"/>
                <a:cs typeface="Arial" pitchFamily="34" charset="0"/>
              </a:rPr>
              <a:t>and </a:t>
            </a:r>
            <a:r>
              <a:rPr lang="en-US" altLang="ja-JP" sz="1600" dirty="0">
                <a:latin typeface="Arial" pitchFamily="34" charset="0"/>
                <a:cs typeface="Arial" pitchFamily="34" charset="0"/>
              </a:rPr>
              <a:t>the electrical chassis. </a:t>
            </a:r>
            <a:endParaRPr lang="en-US" altLang="ja-JP" sz="1600" dirty="0" smtClean="0">
              <a:latin typeface="Arial" pitchFamily="34" charset="0"/>
              <a:cs typeface="Arial" pitchFamily="34" charset="0"/>
            </a:endParaRPr>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3</a:t>
            </a:fld>
            <a:endParaRPr kumimoji="1" lang="ja-JP" altLang="en-US"/>
          </a:p>
        </p:txBody>
      </p:sp>
      <p:sp>
        <p:nvSpPr>
          <p:cNvPr id="6" name="右中かっこ 5"/>
          <p:cNvSpPr/>
          <p:nvPr/>
        </p:nvSpPr>
        <p:spPr>
          <a:xfrm>
            <a:off x="7644524" y="1157691"/>
            <a:ext cx="265045" cy="1908314"/>
          </a:xfrm>
          <a:prstGeom prst="rightBrace">
            <a:avLst>
              <a:gd name="adj1" fmla="val 42708"/>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 name="右中かっこ 6"/>
          <p:cNvSpPr/>
          <p:nvPr/>
        </p:nvSpPr>
        <p:spPr>
          <a:xfrm>
            <a:off x="7651149" y="3105760"/>
            <a:ext cx="245167" cy="3540703"/>
          </a:xfrm>
          <a:prstGeom prst="rightBrace">
            <a:avLst>
              <a:gd name="adj1" fmla="val 42708"/>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8" name="テキスト ボックス 7"/>
          <p:cNvSpPr txBox="1"/>
          <p:nvPr/>
        </p:nvSpPr>
        <p:spPr>
          <a:xfrm>
            <a:off x="7896316" y="1750147"/>
            <a:ext cx="993912" cy="738664"/>
          </a:xfrm>
          <a:prstGeom prst="rect">
            <a:avLst/>
          </a:prstGeom>
          <a:noFill/>
        </p:spPr>
        <p:txBody>
          <a:bodyPr wrap="square" rtlCol="0">
            <a:spAutoFit/>
          </a:bodyPr>
          <a:lstStyle/>
          <a:p>
            <a:r>
              <a:rPr kumimoji="1" lang="en-US" altLang="ja-JP" sz="1400" i="1" dirty="0" smtClean="0">
                <a:latin typeface="Arial" pitchFamily="34" charset="0"/>
                <a:cs typeface="Arial" pitchFamily="34" charset="0"/>
              </a:rPr>
              <a:t>Current EVS-GTR Draft</a:t>
            </a:r>
            <a:endParaRPr kumimoji="1" lang="ja-JP" altLang="en-US" sz="1400" i="1" dirty="0">
              <a:latin typeface="Arial" pitchFamily="34" charset="0"/>
              <a:cs typeface="Arial" pitchFamily="34" charset="0"/>
            </a:endParaRPr>
          </a:p>
        </p:txBody>
      </p:sp>
      <p:sp>
        <p:nvSpPr>
          <p:cNvPr id="9" name="テキスト ボックス 8"/>
          <p:cNvSpPr txBox="1"/>
          <p:nvPr/>
        </p:nvSpPr>
        <p:spPr>
          <a:xfrm>
            <a:off x="7896316" y="4285206"/>
            <a:ext cx="1231427" cy="1323439"/>
          </a:xfrm>
          <a:prstGeom prst="rect">
            <a:avLst/>
          </a:prstGeom>
          <a:noFill/>
        </p:spPr>
        <p:txBody>
          <a:bodyPr wrap="none" rtlCol="0">
            <a:spAutoFit/>
          </a:bodyPr>
          <a:lstStyle/>
          <a:p>
            <a:r>
              <a:rPr kumimoji="1" lang="en-US" altLang="ja-JP" sz="1600" i="1" dirty="0" smtClean="0">
                <a:latin typeface="Arial" pitchFamily="34" charset="0"/>
                <a:cs typeface="Arial" pitchFamily="34" charset="0"/>
              </a:rPr>
              <a:t>Additional</a:t>
            </a:r>
            <a:r>
              <a:rPr lang="ja-JP" altLang="en-US" sz="1600" i="1" dirty="0" smtClean="0">
                <a:latin typeface="Arial" pitchFamily="34" charset="0"/>
                <a:cs typeface="Arial" pitchFamily="34" charset="0"/>
              </a:rPr>
              <a:t> </a:t>
            </a:r>
            <a:endParaRPr lang="en-US" altLang="ja-JP" sz="1600" i="1" dirty="0" smtClean="0">
              <a:latin typeface="Arial" pitchFamily="34" charset="0"/>
              <a:cs typeface="Arial" pitchFamily="34" charset="0"/>
            </a:endParaRPr>
          </a:p>
          <a:p>
            <a:r>
              <a:rPr kumimoji="1" lang="en-US" altLang="ja-JP" sz="1600" i="1" dirty="0" smtClean="0">
                <a:latin typeface="Arial" pitchFamily="34" charset="0"/>
                <a:cs typeface="Arial" pitchFamily="34" charset="0"/>
              </a:rPr>
              <a:t>Text</a:t>
            </a:r>
            <a:r>
              <a:rPr lang="en-US" altLang="ja-JP" sz="1600" i="1" dirty="0">
                <a:latin typeface="Arial" pitchFamily="34" charset="0"/>
                <a:cs typeface="Arial" pitchFamily="34" charset="0"/>
              </a:rPr>
              <a:t> </a:t>
            </a:r>
            <a:endParaRPr lang="en-US" altLang="ja-JP" sz="1600" i="1" dirty="0" smtClean="0">
              <a:latin typeface="Arial" pitchFamily="34" charset="0"/>
              <a:cs typeface="Arial" pitchFamily="34" charset="0"/>
            </a:endParaRPr>
          </a:p>
          <a:p>
            <a:r>
              <a:rPr kumimoji="1" lang="en-US" altLang="ja-JP" sz="1600" i="1" dirty="0" smtClean="0">
                <a:latin typeface="Arial" pitchFamily="34" charset="0"/>
                <a:cs typeface="Arial" pitchFamily="34" charset="0"/>
              </a:rPr>
              <a:t>Proposal</a:t>
            </a:r>
          </a:p>
          <a:p>
            <a:r>
              <a:rPr lang="en-US" altLang="ja-JP" sz="1600" i="1" dirty="0">
                <a:latin typeface="Arial" pitchFamily="34" charset="0"/>
                <a:cs typeface="Arial" pitchFamily="34" charset="0"/>
              </a:rPr>
              <a:t>b</a:t>
            </a:r>
            <a:r>
              <a:rPr lang="en-US" altLang="ja-JP" sz="1600" i="1" dirty="0" smtClean="0">
                <a:latin typeface="Arial" pitchFamily="34" charset="0"/>
                <a:cs typeface="Arial" pitchFamily="34" charset="0"/>
              </a:rPr>
              <a:t>ased on </a:t>
            </a:r>
          </a:p>
          <a:p>
            <a:r>
              <a:rPr lang="en-US" altLang="ja-JP" sz="1600" i="1" dirty="0" smtClean="0">
                <a:latin typeface="Arial" pitchFamily="34" charset="0"/>
                <a:cs typeface="Arial" pitchFamily="34" charset="0"/>
              </a:rPr>
              <a:t>FMVSS305</a:t>
            </a:r>
            <a:endParaRPr kumimoji="1" lang="en-US" altLang="ja-JP" sz="1600" i="1" dirty="0" smtClean="0">
              <a:latin typeface="Arial" pitchFamily="34" charset="0"/>
              <a:cs typeface="Arial" pitchFamily="34" charset="0"/>
            </a:endParaRPr>
          </a:p>
        </p:txBody>
      </p:sp>
      <p:sp>
        <p:nvSpPr>
          <p:cNvPr id="10" name="テキスト ボックス 9"/>
          <p:cNvSpPr txBox="1"/>
          <p:nvPr/>
        </p:nvSpPr>
        <p:spPr>
          <a:xfrm>
            <a:off x="79520" y="560781"/>
            <a:ext cx="3821880" cy="338554"/>
          </a:xfrm>
          <a:prstGeom prst="rect">
            <a:avLst/>
          </a:prstGeom>
          <a:noFill/>
          <a:ln>
            <a:solidFill>
              <a:schemeClr val="tx1"/>
            </a:solidFill>
          </a:ln>
        </p:spPr>
        <p:txBody>
          <a:bodyPr wrap="none" rtlCol="0">
            <a:spAutoFit/>
          </a:bodyPr>
          <a:lstStyle/>
          <a:p>
            <a:r>
              <a:rPr kumimoji="1" lang="en-US" altLang="ja-JP" sz="1600" b="1" i="1" dirty="0" smtClean="0">
                <a:latin typeface="Arial" pitchFamily="34" charset="0"/>
                <a:cs typeface="Arial" pitchFamily="34" charset="0"/>
              </a:rPr>
              <a:t>Proposed text form China and Japan</a:t>
            </a:r>
            <a:endParaRPr kumimoji="1" lang="ja-JP" altLang="en-US" sz="1600" b="1" i="1" dirty="0">
              <a:latin typeface="Arial" pitchFamily="34" charset="0"/>
              <a:cs typeface="Arial" pitchFamily="34" charset="0"/>
            </a:endParaRPr>
          </a:p>
        </p:txBody>
      </p:sp>
      <p:sp>
        <p:nvSpPr>
          <p:cNvPr id="11" name="テキスト ボックス 10"/>
          <p:cNvSpPr txBox="1"/>
          <p:nvPr/>
        </p:nvSpPr>
        <p:spPr>
          <a:xfrm>
            <a:off x="32589" y="0"/>
            <a:ext cx="4099392" cy="400110"/>
          </a:xfrm>
          <a:prstGeom prst="rect">
            <a:avLst/>
          </a:prstGeom>
          <a:noFill/>
        </p:spPr>
        <p:txBody>
          <a:bodyPr wrap="none" rtlCol="0">
            <a:spAutoFit/>
          </a:bodyPr>
          <a:lstStyle/>
          <a:p>
            <a:r>
              <a:rPr kumimoji="1" lang="en-US" altLang="ja-JP" sz="2000" dirty="0" smtClean="0">
                <a:latin typeface="Arial" pitchFamily="34" charset="0"/>
                <a:cs typeface="Arial" pitchFamily="34" charset="0"/>
              </a:rPr>
              <a:t>China and Japan Proposal for TF1</a:t>
            </a:r>
            <a:endParaRPr kumimoji="1" lang="ja-JP" altLang="en-US" sz="2000" dirty="0" err="1" smtClean="0">
              <a:latin typeface="Arial" pitchFamily="34" charset="0"/>
              <a:cs typeface="Arial" pitchFamily="34" charset="0"/>
            </a:endParaRPr>
          </a:p>
        </p:txBody>
      </p:sp>
    </p:spTree>
    <p:extLst>
      <p:ext uri="{BB962C8B-B14F-4D97-AF65-F5344CB8AC3E}">
        <p14:creationId xmlns:p14="http://schemas.microsoft.com/office/powerpoint/2010/main" val="2978135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2D8002D-B5B0-4BAC-B1F6-782DDCCE6D9C}" type="slidenum">
              <a:rPr kumimoji="1" lang="ja-JP" altLang="en-US" smtClean="0"/>
              <a:t>4</a:t>
            </a:fld>
            <a:endParaRPr kumimoji="1" lang="ja-JP" altLang="en-US"/>
          </a:p>
        </p:txBody>
      </p:sp>
      <p:sp>
        <p:nvSpPr>
          <p:cNvPr id="3" name="正方形/長方形 2"/>
          <p:cNvSpPr/>
          <p:nvPr/>
        </p:nvSpPr>
        <p:spPr>
          <a:xfrm>
            <a:off x="132523" y="1175951"/>
            <a:ext cx="7487477" cy="2308324"/>
          </a:xfrm>
          <a:prstGeom prst="rect">
            <a:avLst/>
          </a:prstGeom>
        </p:spPr>
        <p:txBody>
          <a:bodyPr wrap="square">
            <a:spAutoFit/>
          </a:bodyPr>
          <a:lstStyle/>
          <a:p>
            <a:pPr marL="342900" indent="-342900">
              <a:buFont typeface="+mj-lt"/>
              <a:buAutoNum type="arabicPeriod" startAt="3"/>
            </a:pPr>
            <a:r>
              <a:rPr lang="en-US" altLang="ja-JP" sz="1600" u="sng" dirty="0">
                <a:solidFill>
                  <a:srgbClr val="FF0000"/>
                </a:solidFill>
                <a:latin typeface="Arial" pitchFamily="34" charset="0"/>
                <a:cs typeface="Arial" pitchFamily="34" charset="0"/>
              </a:rPr>
              <a:t>If the minimum isolation resistance value required in accordance with paragraphs 5.1.1.2.4.1 or 5.1.1.2.4.2. is </a:t>
            </a:r>
            <a:r>
              <a:rPr lang="en-US" altLang="ja-JP" sz="1600" u="sng" dirty="0" smtClean="0">
                <a:solidFill>
                  <a:srgbClr val="FF0000"/>
                </a:solidFill>
                <a:latin typeface="Arial" pitchFamily="34" charset="0"/>
                <a:cs typeface="Arial" pitchFamily="34" charset="0"/>
              </a:rPr>
              <a:t>500 </a:t>
            </a:r>
            <a:r>
              <a:rPr lang="en-US" altLang="ja-JP" sz="1600" u="sng" dirty="0">
                <a:solidFill>
                  <a:srgbClr val="FF0000"/>
                </a:solidFill>
                <a:latin typeface="Arial" pitchFamily="34" charset="0"/>
                <a:cs typeface="Arial" pitchFamily="34" charset="0"/>
              </a:rPr>
              <a:t>ohm/V, insert a resistor with resistance Ro equal to or greater than 1/(1/(475 times the working voltage of the electric power train) - 1/</a:t>
            </a:r>
            <a:r>
              <a:rPr lang="en-US" altLang="ja-JP" sz="1600" u="sng" dirty="0" err="1">
                <a:solidFill>
                  <a:srgbClr val="FF0000"/>
                </a:solidFill>
                <a:latin typeface="Arial" pitchFamily="34" charset="0"/>
                <a:cs typeface="Arial" pitchFamily="34" charset="0"/>
              </a:rPr>
              <a:t>Ri</a:t>
            </a:r>
            <a:r>
              <a:rPr lang="en-US" altLang="ja-JP" sz="1600" u="sng" dirty="0">
                <a:solidFill>
                  <a:srgbClr val="FF0000"/>
                </a:solidFill>
                <a:latin typeface="Arial" pitchFamily="34" charset="0"/>
                <a:cs typeface="Arial" pitchFamily="34" charset="0"/>
              </a:rPr>
              <a:t>) and less than 1/(1/(500 times the working voltage of the electric power train) - 1/</a:t>
            </a:r>
            <a:r>
              <a:rPr lang="en-US" altLang="ja-JP" sz="1600" u="sng" dirty="0" err="1">
                <a:solidFill>
                  <a:srgbClr val="FF0000"/>
                </a:solidFill>
                <a:latin typeface="Arial" pitchFamily="34" charset="0"/>
                <a:cs typeface="Arial" pitchFamily="34" charset="0"/>
              </a:rPr>
              <a:t>Ri</a:t>
            </a:r>
            <a:r>
              <a:rPr lang="en-US" altLang="ja-JP" sz="1600" u="sng" dirty="0">
                <a:solidFill>
                  <a:srgbClr val="FF0000"/>
                </a:solidFill>
                <a:latin typeface="Arial" pitchFamily="34" charset="0"/>
                <a:cs typeface="Arial" pitchFamily="34" charset="0"/>
              </a:rPr>
              <a:t>) between the terminal of the electric power train and the electrical chassis.</a:t>
            </a:r>
            <a:r>
              <a:rPr lang="en-US" altLang="ja-JP" sz="1600" dirty="0">
                <a:latin typeface="Arial" pitchFamily="34" charset="0"/>
                <a:cs typeface="Arial" pitchFamily="34" charset="0"/>
              </a:rPr>
              <a:t> </a:t>
            </a:r>
          </a:p>
          <a:p>
            <a:pPr marL="342900" indent="-342900">
              <a:buFont typeface="+mj-lt"/>
              <a:buAutoNum type="arabicPeriod" startAt="3"/>
            </a:pPr>
            <a:endParaRPr lang="en-US" altLang="ja-JP" sz="1600" dirty="0">
              <a:latin typeface="Arial" pitchFamily="34" charset="0"/>
              <a:cs typeface="Arial" pitchFamily="34" charset="0"/>
            </a:endParaRPr>
          </a:p>
          <a:p>
            <a:pPr marL="342900" indent="-342900">
              <a:buFont typeface="+mj-lt"/>
              <a:buAutoNum type="arabicPeriod" startAt="3"/>
            </a:pPr>
            <a:r>
              <a:rPr lang="en-US" altLang="ja-JP" sz="1600" dirty="0">
                <a:latin typeface="Arial" pitchFamily="34" charset="0"/>
                <a:cs typeface="Arial" pitchFamily="34" charset="0"/>
              </a:rPr>
              <a:t>The electrical isolation monitoring system indicator shall display a warning visible to the driver seated in the driver’s designated seating position.</a:t>
            </a:r>
          </a:p>
        </p:txBody>
      </p:sp>
      <p:sp>
        <p:nvSpPr>
          <p:cNvPr id="6" name="右中かっこ 5"/>
          <p:cNvSpPr/>
          <p:nvPr/>
        </p:nvSpPr>
        <p:spPr>
          <a:xfrm>
            <a:off x="7719390" y="809204"/>
            <a:ext cx="298176" cy="2388463"/>
          </a:xfrm>
          <a:prstGeom prst="rightBrace">
            <a:avLst>
              <a:gd name="adj1" fmla="val 42708"/>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 name="テキスト ボックス 6"/>
          <p:cNvSpPr txBox="1"/>
          <p:nvPr/>
        </p:nvSpPr>
        <p:spPr>
          <a:xfrm>
            <a:off x="7964556" y="1665666"/>
            <a:ext cx="1231427" cy="1323439"/>
          </a:xfrm>
          <a:prstGeom prst="rect">
            <a:avLst/>
          </a:prstGeom>
          <a:noFill/>
        </p:spPr>
        <p:txBody>
          <a:bodyPr wrap="none" rtlCol="0">
            <a:spAutoFit/>
          </a:bodyPr>
          <a:lstStyle/>
          <a:p>
            <a:r>
              <a:rPr kumimoji="1" lang="en-US" altLang="ja-JP" sz="1600" i="1" dirty="0" smtClean="0">
                <a:latin typeface="Arial" pitchFamily="34" charset="0"/>
                <a:cs typeface="Arial" pitchFamily="34" charset="0"/>
              </a:rPr>
              <a:t>Additional</a:t>
            </a:r>
            <a:r>
              <a:rPr lang="ja-JP" altLang="en-US" sz="1600" i="1" dirty="0" smtClean="0">
                <a:latin typeface="Arial" pitchFamily="34" charset="0"/>
                <a:cs typeface="Arial" pitchFamily="34" charset="0"/>
              </a:rPr>
              <a:t> </a:t>
            </a:r>
            <a:endParaRPr lang="en-US" altLang="ja-JP" sz="1600" i="1" dirty="0" smtClean="0">
              <a:latin typeface="Arial" pitchFamily="34" charset="0"/>
              <a:cs typeface="Arial" pitchFamily="34" charset="0"/>
            </a:endParaRPr>
          </a:p>
          <a:p>
            <a:r>
              <a:rPr kumimoji="1" lang="en-US" altLang="ja-JP" sz="1600" i="1" dirty="0" smtClean="0">
                <a:latin typeface="Arial" pitchFamily="34" charset="0"/>
                <a:cs typeface="Arial" pitchFamily="34" charset="0"/>
              </a:rPr>
              <a:t>Text</a:t>
            </a:r>
            <a:r>
              <a:rPr lang="en-US" altLang="ja-JP" sz="1600" i="1" dirty="0">
                <a:latin typeface="Arial" pitchFamily="34" charset="0"/>
                <a:cs typeface="Arial" pitchFamily="34" charset="0"/>
              </a:rPr>
              <a:t> </a:t>
            </a:r>
            <a:endParaRPr lang="en-US" altLang="ja-JP" sz="1600" i="1" dirty="0" smtClean="0">
              <a:latin typeface="Arial" pitchFamily="34" charset="0"/>
              <a:cs typeface="Arial" pitchFamily="34" charset="0"/>
            </a:endParaRPr>
          </a:p>
          <a:p>
            <a:r>
              <a:rPr kumimoji="1" lang="en-US" altLang="ja-JP" sz="1600" i="1" dirty="0" smtClean="0">
                <a:latin typeface="Arial" pitchFamily="34" charset="0"/>
                <a:cs typeface="Arial" pitchFamily="34" charset="0"/>
              </a:rPr>
              <a:t>Proposal</a:t>
            </a:r>
          </a:p>
          <a:p>
            <a:r>
              <a:rPr lang="en-US" altLang="ja-JP" sz="1600" i="1" dirty="0">
                <a:latin typeface="Arial" pitchFamily="34" charset="0"/>
                <a:cs typeface="Arial" pitchFamily="34" charset="0"/>
              </a:rPr>
              <a:t>b</a:t>
            </a:r>
            <a:r>
              <a:rPr lang="en-US" altLang="ja-JP" sz="1600" i="1" dirty="0" smtClean="0">
                <a:latin typeface="Arial" pitchFamily="34" charset="0"/>
                <a:cs typeface="Arial" pitchFamily="34" charset="0"/>
              </a:rPr>
              <a:t>ased on </a:t>
            </a:r>
          </a:p>
          <a:p>
            <a:r>
              <a:rPr lang="en-US" altLang="ja-JP" sz="1600" i="1" dirty="0" smtClean="0">
                <a:latin typeface="Arial" pitchFamily="34" charset="0"/>
                <a:cs typeface="Arial" pitchFamily="34" charset="0"/>
              </a:rPr>
              <a:t>FMVSS305</a:t>
            </a:r>
            <a:endParaRPr kumimoji="1" lang="en-US" altLang="ja-JP" sz="1600" i="1" dirty="0" smtClean="0">
              <a:latin typeface="Arial" pitchFamily="34" charset="0"/>
              <a:cs typeface="Arial" pitchFamily="34" charset="0"/>
            </a:endParaRPr>
          </a:p>
        </p:txBody>
      </p:sp>
      <p:sp>
        <p:nvSpPr>
          <p:cNvPr id="9" name="テキスト ボックス 8"/>
          <p:cNvSpPr txBox="1"/>
          <p:nvPr/>
        </p:nvSpPr>
        <p:spPr>
          <a:xfrm>
            <a:off x="79520" y="560781"/>
            <a:ext cx="3821880" cy="338554"/>
          </a:xfrm>
          <a:prstGeom prst="rect">
            <a:avLst/>
          </a:prstGeom>
          <a:noFill/>
          <a:ln>
            <a:solidFill>
              <a:schemeClr val="tx1"/>
            </a:solidFill>
          </a:ln>
        </p:spPr>
        <p:txBody>
          <a:bodyPr wrap="none" rtlCol="0">
            <a:spAutoFit/>
          </a:bodyPr>
          <a:lstStyle/>
          <a:p>
            <a:r>
              <a:rPr kumimoji="1" lang="en-US" altLang="ja-JP" sz="1600" b="1" i="1" dirty="0" smtClean="0">
                <a:latin typeface="Arial" pitchFamily="34" charset="0"/>
                <a:cs typeface="Arial" pitchFamily="34" charset="0"/>
              </a:rPr>
              <a:t>Proposed text form China and Japan</a:t>
            </a:r>
            <a:endParaRPr kumimoji="1" lang="ja-JP" altLang="en-US" sz="1600" b="1" i="1" dirty="0">
              <a:latin typeface="Arial" pitchFamily="34" charset="0"/>
              <a:cs typeface="Arial" pitchFamily="34" charset="0"/>
            </a:endParaRPr>
          </a:p>
        </p:txBody>
      </p:sp>
      <p:sp>
        <p:nvSpPr>
          <p:cNvPr id="10" name="テキスト ボックス 9"/>
          <p:cNvSpPr txBox="1"/>
          <p:nvPr/>
        </p:nvSpPr>
        <p:spPr>
          <a:xfrm>
            <a:off x="32589" y="0"/>
            <a:ext cx="4099392" cy="400110"/>
          </a:xfrm>
          <a:prstGeom prst="rect">
            <a:avLst/>
          </a:prstGeom>
          <a:noFill/>
        </p:spPr>
        <p:txBody>
          <a:bodyPr wrap="none" rtlCol="0">
            <a:spAutoFit/>
          </a:bodyPr>
          <a:lstStyle/>
          <a:p>
            <a:r>
              <a:rPr kumimoji="1" lang="en-US" altLang="ja-JP" sz="2000" dirty="0" smtClean="0">
                <a:latin typeface="Arial" pitchFamily="34" charset="0"/>
                <a:cs typeface="Arial" pitchFamily="34" charset="0"/>
              </a:rPr>
              <a:t>China and Japan Proposal for TF1</a:t>
            </a:r>
            <a:endParaRPr kumimoji="1" lang="ja-JP" altLang="en-US" sz="2000" dirty="0" err="1" smtClean="0">
              <a:latin typeface="Arial" pitchFamily="34" charset="0"/>
              <a:cs typeface="Arial" pitchFamily="34" charset="0"/>
            </a:endParaRPr>
          </a:p>
        </p:txBody>
      </p:sp>
    </p:spTree>
    <p:extLst>
      <p:ext uri="{BB962C8B-B14F-4D97-AF65-F5344CB8AC3E}">
        <p14:creationId xmlns:p14="http://schemas.microsoft.com/office/powerpoint/2010/main" val="13045277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0" y="1113175"/>
            <a:ext cx="9144000" cy="4278094"/>
          </a:xfrm>
          <a:prstGeom prst="rect">
            <a:avLst/>
          </a:prstGeom>
          <a:noFill/>
        </p:spPr>
        <p:txBody>
          <a:bodyPr wrap="square" rtlCol="0">
            <a:spAutoFit/>
          </a:bodyPr>
          <a:lstStyle/>
          <a:p>
            <a:r>
              <a:rPr lang="en-US" altLang="ja-JP" sz="1600" b="1" dirty="0" smtClean="0">
                <a:latin typeface="Arial" pitchFamily="34" charset="0"/>
                <a:cs typeface="Arial" pitchFamily="34" charset="0"/>
              </a:rPr>
              <a:t>5.X Protection </a:t>
            </a:r>
            <a:r>
              <a:rPr lang="en-US" altLang="ja-JP" sz="1600" b="1" dirty="0">
                <a:latin typeface="Arial" pitchFamily="34" charset="0"/>
                <a:cs typeface="Arial" pitchFamily="34" charset="0"/>
              </a:rPr>
              <a:t>against water effects  (EVS-08-17e)</a:t>
            </a:r>
          </a:p>
          <a:p>
            <a:r>
              <a:rPr lang="en-US" altLang="ja-JP" sz="1600" dirty="0">
                <a:latin typeface="Arial" pitchFamily="34" charset="0"/>
                <a:cs typeface="Arial" pitchFamily="34" charset="0"/>
              </a:rPr>
              <a:t>Protection against water effects shall be provided by an isolation resistance monitoring system, or by protecting or shielding the voltage class B equipment from exposure to water. If the vehicle is equipped with an isolation resistance monitoring system, the requirements of 5.X.1 </a:t>
            </a:r>
            <a:r>
              <a:rPr lang="en-US" altLang="ja-JP" sz="1600" dirty="0" smtClean="0">
                <a:latin typeface="Arial" pitchFamily="34" charset="0"/>
                <a:cs typeface="Arial" pitchFamily="34" charset="0"/>
              </a:rPr>
              <a:t>shall </a:t>
            </a:r>
            <a:r>
              <a:rPr lang="en-US" altLang="ja-JP" sz="1600" dirty="0">
                <a:latin typeface="Arial" pitchFamily="34" charset="0"/>
                <a:cs typeface="Arial" pitchFamily="34" charset="0"/>
              </a:rPr>
              <a:t>apply. If the vehicle is not equipped with an isolation resistance monitoring system, the tests given in 6.X.1 shall be performed in order that the requirements of </a:t>
            </a:r>
            <a:r>
              <a:rPr lang="en-US" altLang="ja-JP" sz="1600" dirty="0" smtClean="0">
                <a:latin typeface="Arial" pitchFamily="34" charset="0"/>
                <a:cs typeface="Arial" pitchFamily="34" charset="0"/>
              </a:rPr>
              <a:t>5.X.2 </a:t>
            </a:r>
            <a:r>
              <a:rPr lang="en-US" altLang="ja-JP" sz="1600" dirty="0">
                <a:latin typeface="Arial" pitchFamily="34" charset="0"/>
                <a:cs typeface="Arial" pitchFamily="34" charset="0"/>
              </a:rPr>
              <a:t>are met. </a:t>
            </a:r>
            <a:endParaRPr lang="en-US" altLang="ja-JP" sz="1600" dirty="0" smtClean="0">
              <a:latin typeface="Arial" pitchFamily="34" charset="0"/>
              <a:cs typeface="Arial" pitchFamily="34" charset="0"/>
            </a:endParaRPr>
          </a:p>
          <a:p>
            <a:endParaRPr lang="en-US" altLang="ja-JP" sz="1600" dirty="0">
              <a:latin typeface="Arial" pitchFamily="34" charset="0"/>
              <a:cs typeface="Arial" pitchFamily="34" charset="0"/>
            </a:endParaRPr>
          </a:p>
          <a:p>
            <a:r>
              <a:rPr lang="en-US" altLang="ja-JP" sz="1600" b="1" dirty="0" smtClean="0">
                <a:latin typeface="Arial" pitchFamily="34" charset="0"/>
                <a:cs typeface="Arial" pitchFamily="34" charset="0"/>
              </a:rPr>
              <a:t>5.X.1</a:t>
            </a:r>
            <a:r>
              <a:rPr lang="en-US" altLang="ja-JP" sz="1600" dirty="0" smtClean="0">
                <a:latin typeface="Arial" pitchFamily="34" charset="0"/>
                <a:cs typeface="Arial" pitchFamily="34" charset="0"/>
              </a:rPr>
              <a:t> If </a:t>
            </a:r>
            <a:r>
              <a:rPr lang="en-US" altLang="ja-JP" sz="1600" dirty="0">
                <a:latin typeface="Arial" pitchFamily="34" charset="0"/>
                <a:cs typeface="Arial" pitchFamily="34" charset="0"/>
              </a:rPr>
              <a:t>an isolation resistance monitoring system is provided, and the isolation resistance less than the requirements given in 5.1.1.2.4 is detected, a warning shall be indicated to the driver.</a:t>
            </a:r>
          </a:p>
          <a:p>
            <a:r>
              <a:rPr lang="en-US" altLang="ja-JP" sz="1600" u="sng" dirty="0">
                <a:solidFill>
                  <a:srgbClr val="0000FF"/>
                </a:solidFill>
                <a:latin typeface="Arial" pitchFamily="34" charset="0"/>
                <a:cs typeface="Arial" pitchFamily="34" charset="0"/>
              </a:rPr>
              <a:t>The function of the on-board isolation resistance monitoring system shall be confirmed as described in 6.1.2.</a:t>
            </a:r>
          </a:p>
          <a:p>
            <a:endParaRPr lang="en-US" altLang="ja-JP" sz="1600" dirty="0">
              <a:latin typeface="Arial" pitchFamily="34" charset="0"/>
              <a:cs typeface="Arial" pitchFamily="34" charset="0"/>
            </a:endParaRPr>
          </a:p>
          <a:p>
            <a:r>
              <a:rPr lang="en-US" altLang="ja-JP" sz="1600" b="1" dirty="0" smtClean="0">
                <a:latin typeface="Arial" pitchFamily="34" charset="0"/>
                <a:cs typeface="Arial" pitchFamily="34" charset="0"/>
              </a:rPr>
              <a:t>5.X.2</a:t>
            </a:r>
            <a:r>
              <a:rPr lang="en-US" altLang="ja-JP" sz="1600" dirty="0" smtClean="0">
                <a:latin typeface="Arial" pitchFamily="34" charset="0"/>
                <a:cs typeface="Arial" pitchFamily="34" charset="0"/>
              </a:rPr>
              <a:t> If </a:t>
            </a:r>
            <a:r>
              <a:rPr lang="en-US" altLang="ja-JP" sz="1600" dirty="0">
                <a:latin typeface="Arial" pitchFamily="34" charset="0"/>
                <a:cs typeface="Arial" pitchFamily="34" charset="0"/>
              </a:rPr>
              <a:t>the test procedures specified in 6.X.1 are performed, just after each exposure, and with the vehicle still wet, the vehicle shall then comply with isolation resistance test given in 6.1.1, and the isolation resistance requirements given in 5.1.1.2.4 shall be met.</a:t>
            </a:r>
          </a:p>
          <a:p>
            <a:r>
              <a:rPr lang="en-US" altLang="ja-JP" sz="1600" dirty="0">
                <a:latin typeface="Arial" pitchFamily="34" charset="0"/>
                <a:cs typeface="Arial" pitchFamily="34" charset="0"/>
              </a:rPr>
              <a:t>In addition, after a 24 h pause, the isolation resistance test specified in 6.1.1 shall again be performed, and the isolation resistance requirements given in 5.1.1.2.4 shall be met</a:t>
            </a:r>
            <a:r>
              <a:rPr lang="en-US" altLang="ja-JP" sz="1600" dirty="0" smtClean="0">
                <a:latin typeface="Arial" pitchFamily="34" charset="0"/>
                <a:cs typeface="Arial" pitchFamily="34" charset="0"/>
              </a:rPr>
              <a:t>.</a:t>
            </a:r>
            <a:endParaRPr lang="en-US" altLang="ja-JP" sz="1600" dirty="0">
              <a:latin typeface="Arial" pitchFamily="34" charset="0"/>
              <a:cs typeface="Arial" pitchFamily="34" charset="0"/>
            </a:endParaRPr>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5</a:t>
            </a:fld>
            <a:endParaRPr kumimoji="1" lang="ja-JP" altLang="en-US"/>
          </a:p>
        </p:txBody>
      </p:sp>
      <p:sp>
        <p:nvSpPr>
          <p:cNvPr id="4" name="テキスト ボックス 3"/>
          <p:cNvSpPr txBox="1"/>
          <p:nvPr/>
        </p:nvSpPr>
        <p:spPr>
          <a:xfrm>
            <a:off x="26512" y="13254"/>
            <a:ext cx="2876108" cy="400110"/>
          </a:xfrm>
          <a:prstGeom prst="rect">
            <a:avLst/>
          </a:prstGeom>
          <a:noFill/>
        </p:spPr>
        <p:txBody>
          <a:bodyPr wrap="none" rtlCol="0">
            <a:spAutoFit/>
          </a:bodyPr>
          <a:lstStyle/>
          <a:p>
            <a:r>
              <a:rPr kumimoji="1" lang="en-US" altLang="ja-JP" sz="2000" dirty="0" smtClean="0">
                <a:latin typeface="Arial" pitchFamily="34" charset="0"/>
                <a:cs typeface="Arial" pitchFamily="34" charset="0"/>
              </a:rPr>
              <a:t>Current EVS-GTR Draft</a:t>
            </a:r>
            <a:endParaRPr kumimoji="1" lang="ja-JP" altLang="en-US" sz="2000" dirty="0">
              <a:latin typeface="Arial" pitchFamily="34" charset="0"/>
              <a:cs typeface="Arial" pitchFamily="34" charset="0"/>
            </a:endParaRPr>
          </a:p>
        </p:txBody>
      </p:sp>
      <p:sp>
        <p:nvSpPr>
          <p:cNvPr id="5" name="テキスト ボックス 4"/>
          <p:cNvSpPr txBox="1"/>
          <p:nvPr/>
        </p:nvSpPr>
        <p:spPr>
          <a:xfrm>
            <a:off x="79520" y="559593"/>
            <a:ext cx="4705134" cy="338554"/>
          </a:xfrm>
          <a:prstGeom prst="rect">
            <a:avLst/>
          </a:prstGeom>
          <a:noFill/>
          <a:ln>
            <a:solidFill>
              <a:schemeClr val="tx1"/>
            </a:solidFill>
          </a:ln>
        </p:spPr>
        <p:txBody>
          <a:bodyPr wrap="none" rtlCol="0">
            <a:spAutoFit/>
          </a:bodyPr>
          <a:lstStyle/>
          <a:p>
            <a:r>
              <a:rPr lang="en-US" altLang="ja-JP" sz="1600" b="1" i="1" dirty="0" smtClean="0">
                <a:latin typeface="Arial" pitchFamily="34" charset="0"/>
                <a:cs typeface="Arial" pitchFamily="34" charset="0"/>
              </a:rPr>
              <a:t>Specifications for Isolation monitoring system</a:t>
            </a:r>
            <a:endParaRPr kumimoji="1" lang="ja-JP" altLang="en-US" sz="1600" b="1" i="1" dirty="0">
              <a:latin typeface="Arial" pitchFamily="34" charset="0"/>
              <a:cs typeface="Arial" pitchFamily="34" charset="0"/>
            </a:endParaRPr>
          </a:p>
        </p:txBody>
      </p:sp>
      <p:sp>
        <p:nvSpPr>
          <p:cNvPr id="6" name="テキスト ボックス 5"/>
          <p:cNvSpPr txBox="1"/>
          <p:nvPr/>
        </p:nvSpPr>
        <p:spPr>
          <a:xfrm>
            <a:off x="1796862" y="5585168"/>
            <a:ext cx="5446642" cy="584775"/>
          </a:xfrm>
          <a:prstGeom prst="rect">
            <a:avLst/>
          </a:prstGeom>
          <a:solidFill>
            <a:srgbClr val="FFFF00"/>
          </a:solidFill>
        </p:spPr>
        <p:txBody>
          <a:bodyPr wrap="square" rtlCol="0">
            <a:spAutoFit/>
          </a:bodyPr>
          <a:lstStyle/>
          <a:p>
            <a:r>
              <a:rPr lang="en-US" altLang="ja-JP" sz="1600" dirty="0" smtClean="0">
                <a:latin typeface="Arial" pitchFamily="34" charset="0"/>
                <a:cs typeface="Arial" pitchFamily="34" charset="0"/>
              </a:rPr>
              <a:t>Confirmation</a:t>
            </a:r>
            <a:r>
              <a:rPr kumimoji="1" lang="en-US" altLang="ja-JP" sz="1600" dirty="0" smtClean="0">
                <a:latin typeface="Arial" pitchFamily="34" charset="0"/>
                <a:cs typeface="Arial" pitchFamily="34" charset="0"/>
              </a:rPr>
              <a:t> of the isolation resistance monitoring system performance is already required in current EVS-GTR draft.</a:t>
            </a:r>
            <a:endParaRPr kumimoji="1" lang="ja-JP" altLang="en-US" sz="1600" dirty="0">
              <a:latin typeface="Arial" pitchFamily="34" charset="0"/>
              <a:cs typeface="Arial" pitchFamily="34" charset="0"/>
            </a:endParaRPr>
          </a:p>
        </p:txBody>
      </p:sp>
    </p:spTree>
    <p:extLst>
      <p:ext uri="{BB962C8B-B14F-4D97-AF65-F5344CB8AC3E}">
        <p14:creationId xmlns:p14="http://schemas.microsoft.com/office/powerpoint/2010/main" val="23619690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59025" y="1060172"/>
            <a:ext cx="8759687" cy="2062103"/>
          </a:xfrm>
          <a:prstGeom prst="rect">
            <a:avLst/>
          </a:prstGeom>
          <a:noFill/>
        </p:spPr>
        <p:txBody>
          <a:bodyPr wrap="square" rtlCol="0">
            <a:spAutoFit/>
          </a:bodyPr>
          <a:lstStyle/>
          <a:p>
            <a:r>
              <a:rPr lang="en-US" altLang="ja-JP" sz="1600" b="1" dirty="0" smtClean="0">
                <a:latin typeface="Arial" pitchFamily="34" charset="0"/>
                <a:cs typeface="Arial" pitchFamily="34" charset="0"/>
              </a:rPr>
              <a:t>6.1.2. Confirmation </a:t>
            </a:r>
            <a:r>
              <a:rPr lang="en-US" altLang="ja-JP" sz="1600" b="1" dirty="0">
                <a:latin typeface="Arial" pitchFamily="34" charset="0"/>
                <a:cs typeface="Arial" pitchFamily="34" charset="0"/>
              </a:rPr>
              <a:t>method for functions of on-board isolation resistance monitoring system</a:t>
            </a:r>
          </a:p>
          <a:p>
            <a:r>
              <a:rPr lang="en-US" altLang="ja-JP" sz="1600" dirty="0" smtClean="0">
                <a:latin typeface="Arial" pitchFamily="34" charset="0"/>
                <a:cs typeface="Arial" pitchFamily="34" charset="0"/>
              </a:rPr>
              <a:t>The </a:t>
            </a:r>
            <a:r>
              <a:rPr lang="en-US" altLang="ja-JP" sz="1600" dirty="0">
                <a:latin typeface="Arial" pitchFamily="34" charset="0"/>
                <a:cs typeface="Arial" pitchFamily="34" charset="0"/>
              </a:rPr>
              <a:t>function of the on-board isolation resistance monitoring system shall be confirmed by the following method or a method equivalent to it.</a:t>
            </a:r>
          </a:p>
          <a:p>
            <a:endParaRPr lang="en-US" altLang="ja-JP" sz="1600" dirty="0" smtClean="0">
              <a:latin typeface="Arial" pitchFamily="34" charset="0"/>
              <a:cs typeface="Arial" pitchFamily="34" charset="0"/>
            </a:endParaRPr>
          </a:p>
          <a:p>
            <a:r>
              <a:rPr lang="en-US" altLang="ja-JP" sz="1600" dirty="0" smtClean="0">
                <a:latin typeface="Arial" pitchFamily="34" charset="0"/>
                <a:cs typeface="Arial" pitchFamily="34" charset="0"/>
              </a:rPr>
              <a:t>A </a:t>
            </a:r>
            <a:r>
              <a:rPr lang="en-US" altLang="ja-JP" sz="1600" dirty="0">
                <a:latin typeface="Arial" pitchFamily="34" charset="0"/>
                <a:cs typeface="Arial" pitchFamily="34" charset="0"/>
              </a:rPr>
              <a:t>resistor that does not cause the isolation resistance between the terminal being monitored and the electrical chassis to drop below the minimum required isolation resistance value shall be inserted. The warning signal shall be activated</a:t>
            </a:r>
            <a:r>
              <a:rPr lang="en-US" altLang="ja-JP" sz="1600" dirty="0" smtClean="0">
                <a:latin typeface="Arial" pitchFamily="34" charset="0"/>
                <a:cs typeface="Arial" pitchFamily="34" charset="0"/>
              </a:rPr>
              <a:t>.</a:t>
            </a:r>
            <a:endParaRPr lang="en-US" altLang="ja-JP" sz="1600" dirty="0">
              <a:latin typeface="Arial" pitchFamily="34" charset="0"/>
              <a:cs typeface="Arial" pitchFamily="34" charset="0"/>
            </a:endParaRPr>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6</a:t>
            </a:fld>
            <a:endParaRPr kumimoji="1" lang="ja-JP" altLang="en-US"/>
          </a:p>
        </p:txBody>
      </p:sp>
      <p:sp>
        <p:nvSpPr>
          <p:cNvPr id="6" name="テキスト ボックス 5"/>
          <p:cNvSpPr txBox="1"/>
          <p:nvPr/>
        </p:nvSpPr>
        <p:spPr>
          <a:xfrm>
            <a:off x="1965816" y="3560284"/>
            <a:ext cx="5240200" cy="584775"/>
          </a:xfrm>
          <a:prstGeom prst="rect">
            <a:avLst/>
          </a:prstGeom>
          <a:solidFill>
            <a:srgbClr val="FFFF00"/>
          </a:solidFill>
        </p:spPr>
        <p:txBody>
          <a:bodyPr wrap="square" rtlCol="0">
            <a:spAutoFit/>
          </a:bodyPr>
          <a:lstStyle/>
          <a:p>
            <a:r>
              <a:rPr kumimoji="1" lang="en-US" altLang="ja-JP" sz="1600" dirty="0" smtClean="0">
                <a:latin typeface="Arial" pitchFamily="34" charset="0"/>
                <a:cs typeface="Arial" pitchFamily="34" charset="0"/>
              </a:rPr>
              <a:t>This part is the confirmation procedures </a:t>
            </a:r>
            <a:r>
              <a:rPr lang="en-US" altLang="ja-JP" sz="1600" dirty="0" smtClean="0">
                <a:latin typeface="Arial" pitchFamily="34" charset="0"/>
                <a:cs typeface="Arial" pitchFamily="34" charset="0"/>
              </a:rPr>
              <a:t>for</a:t>
            </a:r>
            <a:r>
              <a:rPr kumimoji="1" lang="en-US" altLang="ja-JP" sz="1600" dirty="0" smtClean="0">
                <a:latin typeface="Arial" pitchFamily="34" charset="0"/>
                <a:cs typeface="Arial" pitchFamily="34" charset="0"/>
              </a:rPr>
              <a:t> the isolation monitoring system function based on EVS No.13.  </a:t>
            </a:r>
            <a:endParaRPr kumimoji="1" lang="ja-JP" altLang="en-US" sz="1600" dirty="0">
              <a:latin typeface="Arial" pitchFamily="34" charset="0"/>
              <a:cs typeface="Arial" pitchFamily="34" charset="0"/>
            </a:endParaRPr>
          </a:p>
        </p:txBody>
      </p:sp>
      <p:sp>
        <p:nvSpPr>
          <p:cNvPr id="7" name="テキスト ボックス 6"/>
          <p:cNvSpPr txBox="1"/>
          <p:nvPr/>
        </p:nvSpPr>
        <p:spPr>
          <a:xfrm>
            <a:off x="26512" y="13254"/>
            <a:ext cx="2876108" cy="400110"/>
          </a:xfrm>
          <a:prstGeom prst="rect">
            <a:avLst/>
          </a:prstGeom>
          <a:noFill/>
        </p:spPr>
        <p:txBody>
          <a:bodyPr wrap="none" rtlCol="0">
            <a:spAutoFit/>
          </a:bodyPr>
          <a:lstStyle/>
          <a:p>
            <a:r>
              <a:rPr kumimoji="1" lang="en-US" altLang="ja-JP" sz="2000" dirty="0" smtClean="0">
                <a:latin typeface="Arial" pitchFamily="34" charset="0"/>
                <a:cs typeface="Arial" pitchFamily="34" charset="0"/>
              </a:rPr>
              <a:t>Current EVS-GTR Draft</a:t>
            </a:r>
            <a:endParaRPr kumimoji="1" lang="ja-JP" altLang="en-US" sz="2000" dirty="0">
              <a:latin typeface="Arial" pitchFamily="34" charset="0"/>
              <a:cs typeface="Arial" pitchFamily="34" charset="0"/>
            </a:endParaRPr>
          </a:p>
        </p:txBody>
      </p:sp>
      <p:sp>
        <p:nvSpPr>
          <p:cNvPr id="8" name="テキスト ボックス 7"/>
          <p:cNvSpPr txBox="1"/>
          <p:nvPr/>
        </p:nvSpPr>
        <p:spPr>
          <a:xfrm>
            <a:off x="79520" y="559593"/>
            <a:ext cx="4705134" cy="338554"/>
          </a:xfrm>
          <a:prstGeom prst="rect">
            <a:avLst/>
          </a:prstGeom>
          <a:noFill/>
          <a:ln>
            <a:solidFill>
              <a:schemeClr val="tx1"/>
            </a:solidFill>
          </a:ln>
        </p:spPr>
        <p:txBody>
          <a:bodyPr wrap="none" rtlCol="0">
            <a:spAutoFit/>
          </a:bodyPr>
          <a:lstStyle/>
          <a:p>
            <a:r>
              <a:rPr lang="en-US" altLang="ja-JP" sz="1600" b="1" i="1" dirty="0" smtClean="0">
                <a:latin typeface="Arial" pitchFamily="34" charset="0"/>
                <a:cs typeface="Arial" pitchFamily="34" charset="0"/>
              </a:rPr>
              <a:t>Specifications for Isolation monitoring system</a:t>
            </a:r>
            <a:endParaRPr kumimoji="1" lang="ja-JP" altLang="en-US" sz="1600" b="1" i="1" dirty="0">
              <a:latin typeface="Arial" pitchFamily="34" charset="0"/>
              <a:cs typeface="Arial" pitchFamily="34" charset="0"/>
            </a:endParaRPr>
          </a:p>
        </p:txBody>
      </p:sp>
    </p:spTree>
    <p:extLst>
      <p:ext uri="{BB962C8B-B14F-4D97-AF65-F5344CB8AC3E}">
        <p14:creationId xmlns:p14="http://schemas.microsoft.com/office/powerpoint/2010/main" val="23619690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7</a:t>
            </a:fld>
            <a:endParaRPr kumimoji="1" lang="ja-JP" altLang="en-US"/>
          </a:p>
        </p:txBody>
      </p:sp>
      <p:sp>
        <p:nvSpPr>
          <p:cNvPr id="5" name="テキスト ボックス 4"/>
          <p:cNvSpPr txBox="1"/>
          <p:nvPr/>
        </p:nvSpPr>
        <p:spPr>
          <a:xfrm>
            <a:off x="26512" y="13254"/>
            <a:ext cx="1497526" cy="400110"/>
          </a:xfrm>
          <a:prstGeom prst="rect">
            <a:avLst/>
          </a:prstGeom>
          <a:noFill/>
        </p:spPr>
        <p:txBody>
          <a:bodyPr wrap="none" rtlCol="0">
            <a:spAutoFit/>
          </a:bodyPr>
          <a:lstStyle/>
          <a:p>
            <a:r>
              <a:rPr kumimoji="1" lang="en-US" altLang="ja-JP" sz="2000" dirty="0" smtClean="0">
                <a:latin typeface="Arial" pitchFamily="34" charset="0"/>
                <a:cs typeface="Arial" pitchFamily="34" charset="0"/>
              </a:rPr>
              <a:t>FMVSS305</a:t>
            </a:r>
            <a:endParaRPr kumimoji="1" lang="ja-JP" altLang="en-US" sz="2000" dirty="0">
              <a:latin typeface="Arial" pitchFamily="34" charset="0"/>
              <a:cs typeface="Arial" pitchFamily="34" charset="0"/>
            </a:endParaRPr>
          </a:p>
        </p:txBody>
      </p:sp>
      <p:sp>
        <p:nvSpPr>
          <p:cNvPr id="6" name="テキスト ボックス 5"/>
          <p:cNvSpPr txBox="1"/>
          <p:nvPr/>
        </p:nvSpPr>
        <p:spPr>
          <a:xfrm>
            <a:off x="79520" y="682425"/>
            <a:ext cx="3523722" cy="338554"/>
          </a:xfrm>
          <a:prstGeom prst="rect">
            <a:avLst/>
          </a:prstGeom>
          <a:noFill/>
          <a:ln>
            <a:solidFill>
              <a:schemeClr val="tx1"/>
            </a:solidFill>
          </a:ln>
        </p:spPr>
        <p:txBody>
          <a:bodyPr wrap="none" rtlCol="0">
            <a:spAutoFit/>
          </a:bodyPr>
          <a:lstStyle/>
          <a:p>
            <a:r>
              <a:rPr lang="en-US" altLang="ja-JP" sz="1600" b="1" i="1" dirty="0" smtClean="0">
                <a:latin typeface="Arial" pitchFamily="34" charset="0"/>
                <a:cs typeface="Arial" pitchFamily="34" charset="0"/>
              </a:rPr>
              <a:t>Specifications in FMVSS305NPRM</a:t>
            </a:r>
            <a:endParaRPr kumimoji="1" lang="ja-JP" altLang="en-US" sz="1600" b="1" i="1" dirty="0">
              <a:latin typeface="Arial" pitchFamily="34" charset="0"/>
              <a:cs typeface="Arial" pitchFamily="34" charset="0"/>
            </a:endParaRPr>
          </a:p>
        </p:txBody>
      </p:sp>
      <p:sp>
        <p:nvSpPr>
          <p:cNvPr id="3" name="テキスト ボックス 2"/>
          <p:cNvSpPr txBox="1"/>
          <p:nvPr/>
        </p:nvSpPr>
        <p:spPr>
          <a:xfrm>
            <a:off x="204717" y="1228297"/>
            <a:ext cx="8557146" cy="1323439"/>
          </a:xfrm>
          <a:prstGeom prst="rect">
            <a:avLst/>
          </a:prstGeom>
          <a:noFill/>
        </p:spPr>
        <p:txBody>
          <a:bodyPr wrap="square" rtlCol="0">
            <a:spAutoFit/>
          </a:bodyPr>
          <a:lstStyle/>
          <a:p>
            <a:r>
              <a:rPr lang="en-US" altLang="ja-JP" sz="1600" b="1" dirty="0">
                <a:latin typeface="Arial" pitchFamily="34" charset="0"/>
                <a:cs typeface="Arial" pitchFamily="34" charset="0"/>
              </a:rPr>
              <a:t>S5.4.4   Electrical isolation monitoring. </a:t>
            </a:r>
            <a:endParaRPr lang="en-US" altLang="ja-JP" sz="1600" b="1" dirty="0" smtClean="0">
              <a:latin typeface="Arial" pitchFamily="34" charset="0"/>
              <a:cs typeface="Arial" pitchFamily="34" charset="0"/>
            </a:endParaRPr>
          </a:p>
          <a:p>
            <a:r>
              <a:rPr lang="en-US" altLang="ja-JP" sz="1600" dirty="0" smtClean="0">
                <a:latin typeface="Arial" pitchFamily="34" charset="0"/>
                <a:cs typeface="Arial" pitchFamily="34" charset="0"/>
              </a:rPr>
              <a:t>Each </a:t>
            </a:r>
            <a:r>
              <a:rPr lang="en-US" altLang="ja-JP" sz="1600" dirty="0">
                <a:latin typeface="Arial" pitchFamily="34" charset="0"/>
                <a:cs typeface="Arial" pitchFamily="34" charset="0"/>
              </a:rPr>
              <a:t>DC high voltage sources of </a:t>
            </a:r>
            <a:r>
              <a:rPr lang="en-US" altLang="ja-JP" sz="1600" u="sng" dirty="0">
                <a:solidFill>
                  <a:srgbClr val="FF0000"/>
                </a:solidFill>
                <a:latin typeface="Arial" pitchFamily="34" charset="0"/>
                <a:cs typeface="Arial" pitchFamily="34" charset="0"/>
              </a:rPr>
              <a:t>vehicles with a fuel cell system shall be monitored by an electrical isolation monitoring system</a:t>
            </a:r>
            <a:r>
              <a:rPr lang="en-US" altLang="ja-JP" sz="1600" dirty="0">
                <a:latin typeface="Arial" pitchFamily="34" charset="0"/>
                <a:cs typeface="Arial" pitchFamily="34" charset="0"/>
              </a:rPr>
              <a:t> that displays a warning for loss of isolation when tested according to </a:t>
            </a:r>
            <a:r>
              <a:rPr lang="en-US" altLang="ja-JP" sz="1600" u="sng" dirty="0">
                <a:solidFill>
                  <a:srgbClr val="0000FF"/>
                </a:solidFill>
                <a:latin typeface="Arial" pitchFamily="34" charset="0"/>
                <a:cs typeface="Arial" pitchFamily="34" charset="0"/>
              </a:rPr>
              <a:t>S8</a:t>
            </a:r>
            <a:r>
              <a:rPr lang="en-US" altLang="ja-JP" sz="1600" dirty="0">
                <a:latin typeface="Arial" pitchFamily="34" charset="0"/>
                <a:cs typeface="Arial" pitchFamily="34" charset="0"/>
              </a:rPr>
              <a:t>. The system must monitor its own readiness and the warning display must be visible to the driver seated in the driver's designated seating position.</a:t>
            </a:r>
            <a:endParaRPr kumimoji="1" lang="ja-JP" altLang="en-US" sz="1600" dirty="0" err="1" smtClean="0">
              <a:latin typeface="Arial" pitchFamily="34" charset="0"/>
              <a:cs typeface="Arial" pitchFamily="34" charset="0"/>
            </a:endParaRPr>
          </a:p>
        </p:txBody>
      </p:sp>
      <p:sp>
        <p:nvSpPr>
          <p:cNvPr id="2" name="テキスト ボックス 1"/>
          <p:cNvSpPr txBox="1"/>
          <p:nvPr/>
        </p:nvSpPr>
        <p:spPr>
          <a:xfrm>
            <a:off x="1510233" y="2977852"/>
            <a:ext cx="5828840" cy="338554"/>
          </a:xfrm>
          <a:prstGeom prst="rect">
            <a:avLst/>
          </a:prstGeom>
          <a:solidFill>
            <a:srgbClr val="FFFF00"/>
          </a:solidFill>
        </p:spPr>
        <p:txBody>
          <a:bodyPr wrap="none" rtlCol="0">
            <a:spAutoFit/>
          </a:bodyPr>
          <a:lstStyle/>
          <a:p>
            <a:r>
              <a:rPr kumimoji="1" lang="en-US" altLang="ja-JP" sz="1600" dirty="0" smtClean="0">
                <a:latin typeface="Arial" pitchFamily="34" charset="0"/>
                <a:cs typeface="Arial" pitchFamily="34" charset="0"/>
              </a:rPr>
              <a:t>FMVSS305 requires the isolation monitoring system for FCVs.</a:t>
            </a:r>
            <a:endParaRPr kumimoji="1" lang="ja-JP" altLang="en-US" sz="1600" dirty="0" err="1" smtClean="0">
              <a:latin typeface="Arial" pitchFamily="34" charset="0"/>
              <a:cs typeface="Arial" pitchFamily="34" charset="0"/>
            </a:endParaRPr>
          </a:p>
        </p:txBody>
      </p:sp>
    </p:spTree>
    <p:extLst>
      <p:ext uri="{BB962C8B-B14F-4D97-AF65-F5344CB8AC3E}">
        <p14:creationId xmlns:p14="http://schemas.microsoft.com/office/powerpoint/2010/main" val="23266299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 y="1033663"/>
            <a:ext cx="9144000" cy="4770537"/>
          </a:xfrm>
          <a:prstGeom prst="rect">
            <a:avLst/>
          </a:prstGeom>
          <a:noFill/>
        </p:spPr>
        <p:txBody>
          <a:bodyPr wrap="square" rtlCol="0">
            <a:spAutoFit/>
          </a:bodyPr>
          <a:lstStyle/>
          <a:p>
            <a:r>
              <a:rPr lang="en-US" altLang="ja-JP" sz="1600" b="1" dirty="0" smtClean="0">
                <a:latin typeface="Arial" pitchFamily="34" charset="0"/>
                <a:cs typeface="Arial" pitchFamily="34" charset="0"/>
              </a:rPr>
              <a:t>S8. Test </a:t>
            </a:r>
            <a:r>
              <a:rPr lang="en-US" altLang="ja-JP" sz="1600" b="1" dirty="0">
                <a:latin typeface="Arial" pitchFamily="34" charset="0"/>
                <a:cs typeface="Arial" pitchFamily="34" charset="0"/>
              </a:rPr>
              <a:t>procedure for on-board electrical isolation monitoring system</a:t>
            </a:r>
            <a:r>
              <a:rPr lang="en-US" altLang="ja-JP" sz="1600" b="1" dirty="0" smtClean="0">
                <a:latin typeface="Arial" pitchFamily="34" charset="0"/>
                <a:cs typeface="Arial" pitchFamily="34" charset="0"/>
              </a:rPr>
              <a:t>.</a:t>
            </a:r>
          </a:p>
          <a:p>
            <a:r>
              <a:rPr lang="en-US" altLang="ja-JP" sz="1600" dirty="0">
                <a:latin typeface="Arial" pitchFamily="34" charset="0"/>
                <a:cs typeface="Arial" pitchFamily="34" charset="0"/>
              </a:rPr>
              <a:t>Prior to any impact test, the requirements of S5.4 for the on-board electrical isolation monitoring system shall be tested using the following procedure</a:t>
            </a:r>
            <a:r>
              <a:rPr lang="en-US" altLang="ja-JP" sz="1600" dirty="0" smtClean="0">
                <a:latin typeface="Arial" pitchFamily="34" charset="0"/>
                <a:cs typeface="Arial" pitchFamily="34" charset="0"/>
              </a:rPr>
              <a:t>.</a:t>
            </a:r>
          </a:p>
          <a:p>
            <a:endParaRPr lang="en-US" altLang="ja-JP" sz="1600" dirty="0" smtClean="0">
              <a:latin typeface="Arial" pitchFamily="34" charset="0"/>
              <a:cs typeface="Arial" pitchFamily="34" charset="0"/>
            </a:endParaRPr>
          </a:p>
          <a:p>
            <a:pPr marL="342900" indent="-342900">
              <a:buFont typeface="+mj-lt"/>
              <a:buAutoNum type="arabicPeriod"/>
            </a:pPr>
            <a:r>
              <a:rPr lang="en-US" altLang="ja-JP" sz="1600" dirty="0" smtClean="0">
                <a:latin typeface="Arial" pitchFamily="34" charset="0"/>
                <a:cs typeface="Arial" pitchFamily="34" charset="0"/>
              </a:rPr>
              <a:t>The </a:t>
            </a:r>
            <a:r>
              <a:rPr lang="en-US" altLang="ja-JP" sz="1600" dirty="0">
                <a:latin typeface="Arial" pitchFamily="34" charset="0"/>
                <a:cs typeface="Arial" pitchFamily="34" charset="0"/>
              </a:rPr>
              <a:t>electric energy storage device is at the state of charge specified in S7.1. </a:t>
            </a:r>
            <a:endParaRPr lang="en-US" altLang="ja-JP" sz="1600" dirty="0" smtClean="0">
              <a:latin typeface="Arial" pitchFamily="34" charset="0"/>
              <a:cs typeface="Arial" pitchFamily="34" charset="0"/>
            </a:endParaRPr>
          </a:p>
          <a:p>
            <a:pPr marL="342900" indent="-342900">
              <a:buFont typeface="+mj-lt"/>
              <a:buAutoNum type="arabicPeriod"/>
            </a:pPr>
            <a:endParaRPr lang="en-US" altLang="ja-JP" sz="1600" dirty="0" smtClean="0">
              <a:latin typeface="Arial" pitchFamily="34" charset="0"/>
              <a:cs typeface="Arial" pitchFamily="34" charset="0"/>
            </a:endParaRPr>
          </a:p>
          <a:p>
            <a:pPr marL="342900" indent="-342900">
              <a:buFont typeface="+mj-lt"/>
              <a:buAutoNum type="arabicPeriod"/>
            </a:pPr>
            <a:r>
              <a:rPr lang="en-US" altLang="ja-JP" sz="1600" dirty="0" smtClean="0">
                <a:latin typeface="Arial" pitchFamily="34" charset="0"/>
                <a:cs typeface="Arial" pitchFamily="34" charset="0"/>
              </a:rPr>
              <a:t>The </a:t>
            </a:r>
            <a:r>
              <a:rPr lang="en-US" altLang="ja-JP" sz="1600" dirty="0">
                <a:latin typeface="Arial" pitchFamily="34" charset="0"/>
                <a:cs typeface="Arial" pitchFamily="34" charset="0"/>
              </a:rPr>
              <a:t>switch or device that provides power from the high voltage system to the propulsion motor(s) is in the activated position or the ready-to-drive position. </a:t>
            </a:r>
            <a:endParaRPr lang="en-US" altLang="ja-JP" sz="1600" dirty="0" smtClean="0">
              <a:latin typeface="Arial" pitchFamily="34" charset="0"/>
              <a:cs typeface="Arial" pitchFamily="34" charset="0"/>
            </a:endParaRPr>
          </a:p>
          <a:p>
            <a:pPr marL="342900" indent="-342900">
              <a:buFont typeface="+mj-lt"/>
              <a:buAutoNum type="arabicPeriod"/>
            </a:pPr>
            <a:endParaRPr lang="en-US" altLang="ja-JP" sz="1600" dirty="0" smtClean="0">
              <a:latin typeface="Arial" pitchFamily="34" charset="0"/>
              <a:cs typeface="Arial" pitchFamily="34" charset="0"/>
            </a:endParaRPr>
          </a:p>
          <a:p>
            <a:pPr marL="342900" indent="-342900">
              <a:buFont typeface="+mj-lt"/>
              <a:buAutoNum type="arabicPeriod"/>
            </a:pPr>
            <a:r>
              <a:rPr lang="en-US" altLang="ja-JP" sz="1600" dirty="0" smtClean="0">
                <a:latin typeface="Arial" pitchFamily="34" charset="0"/>
                <a:cs typeface="Arial" pitchFamily="34" charset="0"/>
              </a:rPr>
              <a:t>Determine </a:t>
            </a:r>
            <a:r>
              <a:rPr lang="en-US" altLang="ja-JP" sz="1600" dirty="0">
                <a:latin typeface="Arial" pitchFamily="34" charset="0"/>
                <a:cs typeface="Arial" pitchFamily="34" charset="0"/>
              </a:rPr>
              <a:t>the isolation resistance, </a:t>
            </a:r>
            <a:r>
              <a:rPr lang="en-US" altLang="ja-JP" sz="1600" dirty="0" err="1">
                <a:latin typeface="Arial" pitchFamily="34" charset="0"/>
                <a:cs typeface="Arial" pitchFamily="34" charset="0"/>
              </a:rPr>
              <a:t>Ri</a:t>
            </a:r>
            <a:r>
              <a:rPr lang="en-US" altLang="ja-JP" sz="1600" dirty="0">
                <a:latin typeface="Arial" pitchFamily="34" charset="0"/>
                <a:cs typeface="Arial" pitchFamily="34" charset="0"/>
              </a:rPr>
              <a:t>, of the high voltage source with the electrical isolation monitoring system using the procedure outlined in </a:t>
            </a:r>
            <a:r>
              <a:rPr lang="en-US" altLang="ja-JP" sz="1600" u="sng" dirty="0">
                <a:solidFill>
                  <a:srgbClr val="0000FF"/>
                </a:solidFill>
                <a:latin typeface="Arial" pitchFamily="34" charset="0"/>
                <a:cs typeface="Arial" pitchFamily="34" charset="0"/>
              </a:rPr>
              <a:t>S7.6.2 through S7.6.7</a:t>
            </a:r>
            <a:r>
              <a:rPr lang="en-US" altLang="ja-JP" sz="1600" dirty="0">
                <a:latin typeface="Arial" pitchFamily="34" charset="0"/>
                <a:cs typeface="Arial" pitchFamily="34" charset="0"/>
              </a:rPr>
              <a:t>. </a:t>
            </a:r>
            <a:endParaRPr lang="en-US" altLang="ja-JP" sz="1600" dirty="0" smtClean="0">
              <a:latin typeface="Arial" pitchFamily="34" charset="0"/>
              <a:cs typeface="Arial" pitchFamily="34" charset="0"/>
            </a:endParaRPr>
          </a:p>
          <a:p>
            <a:pPr marL="342900" indent="-342900">
              <a:buFont typeface="+mj-lt"/>
              <a:buAutoNum type="arabicPeriod"/>
            </a:pPr>
            <a:endParaRPr lang="en-US" altLang="ja-JP" sz="1600" dirty="0" smtClean="0">
              <a:latin typeface="Arial" pitchFamily="34" charset="0"/>
              <a:cs typeface="Arial" pitchFamily="34" charset="0"/>
            </a:endParaRPr>
          </a:p>
          <a:p>
            <a:pPr marL="342900" indent="-342900">
              <a:buFont typeface="+mj-lt"/>
              <a:buAutoNum type="arabicPeriod"/>
            </a:pPr>
            <a:r>
              <a:rPr lang="en-US" altLang="ja-JP" sz="1600" dirty="0" smtClean="0">
                <a:latin typeface="Arial" pitchFamily="34" charset="0"/>
                <a:cs typeface="Arial" pitchFamily="34" charset="0"/>
              </a:rPr>
              <a:t>Insert </a:t>
            </a:r>
            <a:r>
              <a:rPr lang="en-US" altLang="ja-JP" sz="1600" dirty="0">
                <a:latin typeface="Arial" pitchFamily="34" charset="0"/>
                <a:cs typeface="Arial" pitchFamily="34" charset="0"/>
              </a:rPr>
              <a:t>a resistor with resistance Ro equal to or greater than </a:t>
            </a:r>
            <a:r>
              <a:rPr lang="en-US" altLang="ja-JP" sz="1600" u="sng" dirty="0">
                <a:solidFill>
                  <a:srgbClr val="FF0000"/>
                </a:solidFill>
                <a:latin typeface="Arial" pitchFamily="34" charset="0"/>
                <a:cs typeface="Arial" pitchFamily="34" charset="0"/>
              </a:rPr>
              <a:t>1/(1/(95 times the working voltage of the high voltage source) - 1/</a:t>
            </a:r>
            <a:r>
              <a:rPr lang="en-US" altLang="ja-JP" sz="1600" u="sng" dirty="0" err="1">
                <a:solidFill>
                  <a:srgbClr val="FF0000"/>
                </a:solidFill>
                <a:latin typeface="Arial" pitchFamily="34" charset="0"/>
                <a:cs typeface="Arial" pitchFamily="34" charset="0"/>
              </a:rPr>
              <a:t>Ri</a:t>
            </a:r>
            <a:r>
              <a:rPr lang="en-US" altLang="ja-JP" sz="1600" u="sng" dirty="0">
                <a:solidFill>
                  <a:srgbClr val="FF0000"/>
                </a:solidFill>
                <a:latin typeface="Arial" pitchFamily="34" charset="0"/>
                <a:cs typeface="Arial" pitchFamily="34" charset="0"/>
              </a:rPr>
              <a:t>) and less than 1/(1/(100 times the working voltage of the high voltage source) - 1/</a:t>
            </a:r>
            <a:r>
              <a:rPr lang="en-US" altLang="ja-JP" sz="1600" u="sng" dirty="0" err="1">
                <a:solidFill>
                  <a:srgbClr val="FF0000"/>
                </a:solidFill>
                <a:latin typeface="Arial" pitchFamily="34" charset="0"/>
                <a:cs typeface="Arial" pitchFamily="34" charset="0"/>
              </a:rPr>
              <a:t>Ri</a:t>
            </a:r>
            <a:r>
              <a:rPr lang="en-US" altLang="ja-JP" sz="1600" u="sng" dirty="0">
                <a:solidFill>
                  <a:srgbClr val="FF0000"/>
                </a:solidFill>
                <a:latin typeface="Arial" pitchFamily="34" charset="0"/>
                <a:cs typeface="Arial" pitchFamily="34" charset="0"/>
              </a:rPr>
              <a:t>)</a:t>
            </a:r>
            <a:r>
              <a:rPr lang="en-US" altLang="ja-JP" sz="1600" dirty="0">
                <a:latin typeface="Arial" pitchFamily="34" charset="0"/>
                <a:cs typeface="Arial" pitchFamily="34" charset="0"/>
              </a:rPr>
              <a:t> between the positive terminal of the high voltage source and the electrical chassis. </a:t>
            </a:r>
            <a:endParaRPr lang="en-US" altLang="ja-JP" sz="1600" dirty="0" smtClean="0">
              <a:latin typeface="Arial" pitchFamily="34" charset="0"/>
              <a:cs typeface="Arial" pitchFamily="34" charset="0"/>
            </a:endParaRPr>
          </a:p>
          <a:p>
            <a:pPr marL="342900" indent="-342900">
              <a:buFont typeface="+mj-lt"/>
              <a:buAutoNum type="arabicPeriod"/>
            </a:pPr>
            <a:endParaRPr lang="en-US" altLang="ja-JP" sz="1600" dirty="0" smtClean="0">
              <a:latin typeface="Arial" pitchFamily="34" charset="0"/>
              <a:cs typeface="Arial" pitchFamily="34" charset="0"/>
            </a:endParaRPr>
          </a:p>
          <a:p>
            <a:pPr marL="342900" indent="-342900">
              <a:buFont typeface="+mj-lt"/>
              <a:buAutoNum type="arabicPeriod"/>
            </a:pPr>
            <a:r>
              <a:rPr lang="en-US" altLang="ja-JP" sz="1600" dirty="0" smtClean="0">
                <a:latin typeface="Arial" pitchFamily="34" charset="0"/>
                <a:cs typeface="Arial" pitchFamily="34" charset="0"/>
              </a:rPr>
              <a:t>The </a:t>
            </a:r>
            <a:r>
              <a:rPr lang="en-US" altLang="ja-JP" sz="1600" dirty="0">
                <a:latin typeface="Arial" pitchFamily="34" charset="0"/>
                <a:cs typeface="Arial" pitchFamily="34" charset="0"/>
              </a:rPr>
              <a:t>electrical isolation monitoring system indicator shall display a warning visible to the driver seated in the driver’s designated seating position</a:t>
            </a:r>
            <a:r>
              <a:rPr lang="en-US" altLang="ja-JP" sz="1600" dirty="0" smtClean="0">
                <a:latin typeface="Arial" pitchFamily="34" charset="0"/>
                <a:cs typeface="Arial" pitchFamily="34" charset="0"/>
              </a:rPr>
              <a:t>.</a:t>
            </a:r>
            <a:endParaRPr lang="en-US" altLang="ja-JP" sz="1600" dirty="0">
              <a:latin typeface="Arial" pitchFamily="34" charset="0"/>
              <a:cs typeface="Arial" pitchFamily="34" charset="0"/>
            </a:endParaRP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8</a:t>
            </a:fld>
            <a:endParaRPr kumimoji="1" lang="ja-JP" altLang="en-US"/>
          </a:p>
        </p:txBody>
      </p:sp>
      <p:sp>
        <p:nvSpPr>
          <p:cNvPr id="7" name="テキスト ボックス 6"/>
          <p:cNvSpPr txBox="1"/>
          <p:nvPr/>
        </p:nvSpPr>
        <p:spPr>
          <a:xfrm>
            <a:off x="1298711" y="5889964"/>
            <a:ext cx="6718851" cy="830997"/>
          </a:xfrm>
          <a:prstGeom prst="rect">
            <a:avLst/>
          </a:prstGeom>
          <a:solidFill>
            <a:srgbClr val="FFFF00"/>
          </a:solidFill>
        </p:spPr>
        <p:txBody>
          <a:bodyPr wrap="square" rtlCol="0">
            <a:spAutoFit/>
          </a:bodyPr>
          <a:lstStyle/>
          <a:p>
            <a:r>
              <a:rPr lang="en-US" altLang="ja-JP" sz="1600" dirty="0" smtClean="0">
                <a:latin typeface="Arial" pitchFamily="34" charset="0"/>
                <a:cs typeface="Arial" pitchFamily="34" charset="0"/>
              </a:rPr>
              <a:t>Confirmation</a:t>
            </a:r>
            <a:r>
              <a:rPr kumimoji="1" lang="en-US" altLang="ja-JP" sz="1600" dirty="0" smtClean="0">
                <a:latin typeface="Arial" pitchFamily="34" charset="0"/>
                <a:cs typeface="Arial" pitchFamily="34" charset="0"/>
              </a:rPr>
              <a:t> of the isolation monitoring system function is required in FMVSS305. It’s more specific than current EVS-GTR draft. Paragraph 2. to 5. is </a:t>
            </a:r>
            <a:r>
              <a:rPr lang="en-US" altLang="ja-JP" sz="1600" dirty="0" smtClean="0">
                <a:latin typeface="Arial" pitchFamily="34" charset="0"/>
                <a:cs typeface="Arial" pitchFamily="34" charset="0"/>
              </a:rPr>
              <a:t>referred</a:t>
            </a:r>
            <a:r>
              <a:rPr kumimoji="1" lang="en-US" altLang="ja-JP" sz="1600" dirty="0" smtClean="0">
                <a:latin typeface="Arial" pitchFamily="34" charset="0"/>
                <a:cs typeface="Arial" pitchFamily="34" charset="0"/>
              </a:rPr>
              <a:t> in China and Japan proposal.</a:t>
            </a:r>
            <a:endParaRPr kumimoji="1" lang="ja-JP" altLang="en-US" sz="1600" dirty="0">
              <a:latin typeface="Arial" pitchFamily="34" charset="0"/>
              <a:cs typeface="Arial" pitchFamily="34" charset="0"/>
            </a:endParaRPr>
          </a:p>
        </p:txBody>
      </p:sp>
      <p:sp>
        <p:nvSpPr>
          <p:cNvPr id="8" name="テキスト ボックス 7"/>
          <p:cNvSpPr txBox="1"/>
          <p:nvPr/>
        </p:nvSpPr>
        <p:spPr>
          <a:xfrm>
            <a:off x="6997150" y="3567836"/>
            <a:ext cx="1822935" cy="338554"/>
          </a:xfrm>
          <a:prstGeom prst="rect">
            <a:avLst/>
          </a:prstGeom>
          <a:noFill/>
        </p:spPr>
        <p:txBody>
          <a:bodyPr wrap="none" rtlCol="0">
            <a:spAutoFit/>
          </a:bodyPr>
          <a:lstStyle/>
          <a:p>
            <a:r>
              <a:rPr kumimoji="1" lang="en-US" altLang="ja-JP" sz="1600" i="1" dirty="0" smtClean="0">
                <a:solidFill>
                  <a:srgbClr val="0000FF"/>
                </a:solidFill>
                <a:latin typeface="Arial" pitchFamily="34" charset="0"/>
                <a:cs typeface="Arial" pitchFamily="34" charset="0"/>
                <a:sym typeface="Wingdings" pitchFamily="2" charset="2"/>
              </a:rPr>
              <a:t> </a:t>
            </a:r>
            <a:r>
              <a:rPr kumimoji="1" lang="en-US" altLang="ja-JP" sz="1600" i="1" dirty="0" smtClean="0">
                <a:solidFill>
                  <a:srgbClr val="0000FF"/>
                </a:solidFill>
                <a:latin typeface="Arial" pitchFamily="34" charset="0"/>
                <a:cs typeface="Arial" pitchFamily="34" charset="0"/>
              </a:rPr>
              <a:t>See next page.</a:t>
            </a:r>
            <a:endParaRPr kumimoji="1" lang="ja-JP" altLang="en-US" sz="1600" i="1" dirty="0">
              <a:solidFill>
                <a:srgbClr val="0000FF"/>
              </a:solidFill>
              <a:latin typeface="Arial" pitchFamily="34" charset="0"/>
              <a:cs typeface="Arial" pitchFamily="34" charset="0"/>
            </a:endParaRPr>
          </a:p>
        </p:txBody>
      </p:sp>
      <p:sp>
        <p:nvSpPr>
          <p:cNvPr id="9" name="テキスト ボックス 8"/>
          <p:cNvSpPr txBox="1"/>
          <p:nvPr/>
        </p:nvSpPr>
        <p:spPr>
          <a:xfrm>
            <a:off x="26512" y="13254"/>
            <a:ext cx="1497526" cy="400110"/>
          </a:xfrm>
          <a:prstGeom prst="rect">
            <a:avLst/>
          </a:prstGeom>
          <a:noFill/>
        </p:spPr>
        <p:txBody>
          <a:bodyPr wrap="none" rtlCol="0">
            <a:spAutoFit/>
          </a:bodyPr>
          <a:lstStyle/>
          <a:p>
            <a:r>
              <a:rPr kumimoji="1" lang="en-US" altLang="ja-JP" sz="2000" dirty="0" smtClean="0">
                <a:latin typeface="Arial" pitchFamily="34" charset="0"/>
                <a:cs typeface="Arial" pitchFamily="34" charset="0"/>
              </a:rPr>
              <a:t>FMVSS305</a:t>
            </a:r>
            <a:endParaRPr kumimoji="1" lang="ja-JP" altLang="en-US" sz="2000" dirty="0">
              <a:latin typeface="Arial" pitchFamily="34" charset="0"/>
              <a:cs typeface="Arial" pitchFamily="34" charset="0"/>
            </a:endParaRPr>
          </a:p>
        </p:txBody>
      </p:sp>
      <p:sp>
        <p:nvSpPr>
          <p:cNvPr id="10" name="テキスト ボックス 9"/>
          <p:cNvSpPr txBox="1"/>
          <p:nvPr/>
        </p:nvSpPr>
        <p:spPr>
          <a:xfrm>
            <a:off x="79520" y="614185"/>
            <a:ext cx="3523722" cy="338554"/>
          </a:xfrm>
          <a:prstGeom prst="rect">
            <a:avLst/>
          </a:prstGeom>
          <a:noFill/>
          <a:ln>
            <a:solidFill>
              <a:schemeClr val="tx1"/>
            </a:solidFill>
          </a:ln>
        </p:spPr>
        <p:txBody>
          <a:bodyPr wrap="none" rtlCol="0">
            <a:spAutoFit/>
          </a:bodyPr>
          <a:lstStyle/>
          <a:p>
            <a:r>
              <a:rPr lang="en-US" altLang="ja-JP" sz="1600" b="1" i="1" dirty="0" smtClean="0">
                <a:latin typeface="Arial" pitchFamily="34" charset="0"/>
                <a:cs typeface="Arial" pitchFamily="34" charset="0"/>
              </a:rPr>
              <a:t>Specifications in FMVSS305NPRM</a:t>
            </a:r>
            <a:endParaRPr kumimoji="1" lang="ja-JP" altLang="en-US" sz="1600" b="1" i="1" dirty="0">
              <a:latin typeface="Arial" pitchFamily="34" charset="0"/>
              <a:cs typeface="Arial" pitchFamily="34" charset="0"/>
            </a:endParaRPr>
          </a:p>
        </p:txBody>
      </p:sp>
    </p:spTree>
    <p:extLst>
      <p:ext uri="{BB962C8B-B14F-4D97-AF65-F5344CB8AC3E}">
        <p14:creationId xmlns:p14="http://schemas.microsoft.com/office/powerpoint/2010/main" val="28204684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2D8002D-B5B0-4BAC-B1F6-782DDCCE6D9C}" type="slidenum">
              <a:rPr kumimoji="1" lang="ja-JP" altLang="en-US" smtClean="0"/>
              <a:t>9</a:t>
            </a:fld>
            <a:endParaRPr kumimoji="1" lang="ja-JP" altLang="en-US"/>
          </a:p>
        </p:txBody>
      </p:sp>
      <p:sp>
        <p:nvSpPr>
          <p:cNvPr id="3" name="テキスト ボックス 2"/>
          <p:cNvSpPr txBox="1"/>
          <p:nvPr/>
        </p:nvSpPr>
        <p:spPr>
          <a:xfrm>
            <a:off x="159814" y="1098933"/>
            <a:ext cx="5120328" cy="1077218"/>
          </a:xfrm>
          <a:prstGeom prst="rect">
            <a:avLst/>
          </a:prstGeom>
          <a:noFill/>
        </p:spPr>
        <p:txBody>
          <a:bodyPr wrap="square" rtlCol="0">
            <a:spAutoFit/>
          </a:bodyPr>
          <a:lstStyle/>
          <a:p>
            <a:r>
              <a:rPr lang="en-US" altLang="ja-JP" sz="1600" dirty="0">
                <a:latin typeface="Arial" pitchFamily="34" charset="0"/>
                <a:cs typeface="Arial" pitchFamily="34" charset="0"/>
              </a:rPr>
              <a:t>insert a resistor with resistance Ro </a:t>
            </a:r>
            <a:r>
              <a:rPr lang="en-US" altLang="ja-JP" sz="1600" u="sng" dirty="0">
                <a:latin typeface="Arial" pitchFamily="34" charset="0"/>
                <a:cs typeface="Arial" pitchFamily="34" charset="0"/>
              </a:rPr>
              <a:t>equal to or greater </a:t>
            </a:r>
            <a:r>
              <a:rPr lang="en-US" altLang="ja-JP" sz="1600" u="sng" dirty="0" smtClean="0">
                <a:latin typeface="Arial" pitchFamily="34" charset="0"/>
                <a:cs typeface="Arial" pitchFamily="34" charset="0"/>
              </a:rPr>
              <a:t>than </a:t>
            </a:r>
            <a:r>
              <a:rPr lang="en-US" altLang="ja-JP" sz="1600" u="sng" dirty="0">
                <a:latin typeface="Arial" pitchFamily="34" charset="0"/>
                <a:cs typeface="Arial" pitchFamily="34" charset="0"/>
              </a:rPr>
              <a:t>1/(1/(95 times the working voltage of the </a:t>
            </a:r>
            <a:r>
              <a:rPr lang="en-US" altLang="ja-JP" sz="1600" u="sng" dirty="0" smtClean="0">
                <a:latin typeface="Arial" pitchFamily="34" charset="0"/>
                <a:cs typeface="Arial" pitchFamily="34" charset="0"/>
              </a:rPr>
              <a:t>electric </a:t>
            </a:r>
            <a:r>
              <a:rPr lang="en-US" altLang="ja-JP" sz="1600" u="sng" dirty="0">
                <a:latin typeface="Arial" pitchFamily="34" charset="0"/>
                <a:cs typeface="Arial" pitchFamily="34" charset="0"/>
              </a:rPr>
              <a:t>power train) - 1/</a:t>
            </a:r>
            <a:r>
              <a:rPr lang="en-US" altLang="ja-JP" sz="1600" u="sng" dirty="0" err="1">
                <a:latin typeface="Arial" pitchFamily="34" charset="0"/>
                <a:cs typeface="Arial" pitchFamily="34" charset="0"/>
              </a:rPr>
              <a:t>Ri</a:t>
            </a:r>
            <a:r>
              <a:rPr lang="en-US" altLang="ja-JP" sz="1600" u="sng" dirty="0">
                <a:latin typeface="Arial" pitchFamily="34" charset="0"/>
                <a:cs typeface="Arial" pitchFamily="34" charset="0"/>
              </a:rPr>
              <a:t>) and less than 1/(1/(100 times the working voltage of the </a:t>
            </a:r>
            <a:r>
              <a:rPr lang="en-US" altLang="ja-JP" sz="1600" u="sng" dirty="0" smtClean="0">
                <a:latin typeface="Arial" pitchFamily="34" charset="0"/>
                <a:cs typeface="Arial" pitchFamily="34" charset="0"/>
              </a:rPr>
              <a:t>electric </a:t>
            </a:r>
            <a:r>
              <a:rPr lang="en-US" altLang="ja-JP" sz="1600" u="sng" dirty="0">
                <a:latin typeface="Arial" pitchFamily="34" charset="0"/>
                <a:cs typeface="Arial" pitchFamily="34" charset="0"/>
              </a:rPr>
              <a:t>power train)</a:t>
            </a:r>
            <a:endParaRPr kumimoji="1" lang="ja-JP" altLang="en-US" sz="1600" u="sng" dirty="0">
              <a:latin typeface="Arial" pitchFamily="34" charset="0"/>
              <a:cs typeface="Arial" pitchFamily="34" charset="0"/>
            </a:endParaRPr>
          </a:p>
        </p:txBody>
      </p:sp>
      <p:sp>
        <p:nvSpPr>
          <p:cNvPr id="4" name="テキスト ボックス 3"/>
          <p:cNvSpPr txBox="1"/>
          <p:nvPr/>
        </p:nvSpPr>
        <p:spPr>
          <a:xfrm>
            <a:off x="1034136" y="2934265"/>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cxnSp>
        <p:nvCxnSpPr>
          <p:cNvPr id="6" name="直線コネクタ 5"/>
          <p:cNvCxnSpPr/>
          <p:nvPr/>
        </p:nvCxnSpPr>
        <p:spPr>
          <a:xfrm>
            <a:off x="802637" y="3218227"/>
            <a:ext cx="76148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720750" y="3218227"/>
            <a:ext cx="832279"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95 ×</a:t>
            </a:r>
            <a:r>
              <a:rPr lang="en-US" altLang="ja-JP" sz="1400" dirty="0" err="1">
                <a:latin typeface="Arial" pitchFamily="34" charset="0"/>
                <a:cs typeface="Arial" pitchFamily="34" charset="0"/>
              </a:rPr>
              <a:t>Vb</a:t>
            </a:r>
            <a:endParaRPr kumimoji="1" lang="ja-JP" altLang="en-US" sz="1400" dirty="0">
              <a:latin typeface="Arial" pitchFamily="34" charset="0"/>
              <a:cs typeface="Arial" pitchFamily="34" charset="0"/>
            </a:endParaRPr>
          </a:p>
        </p:txBody>
      </p:sp>
      <p:sp>
        <p:nvSpPr>
          <p:cNvPr id="9" name="テキスト ボックス 8"/>
          <p:cNvSpPr txBox="1"/>
          <p:nvPr/>
        </p:nvSpPr>
        <p:spPr>
          <a:xfrm>
            <a:off x="1577763" y="3073607"/>
            <a:ext cx="364202" cy="307777"/>
          </a:xfrm>
          <a:prstGeom prst="rect">
            <a:avLst/>
          </a:prstGeom>
          <a:noFill/>
        </p:spPr>
        <p:txBody>
          <a:bodyPr wrap="none" rtlCol="0">
            <a:spAutoFit/>
          </a:bodyPr>
          <a:lstStyle/>
          <a:p>
            <a:r>
              <a:rPr kumimoji="1" lang="ja-JP" altLang="en-US" sz="1400" dirty="0" smtClean="0">
                <a:latin typeface="Arial" pitchFamily="34" charset="0"/>
                <a:cs typeface="Arial" pitchFamily="34" charset="0"/>
              </a:rPr>
              <a:t>－</a:t>
            </a:r>
            <a:endParaRPr kumimoji="1" lang="ja-JP" altLang="en-US" sz="1400" dirty="0">
              <a:latin typeface="Arial" pitchFamily="34" charset="0"/>
              <a:cs typeface="Arial" pitchFamily="34" charset="0"/>
            </a:endParaRPr>
          </a:p>
        </p:txBody>
      </p:sp>
      <p:sp>
        <p:nvSpPr>
          <p:cNvPr id="10" name="テキスト ボックス 9"/>
          <p:cNvSpPr txBox="1"/>
          <p:nvPr/>
        </p:nvSpPr>
        <p:spPr>
          <a:xfrm>
            <a:off x="1943499" y="3218227"/>
            <a:ext cx="354584" cy="307777"/>
          </a:xfrm>
          <a:prstGeom prst="rect">
            <a:avLst/>
          </a:prstGeom>
          <a:noFill/>
        </p:spPr>
        <p:txBody>
          <a:bodyPr wrap="none" rtlCol="0">
            <a:spAutoFit/>
          </a:bodyPr>
          <a:lstStyle/>
          <a:p>
            <a:r>
              <a:rPr kumimoji="1" lang="en-US" altLang="ja-JP" sz="1400" dirty="0" err="1" smtClean="0">
                <a:latin typeface="Arial" pitchFamily="34" charset="0"/>
                <a:cs typeface="Arial" pitchFamily="34" charset="0"/>
              </a:rPr>
              <a:t>Ri</a:t>
            </a:r>
            <a:endParaRPr kumimoji="1" lang="ja-JP" altLang="en-US" sz="1400" dirty="0">
              <a:latin typeface="Arial" pitchFamily="34" charset="0"/>
              <a:cs typeface="Arial" pitchFamily="34" charset="0"/>
            </a:endParaRPr>
          </a:p>
        </p:txBody>
      </p:sp>
      <p:cxnSp>
        <p:nvCxnSpPr>
          <p:cNvPr id="12" name="直線コネクタ 11"/>
          <p:cNvCxnSpPr/>
          <p:nvPr/>
        </p:nvCxnSpPr>
        <p:spPr>
          <a:xfrm>
            <a:off x="1935397" y="3218227"/>
            <a:ext cx="311343"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1949137" y="2934265"/>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cxnSp>
        <p:nvCxnSpPr>
          <p:cNvPr id="15" name="直線コネクタ 14"/>
          <p:cNvCxnSpPr/>
          <p:nvPr/>
        </p:nvCxnSpPr>
        <p:spPr>
          <a:xfrm>
            <a:off x="652512" y="2934266"/>
            <a:ext cx="1635172"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1496786" y="2595712"/>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sp>
        <p:nvSpPr>
          <p:cNvPr id="47" name="テキスト ボックス 46"/>
          <p:cNvSpPr txBox="1"/>
          <p:nvPr/>
        </p:nvSpPr>
        <p:spPr>
          <a:xfrm>
            <a:off x="1299260" y="4024005"/>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cxnSp>
        <p:nvCxnSpPr>
          <p:cNvPr id="48" name="直線コネクタ 47"/>
          <p:cNvCxnSpPr/>
          <p:nvPr/>
        </p:nvCxnSpPr>
        <p:spPr>
          <a:xfrm>
            <a:off x="1067761" y="4334774"/>
            <a:ext cx="761480" cy="0"/>
          </a:xfrm>
          <a:prstGeom prst="line">
            <a:avLst/>
          </a:prstGeom>
        </p:spPr>
        <p:style>
          <a:lnRef idx="1">
            <a:schemeClr val="accent1"/>
          </a:lnRef>
          <a:fillRef idx="0">
            <a:schemeClr val="accent1"/>
          </a:fillRef>
          <a:effectRef idx="0">
            <a:schemeClr val="accent1"/>
          </a:effectRef>
          <a:fontRef idx="minor">
            <a:schemeClr val="tx1"/>
          </a:fontRef>
        </p:style>
      </p:cxnSp>
      <p:sp>
        <p:nvSpPr>
          <p:cNvPr id="49" name="テキスト ボックス 48"/>
          <p:cNvSpPr txBox="1"/>
          <p:nvPr/>
        </p:nvSpPr>
        <p:spPr>
          <a:xfrm>
            <a:off x="985874" y="4335263"/>
            <a:ext cx="931665" cy="307777"/>
          </a:xfrm>
          <a:prstGeom prst="rect">
            <a:avLst/>
          </a:prstGeom>
          <a:noFill/>
        </p:spPr>
        <p:txBody>
          <a:bodyPr wrap="none" rtlCol="0">
            <a:spAutoFit/>
          </a:bodyPr>
          <a:lstStyle/>
          <a:p>
            <a:r>
              <a:rPr lang="en-US" altLang="ja-JP" sz="1400" dirty="0">
                <a:latin typeface="Arial" pitchFamily="34" charset="0"/>
                <a:cs typeface="Arial" pitchFamily="34" charset="0"/>
              </a:rPr>
              <a:t>100</a:t>
            </a:r>
            <a:r>
              <a:rPr kumimoji="1" lang="en-US" altLang="ja-JP" sz="1400" dirty="0" smtClean="0">
                <a:latin typeface="Arial" pitchFamily="34" charset="0"/>
                <a:cs typeface="Arial" pitchFamily="34" charset="0"/>
              </a:rPr>
              <a:t> ×</a:t>
            </a:r>
            <a:r>
              <a:rPr lang="en-US" altLang="ja-JP" sz="1400" dirty="0" err="1">
                <a:latin typeface="Arial" pitchFamily="34" charset="0"/>
                <a:cs typeface="Arial" pitchFamily="34" charset="0"/>
              </a:rPr>
              <a:t>Vb</a:t>
            </a:r>
            <a:endParaRPr kumimoji="1" lang="ja-JP" altLang="en-US" sz="1400" dirty="0">
              <a:latin typeface="Arial" pitchFamily="34" charset="0"/>
              <a:cs typeface="Arial" pitchFamily="34" charset="0"/>
            </a:endParaRPr>
          </a:p>
        </p:txBody>
      </p:sp>
      <p:sp>
        <p:nvSpPr>
          <p:cNvPr id="50" name="テキスト ボックス 49"/>
          <p:cNvSpPr txBox="1"/>
          <p:nvPr/>
        </p:nvSpPr>
        <p:spPr>
          <a:xfrm>
            <a:off x="3027910" y="4335263"/>
            <a:ext cx="354584" cy="307777"/>
          </a:xfrm>
          <a:prstGeom prst="rect">
            <a:avLst/>
          </a:prstGeom>
          <a:noFill/>
        </p:spPr>
        <p:txBody>
          <a:bodyPr wrap="none" rtlCol="0">
            <a:spAutoFit/>
          </a:bodyPr>
          <a:lstStyle/>
          <a:p>
            <a:r>
              <a:rPr kumimoji="1" lang="en-US" altLang="ja-JP" sz="1400" dirty="0" err="1" smtClean="0">
                <a:latin typeface="Arial" pitchFamily="34" charset="0"/>
                <a:cs typeface="Arial" pitchFamily="34" charset="0"/>
              </a:rPr>
              <a:t>Ri</a:t>
            </a:r>
            <a:endParaRPr kumimoji="1" lang="ja-JP" altLang="en-US" sz="1400" dirty="0">
              <a:latin typeface="Arial" pitchFamily="34" charset="0"/>
              <a:cs typeface="Arial" pitchFamily="34" charset="0"/>
            </a:endParaRPr>
          </a:p>
        </p:txBody>
      </p:sp>
      <p:cxnSp>
        <p:nvCxnSpPr>
          <p:cNvPr id="51" name="直線コネクタ 50"/>
          <p:cNvCxnSpPr/>
          <p:nvPr/>
        </p:nvCxnSpPr>
        <p:spPr>
          <a:xfrm>
            <a:off x="3060752" y="4334774"/>
            <a:ext cx="311343" cy="0"/>
          </a:xfrm>
          <a:prstGeom prst="line">
            <a:avLst/>
          </a:prstGeom>
        </p:spPr>
        <p:style>
          <a:lnRef idx="1">
            <a:schemeClr val="accent1"/>
          </a:lnRef>
          <a:fillRef idx="0">
            <a:schemeClr val="accent1"/>
          </a:fillRef>
          <a:effectRef idx="0">
            <a:schemeClr val="accent1"/>
          </a:effectRef>
          <a:fontRef idx="minor">
            <a:schemeClr val="tx1"/>
          </a:fontRef>
        </p:style>
      </p:cxnSp>
      <p:sp>
        <p:nvSpPr>
          <p:cNvPr id="52" name="テキスト ボックス 51"/>
          <p:cNvSpPr txBox="1"/>
          <p:nvPr/>
        </p:nvSpPr>
        <p:spPr>
          <a:xfrm>
            <a:off x="3033548" y="4024005"/>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cxnSp>
        <p:nvCxnSpPr>
          <p:cNvPr id="53" name="直線コネクタ 52"/>
          <p:cNvCxnSpPr/>
          <p:nvPr/>
        </p:nvCxnSpPr>
        <p:spPr>
          <a:xfrm>
            <a:off x="2250082" y="4334774"/>
            <a:ext cx="295397" cy="0"/>
          </a:xfrm>
          <a:prstGeom prst="line">
            <a:avLst/>
          </a:prstGeom>
        </p:spPr>
        <p:style>
          <a:lnRef idx="1">
            <a:schemeClr val="accent1"/>
          </a:lnRef>
          <a:fillRef idx="0">
            <a:schemeClr val="accent1"/>
          </a:fillRef>
          <a:effectRef idx="0">
            <a:schemeClr val="accent1"/>
          </a:effectRef>
          <a:fontRef idx="minor">
            <a:schemeClr val="tx1"/>
          </a:fontRef>
        </p:style>
      </p:cxnSp>
      <p:sp>
        <p:nvSpPr>
          <p:cNvPr id="54" name="テキスト ボックス 53"/>
          <p:cNvSpPr txBox="1"/>
          <p:nvPr/>
        </p:nvSpPr>
        <p:spPr>
          <a:xfrm>
            <a:off x="2275476" y="4024005"/>
            <a:ext cx="284052" cy="307777"/>
          </a:xfrm>
          <a:prstGeom prst="rect">
            <a:avLst/>
          </a:prstGeom>
          <a:noFill/>
        </p:spPr>
        <p:txBody>
          <a:bodyPr wrap="none" rtlCol="0">
            <a:spAutoFit/>
          </a:bodyPr>
          <a:lstStyle/>
          <a:p>
            <a:r>
              <a:rPr lang="en-US" altLang="ja-JP" sz="1400" dirty="0">
                <a:latin typeface="Arial" pitchFamily="34" charset="0"/>
                <a:cs typeface="Arial" pitchFamily="34" charset="0"/>
              </a:rPr>
              <a:t>1</a:t>
            </a:r>
            <a:endParaRPr kumimoji="1" lang="ja-JP" altLang="en-US" sz="1400" dirty="0">
              <a:latin typeface="Arial" pitchFamily="34" charset="0"/>
              <a:cs typeface="Arial" pitchFamily="34" charset="0"/>
            </a:endParaRPr>
          </a:p>
        </p:txBody>
      </p:sp>
      <p:sp>
        <p:nvSpPr>
          <p:cNvPr id="55" name="テキスト ボックス 54"/>
          <p:cNvSpPr txBox="1"/>
          <p:nvPr/>
        </p:nvSpPr>
        <p:spPr>
          <a:xfrm>
            <a:off x="1925092" y="4180886"/>
            <a:ext cx="288862" cy="307777"/>
          </a:xfrm>
          <a:prstGeom prst="rect">
            <a:avLst/>
          </a:prstGeom>
          <a:noFill/>
        </p:spPr>
        <p:txBody>
          <a:bodyPr wrap="none" rtlCol="0">
            <a:spAutoFit/>
          </a:bodyPr>
          <a:lstStyle/>
          <a:p>
            <a:r>
              <a:rPr lang="en-US" altLang="ja-JP" sz="1400" dirty="0" smtClean="0">
                <a:latin typeface="Arial" pitchFamily="34" charset="0"/>
                <a:cs typeface="Arial" pitchFamily="34" charset="0"/>
              </a:rPr>
              <a:t>&lt;</a:t>
            </a:r>
            <a:endParaRPr kumimoji="1" lang="ja-JP" altLang="en-US" sz="1400" dirty="0">
              <a:latin typeface="Arial" pitchFamily="34" charset="0"/>
              <a:cs typeface="Arial" pitchFamily="34" charset="0"/>
            </a:endParaRPr>
          </a:p>
        </p:txBody>
      </p:sp>
      <p:sp>
        <p:nvSpPr>
          <p:cNvPr id="56" name="テキスト ボックス 55"/>
          <p:cNvSpPr txBox="1"/>
          <p:nvPr/>
        </p:nvSpPr>
        <p:spPr>
          <a:xfrm>
            <a:off x="2247515" y="4335263"/>
            <a:ext cx="413896"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R0</a:t>
            </a:r>
            <a:endParaRPr kumimoji="1" lang="ja-JP" altLang="en-US" sz="1400" dirty="0">
              <a:latin typeface="Arial" pitchFamily="34" charset="0"/>
              <a:cs typeface="Arial" pitchFamily="34" charset="0"/>
            </a:endParaRPr>
          </a:p>
        </p:txBody>
      </p:sp>
      <p:sp>
        <p:nvSpPr>
          <p:cNvPr id="57" name="テキスト ボックス 56"/>
          <p:cNvSpPr txBox="1"/>
          <p:nvPr/>
        </p:nvSpPr>
        <p:spPr>
          <a:xfrm>
            <a:off x="2638060" y="4180886"/>
            <a:ext cx="364202" cy="307777"/>
          </a:xfrm>
          <a:prstGeom prst="rect">
            <a:avLst/>
          </a:prstGeom>
          <a:noFill/>
        </p:spPr>
        <p:txBody>
          <a:bodyPr wrap="none" rtlCol="0">
            <a:spAutoFit/>
          </a:bodyPr>
          <a:lstStyle/>
          <a:p>
            <a:r>
              <a:rPr kumimoji="1" lang="ja-JP" altLang="en-US" sz="1400" dirty="0" smtClean="0">
                <a:latin typeface="Arial" pitchFamily="34" charset="0"/>
                <a:cs typeface="Arial" pitchFamily="34" charset="0"/>
              </a:rPr>
              <a:t>＋</a:t>
            </a:r>
            <a:endParaRPr kumimoji="1" lang="ja-JP" altLang="en-US" sz="1400" dirty="0">
              <a:latin typeface="Arial" pitchFamily="34" charset="0"/>
              <a:cs typeface="Arial" pitchFamily="34" charset="0"/>
            </a:endParaRPr>
          </a:p>
        </p:txBody>
      </p:sp>
      <p:sp>
        <p:nvSpPr>
          <p:cNvPr id="63" name="下矢印 62"/>
          <p:cNvSpPr/>
          <p:nvPr/>
        </p:nvSpPr>
        <p:spPr>
          <a:xfrm>
            <a:off x="2417191" y="2341228"/>
            <a:ext cx="702732" cy="232012"/>
          </a:xfrm>
          <a:prstGeom prst="downArrow">
            <a:avLst/>
          </a:prstGeom>
          <a:ln>
            <a:solidFill>
              <a:schemeClr val="tx1"/>
            </a:solidFill>
          </a:ln>
        </p:spPr>
        <p:txBody>
          <a:bodyPr wrap="square" rtlCol="0" anchor="ctr">
            <a:spAutoFit/>
          </a:bodyPr>
          <a:lstStyle/>
          <a:p>
            <a:pPr algn="ctr"/>
            <a:endParaRPr kumimoji="1" lang="ja-JP" altLang="en-US" dirty="0" smtClean="0">
              <a:latin typeface="Arial" pitchFamily="34" charset="0"/>
              <a:cs typeface="Arial" pitchFamily="34" charset="0"/>
            </a:endParaRPr>
          </a:p>
        </p:txBody>
      </p:sp>
      <p:sp>
        <p:nvSpPr>
          <p:cNvPr id="5" name="テキスト ボックス 4"/>
          <p:cNvSpPr txBox="1"/>
          <p:nvPr/>
        </p:nvSpPr>
        <p:spPr>
          <a:xfrm>
            <a:off x="55656" y="0"/>
            <a:ext cx="6599884" cy="400110"/>
          </a:xfrm>
          <a:prstGeom prst="rect">
            <a:avLst/>
          </a:prstGeom>
          <a:noFill/>
        </p:spPr>
        <p:txBody>
          <a:bodyPr wrap="none" rtlCol="0">
            <a:spAutoFit/>
          </a:bodyPr>
          <a:lstStyle/>
          <a:p>
            <a:r>
              <a:rPr lang="en-US" altLang="ja-JP" sz="2000" dirty="0" smtClean="0">
                <a:latin typeface="Arial" pitchFamily="34" charset="0"/>
                <a:cs typeface="Arial" pitchFamily="34" charset="0"/>
              </a:rPr>
              <a:t>Explanation regarding newly </a:t>
            </a:r>
            <a:r>
              <a:rPr kumimoji="1" lang="en-US" altLang="ja-JP" sz="2000" dirty="0" smtClean="0">
                <a:latin typeface="Arial" pitchFamily="34" charset="0"/>
                <a:cs typeface="Arial" pitchFamily="34" charset="0"/>
              </a:rPr>
              <a:t>inserted calculation formula</a:t>
            </a:r>
            <a:endParaRPr kumimoji="1" lang="ja-JP" altLang="en-US" sz="2000" dirty="0">
              <a:latin typeface="Arial" pitchFamily="34" charset="0"/>
              <a:cs typeface="Arial" pitchFamily="34" charset="0"/>
            </a:endParaRPr>
          </a:p>
        </p:txBody>
      </p:sp>
      <p:sp>
        <p:nvSpPr>
          <p:cNvPr id="64" name="Line 14"/>
          <p:cNvSpPr>
            <a:spLocks noChangeShapeType="1"/>
          </p:cNvSpPr>
          <p:nvPr/>
        </p:nvSpPr>
        <p:spPr bwMode="auto">
          <a:xfrm>
            <a:off x="6255229" y="1330806"/>
            <a:ext cx="880879" cy="7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Arial" pitchFamily="34" charset="0"/>
              <a:cs typeface="Arial" pitchFamily="34" charset="0"/>
            </a:endParaRPr>
          </a:p>
        </p:txBody>
      </p:sp>
      <p:sp>
        <p:nvSpPr>
          <p:cNvPr id="65" name="Line 14"/>
          <p:cNvSpPr>
            <a:spLocks noChangeShapeType="1"/>
          </p:cNvSpPr>
          <p:nvPr/>
        </p:nvSpPr>
        <p:spPr bwMode="auto">
          <a:xfrm>
            <a:off x="6246448" y="1564067"/>
            <a:ext cx="889659"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Arial" pitchFamily="34" charset="0"/>
              <a:cs typeface="Arial" pitchFamily="34" charset="0"/>
            </a:endParaRPr>
          </a:p>
        </p:txBody>
      </p:sp>
      <p:sp>
        <p:nvSpPr>
          <p:cNvPr id="66" name="Rectangle 6"/>
          <p:cNvSpPr>
            <a:spLocks noChangeArrowheads="1"/>
          </p:cNvSpPr>
          <p:nvPr/>
        </p:nvSpPr>
        <p:spPr bwMode="auto">
          <a:xfrm>
            <a:off x="5576192" y="1258714"/>
            <a:ext cx="711200" cy="3937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Arial" pitchFamily="34" charset="0"/>
              <a:cs typeface="Arial" pitchFamily="34" charset="0"/>
            </a:endParaRPr>
          </a:p>
        </p:txBody>
      </p:sp>
      <p:sp>
        <p:nvSpPr>
          <p:cNvPr id="67" name="Text Box 8"/>
          <p:cNvSpPr txBox="1">
            <a:spLocks noChangeArrowheads="1"/>
          </p:cNvSpPr>
          <p:nvPr/>
        </p:nvSpPr>
        <p:spPr bwMode="auto">
          <a:xfrm>
            <a:off x="5595802" y="1305712"/>
            <a:ext cx="75212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dirty="0" smtClean="0">
                <a:latin typeface="Arial" pitchFamily="34" charset="0"/>
                <a:cs typeface="Arial" pitchFamily="34" charset="0"/>
              </a:rPr>
              <a:t>Battery</a:t>
            </a:r>
            <a:endParaRPr lang="en-US" altLang="ja-JP" sz="1400" dirty="0">
              <a:latin typeface="Arial" pitchFamily="34" charset="0"/>
              <a:cs typeface="Arial" pitchFamily="34" charset="0"/>
            </a:endParaRPr>
          </a:p>
        </p:txBody>
      </p:sp>
      <p:sp>
        <p:nvSpPr>
          <p:cNvPr id="76" name="Line 20"/>
          <p:cNvSpPr>
            <a:spLocks noChangeShapeType="1"/>
          </p:cNvSpPr>
          <p:nvPr/>
        </p:nvSpPr>
        <p:spPr bwMode="auto">
          <a:xfrm>
            <a:off x="7854023" y="1347614"/>
            <a:ext cx="50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Arial" pitchFamily="34" charset="0"/>
              <a:cs typeface="Arial" pitchFamily="34" charset="0"/>
            </a:endParaRPr>
          </a:p>
        </p:txBody>
      </p:sp>
      <p:sp>
        <p:nvSpPr>
          <p:cNvPr id="77" name="Line 21"/>
          <p:cNvSpPr>
            <a:spLocks noChangeShapeType="1"/>
          </p:cNvSpPr>
          <p:nvPr/>
        </p:nvSpPr>
        <p:spPr bwMode="auto">
          <a:xfrm>
            <a:off x="7854023" y="1449214"/>
            <a:ext cx="50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Arial" pitchFamily="34" charset="0"/>
              <a:cs typeface="Arial" pitchFamily="34" charset="0"/>
            </a:endParaRPr>
          </a:p>
        </p:txBody>
      </p:sp>
      <p:sp>
        <p:nvSpPr>
          <p:cNvPr id="78" name="Line 22"/>
          <p:cNvSpPr>
            <a:spLocks noChangeShapeType="1"/>
          </p:cNvSpPr>
          <p:nvPr/>
        </p:nvSpPr>
        <p:spPr bwMode="auto">
          <a:xfrm>
            <a:off x="7854023" y="1550814"/>
            <a:ext cx="50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Arial" pitchFamily="34" charset="0"/>
              <a:cs typeface="Arial" pitchFamily="34" charset="0"/>
            </a:endParaRPr>
          </a:p>
        </p:txBody>
      </p:sp>
      <p:sp>
        <p:nvSpPr>
          <p:cNvPr id="79" name="Oval 23"/>
          <p:cNvSpPr>
            <a:spLocks noChangeArrowheads="1"/>
          </p:cNvSpPr>
          <p:nvPr/>
        </p:nvSpPr>
        <p:spPr bwMode="auto">
          <a:xfrm>
            <a:off x="8298523" y="1220614"/>
            <a:ext cx="457200" cy="431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400">
                <a:latin typeface="Arial" pitchFamily="34" charset="0"/>
                <a:cs typeface="Arial" pitchFamily="34" charset="0"/>
              </a:rPr>
              <a:t>MOT</a:t>
            </a:r>
          </a:p>
        </p:txBody>
      </p:sp>
      <p:sp>
        <p:nvSpPr>
          <p:cNvPr id="80" name="Rectangle 40"/>
          <p:cNvSpPr>
            <a:spLocks noChangeArrowheads="1"/>
          </p:cNvSpPr>
          <p:nvPr/>
        </p:nvSpPr>
        <p:spPr bwMode="auto">
          <a:xfrm>
            <a:off x="7137650" y="1258714"/>
            <a:ext cx="711200" cy="3937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400">
              <a:latin typeface="Arial" pitchFamily="34" charset="0"/>
              <a:cs typeface="Arial" pitchFamily="34" charset="0"/>
            </a:endParaRPr>
          </a:p>
        </p:txBody>
      </p:sp>
      <p:sp>
        <p:nvSpPr>
          <p:cNvPr id="81" name="Text Box 41"/>
          <p:cNvSpPr txBox="1">
            <a:spLocks noChangeArrowheads="1"/>
          </p:cNvSpPr>
          <p:nvPr/>
        </p:nvSpPr>
        <p:spPr bwMode="auto">
          <a:xfrm>
            <a:off x="7123693" y="1305712"/>
            <a:ext cx="79060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dirty="0">
                <a:latin typeface="Arial" pitchFamily="34" charset="0"/>
                <a:cs typeface="Arial" pitchFamily="34" charset="0"/>
              </a:rPr>
              <a:t>Inverter</a:t>
            </a:r>
          </a:p>
        </p:txBody>
      </p:sp>
      <p:sp>
        <p:nvSpPr>
          <p:cNvPr id="8" name="正方形/長方形 7"/>
          <p:cNvSpPr/>
          <p:nvPr/>
        </p:nvSpPr>
        <p:spPr>
          <a:xfrm>
            <a:off x="5576192" y="2183656"/>
            <a:ext cx="3179531" cy="45719"/>
          </a:xfrm>
          <a:prstGeom prst="rect">
            <a:avLst/>
          </a:prstGeom>
          <a:solidFill>
            <a:schemeClr val="tx1"/>
          </a:solidFill>
        </p:spPr>
        <p:txBody>
          <a:bodyPr wrap="square" rtlCol="0" anchor="ctr">
            <a:spAutoFit/>
          </a:bodyPr>
          <a:lstStyle/>
          <a:p>
            <a:pPr algn="ctr"/>
            <a:endParaRPr kumimoji="1" lang="ja-JP" altLang="en-US" dirty="0" smtClean="0">
              <a:latin typeface="Arial" pitchFamily="34" charset="0"/>
              <a:cs typeface="Arial" pitchFamily="34" charset="0"/>
            </a:endParaRPr>
          </a:p>
        </p:txBody>
      </p:sp>
      <p:grpSp>
        <p:nvGrpSpPr>
          <p:cNvPr id="95" name="グループ化 94"/>
          <p:cNvGrpSpPr/>
          <p:nvPr/>
        </p:nvGrpSpPr>
        <p:grpSpPr>
          <a:xfrm>
            <a:off x="6355605" y="1576966"/>
            <a:ext cx="98991" cy="614348"/>
            <a:chOff x="6314661" y="962806"/>
            <a:chExt cx="98991" cy="614348"/>
          </a:xfrm>
        </p:grpSpPr>
        <p:sp>
          <p:nvSpPr>
            <p:cNvPr id="85" name="Freeform 310"/>
            <p:cNvSpPr>
              <a:spLocks/>
            </p:cNvSpPr>
            <p:nvPr/>
          </p:nvSpPr>
          <p:spPr bwMode="auto">
            <a:xfrm>
              <a:off x="6314661" y="1136896"/>
              <a:ext cx="98991" cy="250911"/>
            </a:xfrm>
            <a:custGeom>
              <a:avLst/>
              <a:gdLst>
                <a:gd name="T0" fmla="*/ 108 w 200"/>
                <a:gd name="T1" fmla="*/ 0 h 168"/>
                <a:gd name="T2" fmla="*/ 0 w 200"/>
                <a:gd name="T3" fmla="*/ 40 h 168"/>
                <a:gd name="T4" fmla="*/ 200 w 200"/>
                <a:gd name="T5" fmla="*/ 74 h 168"/>
                <a:gd name="T6" fmla="*/ 0 w 200"/>
                <a:gd name="T7" fmla="*/ 116 h 168"/>
                <a:gd name="T8" fmla="*/ 200 w 200"/>
                <a:gd name="T9" fmla="*/ 141 h 168"/>
                <a:gd name="T10" fmla="*/ 96 w 200"/>
                <a:gd name="T11" fmla="*/ 168 h 168"/>
                <a:gd name="connsiteX0" fmla="*/ 7264 w 10000"/>
                <a:gd name="connsiteY0" fmla="*/ 0 h 9122"/>
                <a:gd name="connsiteX1" fmla="*/ 0 w 10000"/>
                <a:gd name="connsiteY1" fmla="*/ 1503 h 9122"/>
                <a:gd name="connsiteX2" fmla="*/ 10000 w 10000"/>
                <a:gd name="connsiteY2" fmla="*/ 3527 h 9122"/>
                <a:gd name="connsiteX3" fmla="*/ 0 w 10000"/>
                <a:gd name="connsiteY3" fmla="*/ 6027 h 9122"/>
                <a:gd name="connsiteX4" fmla="*/ 10000 w 10000"/>
                <a:gd name="connsiteY4" fmla="*/ 7515 h 9122"/>
                <a:gd name="connsiteX5" fmla="*/ 4800 w 10000"/>
                <a:gd name="connsiteY5" fmla="*/ 9122 h 9122"/>
                <a:gd name="connsiteX0" fmla="*/ 6798 w 10000"/>
                <a:gd name="connsiteY0" fmla="*/ 0 h 10481"/>
                <a:gd name="connsiteX1" fmla="*/ 0 w 10000"/>
                <a:gd name="connsiteY1" fmla="*/ 2129 h 10481"/>
                <a:gd name="connsiteX2" fmla="*/ 10000 w 10000"/>
                <a:gd name="connsiteY2" fmla="*/ 4347 h 10481"/>
                <a:gd name="connsiteX3" fmla="*/ 0 w 10000"/>
                <a:gd name="connsiteY3" fmla="*/ 7088 h 10481"/>
                <a:gd name="connsiteX4" fmla="*/ 10000 w 10000"/>
                <a:gd name="connsiteY4" fmla="*/ 8719 h 10481"/>
                <a:gd name="connsiteX5" fmla="*/ 4800 w 10000"/>
                <a:gd name="connsiteY5" fmla="*/ 10481 h 1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481">
                  <a:moveTo>
                    <a:pt x="6798" y="0"/>
                  </a:moveTo>
                  <a:lnTo>
                    <a:pt x="0" y="2129"/>
                  </a:lnTo>
                  <a:lnTo>
                    <a:pt x="10000" y="4347"/>
                  </a:lnTo>
                  <a:lnTo>
                    <a:pt x="0" y="7088"/>
                  </a:lnTo>
                  <a:lnTo>
                    <a:pt x="10000" y="8719"/>
                  </a:lnTo>
                  <a:lnTo>
                    <a:pt x="4800" y="10481"/>
                  </a:lnTo>
                </a:path>
              </a:pathLst>
            </a:cu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cxnSp>
          <p:nvCxnSpPr>
            <p:cNvPr id="86" name="直線コネクタ 85"/>
            <p:cNvCxnSpPr/>
            <p:nvPr/>
          </p:nvCxnSpPr>
          <p:spPr bwMode="auto">
            <a:xfrm>
              <a:off x="6367167" y="962806"/>
              <a:ext cx="0" cy="173177"/>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直線コネクタ 86"/>
            <p:cNvCxnSpPr/>
            <p:nvPr/>
          </p:nvCxnSpPr>
          <p:spPr bwMode="auto">
            <a:xfrm flipH="1">
              <a:off x="6367170" y="1387807"/>
              <a:ext cx="1" cy="189347"/>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96" name="グループ化 95"/>
          <p:cNvGrpSpPr/>
          <p:nvPr/>
        </p:nvGrpSpPr>
        <p:grpSpPr>
          <a:xfrm>
            <a:off x="6927468" y="1585224"/>
            <a:ext cx="98991" cy="614348"/>
            <a:chOff x="6314661" y="962806"/>
            <a:chExt cx="98991" cy="614348"/>
          </a:xfrm>
        </p:grpSpPr>
        <p:sp>
          <p:nvSpPr>
            <p:cNvPr id="97" name="Freeform 310"/>
            <p:cNvSpPr>
              <a:spLocks/>
            </p:cNvSpPr>
            <p:nvPr/>
          </p:nvSpPr>
          <p:spPr bwMode="auto">
            <a:xfrm>
              <a:off x="6314661" y="1136896"/>
              <a:ext cx="98991" cy="250911"/>
            </a:xfrm>
            <a:custGeom>
              <a:avLst/>
              <a:gdLst>
                <a:gd name="T0" fmla="*/ 108 w 200"/>
                <a:gd name="T1" fmla="*/ 0 h 168"/>
                <a:gd name="T2" fmla="*/ 0 w 200"/>
                <a:gd name="T3" fmla="*/ 40 h 168"/>
                <a:gd name="T4" fmla="*/ 200 w 200"/>
                <a:gd name="T5" fmla="*/ 74 h 168"/>
                <a:gd name="T6" fmla="*/ 0 w 200"/>
                <a:gd name="T7" fmla="*/ 116 h 168"/>
                <a:gd name="T8" fmla="*/ 200 w 200"/>
                <a:gd name="T9" fmla="*/ 141 h 168"/>
                <a:gd name="T10" fmla="*/ 96 w 200"/>
                <a:gd name="T11" fmla="*/ 168 h 168"/>
                <a:gd name="connsiteX0" fmla="*/ 7264 w 10000"/>
                <a:gd name="connsiteY0" fmla="*/ 0 h 9122"/>
                <a:gd name="connsiteX1" fmla="*/ 0 w 10000"/>
                <a:gd name="connsiteY1" fmla="*/ 1503 h 9122"/>
                <a:gd name="connsiteX2" fmla="*/ 10000 w 10000"/>
                <a:gd name="connsiteY2" fmla="*/ 3527 h 9122"/>
                <a:gd name="connsiteX3" fmla="*/ 0 w 10000"/>
                <a:gd name="connsiteY3" fmla="*/ 6027 h 9122"/>
                <a:gd name="connsiteX4" fmla="*/ 10000 w 10000"/>
                <a:gd name="connsiteY4" fmla="*/ 7515 h 9122"/>
                <a:gd name="connsiteX5" fmla="*/ 4800 w 10000"/>
                <a:gd name="connsiteY5" fmla="*/ 9122 h 9122"/>
                <a:gd name="connsiteX0" fmla="*/ 6798 w 10000"/>
                <a:gd name="connsiteY0" fmla="*/ 0 h 10481"/>
                <a:gd name="connsiteX1" fmla="*/ 0 w 10000"/>
                <a:gd name="connsiteY1" fmla="*/ 2129 h 10481"/>
                <a:gd name="connsiteX2" fmla="*/ 10000 w 10000"/>
                <a:gd name="connsiteY2" fmla="*/ 4347 h 10481"/>
                <a:gd name="connsiteX3" fmla="*/ 0 w 10000"/>
                <a:gd name="connsiteY3" fmla="*/ 7088 h 10481"/>
                <a:gd name="connsiteX4" fmla="*/ 10000 w 10000"/>
                <a:gd name="connsiteY4" fmla="*/ 8719 h 10481"/>
                <a:gd name="connsiteX5" fmla="*/ 4800 w 10000"/>
                <a:gd name="connsiteY5" fmla="*/ 10481 h 1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481">
                  <a:moveTo>
                    <a:pt x="6798" y="0"/>
                  </a:moveTo>
                  <a:lnTo>
                    <a:pt x="0" y="2129"/>
                  </a:lnTo>
                  <a:lnTo>
                    <a:pt x="10000" y="4347"/>
                  </a:lnTo>
                  <a:lnTo>
                    <a:pt x="0" y="7088"/>
                  </a:lnTo>
                  <a:lnTo>
                    <a:pt x="10000" y="8719"/>
                  </a:lnTo>
                  <a:lnTo>
                    <a:pt x="4800" y="10481"/>
                  </a:lnTo>
                </a:path>
              </a:pathLst>
            </a:custGeom>
            <a:noFill/>
            <a:ln w="25400">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cxnSp>
          <p:nvCxnSpPr>
            <p:cNvPr id="98" name="直線コネクタ 97"/>
            <p:cNvCxnSpPr/>
            <p:nvPr/>
          </p:nvCxnSpPr>
          <p:spPr bwMode="auto">
            <a:xfrm>
              <a:off x="6367167" y="962806"/>
              <a:ext cx="0" cy="173177"/>
            </a:xfrm>
            <a:prstGeom prst="line">
              <a:avLst/>
            </a:prstGeom>
            <a:noFill/>
            <a:ln w="25400" cap="flat" cmpd="sng" algn="ctr">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9" name="直線コネクタ 98"/>
            <p:cNvCxnSpPr/>
            <p:nvPr/>
          </p:nvCxnSpPr>
          <p:spPr bwMode="auto">
            <a:xfrm flipH="1">
              <a:off x="6367170" y="1387807"/>
              <a:ext cx="1" cy="189347"/>
            </a:xfrm>
            <a:prstGeom prst="line">
              <a:avLst/>
            </a:prstGeom>
            <a:noFill/>
            <a:ln w="25400" cap="flat" cmpd="sng" algn="ctr">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00" name="テキスト ボックス 99"/>
          <p:cNvSpPr txBox="1"/>
          <p:nvPr/>
        </p:nvSpPr>
        <p:spPr>
          <a:xfrm>
            <a:off x="5991345" y="1722622"/>
            <a:ext cx="354584" cy="307777"/>
          </a:xfrm>
          <a:prstGeom prst="rect">
            <a:avLst/>
          </a:prstGeom>
          <a:noFill/>
        </p:spPr>
        <p:txBody>
          <a:bodyPr wrap="none" rtlCol="0">
            <a:spAutoFit/>
          </a:bodyPr>
          <a:lstStyle/>
          <a:p>
            <a:r>
              <a:rPr kumimoji="1" lang="en-US" altLang="ja-JP" sz="1400" dirty="0" err="1" smtClean="0">
                <a:latin typeface="Arial" pitchFamily="34" charset="0"/>
                <a:cs typeface="Arial" pitchFamily="34" charset="0"/>
              </a:rPr>
              <a:t>Ri</a:t>
            </a:r>
            <a:endParaRPr kumimoji="1" lang="ja-JP" altLang="en-US" sz="1400" dirty="0">
              <a:latin typeface="Arial" pitchFamily="34" charset="0"/>
              <a:cs typeface="Arial" pitchFamily="34" charset="0"/>
            </a:endParaRPr>
          </a:p>
        </p:txBody>
      </p:sp>
      <p:sp>
        <p:nvSpPr>
          <p:cNvPr id="101" name="テキスト ボックス 100"/>
          <p:cNvSpPr txBox="1"/>
          <p:nvPr/>
        </p:nvSpPr>
        <p:spPr>
          <a:xfrm>
            <a:off x="6549420" y="1718640"/>
            <a:ext cx="413896" cy="307777"/>
          </a:xfrm>
          <a:prstGeom prst="rect">
            <a:avLst/>
          </a:prstGeom>
          <a:noFill/>
        </p:spPr>
        <p:txBody>
          <a:bodyPr wrap="none" rtlCol="0">
            <a:spAutoFit/>
          </a:bodyPr>
          <a:lstStyle/>
          <a:p>
            <a:r>
              <a:rPr kumimoji="1" lang="en-US" altLang="ja-JP" sz="1400" dirty="0" smtClean="0">
                <a:solidFill>
                  <a:srgbClr val="0000FF"/>
                </a:solidFill>
                <a:latin typeface="Arial" pitchFamily="34" charset="0"/>
                <a:cs typeface="Arial" pitchFamily="34" charset="0"/>
              </a:rPr>
              <a:t>R0</a:t>
            </a:r>
            <a:endParaRPr kumimoji="1" lang="ja-JP" altLang="en-US" sz="1400" dirty="0">
              <a:solidFill>
                <a:srgbClr val="0000FF"/>
              </a:solidFill>
              <a:latin typeface="Arial" pitchFamily="34" charset="0"/>
              <a:cs typeface="Arial" pitchFamily="34" charset="0"/>
            </a:endParaRPr>
          </a:p>
        </p:txBody>
      </p:sp>
      <p:sp>
        <p:nvSpPr>
          <p:cNvPr id="102" name="テキスト ボックス 101"/>
          <p:cNvSpPr txBox="1"/>
          <p:nvPr/>
        </p:nvSpPr>
        <p:spPr>
          <a:xfrm>
            <a:off x="5465013" y="2376136"/>
            <a:ext cx="3499676" cy="307777"/>
          </a:xfrm>
          <a:prstGeom prst="rect">
            <a:avLst/>
          </a:prstGeom>
          <a:noFill/>
        </p:spPr>
        <p:txBody>
          <a:bodyPr wrap="none" rtlCol="0">
            <a:spAutoFit/>
          </a:bodyPr>
          <a:lstStyle/>
          <a:p>
            <a:r>
              <a:rPr kumimoji="1" lang="en-US" altLang="ja-JP" sz="1400" dirty="0" err="1" smtClean="0">
                <a:latin typeface="Arial" pitchFamily="34" charset="0"/>
                <a:cs typeface="Arial" pitchFamily="34" charset="0"/>
              </a:rPr>
              <a:t>Ri</a:t>
            </a:r>
            <a:r>
              <a:rPr kumimoji="1" lang="en-US" altLang="ja-JP" sz="1400" dirty="0" smtClean="0">
                <a:latin typeface="Arial" pitchFamily="34" charset="0"/>
                <a:cs typeface="Arial" pitchFamily="34" charset="0"/>
              </a:rPr>
              <a:t>: Isolation resistance of vehicle system</a:t>
            </a:r>
            <a:endParaRPr kumimoji="1" lang="ja-JP" altLang="en-US" sz="1400" dirty="0">
              <a:latin typeface="Arial" pitchFamily="34" charset="0"/>
              <a:cs typeface="Arial" pitchFamily="34" charset="0"/>
            </a:endParaRPr>
          </a:p>
        </p:txBody>
      </p:sp>
      <p:sp>
        <p:nvSpPr>
          <p:cNvPr id="103" name="テキスト ボックス 102"/>
          <p:cNvSpPr txBox="1"/>
          <p:nvPr/>
        </p:nvSpPr>
        <p:spPr>
          <a:xfrm>
            <a:off x="7608003" y="1898738"/>
            <a:ext cx="1410707"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Vehicle chassis</a:t>
            </a:r>
            <a:endParaRPr kumimoji="1" lang="ja-JP" altLang="en-US" sz="1400" dirty="0">
              <a:latin typeface="Arial" pitchFamily="34" charset="0"/>
              <a:cs typeface="Arial" pitchFamily="34" charset="0"/>
            </a:endParaRPr>
          </a:p>
        </p:txBody>
      </p:sp>
      <p:sp>
        <p:nvSpPr>
          <p:cNvPr id="104" name="テキスト ボックス 103"/>
          <p:cNvSpPr txBox="1"/>
          <p:nvPr/>
        </p:nvSpPr>
        <p:spPr>
          <a:xfrm>
            <a:off x="5465013" y="2682424"/>
            <a:ext cx="3278462" cy="307777"/>
          </a:xfrm>
          <a:prstGeom prst="rect">
            <a:avLst/>
          </a:prstGeom>
          <a:noFill/>
        </p:spPr>
        <p:txBody>
          <a:bodyPr wrap="none" rtlCol="0">
            <a:spAutoFit/>
          </a:bodyPr>
          <a:lstStyle/>
          <a:p>
            <a:r>
              <a:rPr kumimoji="1" lang="en-US" altLang="ja-JP" sz="1400" dirty="0" smtClean="0">
                <a:solidFill>
                  <a:srgbClr val="0000FF"/>
                </a:solidFill>
                <a:latin typeface="Arial" pitchFamily="34" charset="0"/>
                <a:cs typeface="Arial" pitchFamily="34" charset="0"/>
              </a:rPr>
              <a:t>R0: Isolation resistance to be inserted</a:t>
            </a:r>
            <a:endParaRPr kumimoji="1" lang="ja-JP" altLang="en-US" sz="1400" dirty="0">
              <a:solidFill>
                <a:srgbClr val="0000FF"/>
              </a:solidFill>
              <a:latin typeface="Arial" pitchFamily="34" charset="0"/>
              <a:cs typeface="Arial" pitchFamily="34" charset="0"/>
            </a:endParaRPr>
          </a:p>
        </p:txBody>
      </p:sp>
      <p:sp>
        <p:nvSpPr>
          <p:cNvPr id="107" name="テキスト ボックス 106"/>
          <p:cNvSpPr txBox="1"/>
          <p:nvPr/>
        </p:nvSpPr>
        <p:spPr>
          <a:xfrm>
            <a:off x="3728118" y="2919305"/>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cxnSp>
        <p:nvCxnSpPr>
          <p:cNvPr id="108" name="直線コネクタ 107"/>
          <p:cNvCxnSpPr/>
          <p:nvPr/>
        </p:nvCxnSpPr>
        <p:spPr>
          <a:xfrm>
            <a:off x="3496619" y="3203267"/>
            <a:ext cx="761480" cy="0"/>
          </a:xfrm>
          <a:prstGeom prst="line">
            <a:avLst/>
          </a:prstGeom>
        </p:spPr>
        <p:style>
          <a:lnRef idx="1">
            <a:schemeClr val="accent1"/>
          </a:lnRef>
          <a:fillRef idx="0">
            <a:schemeClr val="accent1"/>
          </a:fillRef>
          <a:effectRef idx="0">
            <a:schemeClr val="accent1"/>
          </a:effectRef>
          <a:fontRef idx="minor">
            <a:schemeClr val="tx1"/>
          </a:fontRef>
        </p:style>
      </p:cxnSp>
      <p:sp>
        <p:nvSpPr>
          <p:cNvPr id="109" name="テキスト ボックス 108"/>
          <p:cNvSpPr txBox="1"/>
          <p:nvPr/>
        </p:nvSpPr>
        <p:spPr>
          <a:xfrm>
            <a:off x="3414732" y="3203267"/>
            <a:ext cx="931665" cy="307777"/>
          </a:xfrm>
          <a:prstGeom prst="rect">
            <a:avLst/>
          </a:prstGeom>
          <a:noFill/>
        </p:spPr>
        <p:txBody>
          <a:bodyPr wrap="none" rtlCol="0">
            <a:spAutoFit/>
          </a:bodyPr>
          <a:lstStyle/>
          <a:p>
            <a:r>
              <a:rPr lang="en-US" altLang="ja-JP" sz="1400" dirty="0" smtClean="0">
                <a:latin typeface="Arial" pitchFamily="34" charset="0"/>
                <a:cs typeface="Arial" pitchFamily="34" charset="0"/>
              </a:rPr>
              <a:t>100</a:t>
            </a:r>
            <a:r>
              <a:rPr kumimoji="1" lang="en-US" altLang="ja-JP" sz="1400" dirty="0" smtClean="0">
                <a:latin typeface="Arial" pitchFamily="34" charset="0"/>
                <a:cs typeface="Arial" pitchFamily="34" charset="0"/>
              </a:rPr>
              <a:t> ×</a:t>
            </a:r>
            <a:r>
              <a:rPr lang="en-US" altLang="ja-JP" sz="1400" dirty="0" err="1">
                <a:latin typeface="Arial" pitchFamily="34" charset="0"/>
                <a:cs typeface="Arial" pitchFamily="34" charset="0"/>
              </a:rPr>
              <a:t>Vb</a:t>
            </a:r>
            <a:endParaRPr kumimoji="1" lang="ja-JP" altLang="en-US" sz="1400" dirty="0">
              <a:latin typeface="Arial" pitchFamily="34" charset="0"/>
              <a:cs typeface="Arial" pitchFamily="34" charset="0"/>
            </a:endParaRPr>
          </a:p>
        </p:txBody>
      </p:sp>
      <p:sp>
        <p:nvSpPr>
          <p:cNvPr id="110" name="テキスト ボックス 109"/>
          <p:cNvSpPr txBox="1"/>
          <p:nvPr/>
        </p:nvSpPr>
        <p:spPr>
          <a:xfrm>
            <a:off x="4271745" y="3058647"/>
            <a:ext cx="364202" cy="307777"/>
          </a:xfrm>
          <a:prstGeom prst="rect">
            <a:avLst/>
          </a:prstGeom>
          <a:noFill/>
        </p:spPr>
        <p:txBody>
          <a:bodyPr wrap="none" rtlCol="0">
            <a:spAutoFit/>
          </a:bodyPr>
          <a:lstStyle/>
          <a:p>
            <a:r>
              <a:rPr kumimoji="1" lang="ja-JP" altLang="en-US" sz="1400" dirty="0" smtClean="0">
                <a:latin typeface="Arial" pitchFamily="34" charset="0"/>
                <a:cs typeface="Arial" pitchFamily="34" charset="0"/>
              </a:rPr>
              <a:t>－</a:t>
            </a:r>
            <a:endParaRPr kumimoji="1" lang="ja-JP" altLang="en-US" sz="1400" dirty="0">
              <a:latin typeface="Arial" pitchFamily="34" charset="0"/>
              <a:cs typeface="Arial" pitchFamily="34" charset="0"/>
            </a:endParaRPr>
          </a:p>
        </p:txBody>
      </p:sp>
      <p:sp>
        <p:nvSpPr>
          <p:cNvPr id="111" name="テキスト ボックス 110"/>
          <p:cNvSpPr txBox="1"/>
          <p:nvPr/>
        </p:nvSpPr>
        <p:spPr>
          <a:xfrm>
            <a:off x="4637481" y="3203267"/>
            <a:ext cx="354584" cy="307777"/>
          </a:xfrm>
          <a:prstGeom prst="rect">
            <a:avLst/>
          </a:prstGeom>
          <a:noFill/>
        </p:spPr>
        <p:txBody>
          <a:bodyPr wrap="none" rtlCol="0">
            <a:spAutoFit/>
          </a:bodyPr>
          <a:lstStyle/>
          <a:p>
            <a:r>
              <a:rPr kumimoji="1" lang="en-US" altLang="ja-JP" sz="1400" dirty="0" err="1" smtClean="0">
                <a:latin typeface="Arial" pitchFamily="34" charset="0"/>
                <a:cs typeface="Arial" pitchFamily="34" charset="0"/>
              </a:rPr>
              <a:t>Ri</a:t>
            </a:r>
            <a:endParaRPr kumimoji="1" lang="ja-JP" altLang="en-US" sz="1400" dirty="0">
              <a:latin typeface="Arial" pitchFamily="34" charset="0"/>
              <a:cs typeface="Arial" pitchFamily="34" charset="0"/>
            </a:endParaRPr>
          </a:p>
        </p:txBody>
      </p:sp>
      <p:cxnSp>
        <p:nvCxnSpPr>
          <p:cNvPr id="112" name="直線コネクタ 111"/>
          <p:cNvCxnSpPr/>
          <p:nvPr/>
        </p:nvCxnSpPr>
        <p:spPr>
          <a:xfrm>
            <a:off x="4629379" y="3203267"/>
            <a:ext cx="311343" cy="0"/>
          </a:xfrm>
          <a:prstGeom prst="line">
            <a:avLst/>
          </a:prstGeom>
        </p:spPr>
        <p:style>
          <a:lnRef idx="1">
            <a:schemeClr val="accent1"/>
          </a:lnRef>
          <a:fillRef idx="0">
            <a:schemeClr val="accent1"/>
          </a:fillRef>
          <a:effectRef idx="0">
            <a:schemeClr val="accent1"/>
          </a:effectRef>
          <a:fontRef idx="minor">
            <a:schemeClr val="tx1"/>
          </a:fontRef>
        </p:style>
      </p:cxnSp>
      <p:sp>
        <p:nvSpPr>
          <p:cNvPr id="113" name="テキスト ボックス 112"/>
          <p:cNvSpPr txBox="1"/>
          <p:nvPr/>
        </p:nvSpPr>
        <p:spPr>
          <a:xfrm>
            <a:off x="4643119" y="2919305"/>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cxnSp>
        <p:nvCxnSpPr>
          <p:cNvPr id="114" name="直線コネクタ 113"/>
          <p:cNvCxnSpPr/>
          <p:nvPr/>
        </p:nvCxnSpPr>
        <p:spPr>
          <a:xfrm>
            <a:off x="3346494" y="2919306"/>
            <a:ext cx="1635172" cy="0"/>
          </a:xfrm>
          <a:prstGeom prst="line">
            <a:avLst/>
          </a:prstGeom>
        </p:spPr>
        <p:style>
          <a:lnRef idx="1">
            <a:schemeClr val="accent1"/>
          </a:lnRef>
          <a:fillRef idx="0">
            <a:schemeClr val="accent1"/>
          </a:fillRef>
          <a:effectRef idx="0">
            <a:schemeClr val="accent1"/>
          </a:effectRef>
          <a:fontRef idx="minor">
            <a:schemeClr val="tx1"/>
          </a:fontRef>
        </p:style>
      </p:cxnSp>
      <p:sp>
        <p:nvSpPr>
          <p:cNvPr id="115" name="テキスト ボックス 114"/>
          <p:cNvSpPr txBox="1"/>
          <p:nvPr/>
        </p:nvSpPr>
        <p:spPr>
          <a:xfrm>
            <a:off x="4190768" y="2580752"/>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sp>
        <p:nvSpPr>
          <p:cNvPr id="116" name="テキスト ボックス 115"/>
          <p:cNvSpPr txBox="1"/>
          <p:nvPr/>
        </p:nvSpPr>
        <p:spPr>
          <a:xfrm>
            <a:off x="2966912" y="2767272"/>
            <a:ext cx="288862" cy="307777"/>
          </a:xfrm>
          <a:prstGeom prst="rect">
            <a:avLst/>
          </a:prstGeom>
          <a:noFill/>
        </p:spPr>
        <p:txBody>
          <a:bodyPr wrap="none" rtlCol="0">
            <a:spAutoFit/>
          </a:bodyPr>
          <a:lstStyle/>
          <a:p>
            <a:r>
              <a:rPr lang="en-US" altLang="ja-JP" sz="1400" dirty="0" smtClean="0">
                <a:latin typeface="Arial" pitchFamily="34" charset="0"/>
                <a:cs typeface="Arial" pitchFamily="34" charset="0"/>
              </a:rPr>
              <a:t>&lt;</a:t>
            </a:r>
            <a:endParaRPr kumimoji="1" lang="ja-JP" altLang="en-US" sz="1400" dirty="0">
              <a:latin typeface="Arial" pitchFamily="34" charset="0"/>
              <a:cs typeface="Arial" pitchFamily="34" charset="0"/>
            </a:endParaRPr>
          </a:p>
        </p:txBody>
      </p:sp>
      <p:sp>
        <p:nvSpPr>
          <p:cNvPr id="117" name="テキスト ボックス 116"/>
          <p:cNvSpPr txBox="1"/>
          <p:nvPr/>
        </p:nvSpPr>
        <p:spPr>
          <a:xfrm>
            <a:off x="2643788" y="2767272"/>
            <a:ext cx="413896"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R0</a:t>
            </a:r>
            <a:endParaRPr kumimoji="1" lang="ja-JP" altLang="en-US" sz="1400" dirty="0">
              <a:latin typeface="Arial" pitchFamily="34" charset="0"/>
              <a:cs typeface="Arial" pitchFamily="34" charset="0"/>
            </a:endParaRPr>
          </a:p>
        </p:txBody>
      </p:sp>
      <p:sp>
        <p:nvSpPr>
          <p:cNvPr id="118" name="下矢印 117"/>
          <p:cNvSpPr/>
          <p:nvPr/>
        </p:nvSpPr>
        <p:spPr>
          <a:xfrm>
            <a:off x="2417191" y="3653687"/>
            <a:ext cx="702732" cy="232012"/>
          </a:xfrm>
          <a:prstGeom prst="downArrow">
            <a:avLst/>
          </a:prstGeom>
          <a:ln>
            <a:solidFill>
              <a:schemeClr val="tx1"/>
            </a:solidFill>
          </a:ln>
        </p:spPr>
        <p:txBody>
          <a:bodyPr wrap="square" rtlCol="0" anchor="ctr">
            <a:spAutoFit/>
          </a:bodyPr>
          <a:lstStyle/>
          <a:p>
            <a:pPr algn="ctr"/>
            <a:endParaRPr kumimoji="1" lang="ja-JP" altLang="en-US" dirty="0" smtClean="0">
              <a:latin typeface="Arial" pitchFamily="34" charset="0"/>
              <a:cs typeface="Arial" pitchFamily="34" charset="0"/>
            </a:endParaRPr>
          </a:p>
        </p:txBody>
      </p:sp>
      <p:sp>
        <p:nvSpPr>
          <p:cNvPr id="119" name="テキスト ボックス 118"/>
          <p:cNvSpPr txBox="1"/>
          <p:nvPr/>
        </p:nvSpPr>
        <p:spPr>
          <a:xfrm>
            <a:off x="2409518" y="2767272"/>
            <a:ext cx="288862" cy="307777"/>
          </a:xfrm>
          <a:prstGeom prst="rect">
            <a:avLst/>
          </a:prstGeom>
          <a:noFill/>
        </p:spPr>
        <p:txBody>
          <a:bodyPr wrap="none" rtlCol="0">
            <a:spAutoFit/>
          </a:bodyPr>
          <a:lstStyle/>
          <a:p>
            <a:r>
              <a:rPr lang="en-US" altLang="ja-JP" sz="1400" dirty="0" smtClean="0">
                <a:latin typeface="Arial" pitchFamily="34" charset="0"/>
                <a:cs typeface="Arial" pitchFamily="34" charset="0"/>
              </a:rPr>
              <a:t>&lt;</a:t>
            </a:r>
            <a:endParaRPr kumimoji="1" lang="ja-JP" altLang="en-US" sz="1400" dirty="0">
              <a:latin typeface="Arial" pitchFamily="34" charset="0"/>
              <a:cs typeface="Arial" pitchFamily="34" charset="0"/>
            </a:endParaRPr>
          </a:p>
        </p:txBody>
      </p:sp>
      <p:sp>
        <p:nvSpPr>
          <p:cNvPr id="120" name="テキスト ボックス 119"/>
          <p:cNvSpPr txBox="1"/>
          <p:nvPr/>
        </p:nvSpPr>
        <p:spPr>
          <a:xfrm>
            <a:off x="3442253" y="4177893"/>
            <a:ext cx="288862" cy="307777"/>
          </a:xfrm>
          <a:prstGeom prst="rect">
            <a:avLst/>
          </a:prstGeom>
          <a:noFill/>
        </p:spPr>
        <p:txBody>
          <a:bodyPr wrap="none" rtlCol="0">
            <a:spAutoFit/>
          </a:bodyPr>
          <a:lstStyle/>
          <a:p>
            <a:r>
              <a:rPr lang="en-US" altLang="ja-JP" sz="1400" dirty="0" smtClean="0">
                <a:latin typeface="Arial" pitchFamily="34" charset="0"/>
                <a:cs typeface="Arial" pitchFamily="34" charset="0"/>
              </a:rPr>
              <a:t>&lt;</a:t>
            </a:r>
            <a:endParaRPr kumimoji="1" lang="ja-JP" altLang="en-US" sz="1400" dirty="0">
              <a:latin typeface="Arial" pitchFamily="34" charset="0"/>
              <a:cs typeface="Arial" pitchFamily="34" charset="0"/>
            </a:endParaRPr>
          </a:p>
        </p:txBody>
      </p:sp>
      <p:sp>
        <p:nvSpPr>
          <p:cNvPr id="121" name="テキスト ボックス 120"/>
          <p:cNvSpPr txBox="1"/>
          <p:nvPr/>
        </p:nvSpPr>
        <p:spPr>
          <a:xfrm>
            <a:off x="4058590" y="4019035"/>
            <a:ext cx="284052"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1</a:t>
            </a:r>
            <a:endParaRPr kumimoji="1" lang="ja-JP" altLang="en-US" sz="1400" dirty="0">
              <a:latin typeface="Arial" pitchFamily="34" charset="0"/>
              <a:cs typeface="Arial" pitchFamily="34" charset="0"/>
            </a:endParaRPr>
          </a:p>
        </p:txBody>
      </p:sp>
      <p:cxnSp>
        <p:nvCxnSpPr>
          <p:cNvPr id="122" name="直線コネクタ 121"/>
          <p:cNvCxnSpPr/>
          <p:nvPr/>
        </p:nvCxnSpPr>
        <p:spPr>
          <a:xfrm>
            <a:off x="3827091" y="4329804"/>
            <a:ext cx="761480" cy="0"/>
          </a:xfrm>
          <a:prstGeom prst="line">
            <a:avLst/>
          </a:prstGeom>
        </p:spPr>
        <p:style>
          <a:lnRef idx="1">
            <a:schemeClr val="accent1"/>
          </a:lnRef>
          <a:fillRef idx="0">
            <a:schemeClr val="accent1"/>
          </a:fillRef>
          <a:effectRef idx="0">
            <a:schemeClr val="accent1"/>
          </a:effectRef>
          <a:fontRef idx="minor">
            <a:schemeClr val="tx1"/>
          </a:fontRef>
        </p:style>
      </p:cxnSp>
      <p:sp>
        <p:nvSpPr>
          <p:cNvPr id="123" name="テキスト ボックス 122"/>
          <p:cNvSpPr txBox="1"/>
          <p:nvPr/>
        </p:nvSpPr>
        <p:spPr>
          <a:xfrm>
            <a:off x="3745204" y="4330293"/>
            <a:ext cx="832279" cy="307777"/>
          </a:xfrm>
          <a:prstGeom prst="rect">
            <a:avLst/>
          </a:prstGeom>
          <a:noFill/>
        </p:spPr>
        <p:txBody>
          <a:bodyPr wrap="none" rtlCol="0">
            <a:spAutoFit/>
          </a:bodyPr>
          <a:lstStyle/>
          <a:p>
            <a:r>
              <a:rPr lang="en-US" altLang="ja-JP" sz="1400" dirty="0" smtClean="0">
                <a:latin typeface="Arial" pitchFamily="34" charset="0"/>
                <a:cs typeface="Arial" pitchFamily="34" charset="0"/>
              </a:rPr>
              <a:t>95</a:t>
            </a:r>
            <a:r>
              <a:rPr kumimoji="1" lang="en-US" altLang="ja-JP" sz="1400" dirty="0" smtClean="0">
                <a:latin typeface="Arial" pitchFamily="34" charset="0"/>
                <a:cs typeface="Arial" pitchFamily="34" charset="0"/>
              </a:rPr>
              <a:t> ×</a:t>
            </a:r>
            <a:r>
              <a:rPr lang="en-US" altLang="ja-JP" sz="1400" dirty="0" err="1">
                <a:latin typeface="Arial" pitchFamily="34" charset="0"/>
                <a:cs typeface="Arial" pitchFamily="34" charset="0"/>
              </a:rPr>
              <a:t>Vb</a:t>
            </a:r>
            <a:endParaRPr kumimoji="1" lang="ja-JP" altLang="en-US" sz="1400" dirty="0">
              <a:latin typeface="Arial" pitchFamily="34" charset="0"/>
              <a:cs typeface="Arial" pitchFamily="34" charset="0"/>
            </a:endParaRPr>
          </a:p>
        </p:txBody>
      </p:sp>
      <p:sp>
        <p:nvSpPr>
          <p:cNvPr id="124" name="右中かっこ 123"/>
          <p:cNvSpPr/>
          <p:nvPr/>
        </p:nvSpPr>
        <p:spPr>
          <a:xfrm rot="5400000">
            <a:off x="1359124" y="4332571"/>
            <a:ext cx="206047" cy="816069"/>
          </a:xfrm>
          <a:prstGeom prst="rightBrace">
            <a:avLst>
              <a:gd name="adj1" fmla="val 41451"/>
              <a:gd name="adj2" fmla="val 50000"/>
            </a:avLst>
          </a:prstGeom>
          <a:ln>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25" name="テキスト ボックス 124"/>
          <p:cNvSpPr txBox="1"/>
          <p:nvPr/>
        </p:nvSpPr>
        <p:spPr>
          <a:xfrm>
            <a:off x="48637" y="4921594"/>
            <a:ext cx="2702984"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Resistance value at 100ohms/V</a:t>
            </a:r>
            <a:endParaRPr kumimoji="1" lang="ja-JP" altLang="en-US" sz="1400" dirty="0" err="1" smtClean="0">
              <a:latin typeface="Arial" pitchFamily="34" charset="0"/>
              <a:cs typeface="Arial" pitchFamily="34" charset="0"/>
            </a:endParaRPr>
          </a:p>
        </p:txBody>
      </p:sp>
      <p:sp>
        <p:nvSpPr>
          <p:cNvPr id="126" name="右中かっこ 125"/>
          <p:cNvSpPr/>
          <p:nvPr/>
        </p:nvSpPr>
        <p:spPr>
          <a:xfrm rot="5400000">
            <a:off x="4062108" y="4331082"/>
            <a:ext cx="206047" cy="816069"/>
          </a:xfrm>
          <a:prstGeom prst="rightBrace">
            <a:avLst>
              <a:gd name="adj1" fmla="val 41451"/>
              <a:gd name="adj2" fmla="val 50000"/>
            </a:avLst>
          </a:prstGeom>
          <a:ln>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27" name="テキスト ボックス 126"/>
          <p:cNvSpPr txBox="1"/>
          <p:nvPr/>
        </p:nvSpPr>
        <p:spPr>
          <a:xfrm>
            <a:off x="3051877" y="4921594"/>
            <a:ext cx="2603598" cy="307777"/>
          </a:xfrm>
          <a:prstGeom prst="rect">
            <a:avLst/>
          </a:prstGeom>
          <a:noFill/>
        </p:spPr>
        <p:txBody>
          <a:bodyPr wrap="none" rtlCol="0">
            <a:spAutoFit/>
          </a:bodyPr>
          <a:lstStyle/>
          <a:p>
            <a:r>
              <a:rPr kumimoji="1" lang="en-US" altLang="ja-JP" sz="1400" dirty="0" smtClean="0">
                <a:latin typeface="Arial" pitchFamily="34" charset="0"/>
                <a:cs typeface="Arial" pitchFamily="34" charset="0"/>
              </a:rPr>
              <a:t>Resistance value at 95ohms/V</a:t>
            </a:r>
            <a:endParaRPr kumimoji="1" lang="ja-JP" altLang="en-US" sz="1400" dirty="0" err="1" smtClean="0">
              <a:latin typeface="Arial" pitchFamily="34" charset="0"/>
              <a:cs typeface="Arial" pitchFamily="34" charset="0"/>
            </a:endParaRPr>
          </a:p>
        </p:txBody>
      </p:sp>
      <p:sp>
        <p:nvSpPr>
          <p:cNvPr id="130" name="下矢印 129"/>
          <p:cNvSpPr/>
          <p:nvPr/>
        </p:nvSpPr>
        <p:spPr>
          <a:xfrm>
            <a:off x="2417191" y="5416519"/>
            <a:ext cx="702732" cy="232012"/>
          </a:xfrm>
          <a:prstGeom prst="downArrow">
            <a:avLst/>
          </a:prstGeom>
          <a:ln>
            <a:solidFill>
              <a:schemeClr val="tx1"/>
            </a:solidFill>
          </a:ln>
        </p:spPr>
        <p:txBody>
          <a:bodyPr wrap="square" rtlCol="0" anchor="ctr">
            <a:spAutoFit/>
          </a:bodyPr>
          <a:lstStyle/>
          <a:p>
            <a:pPr algn="ctr"/>
            <a:endParaRPr kumimoji="1" lang="ja-JP" altLang="en-US" dirty="0" smtClean="0">
              <a:latin typeface="Arial" pitchFamily="34" charset="0"/>
              <a:cs typeface="Arial" pitchFamily="34" charset="0"/>
            </a:endParaRPr>
          </a:p>
        </p:txBody>
      </p:sp>
      <p:cxnSp>
        <p:nvCxnSpPr>
          <p:cNvPr id="14" name="直線コネクタ 13"/>
          <p:cNvCxnSpPr/>
          <p:nvPr/>
        </p:nvCxnSpPr>
        <p:spPr>
          <a:xfrm>
            <a:off x="2494473" y="3014409"/>
            <a:ext cx="14624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a:off x="3540856" y="4424386"/>
            <a:ext cx="14624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グループ化 10"/>
          <p:cNvGrpSpPr/>
          <p:nvPr/>
        </p:nvGrpSpPr>
        <p:grpSpPr>
          <a:xfrm>
            <a:off x="474166" y="5831359"/>
            <a:ext cx="5238935" cy="307777"/>
            <a:chOff x="474166" y="5804063"/>
            <a:chExt cx="5238935" cy="307777"/>
          </a:xfrm>
        </p:grpSpPr>
        <p:sp>
          <p:nvSpPr>
            <p:cNvPr id="128" name="テキスト ボックス 127"/>
            <p:cNvSpPr txBox="1"/>
            <p:nvPr/>
          </p:nvSpPr>
          <p:spPr>
            <a:xfrm>
              <a:off x="474166" y="5804063"/>
              <a:ext cx="5238935" cy="307777"/>
            </a:xfrm>
            <a:prstGeom prst="rect">
              <a:avLst/>
            </a:prstGeom>
            <a:solidFill>
              <a:srgbClr val="FFFF00"/>
            </a:solidFill>
          </p:spPr>
          <p:txBody>
            <a:bodyPr wrap="none" rtlCol="0">
              <a:spAutoFit/>
            </a:bodyPr>
            <a:lstStyle/>
            <a:p>
              <a:r>
                <a:rPr lang="en-US" altLang="ja-JP" sz="1400" dirty="0" smtClean="0">
                  <a:latin typeface="Arial" pitchFamily="34" charset="0"/>
                  <a:cs typeface="Arial" pitchFamily="34" charset="0"/>
                </a:rPr>
                <a:t>95 ohms/V</a:t>
              </a:r>
              <a:r>
                <a:rPr lang="ja-JP" altLang="en-US" sz="1400" dirty="0" smtClean="0">
                  <a:latin typeface="Arial" pitchFamily="34" charset="0"/>
                  <a:cs typeface="Arial" pitchFamily="34" charset="0"/>
                </a:rPr>
                <a:t> </a:t>
              </a:r>
              <a:r>
                <a:rPr kumimoji="1" lang="en-US" altLang="ja-JP" sz="1400" dirty="0" smtClean="0">
                  <a:latin typeface="Arial" pitchFamily="34" charset="0"/>
                  <a:cs typeface="Arial" pitchFamily="34" charset="0"/>
                </a:rPr>
                <a:t>&lt; Combined resistance of R1 and R0 &lt; </a:t>
              </a:r>
              <a:r>
                <a:rPr lang="en-US" altLang="ja-JP" sz="1400" dirty="0">
                  <a:latin typeface="Arial" pitchFamily="34" charset="0"/>
                  <a:cs typeface="Arial" pitchFamily="34" charset="0"/>
                </a:rPr>
                <a:t>100 </a:t>
              </a:r>
              <a:r>
                <a:rPr lang="en-US" altLang="ja-JP" sz="1400" dirty="0" smtClean="0">
                  <a:latin typeface="Arial" pitchFamily="34" charset="0"/>
                  <a:cs typeface="Arial" pitchFamily="34" charset="0"/>
                </a:rPr>
                <a:t>ohms/V</a:t>
              </a:r>
              <a:r>
                <a:rPr kumimoji="1" lang="en-US" altLang="ja-JP" sz="1400" dirty="0" smtClean="0">
                  <a:latin typeface="Arial" pitchFamily="34" charset="0"/>
                  <a:cs typeface="Arial" pitchFamily="34" charset="0"/>
                </a:rPr>
                <a:t> </a:t>
              </a:r>
              <a:endParaRPr kumimoji="1" lang="ja-JP" altLang="en-US" sz="1400" dirty="0" err="1" smtClean="0">
                <a:latin typeface="Arial" pitchFamily="34" charset="0"/>
                <a:cs typeface="Arial" pitchFamily="34" charset="0"/>
              </a:endParaRPr>
            </a:p>
          </p:txBody>
        </p:sp>
        <p:cxnSp>
          <p:nvCxnSpPr>
            <p:cNvPr id="75" name="直線コネクタ 74"/>
            <p:cNvCxnSpPr/>
            <p:nvPr/>
          </p:nvCxnSpPr>
          <p:spPr>
            <a:xfrm>
              <a:off x="4415344" y="6042581"/>
              <a:ext cx="14624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直線コネクタ 82"/>
            <p:cNvCxnSpPr/>
            <p:nvPr/>
          </p:nvCxnSpPr>
          <p:spPr>
            <a:xfrm>
              <a:off x="1468369" y="6043600"/>
              <a:ext cx="14624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4" name="テキスト ボックス 83"/>
          <p:cNvSpPr txBox="1"/>
          <p:nvPr/>
        </p:nvSpPr>
        <p:spPr>
          <a:xfrm>
            <a:off x="231011" y="6410686"/>
            <a:ext cx="2225289" cy="307777"/>
          </a:xfrm>
          <a:prstGeom prst="rect">
            <a:avLst/>
          </a:prstGeom>
          <a:noFill/>
        </p:spPr>
        <p:txBody>
          <a:bodyPr wrap="none" rtlCol="0">
            <a:spAutoFit/>
          </a:bodyPr>
          <a:lstStyle/>
          <a:p>
            <a:r>
              <a:rPr kumimoji="1" lang="en-US" altLang="ja-JP" sz="1400" dirty="0" smtClean="0">
                <a:solidFill>
                  <a:srgbClr val="FF0000"/>
                </a:solidFill>
                <a:latin typeface="Arial" pitchFamily="34" charset="0"/>
                <a:cs typeface="Arial" pitchFamily="34" charset="0"/>
              </a:rPr>
              <a:t>95% value of 100 ohms/V</a:t>
            </a:r>
            <a:endParaRPr kumimoji="1" lang="ja-JP" altLang="en-US" sz="1400" dirty="0" err="1" smtClean="0">
              <a:solidFill>
                <a:srgbClr val="FF0000"/>
              </a:solidFill>
              <a:latin typeface="Arial" pitchFamily="34" charset="0"/>
              <a:cs typeface="Arial" pitchFamily="34" charset="0"/>
            </a:endParaRPr>
          </a:p>
        </p:txBody>
      </p:sp>
      <p:sp>
        <p:nvSpPr>
          <p:cNvPr id="88" name="下矢印 87"/>
          <p:cNvSpPr/>
          <p:nvPr/>
        </p:nvSpPr>
        <p:spPr>
          <a:xfrm>
            <a:off x="874821" y="6220245"/>
            <a:ext cx="288477" cy="190441"/>
          </a:xfrm>
          <a:prstGeom prst="downArrow">
            <a:avLst/>
          </a:prstGeom>
          <a:ln>
            <a:solidFill>
              <a:srgbClr val="FF0000"/>
            </a:solidFill>
          </a:ln>
        </p:spPr>
        <p:txBody>
          <a:bodyPr wrap="square" rtlCol="0" anchor="ctr">
            <a:spAutoFit/>
          </a:bodyPr>
          <a:lstStyle/>
          <a:p>
            <a:pPr algn="ctr"/>
            <a:endParaRPr kumimoji="1" lang="ja-JP" altLang="en-US" dirty="0" smtClean="0">
              <a:latin typeface="Arial" pitchFamily="34" charset="0"/>
              <a:cs typeface="Arial" pitchFamily="34" charset="0"/>
            </a:endParaRPr>
          </a:p>
        </p:txBody>
      </p:sp>
      <p:sp>
        <p:nvSpPr>
          <p:cNvPr id="18" name="テキスト ボックス 17"/>
          <p:cNvSpPr txBox="1"/>
          <p:nvPr/>
        </p:nvSpPr>
        <p:spPr>
          <a:xfrm>
            <a:off x="40053" y="569307"/>
            <a:ext cx="5400837" cy="338554"/>
          </a:xfrm>
          <a:prstGeom prst="rect">
            <a:avLst/>
          </a:prstGeom>
          <a:noFill/>
        </p:spPr>
        <p:txBody>
          <a:bodyPr wrap="none" rtlCol="0">
            <a:spAutoFit/>
          </a:bodyPr>
          <a:lstStyle/>
          <a:p>
            <a:r>
              <a:rPr lang="en-US" altLang="ja-JP" sz="1600" b="1" i="1" dirty="0" smtClean="0">
                <a:latin typeface="Arial" pitchFamily="34" charset="0"/>
                <a:cs typeface="Arial" pitchFamily="34" charset="0"/>
              </a:rPr>
              <a:t>Isolation monitoring system for 100 ohms/v detection</a:t>
            </a:r>
            <a:endParaRPr kumimoji="1" lang="ja-JP" altLang="en-US" sz="1600" b="1" i="1" dirty="0" smtClean="0">
              <a:latin typeface="Arial" pitchFamily="34" charset="0"/>
              <a:cs typeface="Arial" pitchFamily="34" charset="0"/>
            </a:endParaRPr>
          </a:p>
        </p:txBody>
      </p:sp>
    </p:spTree>
    <p:extLst>
      <p:ext uri="{BB962C8B-B14F-4D97-AF65-F5344CB8AC3E}">
        <p14:creationId xmlns:p14="http://schemas.microsoft.com/office/powerpoint/2010/main" val="37218740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a:spAutoFit/>
      </a:bodyPr>
      <a:lstStyle>
        <a:defPPr algn="ctr">
          <a:defRPr dirty="0" smtClean="0">
            <a:latin typeface="Arial" pitchFamily="34" charset="0"/>
            <a:cs typeface="Arial" pitchFamily="34" charset="0"/>
          </a:defRPr>
        </a:defPPr>
      </a:lstStyle>
    </a:spDef>
    <a:txDef>
      <a:spPr>
        <a:noFill/>
      </a:spPr>
      <a:bodyPr wrap="square" rtlCol="0">
        <a:spAutoFit/>
      </a:bodyPr>
      <a:lstStyle>
        <a:defPPr>
          <a:defRPr sz="1600" dirty="0" smtClean="0">
            <a:latin typeface="Arial" pitchFamily="34" charset="0"/>
            <a:cs typeface="Arial" pitchFamily="34" charset="0"/>
          </a:defRPr>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1574</TotalTime>
  <Words>1552</Words>
  <Application>Microsoft Office PowerPoint</Application>
  <PresentationFormat>画面に合わせる (4:3)</PresentationFormat>
  <Paragraphs>179</Paragraphs>
  <Slides>10</Slides>
  <Notes>3</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10</vt:i4>
      </vt:variant>
    </vt:vector>
  </HeadingPairs>
  <TitlesOfParts>
    <vt:vector size="18" baseType="lpstr">
      <vt:lpstr>ＭＳ Ｐゴシック</vt:lpstr>
      <vt:lpstr>ＭＳ 明朝</vt:lpstr>
      <vt:lpstr>Arial</vt:lpstr>
      <vt:lpstr>Calibri</vt:lpstr>
      <vt:lpstr>Century</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木下 直樹 Naoki Kinoshita</dc:creator>
  <cp:lastModifiedBy>NTSEL</cp:lastModifiedBy>
  <cp:revision>94</cp:revision>
  <cp:lastPrinted>2016-06-03T01:17:00Z</cp:lastPrinted>
  <dcterms:created xsi:type="dcterms:W3CDTF">2013-06-21T04:20:24Z</dcterms:created>
  <dcterms:modified xsi:type="dcterms:W3CDTF">2016-06-03T01:17:19Z</dcterms:modified>
</cp:coreProperties>
</file>