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4"/>
  </p:notesMasterIdLst>
  <p:sldIdLst>
    <p:sldId id="256" r:id="rId2"/>
    <p:sldId id="295" r:id="rId3"/>
    <p:sldId id="296" r:id="rId4"/>
    <p:sldId id="297" r:id="rId5"/>
    <p:sldId id="348" r:id="rId6"/>
    <p:sldId id="298" r:id="rId7"/>
    <p:sldId id="260" r:id="rId8"/>
    <p:sldId id="257" r:id="rId9"/>
    <p:sldId id="266" r:id="rId10"/>
    <p:sldId id="261" r:id="rId11"/>
    <p:sldId id="262" r:id="rId12"/>
    <p:sldId id="263" r:id="rId13"/>
    <p:sldId id="264" r:id="rId14"/>
    <p:sldId id="265"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80" r:id="rId28"/>
    <p:sldId id="281" r:id="rId29"/>
    <p:sldId id="282" r:id="rId30"/>
    <p:sldId id="283" r:id="rId31"/>
    <p:sldId id="284" r:id="rId32"/>
    <p:sldId id="288" r:id="rId33"/>
    <p:sldId id="285" r:id="rId34"/>
    <p:sldId id="289" r:id="rId35"/>
    <p:sldId id="290" r:id="rId36"/>
    <p:sldId id="286" r:id="rId37"/>
    <p:sldId id="299" r:id="rId38"/>
    <p:sldId id="300" r:id="rId39"/>
    <p:sldId id="287" r:id="rId40"/>
    <p:sldId id="292" r:id="rId41"/>
    <p:sldId id="293" r:id="rId42"/>
    <p:sldId id="294" r:id="rId43"/>
    <p:sldId id="302" r:id="rId44"/>
    <p:sldId id="301" r:id="rId45"/>
    <p:sldId id="307"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23" r:id="rId61"/>
    <p:sldId id="324" r:id="rId62"/>
    <p:sldId id="325" r:id="rId63"/>
    <p:sldId id="326" r:id="rId64"/>
    <p:sldId id="327" r:id="rId65"/>
    <p:sldId id="328" r:id="rId66"/>
    <p:sldId id="329" r:id="rId67"/>
    <p:sldId id="330" r:id="rId68"/>
    <p:sldId id="331" r:id="rId69"/>
    <p:sldId id="332" r:id="rId70"/>
    <p:sldId id="333" r:id="rId71"/>
    <p:sldId id="334" r:id="rId72"/>
    <p:sldId id="335" r:id="rId73"/>
    <p:sldId id="336" r:id="rId74"/>
    <p:sldId id="337" r:id="rId75"/>
    <p:sldId id="338" r:id="rId76"/>
    <p:sldId id="339" r:id="rId77"/>
    <p:sldId id="340" r:id="rId78"/>
    <p:sldId id="341" r:id="rId79"/>
    <p:sldId id="342" r:id="rId80"/>
    <p:sldId id="343" r:id="rId81"/>
    <p:sldId id="344" r:id="rId82"/>
    <p:sldId id="345" r:id="rId8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58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C45B5200-30E5-411A-9AFF-1213FB79DC41}" type="datetimeFigureOut">
              <a:rPr kumimoji="1" lang="ja-JP" altLang="en-US" smtClean="0"/>
              <a:t>2016/6/9</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4A13B4D9-FA96-439E-A314-CF87C6D6DDA2}" type="slidenum">
              <a:rPr kumimoji="1" lang="ja-JP" altLang="en-US" smtClean="0"/>
              <a:t>‹#›</a:t>
            </a:fld>
            <a:endParaRPr kumimoji="1" lang="ja-JP" altLang="en-US"/>
          </a:p>
        </p:txBody>
      </p:sp>
    </p:spTree>
    <p:extLst>
      <p:ext uri="{BB962C8B-B14F-4D97-AF65-F5344CB8AC3E}">
        <p14:creationId xmlns:p14="http://schemas.microsoft.com/office/powerpoint/2010/main" val="30481686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8A9A9A6-4758-4149-AFCC-1950FF681DED}" type="datetime1">
              <a:rPr kumimoji="1" lang="ja-JP" altLang="en-US" smtClean="0"/>
              <a:t>2016/6/9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2584848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3940112-683D-416A-BA34-EE08CAB6A143}" type="datetime1">
              <a:rPr kumimoji="1" lang="ja-JP" altLang="en-US" smtClean="0"/>
              <a:t>2016/6/9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3046948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1A50D09-B4CA-45C8-82C1-7F68CF39E00F}" type="datetime1">
              <a:rPr kumimoji="1" lang="ja-JP" altLang="en-US" smtClean="0"/>
              <a:t>2016/6/9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3977984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DD94087-A8DF-4BE4-8626-56322C6C593D}" type="datetime1">
              <a:rPr kumimoji="1" lang="ja-JP" altLang="en-US" smtClean="0"/>
              <a:t>2016/6/9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3593616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E9A22DE-9DEC-479A-BA18-7F187A283B16}" type="datetime1">
              <a:rPr kumimoji="1" lang="ja-JP" altLang="en-US" smtClean="0"/>
              <a:t>2016/6/9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17854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86FAD13-0D98-4221-B789-0AAF9B5638CA}" type="datetime1">
              <a:rPr kumimoji="1" lang="ja-JP" altLang="en-US" smtClean="0"/>
              <a:t>2016/6/9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1299205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2E0DF27-844F-4F79-B506-4365ED1A8B66}" type="datetime1">
              <a:rPr kumimoji="1" lang="ja-JP" altLang="en-US" smtClean="0"/>
              <a:t>2016/6/9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483877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6F21649F-9B50-4BDB-9A05-EB9C8DA7CD82}" type="datetime1">
              <a:rPr kumimoji="1" lang="ja-JP" altLang="en-US" smtClean="0"/>
              <a:t>2016/6/9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3782260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6BB0175-E16C-4F09-AF90-224D543F292D}" type="datetime1">
              <a:rPr kumimoji="1" lang="ja-JP" altLang="en-US" smtClean="0"/>
              <a:t>2016/6/9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808479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60273A-A20E-436F-9A2A-13E287F2FCBD}" type="datetime1">
              <a:rPr kumimoji="1" lang="ja-JP" altLang="en-US" smtClean="0"/>
              <a:t>2016/6/9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478409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871C468-F2BD-42E7-BD35-A639F5422B0C}" type="datetime1">
              <a:rPr kumimoji="1" lang="ja-JP" altLang="en-US" smtClean="0"/>
              <a:t>2016/6/9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1663334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056C02-6324-48E2-8E42-35BB700D18F4}" type="datetime1">
              <a:rPr kumimoji="1" lang="ja-JP" altLang="en-US" smtClean="0"/>
              <a:t>2016/6/9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BEC892-7C9F-458D-BD17-42162B16C111}" type="slidenum">
              <a:rPr kumimoji="1" lang="ja-JP" altLang="en-US" smtClean="0"/>
              <a:t>‹#›</a:t>
            </a:fld>
            <a:endParaRPr kumimoji="1" lang="ja-JP" altLang="en-US"/>
          </a:p>
        </p:txBody>
      </p:sp>
    </p:spTree>
    <p:extLst>
      <p:ext uri="{BB962C8B-B14F-4D97-AF65-F5344CB8AC3E}">
        <p14:creationId xmlns:p14="http://schemas.microsoft.com/office/powerpoint/2010/main" val="107484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t>Comparison among China, OICA draft for HD and R100 </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OICA TF8  </a:t>
            </a:r>
          </a:p>
          <a:p>
            <a:r>
              <a:rPr lang="en-US" altLang="ja-JP" dirty="0" smtClean="0"/>
              <a:t>June 7, 2016</a:t>
            </a:r>
            <a:endParaRPr kumimoji="1" lang="ja-JP" altLang="en-US" dirty="0"/>
          </a:p>
        </p:txBody>
      </p:sp>
      <p:sp>
        <p:nvSpPr>
          <p:cNvPr id="4" name="スライド番号プレースホルダー 3"/>
          <p:cNvSpPr>
            <a:spLocks noGrp="1"/>
          </p:cNvSpPr>
          <p:nvPr>
            <p:ph type="sldNum" sz="quarter" idx="12"/>
          </p:nvPr>
        </p:nvSpPr>
        <p:spPr/>
        <p:txBody>
          <a:bodyPr/>
          <a:lstStyle/>
          <a:p>
            <a:fld id="{9BBEC892-7C9F-458D-BD17-42162B16C111}" type="slidenum">
              <a:rPr kumimoji="1" lang="ja-JP" altLang="en-US" smtClean="0"/>
              <a:t>1</a:t>
            </a:fld>
            <a:endParaRPr kumimoji="1" lang="ja-JP" altLang="en-US"/>
          </a:p>
        </p:txBody>
      </p:sp>
      <p:sp>
        <p:nvSpPr>
          <p:cNvPr id="5" name="正方形/長方形 4"/>
          <p:cNvSpPr/>
          <p:nvPr/>
        </p:nvSpPr>
        <p:spPr>
          <a:xfrm>
            <a:off x="6964420" y="692696"/>
            <a:ext cx="1754006" cy="369332"/>
          </a:xfrm>
          <a:prstGeom prst="rect">
            <a:avLst/>
          </a:prstGeom>
        </p:spPr>
        <p:txBody>
          <a:bodyPr wrap="none">
            <a:spAutoFit/>
          </a:bodyPr>
          <a:lstStyle/>
          <a:p>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EVSTF-08-42e</a:t>
            </a:r>
            <a:endParaRPr lang="ja-JP" altLang="en-US" dirty="0"/>
          </a:p>
        </p:txBody>
      </p:sp>
    </p:spTree>
    <p:extLst>
      <p:ext uri="{BB962C8B-B14F-4D97-AF65-F5344CB8AC3E}">
        <p14:creationId xmlns:p14="http://schemas.microsoft.com/office/powerpoint/2010/main" val="23782170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526058963"/>
              </p:ext>
            </p:extLst>
          </p:nvPr>
        </p:nvGraphicFramePr>
        <p:xfrm>
          <a:off x="454392" y="908720"/>
          <a:ext cx="8208913" cy="32004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1.1.1.1.1.	For protection of live parts inside the passenger compartment or luggage compartment, </a:t>
                      </a:r>
                      <a:r>
                        <a:rPr kumimoji="1" lang="en-US" altLang="ja-JP" sz="1800" dirty="0" smtClean="0">
                          <a:solidFill>
                            <a:srgbClr val="FF0000"/>
                          </a:solidFill>
                          <a:latin typeface="CorpoS" pitchFamily="2" charset="0"/>
                        </a:rPr>
                        <a:t>the protection IPXXD </a:t>
                      </a:r>
                      <a:r>
                        <a:rPr kumimoji="1" lang="en-US" altLang="ja-JP" sz="1800" dirty="0" smtClean="0">
                          <a:latin typeface="CorpoS" pitchFamily="2" charset="0"/>
                        </a:rPr>
                        <a:t>shall be provided.</a:t>
                      </a:r>
                    </a:p>
                    <a:p>
                      <a:r>
                        <a:rPr kumimoji="1" lang="en-US" altLang="ja-JP" sz="1800" dirty="0" smtClean="0">
                          <a:latin typeface="CorpoS" pitchFamily="2" charset="0"/>
                        </a:rPr>
                        <a:t>1.1.1.1.2.	For protection of live parts in areas other than the passenger compartment or luggage compartment, </a:t>
                      </a:r>
                      <a:r>
                        <a:rPr kumimoji="1" lang="en-US" altLang="ja-JP" sz="1800" dirty="0" smtClean="0">
                          <a:solidFill>
                            <a:srgbClr val="FF0000"/>
                          </a:solidFill>
                          <a:latin typeface="CorpoS" pitchFamily="2" charset="0"/>
                        </a:rPr>
                        <a:t>the protection IPXXB </a:t>
                      </a:r>
                      <a:r>
                        <a:rPr kumimoji="1" lang="en-US" altLang="ja-JP" sz="1800" dirty="0" smtClean="0">
                          <a:latin typeface="CorpoS" pitchFamily="2" charset="0"/>
                        </a:rPr>
                        <a:t>shall be provided.</a:t>
                      </a:r>
                      <a:endParaRPr kumimoji="1" lang="ja-JP" altLang="en-US" sz="1800" dirty="0">
                        <a:latin typeface="CorpoS" pitchFamily="2" charset="0"/>
                      </a:endParaRPr>
                    </a:p>
                  </a:txBody>
                  <a:tcPr/>
                </a:tc>
              </a:tr>
              <a:tr h="378042">
                <a:tc>
                  <a:txBody>
                    <a:bodyPr/>
                    <a:lstStyle/>
                    <a:p>
                      <a:r>
                        <a:rPr kumimoji="1" lang="en-US" altLang="ja-JP" sz="1800" dirty="0" smtClean="0">
                          <a:latin typeface="CorpoS" pitchFamily="2" charset="0"/>
                        </a:rPr>
                        <a:t>OICA</a:t>
                      </a:r>
                    </a:p>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solidFill>
                            <a:schemeClr val="tx1"/>
                          </a:solidFill>
                          <a:latin typeface="CorpoS" pitchFamily="2" charset="0"/>
                        </a:rPr>
                        <a:t>A.99.3.1.1.1.1. 	For protection of live parts inside the passenger compartment or luggage compartment, </a:t>
                      </a:r>
                      <a:r>
                        <a:rPr kumimoji="1" lang="en-US" altLang="ja-JP" sz="1800" dirty="0" smtClean="0">
                          <a:solidFill>
                            <a:srgbClr val="FF0000"/>
                          </a:solidFill>
                          <a:latin typeface="CorpoS" pitchFamily="2" charset="0"/>
                        </a:rPr>
                        <a:t>the protection degree IPXXD </a:t>
                      </a:r>
                      <a:r>
                        <a:rPr kumimoji="1" lang="en-US" altLang="ja-JP" sz="1800" dirty="0" smtClean="0">
                          <a:solidFill>
                            <a:schemeClr val="tx1"/>
                          </a:solidFill>
                          <a:latin typeface="CorpoS" pitchFamily="2" charset="0"/>
                        </a:rPr>
                        <a:t>shall be provided.</a:t>
                      </a:r>
                    </a:p>
                    <a:p>
                      <a:r>
                        <a:rPr kumimoji="1" lang="en-US" altLang="ja-JP" sz="1800" dirty="0" smtClean="0">
                          <a:solidFill>
                            <a:schemeClr val="tx1"/>
                          </a:solidFill>
                          <a:latin typeface="CorpoS" pitchFamily="2" charset="0"/>
                        </a:rPr>
                        <a:t>A.99.3.1.1.1.2.	For protection of live parts in areas other than the passenger compartment or luggage compartment, </a:t>
                      </a:r>
                      <a:r>
                        <a:rPr kumimoji="1" lang="en-US" altLang="ja-JP" sz="1800" dirty="0" smtClean="0">
                          <a:solidFill>
                            <a:srgbClr val="FF0000"/>
                          </a:solidFill>
                          <a:latin typeface="CorpoS" pitchFamily="2" charset="0"/>
                        </a:rPr>
                        <a:t>the protection degree IPXXB</a:t>
                      </a:r>
                      <a:r>
                        <a:rPr kumimoji="1" lang="en-US" altLang="ja-JP" sz="1800" dirty="0" smtClean="0">
                          <a:solidFill>
                            <a:schemeClr val="tx1"/>
                          </a:solidFill>
                          <a:latin typeface="CorpoS" pitchFamily="2" charset="0"/>
                        </a:rPr>
                        <a:t> shall be satisfied.</a:t>
                      </a:r>
                      <a:endParaRPr kumimoji="1" lang="ja-JP" altLang="en-US" sz="1800" dirty="0">
                        <a:solidFill>
                          <a:schemeClr val="tx1"/>
                        </a:solidFill>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10</a:t>
            </a:fld>
            <a:endParaRPr kumimoji="1" lang="ja-JP" altLang="en-US"/>
          </a:p>
        </p:txBody>
      </p:sp>
      <p:sp>
        <p:nvSpPr>
          <p:cNvPr id="9"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10" name="テキスト ボックス 9"/>
          <p:cNvSpPr txBox="1"/>
          <p:nvPr/>
        </p:nvSpPr>
        <p:spPr>
          <a:xfrm>
            <a:off x="2123728" y="4996616"/>
            <a:ext cx="5112568" cy="369332"/>
          </a:xfrm>
          <a:prstGeom prst="rect">
            <a:avLst/>
          </a:prstGeom>
          <a:noFill/>
          <a:ln>
            <a:solidFill>
              <a:schemeClr val="accent1"/>
            </a:solidFill>
          </a:ln>
        </p:spPr>
        <p:txBody>
          <a:bodyPr wrap="square" rtlCol="0">
            <a:spAutoFit/>
          </a:bodyPr>
          <a:lstStyle/>
          <a:p>
            <a:r>
              <a:rPr kumimoji="1" lang="en-US" altLang="ja-JP" dirty="0" smtClean="0"/>
              <a:t>Editorial matter, to be aligned with main part</a:t>
            </a:r>
            <a:endParaRPr kumimoji="1" lang="ja-JP" altLang="en-US" dirty="0"/>
          </a:p>
        </p:txBody>
      </p:sp>
      <p:sp>
        <p:nvSpPr>
          <p:cNvPr id="11" name="下矢印 10"/>
          <p:cNvSpPr/>
          <p:nvPr/>
        </p:nvSpPr>
        <p:spPr>
          <a:xfrm>
            <a:off x="4303392" y="4441555"/>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131748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260955263"/>
              </p:ext>
            </p:extLst>
          </p:nvPr>
        </p:nvGraphicFramePr>
        <p:xfrm>
          <a:off x="467544" y="374384"/>
          <a:ext cx="8208913" cy="5925402"/>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a:t>
                      </a:r>
                    </a:p>
                    <a:p>
                      <a:endParaRPr kumimoji="1" lang="en-US" altLang="ja-JP" sz="1800" dirty="0" smtClean="0">
                        <a:latin typeface="CorpoS" pitchFamily="2" charset="0"/>
                      </a:endParaRPr>
                    </a:p>
                    <a:p>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1.1.1.1.3.	Connectors</a:t>
                      </a:r>
                    </a:p>
                    <a:p>
                      <a:r>
                        <a:rPr kumimoji="1" lang="en-US" altLang="ja-JP" sz="1600" dirty="0" smtClean="0">
                          <a:latin typeface="CorpoS" pitchFamily="2" charset="0"/>
                        </a:rPr>
                        <a:t>Connectors (including vehicle inlet) are deemed to meet this requirement if:</a:t>
                      </a:r>
                    </a:p>
                    <a:p>
                      <a:r>
                        <a:rPr kumimoji="1" lang="en-US" altLang="ja-JP" sz="1600" dirty="0" smtClean="0">
                          <a:latin typeface="CorpoS" pitchFamily="2" charset="0"/>
                        </a:rPr>
                        <a:t>a)	they comply with paragraphs 1.1.1.1.1. and 1.1.1.1.2. when separated without the use of tools, or</a:t>
                      </a:r>
                    </a:p>
                    <a:p>
                      <a:r>
                        <a:rPr kumimoji="1" lang="en-US" altLang="ja-JP" sz="1600" dirty="0" smtClean="0">
                          <a:latin typeface="CorpoS" pitchFamily="2" charset="0"/>
                        </a:rPr>
                        <a:t>b)	they are located underneath the floor and are provided with a locking mechanism, or</a:t>
                      </a:r>
                    </a:p>
                    <a:p>
                      <a:r>
                        <a:rPr kumimoji="1" lang="en-US" altLang="ja-JP" sz="1600" dirty="0" smtClean="0">
                          <a:latin typeface="CorpoS" pitchFamily="2" charset="0"/>
                        </a:rPr>
                        <a:t>c)	they are provided with a locking mechanism and other components shall be removed with the use of tools in order to separate the connector, or</a:t>
                      </a:r>
                    </a:p>
                    <a:p>
                      <a:r>
                        <a:rPr kumimoji="1" lang="en-US" altLang="ja-JP" sz="1600" dirty="0" smtClean="0">
                          <a:latin typeface="CorpoS" pitchFamily="2" charset="0"/>
                        </a:rPr>
                        <a:t>d)	the voltage of the live parts becomes equal or below DC 60V or equal or below AC 30V (</a:t>
                      </a:r>
                      <a:r>
                        <a:rPr kumimoji="1" lang="en-US" altLang="ja-JP" sz="1600" dirty="0" err="1" smtClean="0">
                          <a:latin typeface="CorpoS" pitchFamily="2" charset="0"/>
                        </a:rPr>
                        <a:t>rms</a:t>
                      </a:r>
                      <a:r>
                        <a:rPr kumimoji="1" lang="en-US" altLang="ja-JP" sz="1600" dirty="0" smtClean="0">
                          <a:latin typeface="CorpoS" pitchFamily="2" charset="0"/>
                        </a:rPr>
                        <a:t>) within 1 second after the connector is separated</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OICA</a:t>
                      </a:r>
                    </a:p>
                    <a:p>
                      <a:endParaRPr kumimoji="1" lang="en-US" altLang="ja-JP" sz="1800" dirty="0" smtClean="0">
                        <a:latin typeface="CorpoS" pitchFamily="2" charset="0"/>
                      </a:endParaRP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However, connectors (including the vehicle inlet</a:t>
                      </a:r>
                      <a:r>
                        <a:rPr kumimoji="1" lang="en-US" altLang="ja-JP" sz="1600" dirty="0" smtClean="0">
                          <a:solidFill>
                            <a:srgbClr val="FF0000"/>
                          </a:solidFill>
                          <a:latin typeface="CorpoS" pitchFamily="2" charset="0"/>
                        </a:rPr>
                        <a:t>, i.e. standardized connector of vehicle side</a:t>
                      </a:r>
                      <a:r>
                        <a:rPr kumimoji="1" lang="en-US" altLang="ja-JP" sz="1600" dirty="0" smtClean="0">
                          <a:solidFill>
                            <a:schemeClr val="tx1"/>
                          </a:solidFill>
                          <a:latin typeface="CorpoS" pitchFamily="2" charset="0"/>
                        </a:rPr>
                        <a:t>) are allowed to be separated without the use of tools, if they meet one or more of the following requirements:</a:t>
                      </a:r>
                    </a:p>
                    <a:p>
                      <a:r>
                        <a:rPr kumimoji="1" lang="en-US" altLang="ja-JP" sz="1600" dirty="0" smtClean="0">
                          <a:solidFill>
                            <a:schemeClr val="tx1"/>
                          </a:solidFill>
                          <a:latin typeface="CorpoS" pitchFamily="2" charset="0"/>
                        </a:rPr>
                        <a:t>(a)	They comply with paragraphs A.99.3.1.1.1.1. and A.99.3.1.1.1.2. when separated, or</a:t>
                      </a:r>
                    </a:p>
                    <a:p>
                      <a:r>
                        <a:rPr kumimoji="1" lang="en-US" altLang="ja-JP" sz="1600" dirty="0" smtClean="0">
                          <a:solidFill>
                            <a:schemeClr val="tx1"/>
                          </a:solidFill>
                          <a:latin typeface="CorpoS" pitchFamily="2" charset="0"/>
                        </a:rPr>
                        <a:t>(b)	They are located underneath the floor and are provided with a locking mechanism, or</a:t>
                      </a:r>
                    </a:p>
                    <a:p>
                      <a:r>
                        <a:rPr kumimoji="1" lang="en-US" altLang="ja-JP" sz="1600" dirty="0" smtClean="0">
                          <a:solidFill>
                            <a:schemeClr val="tx1"/>
                          </a:solidFill>
                          <a:latin typeface="CorpoS" pitchFamily="2" charset="0"/>
                        </a:rPr>
                        <a:t>(c)	They are provided with a locking mechanism. Other components, not being part of the connector, shall be removable only with the use of tools in order to be able to separate the connector, or</a:t>
                      </a:r>
                    </a:p>
                    <a:p>
                      <a:r>
                        <a:rPr kumimoji="1" lang="en-US" altLang="ja-JP" sz="1600" dirty="0" smtClean="0">
                          <a:solidFill>
                            <a:schemeClr val="tx1"/>
                          </a:solidFill>
                          <a:latin typeface="CorpoS" pitchFamily="2" charset="0"/>
                        </a:rPr>
                        <a:t>(d)	The voltage of the live parts becomes equal or below 60 V DC or equal or below 30 V AC (</a:t>
                      </a:r>
                      <a:r>
                        <a:rPr kumimoji="1" lang="en-US" altLang="ja-JP" sz="1600" dirty="0" err="1" smtClean="0">
                          <a:solidFill>
                            <a:schemeClr val="tx1"/>
                          </a:solidFill>
                          <a:latin typeface="CorpoS" pitchFamily="2" charset="0"/>
                        </a:rPr>
                        <a:t>rms</a:t>
                      </a:r>
                      <a:r>
                        <a:rPr kumimoji="1" lang="en-US" altLang="ja-JP" sz="1600" dirty="0" smtClean="0">
                          <a:solidFill>
                            <a:schemeClr val="tx1"/>
                          </a:solidFill>
                          <a:latin typeface="CorpoS" pitchFamily="2" charset="0"/>
                        </a:rPr>
                        <a:t>) within 1 s after the connector is separated.</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Same to OICA without</a:t>
                      </a:r>
                      <a:r>
                        <a:rPr kumimoji="1" lang="en-US" altLang="ja-JP" sz="1600" baseline="0" dirty="0" smtClean="0">
                          <a:solidFill>
                            <a:schemeClr val="tx1"/>
                          </a:solidFill>
                          <a:latin typeface="CorpoS" pitchFamily="2" charset="0"/>
                        </a:rPr>
                        <a:t> red colored wording</a:t>
                      </a:r>
                      <a:endParaRPr kumimoji="1" lang="ja-JP" altLang="en-US" sz="1600" dirty="0">
                        <a:solidFill>
                          <a:schemeClr val="tx1"/>
                        </a:solidFill>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11</a:t>
            </a:fld>
            <a:endParaRPr kumimoji="1" lang="ja-JP" altLang="en-US"/>
          </a:p>
        </p:txBody>
      </p:sp>
      <p:sp>
        <p:nvSpPr>
          <p:cNvPr id="6"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2" name="テキスト ボックス 1"/>
          <p:cNvSpPr txBox="1"/>
          <p:nvPr/>
        </p:nvSpPr>
        <p:spPr>
          <a:xfrm>
            <a:off x="467544" y="6453336"/>
            <a:ext cx="7848872" cy="369332"/>
          </a:xfrm>
          <a:prstGeom prst="rect">
            <a:avLst/>
          </a:prstGeom>
          <a:noFill/>
          <a:ln>
            <a:solidFill>
              <a:schemeClr val="accent1"/>
            </a:solidFill>
          </a:ln>
        </p:spPr>
        <p:txBody>
          <a:bodyPr wrap="square" rtlCol="0">
            <a:spAutoFit/>
          </a:bodyPr>
          <a:lstStyle/>
          <a:p>
            <a:r>
              <a:rPr lang="en-US" altLang="ja-JP" dirty="0" smtClean="0">
                <a:solidFill>
                  <a:prstClr val="black"/>
                </a:solidFill>
              </a:rPr>
              <a:t>According to the discussion regarding “conductive </a:t>
            </a:r>
            <a:r>
              <a:rPr lang="en-US" altLang="ja-JP" dirty="0">
                <a:solidFill>
                  <a:prstClr val="black"/>
                </a:solidFill>
              </a:rPr>
              <a:t>connection device on the </a:t>
            </a:r>
            <a:r>
              <a:rPr lang="en-US" altLang="ja-JP" dirty="0" smtClean="0">
                <a:solidFill>
                  <a:prstClr val="black"/>
                </a:solidFill>
              </a:rPr>
              <a:t>roof”</a:t>
            </a:r>
            <a:endParaRPr kumimoji="1" lang="ja-JP" altLang="en-US" dirty="0"/>
          </a:p>
        </p:txBody>
      </p:sp>
      <p:sp>
        <p:nvSpPr>
          <p:cNvPr id="3" name="下矢印 2"/>
          <p:cNvSpPr/>
          <p:nvPr/>
        </p:nvSpPr>
        <p:spPr>
          <a:xfrm>
            <a:off x="4175956" y="6309320"/>
            <a:ext cx="406388"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383988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222237620"/>
              </p:ext>
            </p:extLst>
          </p:nvPr>
        </p:nvGraphicFramePr>
        <p:xfrm>
          <a:off x="454392" y="908720"/>
          <a:ext cx="8208913" cy="23774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1.1.1.1.4.	Service disconnect</a:t>
                      </a:r>
                    </a:p>
                    <a:p>
                      <a:r>
                        <a:rPr kumimoji="1" lang="en-US" altLang="ja-JP" sz="1800" dirty="0" smtClean="0">
                          <a:latin typeface="CorpoS" pitchFamily="2" charset="0"/>
                        </a:rPr>
                        <a:t>For a high voltage service disconnect which can be opened, disassembled or removed without tools, </a:t>
                      </a:r>
                      <a:r>
                        <a:rPr kumimoji="1" lang="en-US" altLang="ja-JP" sz="1800" dirty="0" smtClean="0">
                          <a:solidFill>
                            <a:srgbClr val="FF0000"/>
                          </a:solidFill>
                          <a:latin typeface="CorpoS" pitchFamily="2" charset="0"/>
                        </a:rPr>
                        <a:t>protection IPXXB </a:t>
                      </a:r>
                      <a:r>
                        <a:rPr kumimoji="1" lang="en-US" altLang="ja-JP" sz="1800" dirty="0" smtClean="0">
                          <a:latin typeface="CorpoS" pitchFamily="2" charset="0"/>
                        </a:rPr>
                        <a:t>shall be satisfied when it is opened, disassembled or removed without tools.</a:t>
                      </a:r>
                      <a:endParaRPr kumimoji="1" lang="ja-JP" altLang="en-US" sz="18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5.1.1.3. Service disconnect</a:t>
                      </a:r>
                    </a:p>
                    <a:p>
                      <a:r>
                        <a:rPr kumimoji="1" lang="en-US" altLang="ja-JP" sz="1800" dirty="0" smtClean="0">
                          <a:latin typeface="CorpoS" pitchFamily="2" charset="0"/>
                        </a:rPr>
                        <a:t>For a service disconnect which can be opened, disassembled or removed without tools, it is acceptable if </a:t>
                      </a:r>
                      <a:r>
                        <a:rPr kumimoji="1" lang="en-US" altLang="ja-JP" sz="1800" dirty="0" smtClean="0">
                          <a:solidFill>
                            <a:srgbClr val="FF0000"/>
                          </a:solidFill>
                          <a:latin typeface="CorpoS" pitchFamily="2" charset="0"/>
                        </a:rPr>
                        <a:t>protection degree IPXXB </a:t>
                      </a:r>
                      <a:r>
                        <a:rPr kumimoji="1" lang="en-US" altLang="ja-JP" sz="1800" dirty="0" smtClean="0">
                          <a:latin typeface="CorpoS" pitchFamily="2" charset="0"/>
                        </a:rPr>
                        <a:t>is satisfied under a condition where it is opened, disassembled or removed without tools.</a:t>
                      </a: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12</a:t>
            </a:fld>
            <a:endParaRPr kumimoji="1" lang="ja-JP" altLang="en-US"/>
          </a:p>
        </p:txBody>
      </p:sp>
      <p:sp>
        <p:nvSpPr>
          <p:cNvPr id="9"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10" name="テキスト ボックス 9"/>
          <p:cNvSpPr txBox="1"/>
          <p:nvPr/>
        </p:nvSpPr>
        <p:spPr>
          <a:xfrm>
            <a:off x="2123728" y="4996616"/>
            <a:ext cx="5112568" cy="369332"/>
          </a:xfrm>
          <a:prstGeom prst="rect">
            <a:avLst/>
          </a:prstGeom>
          <a:noFill/>
          <a:ln>
            <a:solidFill>
              <a:schemeClr val="accent1"/>
            </a:solidFill>
          </a:ln>
        </p:spPr>
        <p:txBody>
          <a:bodyPr wrap="square" rtlCol="0">
            <a:spAutoFit/>
          </a:bodyPr>
          <a:lstStyle/>
          <a:p>
            <a:r>
              <a:rPr kumimoji="1" lang="en-US" altLang="ja-JP" dirty="0" smtClean="0"/>
              <a:t>Editorial matter, to be aligned with main part</a:t>
            </a:r>
            <a:endParaRPr kumimoji="1" lang="ja-JP" altLang="en-US" dirty="0"/>
          </a:p>
        </p:txBody>
      </p:sp>
      <p:sp>
        <p:nvSpPr>
          <p:cNvPr id="11" name="下矢印 10"/>
          <p:cNvSpPr/>
          <p:nvPr/>
        </p:nvSpPr>
        <p:spPr>
          <a:xfrm>
            <a:off x="4303392" y="4441555"/>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31530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630469480"/>
              </p:ext>
            </p:extLst>
          </p:nvPr>
        </p:nvGraphicFramePr>
        <p:xfrm>
          <a:off x="467544" y="476672"/>
          <a:ext cx="8208913" cy="32004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1.1.1.1.5.	Marking</a:t>
                      </a:r>
                    </a:p>
                    <a:p>
                      <a:r>
                        <a:rPr kumimoji="1" lang="en-US" altLang="ja-JP" sz="1800" dirty="0" smtClean="0">
                          <a:latin typeface="CorpoS" pitchFamily="2" charset="0"/>
                        </a:rPr>
                        <a:t>1.1.1.1.5.1.	In the case of a REESS having high voltage capability the symbol shown in Figure 1 shall appear on or near the REESS. The symbol background shall be yellow, the bordering and the arrow shall be black.</a:t>
                      </a:r>
                    </a:p>
                    <a:p>
                      <a:r>
                        <a:rPr kumimoji="1" lang="en-US" altLang="ja-JP" sz="1800" dirty="0" smtClean="0">
                          <a:solidFill>
                            <a:srgbClr val="FF0000"/>
                          </a:solidFill>
                          <a:latin typeface="CorpoS" pitchFamily="2" charset="0"/>
                        </a:rPr>
                        <a:t>This requirement shall also apply to a REESS which is part of a </a:t>
                      </a:r>
                      <a:r>
                        <a:rPr kumimoji="1" lang="en-US" altLang="ja-JP" sz="1800" dirty="0" err="1" smtClean="0">
                          <a:solidFill>
                            <a:srgbClr val="FF0000"/>
                          </a:solidFill>
                          <a:latin typeface="CorpoS" pitchFamily="2" charset="0"/>
                        </a:rPr>
                        <a:t>galvanically</a:t>
                      </a:r>
                      <a:r>
                        <a:rPr kumimoji="1" lang="en-US" altLang="ja-JP" sz="1800" dirty="0" smtClean="0">
                          <a:solidFill>
                            <a:srgbClr val="FF0000"/>
                          </a:solidFill>
                          <a:latin typeface="CorpoS" pitchFamily="2" charset="0"/>
                        </a:rPr>
                        <a:t> connected electrical circuit where the specific voltage condition is not fulfilled, independent of the maximum voltage of the REESS.</a:t>
                      </a:r>
                      <a:endParaRPr kumimoji="1" lang="ja-JP" altLang="en-US" sz="18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5.1.1.4. Marking</a:t>
                      </a:r>
                    </a:p>
                    <a:p>
                      <a:r>
                        <a:rPr kumimoji="1" lang="en-US" altLang="ja-JP" sz="1800" dirty="0" smtClean="0">
                          <a:latin typeface="CorpoS" pitchFamily="2" charset="0"/>
                        </a:rPr>
                        <a:t>5.1.1.4.1. In the case of a REESS having high voltage capability the symbol shown in Figure1 shall appear on or near the REESS. The symbol background shall be yellow, the bordering and the arrow shall be black.</a:t>
                      </a:r>
                      <a:endParaRPr kumimoji="1" lang="ja-JP" altLang="en-US" sz="18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13</a:t>
            </a:fld>
            <a:endParaRPr kumimoji="1" lang="ja-JP" altLang="en-US"/>
          </a:p>
        </p:txBody>
      </p:sp>
      <p:sp>
        <p:nvSpPr>
          <p:cNvPr id="6" name="テキスト ボックス 5"/>
          <p:cNvSpPr txBox="1"/>
          <p:nvPr/>
        </p:nvSpPr>
        <p:spPr>
          <a:xfrm>
            <a:off x="539552" y="5362643"/>
            <a:ext cx="7632848" cy="646331"/>
          </a:xfrm>
          <a:prstGeom prst="rect">
            <a:avLst/>
          </a:prstGeom>
          <a:noFill/>
          <a:ln>
            <a:solidFill>
              <a:schemeClr val="accent1"/>
            </a:solidFill>
          </a:ln>
        </p:spPr>
        <p:txBody>
          <a:bodyPr wrap="square" rtlCol="0">
            <a:spAutoFit/>
          </a:bodyPr>
          <a:lstStyle/>
          <a:p>
            <a:r>
              <a:rPr kumimoji="1" lang="en-US" altLang="ja-JP" dirty="0" smtClean="0"/>
              <a:t>Red colored wording is related 48V matter added to R100 description and already accepted in IWG. As such, no discussion will be necessary in TF8.</a:t>
            </a:r>
          </a:p>
        </p:txBody>
      </p:sp>
      <p:sp>
        <p:nvSpPr>
          <p:cNvPr id="7" name="下矢印 6"/>
          <p:cNvSpPr/>
          <p:nvPr/>
        </p:nvSpPr>
        <p:spPr>
          <a:xfrm>
            <a:off x="4303392" y="4441555"/>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Tree>
    <p:extLst>
      <p:ext uri="{BB962C8B-B14F-4D97-AF65-F5344CB8AC3E}">
        <p14:creationId xmlns:p14="http://schemas.microsoft.com/office/powerpoint/2010/main" val="3538864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840742255"/>
              </p:ext>
            </p:extLst>
          </p:nvPr>
        </p:nvGraphicFramePr>
        <p:xfrm>
          <a:off x="467544" y="620688"/>
          <a:ext cx="8208913" cy="48463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1.1.1.1.5.2.	The symbol shall be visible on enclosures and </a:t>
                      </a:r>
                      <a:r>
                        <a:rPr kumimoji="1" lang="en-US" altLang="ja-JP" sz="1800" dirty="0" smtClean="0">
                          <a:solidFill>
                            <a:srgbClr val="FF0000"/>
                          </a:solidFill>
                          <a:latin typeface="CorpoS" pitchFamily="2" charset="0"/>
                        </a:rPr>
                        <a:t>electrical protection barriers,</a:t>
                      </a:r>
                      <a:r>
                        <a:rPr kumimoji="1" lang="en-US" altLang="ja-JP" sz="1800" dirty="0" smtClean="0">
                          <a:latin typeface="CorpoS" pitchFamily="2" charset="0"/>
                        </a:rPr>
                        <a:t> which, when removed, expose live parts of high voltage circuits. This provision is optional to any connectors for high voltage buses. This provision shall not apply to any of the following cases</a:t>
                      </a:r>
                    </a:p>
                    <a:p>
                      <a:r>
                        <a:rPr kumimoji="1" lang="en-US" altLang="ja-JP" sz="1800" dirty="0" smtClean="0">
                          <a:latin typeface="CorpoS" pitchFamily="2" charset="0"/>
                        </a:rPr>
                        <a:t>(a)	where electrical protection barriers or enclosures cannot be physically accessed, opened, or removed; unless other vehicle components are removed with the use of tools.</a:t>
                      </a:r>
                    </a:p>
                    <a:p>
                      <a:r>
                        <a:rPr kumimoji="1" lang="en-US" altLang="ja-JP" sz="1800" dirty="0" smtClean="0">
                          <a:latin typeface="CorpoS" pitchFamily="2" charset="0"/>
                        </a:rPr>
                        <a:t>(b)	where electrical protection barriers or enclosures are located underneath the vehicle floor	</a:t>
                      </a:r>
                      <a:endParaRPr kumimoji="1" lang="ja-JP" altLang="en-US" sz="18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5.1.1.4.2. The symbol shall also be visible on enclosures and </a:t>
                      </a:r>
                      <a:r>
                        <a:rPr kumimoji="1" lang="en-US" altLang="ja-JP" sz="1800" dirty="0" smtClean="0">
                          <a:solidFill>
                            <a:srgbClr val="FF0000"/>
                          </a:solidFill>
                          <a:latin typeface="CorpoS" pitchFamily="2" charset="0"/>
                        </a:rPr>
                        <a:t>barriers</a:t>
                      </a:r>
                      <a:r>
                        <a:rPr kumimoji="1" lang="en-US" altLang="ja-JP" sz="1800" dirty="0" smtClean="0">
                          <a:latin typeface="CorpoS" pitchFamily="2" charset="0"/>
                        </a:rPr>
                        <a:t>, which, when removed expose live parts of high voltage circuits. This provision is optional to any connector for high voltage buses. This provision shall not apply to any of the following cases:</a:t>
                      </a:r>
                    </a:p>
                    <a:p>
                      <a:r>
                        <a:rPr kumimoji="1" lang="en-US" altLang="ja-JP" sz="1800" dirty="0" smtClean="0">
                          <a:latin typeface="CorpoS" pitchFamily="2" charset="0"/>
                        </a:rPr>
                        <a:t>(a) Where barriers or enclosures cannot be physically accessed, opened, or</a:t>
                      </a:r>
                    </a:p>
                    <a:p>
                      <a:r>
                        <a:rPr kumimoji="1" lang="en-US" altLang="ja-JP" sz="1800" dirty="0" smtClean="0">
                          <a:latin typeface="CorpoS" pitchFamily="2" charset="0"/>
                        </a:rPr>
                        <a:t>removed; unless other vehicle components are removed with the use of</a:t>
                      </a:r>
                    </a:p>
                    <a:p>
                      <a:r>
                        <a:rPr kumimoji="1" lang="en-US" altLang="ja-JP" sz="1800" dirty="0" smtClean="0">
                          <a:latin typeface="CorpoS" pitchFamily="2" charset="0"/>
                        </a:rPr>
                        <a:t>tools;</a:t>
                      </a:r>
                    </a:p>
                    <a:p>
                      <a:r>
                        <a:rPr kumimoji="1" lang="en-US" altLang="ja-JP" sz="1800" dirty="0" smtClean="0">
                          <a:latin typeface="CorpoS" pitchFamily="2" charset="0"/>
                        </a:rPr>
                        <a:t>(b) Where barriers or enclosures are located underneath the vehicle floor.</a:t>
                      </a:r>
                      <a:endParaRPr kumimoji="1" lang="ja-JP" altLang="en-US" sz="18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14</a:t>
            </a:fld>
            <a:endParaRPr kumimoji="1" lang="ja-JP" altLang="en-US"/>
          </a:p>
        </p:txBody>
      </p:sp>
      <p:sp>
        <p:nvSpPr>
          <p:cNvPr id="10"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11" name="テキスト ボックス 10"/>
          <p:cNvSpPr txBox="1"/>
          <p:nvPr/>
        </p:nvSpPr>
        <p:spPr>
          <a:xfrm>
            <a:off x="2123728" y="6139656"/>
            <a:ext cx="5112568" cy="369332"/>
          </a:xfrm>
          <a:prstGeom prst="rect">
            <a:avLst/>
          </a:prstGeom>
          <a:noFill/>
          <a:ln>
            <a:solidFill>
              <a:schemeClr val="accent1"/>
            </a:solidFill>
          </a:ln>
        </p:spPr>
        <p:txBody>
          <a:bodyPr wrap="square" rtlCol="0">
            <a:spAutoFit/>
          </a:bodyPr>
          <a:lstStyle/>
          <a:p>
            <a:r>
              <a:rPr kumimoji="1" lang="en-US" altLang="ja-JP" dirty="0" smtClean="0"/>
              <a:t>Editorial matter, to be aligned with main part</a:t>
            </a:r>
            <a:endParaRPr kumimoji="1" lang="ja-JP" altLang="en-US" dirty="0"/>
          </a:p>
        </p:txBody>
      </p:sp>
      <p:sp>
        <p:nvSpPr>
          <p:cNvPr id="12" name="下矢印 11"/>
          <p:cNvSpPr/>
          <p:nvPr/>
        </p:nvSpPr>
        <p:spPr>
          <a:xfrm>
            <a:off x="4303392" y="5584595"/>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571897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718327240"/>
              </p:ext>
            </p:extLst>
          </p:nvPr>
        </p:nvGraphicFramePr>
        <p:xfrm>
          <a:off x="454392" y="908720"/>
          <a:ext cx="8208913" cy="18288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1.1.1.1.5.3. 	Cables for high voltage buses which are not located within enclosures shall be identified by having an outer covering with the </a:t>
                      </a:r>
                      <a:r>
                        <a:rPr kumimoji="1" lang="en-US" altLang="ja-JP" sz="1800" dirty="0" smtClean="0">
                          <a:solidFill>
                            <a:srgbClr val="FF0000"/>
                          </a:solidFill>
                          <a:latin typeface="CorpoS" pitchFamily="2" charset="0"/>
                        </a:rPr>
                        <a:t>color</a:t>
                      </a:r>
                      <a:r>
                        <a:rPr kumimoji="1" lang="en-US" altLang="ja-JP" sz="1800" dirty="0" smtClean="0">
                          <a:latin typeface="CorpoS" pitchFamily="2" charset="0"/>
                        </a:rPr>
                        <a:t> orange.</a:t>
                      </a:r>
                      <a:endParaRPr kumimoji="1" lang="ja-JP" altLang="en-US" sz="18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5.1.1.4.3. Cables for high voltage buses which are not located within enclosures shall be identified by having an outer covering with the </a:t>
                      </a:r>
                      <a:r>
                        <a:rPr kumimoji="1" lang="en-US" altLang="ja-JP" sz="1800" dirty="0" err="1" smtClean="0">
                          <a:solidFill>
                            <a:srgbClr val="FF0000"/>
                          </a:solidFill>
                          <a:latin typeface="CorpoS" pitchFamily="2" charset="0"/>
                        </a:rPr>
                        <a:t>colour</a:t>
                      </a:r>
                      <a:r>
                        <a:rPr kumimoji="1" lang="en-US" altLang="ja-JP" sz="1800" dirty="0" smtClean="0">
                          <a:latin typeface="CorpoS" pitchFamily="2" charset="0"/>
                        </a:rPr>
                        <a:t> orange.</a:t>
                      </a:r>
                      <a:endParaRPr kumimoji="1" lang="ja-JP" altLang="en-US" sz="18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15</a:t>
            </a:fld>
            <a:endParaRPr kumimoji="1" lang="ja-JP" altLang="en-US"/>
          </a:p>
        </p:txBody>
      </p:sp>
      <p:sp>
        <p:nvSpPr>
          <p:cNvPr id="9"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10" name="テキスト ボックス 9"/>
          <p:cNvSpPr txBox="1"/>
          <p:nvPr/>
        </p:nvSpPr>
        <p:spPr>
          <a:xfrm>
            <a:off x="2123728" y="5568237"/>
            <a:ext cx="5112568" cy="369332"/>
          </a:xfrm>
          <a:prstGeom prst="rect">
            <a:avLst/>
          </a:prstGeom>
          <a:noFill/>
          <a:ln>
            <a:solidFill>
              <a:schemeClr val="accent1"/>
            </a:solidFill>
          </a:ln>
        </p:spPr>
        <p:txBody>
          <a:bodyPr wrap="square" rtlCol="0">
            <a:spAutoFit/>
          </a:bodyPr>
          <a:lstStyle/>
          <a:p>
            <a:r>
              <a:rPr kumimoji="1" lang="en-US" altLang="ja-JP" dirty="0" smtClean="0"/>
              <a:t>Editorial matter, to be aligned with main part</a:t>
            </a:r>
            <a:endParaRPr kumimoji="1" lang="ja-JP" altLang="en-US" dirty="0"/>
          </a:p>
        </p:txBody>
      </p:sp>
      <p:sp>
        <p:nvSpPr>
          <p:cNvPr id="11" name="下矢印 10"/>
          <p:cNvSpPr/>
          <p:nvPr/>
        </p:nvSpPr>
        <p:spPr>
          <a:xfrm>
            <a:off x="4303392" y="5013176"/>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473463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721032424"/>
              </p:ext>
            </p:extLst>
          </p:nvPr>
        </p:nvGraphicFramePr>
        <p:xfrm>
          <a:off x="467544" y="474400"/>
          <a:ext cx="8208913" cy="490728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1.1.1.2.	Protection against indirect contact</a:t>
                      </a:r>
                    </a:p>
                    <a:p>
                      <a:r>
                        <a:rPr kumimoji="1" lang="en-US" altLang="ja-JP" sz="1600" dirty="0" smtClean="0">
                          <a:latin typeface="CorpoS" pitchFamily="2" charset="0"/>
                        </a:rPr>
                        <a:t>1.1.1.2.1.	For protection against electric shock which could arise from indirect contact, the exposed conductive parts, such as the conductive electrical protection barrier and enclosure, shall be </a:t>
                      </a:r>
                      <a:r>
                        <a:rPr kumimoji="1" lang="en-US" altLang="ja-JP" sz="1600" dirty="0" smtClean="0">
                          <a:solidFill>
                            <a:srgbClr val="FF0000"/>
                          </a:solidFill>
                          <a:latin typeface="CorpoS" pitchFamily="2" charset="0"/>
                        </a:rPr>
                        <a:t>conductively</a:t>
                      </a:r>
                      <a:r>
                        <a:rPr kumimoji="1" lang="en-US" altLang="ja-JP" sz="1600" dirty="0" smtClean="0">
                          <a:latin typeface="CorpoS" pitchFamily="2" charset="0"/>
                        </a:rPr>
                        <a:t> connected and secured to the electrical chassis with electrical wire or ground cable, by welding, or by connection using bolts, etc. so that no dangerous potentials are </a:t>
                      </a:r>
                      <a:r>
                        <a:rPr kumimoji="1" lang="en-US" altLang="ja-JP" sz="1600" dirty="0" smtClean="0">
                          <a:solidFill>
                            <a:srgbClr val="FF0000"/>
                          </a:solidFill>
                          <a:latin typeface="CorpoS" pitchFamily="2" charset="0"/>
                        </a:rPr>
                        <a:t>produced</a:t>
                      </a:r>
                      <a:r>
                        <a:rPr kumimoji="1" lang="en-US" altLang="ja-JP" sz="1600" dirty="0" smtClean="0">
                          <a:latin typeface="CorpoS" pitchFamily="2" charset="0"/>
                        </a:rPr>
                        <a:t>.</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A.99.3.1.1.2.	Protection against indirect contact </a:t>
                      </a:r>
                    </a:p>
                    <a:p>
                      <a:r>
                        <a:rPr kumimoji="1" lang="en-US" altLang="ja-JP" sz="1600" dirty="0" smtClean="0">
                          <a:solidFill>
                            <a:schemeClr val="tx1"/>
                          </a:solidFill>
                          <a:latin typeface="CorpoS" pitchFamily="2" charset="0"/>
                        </a:rPr>
                        <a:t>A.99.3.1.1.2.1.	For protection against electric shock which could arise from indirect contact, the exposed conductive parts, such as the conductive electrical protection barrier and enclosure, shall be </a:t>
                      </a:r>
                      <a:r>
                        <a:rPr kumimoji="1" lang="en-US" altLang="ja-JP" sz="1600" dirty="0" smtClean="0">
                          <a:solidFill>
                            <a:srgbClr val="FF0000"/>
                          </a:solidFill>
                          <a:latin typeface="CorpoS" pitchFamily="2" charset="0"/>
                        </a:rPr>
                        <a:t>conductively</a:t>
                      </a:r>
                      <a:r>
                        <a:rPr kumimoji="1" lang="en-US" altLang="ja-JP" sz="1600" dirty="0" smtClean="0">
                          <a:solidFill>
                            <a:schemeClr val="tx1"/>
                          </a:solidFill>
                          <a:latin typeface="CorpoS" pitchFamily="2" charset="0"/>
                        </a:rPr>
                        <a:t> connected and secured to the electrical chassis with electrical wire or ground cable, by welding, or by connection using bolts, etc. so that no dangerous potentials are </a:t>
                      </a:r>
                      <a:r>
                        <a:rPr kumimoji="1" lang="en-US" altLang="ja-JP" sz="1600" dirty="0" smtClean="0">
                          <a:solidFill>
                            <a:srgbClr val="FF0000"/>
                          </a:solidFill>
                          <a:latin typeface="CorpoS" pitchFamily="2" charset="0"/>
                        </a:rPr>
                        <a:t>generated</a:t>
                      </a:r>
                      <a:r>
                        <a:rPr kumimoji="1" lang="en-US" altLang="ja-JP" sz="1600" dirty="0" smtClean="0">
                          <a:solidFill>
                            <a:schemeClr val="tx1"/>
                          </a:solidFill>
                          <a:latin typeface="CorpoS" pitchFamily="2" charset="0"/>
                        </a:rPr>
                        <a:t>.</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5.1.2. Protection against indirect contact</a:t>
                      </a:r>
                    </a:p>
                    <a:p>
                      <a:r>
                        <a:rPr kumimoji="1" lang="en-US" altLang="ja-JP" sz="1600" dirty="0" smtClean="0">
                          <a:latin typeface="CorpoS" pitchFamily="2" charset="0"/>
                        </a:rPr>
                        <a:t>……………….</a:t>
                      </a:r>
                    </a:p>
                    <a:p>
                      <a:r>
                        <a:rPr kumimoji="1" lang="en-US" altLang="ja-JP" sz="1600" dirty="0" smtClean="0">
                          <a:latin typeface="CorpoS" pitchFamily="2" charset="0"/>
                        </a:rPr>
                        <a:t>5.1.2.1. For protection against electrical shock which could arise from indirect contact, the exposed conductive parts, such as the conductive barrier and enclosure, shall be </a:t>
                      </a:r>
                      <a:r>
                        <a:rPr kumimoji="1" lang="en-US" altLang="ja-JP" sz="1600" dirty="0" err="1" smtClean="0">
                          <a:solidFill>
                            <a:srgbClr val="FF0000"/>
                          </a:solidFill>
                          <a:latin typeface="CorpoS" pitchFamily="2" charset="0"/>
                        </a:rPr>
                        <a:t>galvanically</a:t>
                      </a:r>
                      <a:r>
                        <a:rPr kumimoji="1" lang="en-US" altLang="ja-JP" sz="1600" dirty="0" smtClean="0">
                          <a:solidFill>
                            <a:srgbClr val="FF0000"/>
                          </a:solidFill>
                          <a:latin typeface="CorpoS" pitchFamily="2" charset="0"/>
                        </a:rPr>
                        <a:t> </a:t>
                      </a:r>
                      <a:r>
                        <a:rPr kumimoji="1" lang="en-US" altLang="ja-JP" sz="1600" dirty="0" smtClean="0">
                          <a:latin typeface="CorpoS" pitchFamily="2" charset="0"/>
                        </a:rPr>
                        <a:t>connected securely to the electrical chassis by connection with electrical wire or ground cable, or by welding, or by connection using bolts, etc. so that no dangerous potentials are </a:t>
                      </a:r>
                      <a:r>
                        <a:rPr kumimoji="1" lang="en-US" altLang="ja-JP" sz="1600" dirty="0" smtClean="0">
                          <a:solidFill>
                            <a:srgbClr val="FF0000"/>
                          </a:solidFill>
                          <a:latin typeface="CorpoS" pitchFamily="2" charset="0"/>
                        </a:rPr>
                        <a:t>produced</a:t>
                      </a:r>
                      <a:r>
                        <a:rPr kumimoji="1" lang="en-US" altLang="ja-JP" sz="1600" dirty="0" smtClean="0">
                          <a:latin typeface="CorpoS" pitchFamily="2" charset="0"/>
                        </a:rPr>
                        <a:t>.</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16</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8" name="テキスト ボックス 7"/>
          <p:cNvSpPr txBox="1"/>
          <p:nvPr/>
        </p:nvSpPr>
        <p:spPr>
          <a:xfrm>
            <a:off x="2123728" y="6156012"/>
            <a:ext cx="5112568" cy="369332"/>
          </a:xfrm>
          <a:prstGeom prst="rect">
            <a:avLst/>
          </a:prstGeom>
          <a:noFill/>
          <a:ln>
            <a:solidFill>
              <a:schemeClr val="accent1"/>
            </a:solidFill>
          </a:ln>
        </p:spPr>
        <p:txBody>
          <a:bodyPr wrap="square" rtlCol="0">
            <a:spAutoFit/>
          </a:bodyPr>
          <a:lstStyle/>
          <a:p>
            <a:r>
              <a:rPr kumimoji="1" lang="en-US" altLang="ja-JP" dirty="0" smtClean="0"/>
              <a:t>Editorial matter, to be aligned with main part</a:t>
            </a:r>
            <a:endParaRPr kumimoji="1" lang="ja-JP" altLang="en-US" dirty="0"/>
          </a:p>
        </p:txBody>
      </p:sp>
      <p:sp>
        <p:nvSpPr>
          <p:cNvPr id="9" name="下矢印 8"/>
          <p:cNvSpPr/>
          <p:nvPr/>
        </p:nvSpPr>
        <p:spPr>
          <a:xfrm>
            <a:off x="4303392" y="5600951"/>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873554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522416686"/>
              </p:ext>
            </p:extLst>
          </p:nvPr>
        </p:nvGraphicFramePr>
        <p:xfrm>
          <a:off x="467544" y="476672"/>
          <a:ext cx="8208913" cy="44196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1.1.1.2.2.	The resistance between all exposed conductive parts and the electrical chassis shall be lower than 0.1 ohm when there is current flow of at least 0.2 amperes.</a:t>
                      </a:r>
                    </a:p>
                    <a:p>
                      <a:r>
                        <a:rPr kumimoji="1" lang="en-US" altLang="ja-JP" sz="1600" dirty="0" smtClean="0">
                          <a:solidFill>
                            <a:srgbClr val="FF0000"/>
                          </a:solidFill>
                          <a:latin typeface="CorpoS" pitchFamily="2" charset="0"/>
                        </a:rPr>
                        <a:t>This requirement is satisfied if the connection has been established by welding. In case of doubts or the connection is established by other means than welding, a measurement shall be made by using one of the test procedures described in paragraph 2.1.4.</a:t>
                      </a:r>
                      <a:endParaRPr kumimoji="1" lang="ja-JP" altLang="en-US" sz="16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A.99.3.1.1.2.2.	The resistance between all exposed conductive parts and the electrical chassis shall be lower than 0.1 ohm when there is current flow of at least 0.2 amperes.</a:t>
                      </a:r>
                    </a:p>
                    <a:p>
                      <a:r>
                        <a:rPr kumimoji="1" lang="en-US" altLang="ja-JP" sz="1600" dirty="0" smtClean="0">
                          <a:solidFill>
                            <a:srgbClr val="FF0000"/>
                          </a:solidFill>
                          <a:latin typeface="CorpoS" pitchFamily="2" charset="0"/>
                        </a:rPr>
                        <a:t>The maximum resistance in any welded connection should either fulfill the above requirement or be specified by the manufacturer. In case of doubts or the connection is established by other means than welding, a measurement shall be made by using one of the test procedures described in paragraph A.99.4.1.4.</a:t>
                      </a:r>
                      <a:endParaRPr kumimoji="1" lang="ja-JP" altLang="en-US" sz="16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5.1.2.2. The resistance between all exposed conductive parts and the electrical chassis shall be lower than 0.1 ohm when there is current flow of at least 0.2 amperes.</a:t>
                      </a:r>
                    </a:p>
                    <a:p>
                      <a:r>
                        <a:rPr kumimoji="1" lang="en-US" altLang="ja-JP" sz="1600" dirty="0" smtClean="0">
                          <a:solidFill>
                            <a:srgbClr val="FF0000"/>
                          </a:solidFill>
                          <a:latin typeface="CorpoS" pitchFamily="2" charset="0"/>
                        </a:rPr>
                        <a:t>This requirement is satisfied if the galvanic connection has been established by welding.</a:t>
                      </a:r>
                      <a:endParaRPr kumimoji="1" lang="ja-JP" altLang="en-US" sz="1600" dirty="0">
                        <a:solidFill>
                          <a:srgbClr val="FF0000"/>
                        </a:solidFill>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17</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8" name="テキスト ボックス 7"/>
          <p:cNvSpPr txBox="1"/>
          <p:nvPr/>
        </p:nvSpPr>
        <p:spPr>
          <a:xfrm>
            <a:off x="765920" y="5600951"/>
            <a:ext cx="7632848" cy="923330"/>
          </a:xfrm>
          <a:prstGeom prst="rect">
            <a:avLst/>
          </a:prstGeom>
          <a:noFill/>
          <a:ln>
            <a:solidFill>
              <a:schemeClr val="accent1"/>
            </a:solidFill>
          </a:ln>
        </p:spPr>
        <p:txBody>
          <a:bodyPr wrap="square" rtlCol="0">
            <a:spAutoFit/>
          </a:bodyPr>
          <a:lstStyle/>
          <a:p>
            <a:r>
              <a:rPr kumimoji="1" lang="en-US" altLang="ja-JP" dirty="0" smtClean="0"/>
              <a:t>OICA TF8 wording request more stringent for welding connection compared to China/R100.</a:t>
            </a:r>
          </a:p>
          <a:p>
            <a:r>
              <a:rPr lang="en-US" altLang="ja-JP" dirty="0" smtClean="0"/>
              <a:t>It should </a:t>
            </a:r>
            <a:r>
              <a:rPr kumimoji="1" lang="en-US" altLang="ja-JP" dirty="0" smtClean="0"/>
              <a:t>be aligned with main part </a:t>
            </a:r>
            <a:endParaRPr kumimoji="1" lang="ja-JP" altLang="en-US" dirty="0"/>
          </a:p>
        </p:txBody>
      </p:sp>
      <p:sp>
        <p:nvSpPr>
          <p:cNvPr id="9" name="下矢印 8"/>
          <p:cNvSpPr/>
          <p:nvPr/>
        </p:nvSpPr>
        <p:spPr>
          <a:xfrm>
            <a:off x="4303392" y="5085184"/>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10159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434270903"/>
              </p:ext>
            </p:extLst>
          </p:nvPr>
        </p:nvGraphicFramePr>
        <p:xfrm>
          <a:off x="467544" y="360664"/>
          <a:ext cx="8208913" cy="56388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1.1.1.2.3.	In the case of motor vehicles which are intended to be connected to the grounded external electric power supply through the conductive connection, a device to enable the </a:t>
                      </a:r>
                      <a:r>
                        <a:rPr kumimoji="1" lang="en-US" altLang="ja-JP" sz="1600" dirty="0" smtClean="0">
                          <a:solidFill>
                            <a:srgbClr val="FF0000"/>
                          </a:solidFill>
                          <a:latin typeface="CorpoS" pitchFamily="2" charset="0"/>
                        </a:rPr>
                        <a:t>conductive</a:t>
                      </a:r>
                      <a:r>
                        <a:rPr kumimoji="1" lang="en-US" altLang="ja-JP" sz="1600" dirty="0" smtClean="0">
                          <a:latin typeface="CorpoS" pitchFamily="2" charset="0"/>
                        </a:rPr>
                        <a:t> connection of the electrical chassis to the earth ground for the external electric power supply shall be provided.</a:t>
                      </a:r>
                    </a:p>
                    <a:p>
                      <a:r>
                        <a:rPr kumimoji="1" lang="en-US" altLang="ja-JP" sz="1600" dirty="0" smtClean="0">
                          <a:latin typeface="CorpoS" pitchFamily="2" charset="0"/>
                        </a:rPr>
                        <a:t>The device shall enable connection to the earth ground before exterior voltage is applied to the vehicle and retain the connection until after the exterior voltage is removed from the vehicle.</a:t>
                      </a:r>
                    </a:p>
                    <a:p>
                      <a:r>
                        <a:rPr kumimoji="1" lang="en-US" altLang="ja-JP" sz="1600" dirty="0" smtClean="0">
                          <a:latin typeface="CorpoS" pitchFamily="2" charset="0"/>
                        </a:rPr>
                        <a:t>Compliance to this requirement may be demonstrated either by using the connector specified by the car manufacturer, </a:t>
                      </a:r>
                      <a:r>
                        <a:rPr kumimoji="1" lang="en-US" altLang="ja-JP" sz="1600" dirty="0" smtClean="0">
                          <a:solidFill>
                            <a:srgbClr val="FF0000"/>
                          </a:solidFill>
                          <a:latin typeface="CorpoS" pitchFamily="2" charset="0"/>
                        </a:rPr>
                        <a:t>by visual inspection or drawings.</a:t>
                      </a:r>
                      <a:endParaRPr kumimoji="1" lang="ja-JP" altLang="en-US" sz="16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Same to China with adding;</a:t>
                      </a:r>
                    </a:p>
                    <a:p>
                      <a:r>
                        <a:rPr kumimoji="1" lang="en-US" altLang="ja-JP" sz="1600" dirty="0" smtClean="0">
                          <a:solidFill>
                            <a:srgbClr val="FF0000"/>
                          </a:solidFill>
                          <a:latin typeface="CorpoS" pitchFamily="2" charset="0"/>
                        </a:rPr>
                        <a:t>The above requirements are only applicable for vehicles when charging from a fixed, dedicated charging point, with a harness of a maximum length, through a vehicle connector containing a plug and an inlet.</a:t>
                      </a:r>
                      <a:endParaRPr kumimoji="1" lang="ja-JP" altLang="en-US" sz="16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5.1.2.3. In the case of motor vehicles which are intended to be connected to the grounded external electric power supply through the conductive connection, a device to enable the </a:t>
                      </a:r>
                      <a:r>
                        <a:rPr kumimoji="1" lang="en-US" altLang="ja-JP" sz="1600" dirty="0" err="1" smtClean="0">
                          <a:latin typeface="CorpoS" pitchFamily="2" charset="0"/>
                        </a:rPr>
                        <a:t>galvanical</a:t>
                      </a:r>
                      <a:r>
                        <a:rPr kumimoji="1" lang="en-US" altLang="ja-JP" sz="1600" dirty="0" smtClean="0">
                          <a:latin typeface="CorpoS" pitchFamily="2" charset="0"/>
                        </a:rPr>
                        <a:t> connection of the electrical chassis to the earth ground shall be provided.</a:t>
                      </a:r>
                    </a:p>
                    <a:p>
                      <a:r>
                        <a:rPr kumimoji="1" lang="en-US" altLang="ja-JP" sz="1600" dirty="0" smtClean="0">
                          <a:latin typeface="CorpoS" pitchFamily="2" charset="0"/>
                        </a:rPr>
                        <a:t>The device should enable connection to the earth ground before exterior voltage is applied to the vehicle and retain the connection until after the exterior voltage is removed from the vehicle.</a:t>
                      </a:r>
                    </a:p>
                    <a:p>
                      <a:r>
                        <a:rPr kumimoji="1" lang="en-US" altLang="ja-JP" sz="1600" dirty="0" smtClean="0">
                          <a:latin typeface="CorpoS" pitchFamily="2" charset="0"/>
                        </a:rPr>
                        <a:t>Compliance to this requirement may be demonstrated either by using the connector specified by the car manufacturer, or by analysis.</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18</a:t>
            </a:fld>
            <a:endParaRPr kumimoji="1" lang="ja-JP" altLang="en-US"/>
          </a:p>
        </p:txBody>
      </p:sp>
      <p:sp>
        <p:nvSpPr>
          <p:cNvPr id="6"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7" name="テキスト ボックス 6"/>
          <p:cNvSpPr txBox="1"/>
          <p:nvPr/>
        </p:nvSpPr>
        <p:spPr>
          <a:xfrm>
            <a:off x="467544" y="6353320"/>
            <a:ext cx="7848872" cy="369332"/>
          </a:xfrm>
          <a:prstGeom prst="rect">
            <a:avLst/>
          </a:prstGeom>
          <a:noFill/>
          <a:ln>
            <a:solidFill>
              <a:schemeClr val="accent1"/>
            </a:solidFill>
          </a:ln>
        </p:spPr>
        <p:txBody>
          <a:bodyPr wrap="square" rtlCol="0">
            <a:spAutoFit/>
          </a:bodyPr>
          <a:lstStyle/>
          <a:p>
            <a:r>
              <a:rPr lang="en-US" altLang="ja-JP" dirty="0" smtClean="0">
                <a:solidFill>
                  <a:prstClr val="black"/>
                </a:solidFill>
              </a:rPr>
              <a:t>According to the discussion regarding “conductive </a:t>
            </a:r>
            <a:r>
              <a:rPr lang="en-US" altLang="ja-JP" dirty="0">
                <a:solidFill>
                  <a:prstClr val="black"/>
                </a:solidFill>
              </a:rPr>
              <a:t>connection device on the </a:t>
            </a:r>
            <a:r>
              <a:rPr lang="en-US" altLang="ja-JP" dirty="0" smtClean="0">
                <a:solidFill>
                  <a:prstClr val="black"/>
                </a:solidFill>
              </a:rPr>
              <a:t>roof”</a:t>
            </a:r>
            <a:endParaRPr kumimoji="1" lang="ja-JP" altLang="en-US" dirty="0"/>
          </a:p>
        </p:txBody>
      </p:sp>
      <p:sp>
        <p:nvSpPr>
          <p:cNvPr id="3" name="下矢印 2"/>
          <p:cNvSpPr/>
          <p:nvPr/>
        </p:nvSpPr>
        <p:spPr>
          <a:xfrm>
            <a:off x="4067944" y="6093296"/>
            <a:ext cx="324036"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790762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26535139"/>
              </p:ext>
            </p:extLst>
          </p:nvPr>
        </p:nvGraphicFramePr>
        <p:xfrm>
          <a:off x="454392" y="908720"/>
          <a:ext cx="8208913" cy="23774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1.1.1.2.4.	Isolation resistance </a:t>
                      </a:r>
                    </a:p>
                    <a:p>
                      <a:r>
                        <a:rPr kumimoji="1" lang="en-US" altLang="ja-JP" sz="1800" dirty="0" smtClean="0">
                          <a:latin typeface="CorpoS" pitchFamily="2" charset="0"/>
                        </a:rPr>
                        <a:t>This paragraph shall not apply to </a:t>
                      </a:r>
                      <a:r>
                        <a:rPr kumimoji="1" lang="en-US" altLang="ja-JP" sz="1800" dirty="0" smtClean="0">
                          <a:solidFill>
                            <a:srgbClr val="FF0000"/>
                          </a:solidFill>
                          <a:latin typeface="CorpoS" pitchFamily="2" charset="0"/>
                        </a:rPr>
                        <a:t>electrical circuits that are </a:t>
                      </a:r>
                      <a:r>
                        <a:rPr kumimoji="1" lang="en-US" altLang="ja-JP" sz="1800" dirty="0" err="1" smtClean="0">
                          <a:solidFill>
                            <a:srgbClr val="FF0000"/>
                          </a:solidFill>
                          <a:latin typeface="CorpoS" pitchFamily="2" charset="0"/>
                        </a:rPr>
                        <a:t>galvanically</a:t>
                      </a:r>
                      <a:r>
                        <a:rPr kumimoji="1" lang="en-US" altLang="ja-JP" sz="1800" dirty="0" smtClean="0">
                          <a:solidFill>
                            <a:srgbClr val="FF0000"/>
                          </a:solidFill>
                          <a:latin typeface="CorpoS" pitchFamily="2" charset="0"/>
                        </a:rPr>
                        <a:t> connected to each other, where the DC part of these circuits is connected to the electrical chassis and the specific voltage condition is fulfilled. </a:t>
                      </a:r>
                      <a:endParaRPr kumimoji="1" lang="ja-JP" altLang="en-US" sz="18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5.1.3. Isolation resistance</a:t>
                      </a:r>
                    </a:p>
                    <a:p>
                      <a:r>
                        <a:rPr kumimoji="1" lang="en-US" altLang="ja-JP" sz="1800" dirty="0" smtClean="0">
                          <a:latin typeface="CorpoS" pitchFamily="2" charset="0"/>
                        </a:rPr>
                        <a:t>This paragraph shall not apply to chassis connected electrical circuits where the maximum voltage between any live part and the electrical chassis or any exposed conductive part does not exceed 30V AC (</a:t>
                      </a:r>
                      <a:r>
                        <a:rPr kumimoji="1" lang="en-US" altLang="ja-JP" sz="1800" dirty="0" err="1" smtClean="0">
                          <a:latin typeface="CorpoS" pitchFamily="2" charset="0"/>
                        </a:rPr>
                        <a:t>rms</a:t>
                      </a:r>
                      <a:r>
                        <a:rPr kumimoji="1" lang="en-US" altLang="ja-JP" sz="1800" dirty="0" smtClean="0">
                          <a:latin typeface="CorpoS" pitchFamily="2" charset="0"/>
                        </a:rPr>
                        <a:t>) or 60 V DC.</a:t>
                      </a:r>
                      <a:endParaRPr kumimoji="1" lang="ja-JP" altLang="en-US" sz="18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19</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8" name="テキスト ボックス 7"/>
          <p:cNvSpPr txBox="1"/>
          <p:nvPr/>
        </p:nvSpPr>
        <p:spPr>
          <a:xfrm>
            <a:off x="467544" y="4293096"/>
            <a:ext cx="8136904" cy="646331"/>
          </a:xfrm>
          <a:prstGeom prst="rect">
            <a:avLst/>
          </a:prstGeom>
          <a:noFill/>
          <a:ln>
            <a:solidFill>
              <a:schemeClr val="accent1"/>
            </a:solidFill>
          </a:ln>
        </p:spPr>
        <p:txBody>
          <a:bodyPr wrap="square" rtlCol="0">
            <a:spAutoFit/>
          </a:bodyPr>
          <a:lstStyle/>
          <a:p>
            <a:r>
              <a:rPr kumimoji="1" lang="en-US" altLang="ja-JP" dirty="0" smtClean="0"/>
              <a:t>Red colored wording is related 48V matter added to R100 description and already accepted in IWG. As such, no discussion will be necessary in TF8.</a:t>
            </a:r>
          </a:p>
        </p:txBody>
      </p:sp>
      <p:sp>
        <p:nvSpPr>
          <p:cNvPr id="2" name="下矢印 1"/>
          <p:cNvSpPr/>
          <p:nvPr/>
        </p:nvSpPr>
        <p:spPr>
          <a:xfrm>
            <a:off x="4211960" y="3717032"/>
            <a:ext cx="370384"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792709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solidFill>
                  <a:srgbClr val="00B0F0"/>
                </a:solidFill>
              </a:rPr>
              <a:t>purpose</a:t>
            </a:r>
            <a:endParaRPr kumimoji="1" lang="ja-JP" altLang="en-US" dirty="0">
              <a:solidFill>
                <a:srgbClr val="00B0F0"/>
              </a:solidFill>
            </a:endParaRPr>
          </a:p>
        </p:txBody>
      </p:sp>
      <p:sp>
        <p:nvSpPr>
          <p:cNvPr id="3" name="コンテンツ プレースホルダー 2"/>
          <p:cNvSpPr>
            <a:spLocks noGrp="1"/>
          </p:cNvSpPr>
          <p:nvPr>
            <p:ph idx="1"/>
          </p:nvPr>
        </p:nvSpPr>
        <p:spPr>
          <a:xfrm>
            <a:off x="395536" y="1340768"/>
            <a:ext cx="8229600" cy="4525963"/>
          </a:xfrm>
        </p:spPr>
        <p:txBody>
          <a:bodyPr/>
          <a:lstStyle/>
          <a:p>
            <a:r>
              <a:rPr kumimoji="1" lang="en-US" altLang="ja-JP" dirty="0" smtClean="0"/>
              <a:t>There are 2 drafts of requirement &amp; test method for HD, by China and OICA for EVS-GTR Washington TF8 meeting in June  14, 2016.</a:t>
            </a:r>
          </a:p>
          <a:p>
            <a:r>
              <a:rPr lang="en-US" altLang="ja-JP" dirty="0" smtClean="0"/>
              <a:t>For efficient discussion this PPT shows the different content among China, OICA draft and also UN-R100.</a:t>
            </a:r>
            <a:endParaRPr kumimoji="1" lang="ja-JP" altLang="en-US" dirty="0"/>
          </a:p>
        </p:txBody>
      </p:sp>
      <p:sp>
        <p:nvSpPr>
          <p:cNvPr id="4" name="スライド番号プレースホルダー 3"/>
          <p:cNvSpPr>
            <a:spLocks noGrp="1"/>
          </p:cNvSpPr>
          <p:nvPr>
            <p:ph type="sldNum" sz="quarter" idx="12"/>
          </p:nvPr>
        </p:nvSpPr>
        <p:spPr/>
        <p:txBody>
          <a:bodyPr/>
          <a:lstStyle/>
          <a:p>
            <a:fld id="{9BBEC892-7C9F-458D-BD17-42162B16C111}" type="slidenum">
              <a:rPr kumimoji="1" lang="ja-JP" altLang="en-US" smtClean="0"/>
              <a:t>2</a:t>
            </a:fld>
            <a:endParaRPr kumimoji="1" lang="ja-JP" altLang="en-US"/>
          </a:p>
        </p:txBody>
      </p:sp>
    </p:spTree>
    <p:extLst>
      <p:ext uri="{BB962C8B-B14F-4D97-AF65-F5344CB8AC3E}">
        <p14:creationId xmlns:p14="http://schemas.microsoft.com/office/powerpoint/2010/main" val="20452995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045492692"/>
              </p:ext>
            </p:extLst>
          </p:nvPr>
        </p:nvGraphicFramePr>
        <p:xfrm>
          <a:off x="454392" y="908720"/>
          <a:ext cx="8208913" cy="48463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1.1.1.2.4.1.	Electric power train consisting of separate Direct Current or Alternating Current buses. </a:t>
                      </a:r>
                    </a:p>
                    <a:p>
                      <a:r>
                        <a:rPr kumimoji="1" lang="en-US" altLang="ja-JP" sz="1800" dirty="0" smtClean="0">
                          <a:latin typeface="CorpoS" pitchFamily="2" charset="0"/>
                        </a:rPr>
                        <a:t>If AC high voltage buses and DC high voltage buses are </a:t>
                      </a:r>
                      <a:r>
                        <a:rPr kumimoji="1" lang="en-US" altLang="ja-JP" sz="1800" dirty="0" smtClean="0">
                          <a:solidFill>
                            <a:srgbClr val="FF0000"/>
                          </a:solidFill>
                          <a:latin typeface="CorpoS" pitchFamily="2" charset="0"/>
                        </a:rPr>
                        <a:t>conductively</a:t>
                      </a:r>
                      <a:r>
                        <a:rPr kumimoji="1" lang="en-US" altLang="ja-JP" sz="1800" dirty="0" smtClean="0">
                          <a:latin typeface="CorpoS" pitchFamily="2" charset="0"/>
                        </a:rPr>
                        <a:t> isolated from each other, isolation resistance between the high voltage bus and the electrical chassis shall have a minimum value of 100 </a:t>
                      </a:r>
                      <a:r>
                        <a:rPr kumimoji="1" lang="en-US" altLang="ja-JP" sz="1800" dirty="0" smtClean="0">
                          <a:solidFill>
                            <a:srgbClr val="FF0000"/>
                          </a:solidFill>
                          <a:latin typeface="CorpoS" pitchFamily="2" charset="0"/>
                        </a:rPr>
                        <a:t>ohms</a:t>
                      </a:r>
                      <a:r>
                        <a:rPr kumimoji="1" lang="en-US" altLang="ja-JP" sz="1800" dirty="0" smtClean="0">
                          <a:latin typeface="CorpoS" pitchFamily="2" charset="0"/>
                        </a:rPr>
                        <a:t>/volt of the working voltage for DC buses and a minimum value of 500 </a:t>
                      </a:r>
                      <a:r>
                        <a:rPr kumimoji="1" lang="en-US" altLang="ja-JP" sz="1800" dirty="0" smtClean="0">
                          <a:solidFill>
                            <a:srgbClr val="FF0000"/>
                          </a:solidFill>
                          <a:latin typeface="CorpoS" pitchFamily="2" charset="0"/>
                        </a:rPr>
                        <a:t>ohms</a:t>
                      </a:r>
                      <a:r>
                        <a:rPr kumimoji="1" lang="en-US" altLang="ja-JP" sz="1800" dirty="0" smtClean="0">
                          <a:latin typeface="CorpoS" pitchFamily="2" charset="0"/>
                        </a:rPr>
                        <a:t>/volt of the working voltage for AC buses.</a:t>
                      </a:r>
                    </a:p>
                    <a:p>
                      <a:r>
                        <a:rPr kumimoji="1" lang="en-US" altLang="ja-JP" sz="1800" dirty="0" smtClean="0">
                          <a:latin typeface="CorpoS" pitchFamily="2" charset="0"/>
                        </a:rPr>
                        <a:t>The measurement shall be conducted according to 1.1.1.</a:t>
                      </a:r>
                      <a:endParaRPr kumimoji="1" lang="ja-JP" altLang="en-US" sz="1800" dirty="0">
                        <a:latin typeface="CorpoS" pitchFamily="2" charset="0"/>
                      </a:endParaRPr>
                    </a:p>
                  </a:txBody>
                  <a:tcPr/>
                </a:tc>
              </a:tr>
              <a:tr h="378042">
                <a:tc>
                  <a:txBody>
                    <a:bodyPr/>
                    <a:lstStyle/>
                    <a:p>
                      <a:r>
                        <a:rPr kumimoji="1" lang="en-US" altLang="ja-JP" sz="180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5.1.3.1. Electric power train consisting of separate Direct Current- or Alternating Current buses</a:t>
                      </a:r>
                    </a:p>
                    <a:p>
                      <a:r>
                        <a:rPr kumimoji="1" lang="en-US" altLang="ja-JP" sz="1800" dirty="0" smtClean="0">
                          <a:latin typeface="CorpoS" pitchFamily="2" charset="0"/>
                        </a:rPr>
                        <a:t>If AC high voltage buses and DC high voltage buses are </a:t>
                      </a:r>
                      <a:r>
                        <a:rPr kumimoji="1" lang="en-US" altLang="ja-JP" sz="1800" dirty="0" err="1" smtClean="0">
                          <a:solidFill>
                            <a:srgbClr val="FF0000"/>
                          </a:solidFill>
                          <a:latin typeface="CorpoS" pitchFamily="2" charset="0"/>
                        </a:rPr>
                        <a:t>galvanically</a:t>
                      </a:r>
                      <a:r>
                        <a:rPr kumimoji="1" lang="en-US" altLang="ja-JP" sz="1800" dirty="0" smtClean="0">
                          <a:latin typeface="CorpoS" pitchFamily="2" charset="0"/>
                        </a:rPr>
                        <a:t> isolated from each other, isolation resistance between the high voltage bus and the electrical chassis shall have a minimum value of 100 </a:t>
                      </a:r>
                      <a:r>
                        <a:rPr kumimoji="1" lang="en-US" altLang="ja-JP" sz="1800" dirty="0" smtClean="0">
                          <a:solidFill>
                            <a:srgbClr val="FF0000"/>
                          </a:solidFill>
                          <a:latin typeface="CorpoS" pitchFamily="2" charset="0"/>
                        </a:rPr>
                        <a:t>Ω</a:t>
                      </a:r>
                      <a:r>
                        <a:rPr kumimoji="1" lang="en-US" altLang="ja-JP" sz="1800" dirty="0" smtClean="0">
                          <a:latin typeface="CorpoS" pitchFamily="2" charset="0"/>
                        </a:rPr>
                        <a:t>/volt of the working voltage for DC buses, and a minimum value of 500 </a:t>
                      </a:r>
                      <a:r>
                        <a:rPr kumimoji="1" lang="en-US" altLang="ja-JP" sz="1800" dirty="0" smtClean="0">
                          <a:solidFill>
                            <a:srgbClr val="FF0000"/>
                          </a:solidFill>
                          <a:latin typeface="CorpoS" pitchFamily="2" charset="0"/>
                        </a:rPr>
                        <a:t>Ω</a:t>
                      </a:r>
                      <a:r>
                        <a:rPr kumimoji="1" lang="en-US" altLang="ja-JP" sz="1800" dirty="0" smtClean="0">
                          <a:latin typeface="CorpoS" pitchFamily="2" charset="0"/>
                        </a:rPr>
                        <a:t>/volt of the working voltage for AC buses.</a:t>
                      </a:r>
                    </a:p>
                    <a:p>
                      <a:r>
                        <a:rPr kumimoji="1" lang="en-US" altLang="ja-JP" sz="1800" dirty="0" smtClean="0">
                          <a:latin typeface="CorpoS" pitchFamily="2" charset="0"/>
                        </a:rPr>
                        <a:t>The measurement shall be conducted according to Annex 4A "Isolation resistance measurement method for vehicle based tests".</a:t>
                      </a:r>
                      <a:endParaRPr kumimoji="1" lang="ja-JP" altLang="en-US" sz="18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20</a:t>
            </a:fld>
            <a:endParaRPr kumimoji="1" lang="ja-JP" altLang="en-US"/>
          </a:p>
        </p:txBody>
      </p:sp>
      <p:sp>
        <p:nvSpPr>
          <p:cNvPr id="6"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7" name="テキスト ボックス 6"/>
          <p:cNvSpPr txBox="1"/>
          <p:nvPr/>
        </p:nvSpPr>
        <p:spPr>
          <a:xfrm>
            <a:off x="2123728" y="6327468"/>
            <a:ext cx="5112568" cy="369332"/>
          </a:xfrm>
          <a:prstGeom prst="rect">
            <a:avLst/>
          </a:prstGeom>
          <a:noFill/>
          <a:ln>
            <a:solidFill>
              <a:schemeClr val="accent1"/>
            </a:solidFill>
          </a:ln>
        </p:spPr>
        <p:txBody>
          <a:bodyPr wrap="square" rtlCol="0">
            <a:spAutoFit/>
          </a:bodyPr>
          <a:lstStyle/>
          <a:p>
            <a:r>
              <a:rPr kumimoji="1" lang="en-US" altLang="ja-JP" dirty="0" smtClean="0"/>
              <a:t>Editorial matter, to be aligned with main part</a:t>
            </a:r>
            <a:endParaRPr kumimoji="1" lang="ja-JP" altLang="en-US" dirty="0"/>
          </a:p>
        </p:txBody>
      </p:sp>
      <p:sp>
        <p:nvSpPr>
          <p:cNvPr id="8" name="下矢印 7"/>
          <p:cNvSpPr/>
          <p:nvPr/>
        </p:nvSpPr>
        <p:spPr>
          <a:xfrm>
            <a:off x="4437696" y="5974971"/>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65754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814752138"/>
              </p:ext>
            </p:extLst>
          </p:nvPr>
        </p:nvGraphicFramePr>
        <p:xfrm>
          <a:off x="467544" y="435512"/>
          <a:ext cx="8208913" cy="539496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1.1.1.2.4.2.	Electric power train consisting of combined DC- and AC-buses</a:t>
                      </a:r>
                    </a:p>
                    <a:p>
                      <a:r>
                        <a:rPr kumimoji="1" lang="en-US" altLang="ja-JP" sz="1800" dirty="0" smtClean="0">
                          <a:latin typeface="CorpoS" pitchFamily="2" charset="0"/>
                        </a:rPr>
                        <a:t>If AC high voltage buses and DC high voltage buses are </a:t>
                      </a:r>
                      <a:r>
                        <a:rPr kumimoji="1" lang="en-US" altLang="ja-JP" sz="1800" dirty="0" smtClean="0">
                          <a:solidFill>
                            <a:srgbClr val="FF0000"/>
                          </a:solidFill>
                          <a:latin typeface="CorpoS" pitchFamily="2" charset="0"/>
                        </a:rPr>
                        <a:t>conductively</a:t>
                      </a:r>
                      <a:r>
                        <a:rPr kumimoji="1" lang="en-US" altLang="ja-JP" sz="1800" dirty="0" smtClean="0">
                          <a:latin typeface="CorpoS" pitchFamily="2" charset="0"/>
                        </a:rPr>
                        <a:t> connected, isolation resistance between the high voltage bus and the electrical chassis shall have a minimum value of 500 </a:t>
                      </a:r>
                      <a:r>
                        <a:rPr kumimoji="1" lang="en-US" altLang="ja-JP" sz="1800" dirty="0" smtClean="0">
                          <a:solidFill>
                            <a:srgbClr val="FF0000"/>
                          </a:solidFill>
                          <a:latin typeface="CorpoS" pitchFamily="2" charset="0"/>
                        </a:rPr>
                        <a:t>Ω</a:t>
                      </a:r>
                      <a:r>
                        <a:rPr kumimoji="1" lang="en-US" altLang="ja-JP" sz="1800" dirty="0" smtClean="0">
                          <a:latin typeface="CorpoS" pitchFamily="2" charset="0"/>
                        </a:rPr>
                        <a:t>/volt of the working voltage. </a:t>
                      </a:r>
                    </a:p>
                    <a:p>
                      <a:r>
                        <a:rPr kumimoji="1" lang="en-US" altLang="ja-JP" sz="1800" dirty="0" smtClean="0">
                          <a:latin typeface="CorpoS" pitchFamily="2" charset="0"/>
                        </a:rPr>
                        <a:t>However, if all AC high voltage buses are protected by one of the </a:t>
                      </a:r>
                      <a:r>
                        <a:rPr kumimoji="1" lang="en-US" altLang="ja-JP" sz="1800" dirty="0" smtClean="0">
                          <a:solidFill>
                            <a:srgbClr val="FF0000"/>
                          </a:solidFill>
                          <a:latin typeface="CorpoS" pitchFamily="2" charset="0"/>
                        </a:rPr>
                        <a:t>two</a:t>
                      </a:r>
                      <a:r>
                        <a:rPr kumimoji="1" lang="en-US" altLang="ja-JP" sz="1800" dirty="0" smtClean="0">
                          <a:latin typeface="CorpoS" pitchFamily="2" charset="0"/>
                        </a:rPr>
                        <a:t> following measures, isolation resistance between the high voltage bus and the electrical chassis shall have a minimum value of 100 </a:t>
                      </a:r>
                      <a:r>
                        <a:rPr kumimoji="1" lang="en-US" altLang="ja-JP" sz="1800" dirty="0" smtClean="0">
                          <a:solidFill>
                            <a:srgbClr val="FF0000"/>
                          </a:solidFill>
                          <a:latin typeface="CorpoS" pitchFamily="2" charset="0"/>
                        </a:rPr>
                        <a:t>ohms</a:t>
                      </a:r>
                      <a:r>
                        <a:rPr kumimoji="1" lang="en-US" altLang="ja-JP" sz="1800" dirty="0" smtClean="0">
                          <a:latin typeface="CorpoS" pitchFamily="2" charset="0"/>
                        </a:rPr>
                        <a:t>/volt of the working voltage.</a:t>
                      </a:r>
                      <a:endParaRPr kumimoji="1" lang="ja-JP" altLang="en-US" sz="18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5.1.3.2. Electric power train consisting of combined DC- and AC-buses</a:t>
                      </a:r>
                    </a:p>
                    <a:p>
                      <a:r>
                        <a:rPr kumimoji="1" lang="en-US" altLang="ja-JP" sz="1800" dirty="0" smtClean="0">
                          <a:latin typeface="CorpoS" pitchFamily="2" charset="0"/>
                        </a:rPr>
                        <a:t>If AC high voltage buses and DC high voltage buses are </a:t>
                      </a:r>
                      <a:r>
                        <a:rPr kumimoji="1" lang="en-US" altLang="ja-JP" sz="1800" dirty="0" err="1" smtClean="0">
                          <a:solidFill>
                            <a:srgbClr val="FF0000"/>
                          </a:solidFill>
                          <a:latin typeface="CorpoS" pitchFamily="2" charset="0"/>
                        </a:rPr>
                        <a:t>galvanically</a:t>
                      </a:r>
                      <a:r>
                        <a:rPr kumimoji="1" lang="en-US" altLang="ja-JP" sz="1800" dirty="0" smtClean="0">
                          <a:latin typeface="CorpoS" pitchFamily="2" charset="0"/>
                        </a:rPr>
                        <a:t> connected isolation resistance between the high voltage bus and the electrical chassis shall have a minimum value of 500 </a:t>
                      </a:r>
                      <a:r>
                        <a:rPr kumimoji="1" lang="en-US" altLang="ja-JP" sz="1800" dirty="0" smtClean="0">
                          <a:solidFill>
                            <a:srgbClr val="FF0000"/>
                          </a:solidFill>
                          <a:latin typeface="CorpoS" pitchFamily="2" charset="0"/>
                        </a:rPr>
                        <a:t>Ω</a:t>
                      </a:r>
                      <a:r>
                        <a:rPr kumimoji="1" lang="en-US" altLang="ja-JP" sz="1800" dirty="0" smtClean="0">
                          <a:latin typeface="CorpoS" pitchFamily="2" charset="0"/>
                        </a:rPr>
                        <a:t>/volt of the working voltage.</a:t>
                      </a:r>
                    </a:p>
                    <a:p>
                      <a:r>
                        <a:rPr kumimoji="1" lang="en-US" altLang="ja-JP" sz="1800" dirty="0" smtClean="0">
                          <a:latin typeface="CorpoS" pitchFamily="2" charset="0"/>
                        </a:rPr>
                        <a:t>However, if all AC high voltage buses are protected by one of the </a:t>
                      </a:r>
                      <a:r>
                        <a:rPr kumimoji="1" lang="en-US" altLang="ja-JP" sz="1800" dirty="0" smtClean="0">
                          <a:solidFill>
                            <a:srgbClr val="FF0000"/>
                          </a:solidFill>
                          <a:latin typeface="CorpoS" pitchFamily="2" charset="0"/>
                        </a:rPr>
                        <a:t>2</a:t>
                      </a:r>
                      <a:r>
                        <a:rPr kumimoji="1" lang="en-US" altLang="ja-JP" sz="1800" dirty="0" smtClean="0">
                          <a:latin typeface="CorpoS" pitchFamily="2" charset="0"/>
                        </a:rPr>
                        <a:t> following</a:t>
                      </a:r>
                    </a:p>
                    <a:p>
                      <a:r>
                        <a:rPr kumimoji="1" lang="en-US" altLang="ja-JP" sz="1800" dirty="0" smtClean="0">
                          <a:latin typeface="CorpoS" pitchFamily="2" charset="0"/>
                        </a:rPr>
                        <a:t>measures, isolation resistance between the high voltage bus and the electrical chassis shall have a minimum value of 100 </a:t>
                      </a:r>
                      <a:r>
                        <a:rPr kumimoji="1" lang="en-US" altLang="ja-JP" sz="1800" dirty="0" smtClean="0">
                          <a:solidFill>
                            <a:srgbClr val="FF0000"/>
                          </a:solidFill>
                          <a:latin typeface="CorpoS" pitchFamily="2" charset="0"/>
                        </a:rPr>
                        <a:t>Ω</a:t>
                      </a:r>
                      <a:r>
                        <a:rPr kumimoji="1" lang="en-US" altLang="ja-JP" sz="1800" dirty="0" smtClean="0">
                          <a:latin typeface="CorpoS" pitchFamily="2" charset="0"/>
                        </a:rPr>
                        <a:t>/V of the working voltage:</a:t>
                      </a:r>
                      <a:endParaRPr kumimoji="1" lang="ja-JP" altLang="en-US" sz="18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21</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8" name="テキスト ボックス 7"/>
          <p:cNvSpPr txBox="1"/>
          <p:nvPr/>
        </p:nvSpPr>
        <p:spPr>
          <a:xfrm>
            <a:off x="2123728" y="6327468"/>
            <a:ext cx="5112568" cy="369332"/>
          </a:xfrm>
          <a:prstGeom prst="rect">
            <a:avLst/>
          </a:prstGeom>
          <a:noFill/>
          <a:ln>
            <a:solidFill>
              <a:schemeClr val="accent1"/>
            </a:solidFill>
          </a:ln>
        </p:spPr>
        <p:txBody>
          <a:bodyPr wrap="square" rtlCol="0">
            <a:spAutoFit/>
          </a:bodyPr>
          <a:lstStyle/>
          <a:p>
            <a:r>
              <a:rPr kumimoji="1" lang="en-US" altLang="ja-JP" dirty="0" smtClean="0"/>
              <a:t>Editorial matter, to be aligned with main part</a:t>
            </a:r>
            <a:endParaRPr kumimoji="1" lang="ja-JP" altLang="en-US" dirty="0"/>
          </a:p>
        </p:txBody>
      </p:sp>
      <p:sp>
        <p:nvSpPr>
          <p:cNvPr id="9" name="下矢印 8"/>
          <p:cNvSpPr/>
          <p:nvPr/>
        </p:nvSpPr>
        <p:spPr>
          <a:xfrm>
            <a:off x="4437696" y="5974971"/>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64374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441044750"/>
              </p:ext>
            </p:extLst>
          </p:nvPr>
        </p:nvGraphicFramePr>
        <p:xfrm>
          <a:off x="575555" y="908720"/>
          <a:ext cx="8208913" cy="40843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(a)	</a:t>
                      </a:r>
                      <a:r>
                        <a:rPr kumimoji="1" lang="en-US" altLang="ja-JP" sz="1600" dirty="0" smtClean="0">
                          <a:solidFill>
                            <a:srgbClr val="FF0000"/>
                          </a:solidFill>
                          <a:latin typeface="CorpoS" pitchFamily="2" charset="0"/>
                        </a:rPr>
                        <a:t>at least two or more </a:t>
                      </a:r>
                      <a:r>
                        <a:rPr kumimoji="1" lang="en-US" altLang="ja-JP" sz="1600" dirty="0" smtClean="0">
                          <a:latin typeface="CorpoS" pitchFamily="2" charset="0"/>
                        </a:rPr>
                        <a:t>layers of solid insulators, electrical protection barriers or enclosures that meet the requirement in paragraph 1.1.1.1. independently, for example wiring harness</a:t>
                      </a:r>
                    </a:p>
                    <a:p>
                      <a:r>
                        <a:rPr kumimoji="1" lang="en-US" altLang="ja-JP" sz="1600" dirty="0" smtClean="0">
                          <a:latin typeface="CorpoS" pitchFamily="2" charset="0"/>
                        </a:rPr>
                        <a:t> (b)	mechanically robust protections that have sufficient durability over vehicle service life such as motor housings, electronic converter cases or connectors.</a:t>
                      </a:r>
                    </a:p>
                    <a:p>
                      <a:r>
                        <a:rPr kumimoji="1" lang="en-US" altLang="ja-JP" sz="1600" dirty="0" smtClean="0">
                          <a:latin typeface="CorpoS" pitchFamily="2" charset="0"/>
                        </a:rPr>
                        <a:t>The isolation resistance between the high voltage bus and the electrical chassis may be demonstrated by calculation, measurement or a combination of both.</a:t>
                      </a:r>
                    </a:p>
                    <a:p>
                      <a:r>
                        <a:rPr kumimoji="1" lang="en-US" altLang="ja-JP" sz="1600" dirty="0" smtClean="0">
                          <a:latin typeface="CorpoS" pitchFamily="2" charset="0"/>
                        </a:rPr>
                        <a:t>The measurement shall be conducted according to paragraph 2.1.1.</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(a) </a:t>
                      </a:r>
                      <a:r>
                        <a:rPr kumimoji="1" lang="en-US" altLang="ja-JP" sz="1600" dirty="0" smtClean="0">
                          <a:solidFill>
                            <a:srgbClr val="FF0000"/>
                          </a:solidFill>
                          <a:latin typeface="CorpoS" pitchFamily="2" charset="0"/>
                        </a:rPr>
                        <a:t>Double or more </a:t>
                      </a:r>
                      <a:r>
                        <a:rPr kumimoji="1" lang="en-US" altLang="ja-JP" sz="1600" dirty="0" smtClean="0">
                          <a:latin typeface="CorpoS" pitchFamily="2" charset="0"/>
                        </a:rPr>
                        <a:t>layers of solid insulators, barriers or enclosures that meet</a:t>
                      </a:r>
                    </a:p>
                    <a:p>
                      <a:r>
                        <a:rPr kumimoji="1" lang="en-US" altLang="ja-JP" sz="1600" dirty="0" smtClean="0">
                          <a:latin typeface="CorpoS" pitchFamily="2" charset="0"/>
                        </a:rPr>
                        <a:t>the requirement in paragraph 5.1.1. independently, for example wiring harness;</a:t>
                      </a:r>
                    </a:p>
                    <a:p>
                      <a:r>
                        <a:rPr kumimoji="1" lang="en-US" altLang="ja-JP" sz="1600" dirty="0" smtClean="0">
                          <a:latin typeface="CorpoS" pitchFamily="2" charset="0"/>
                        </a:rPr>
                        <a:t>(b) Mechanically robust protections that have sufficient durability over vehicle service life such as motor housings, electronic converter cases or connectors;</a:t>
                      </a:r>
                    </a:p>
                    <a:p>
                      <a:r>
                        <a:rPr kumimoji="1" lang="en-US" altLang="ja-JP" sz="1600" dirty="0" smtClean="0">
                          <a:latin typeface="CorpoS" pitchFamily="2" charset="0"/>
                        </a:rPr>
                        <a:t>The isolation resistance between the high voltage bus and the electrical chassis may be demonstrated by calculation, measurement or a combination of both.</a:t>
                      </a:r>
                    </a:p>
                    <a:p>
                      <a:r>
                        <a:rPr kumimoji="1" lang="en-US" altLang="ja-JP" sz="1600" dirty="0" smtClean="0">
                          <a:latin typeface="CorpoS" pitchFamily="2" charset="0"/>
                        </a:rPr>
                        <a:t>The measurement shall be conducted according to Annex 4A “Isolation resistance measurement method for vehicle based tests”.</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22</a:t>
            </a:fld>
            <a:endParaRPr kumimoji="1" lang="ja-JP" altLang="en-US"/>
          </a:p>
        </p:txBody>
      </p:sp>
      <p:sp>
        <p:nvSpPr>
          <p:cNvPr id="7" name="テキスト ボックス 6"/>
          <p:cNvSpPr txBox="1"/>
          <p:nvPr/>
        </p:nvSpPr>
        <p:spPr>
          <a:xfrm>
            <a:off x="2123728" y="6327468"/>
            <a:ext cx="5112568" cy="369332"/>
          </a:xfrm>
          <a:prstGeom prst="rect">
            <a:avLst/>
          </a:prstGeom>
          <a:noFill/>
          <a:ln>
            <a:solidFill>
              <a:schemeClr val="accent1"/>
            </a:solidFill>
          </a:ln>
        </p:spPr>
        <p:txBody>
          <a:bodyPr wrap="square" rtlCol="0">
            <a:spAutoFit/>
          </a:bodyPr>
          <a:lstStyle/>
          <a:p>
            <a:r>
              <a:rPr kumimoji="1" lang="en-US" altLang="ja-JP" dirty="0" smtClean="0"/>
              <a:t>Editorial matter, to be aligned with main part</a:t>
            </a:r>
            <a:endParaRPr kumimoji="1" lang="ja-JP" altLang="en-US" dirty="0"/>
          </a:p>
        </p:txBody>
      </p:sp>
      <p:sp>
        <p:nvSpPr>
          <p:cNvPr id="8" name="下矢印 7"/>
          <p:cNvSpPr/>
          <p:nvPr/>
        </p:nvSpPr>
        <p:spPr>
          <a:xfrm>
            <a:off x="4437696" y="5974971"/>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Tree>
    <p:extLst>
      <p:ext uri="{BB962C8B-B14F-4D97-AF65-F5344CB8AC3E}">
        <p14:creationId xmlns:p14="http://schemas.microsoft.com/office/powerpoint/2010/main" val="26540788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330237269"/>
              </p:ext>
            </p:extLst>
          </p:nvPr>
        </p:nvGraphicFramePr>
        <p:xfrm>
          <a:off x="454392" y="908720"/>
          <a:ext cx="8366080" cy="4937760"/>
        </p:xfrm>
        <a:graphic>
          <a:graphicData uri="http://schemas.openxmlformats.org/drawingml/2006/table">
            <a:tbl>
              <a:tblPr firstRow="1" bandRow="1">
                <a:tableStyleId>{5940675A-B579-460E-94D1-54222C63F5DA}</a:tableStyleId>
              </a:tblPr>
              <a:tblGrid>
                <a:gridCol w="954027"/>
                <a:gridCol w="7412053"/>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1.1.1.2.4.3.	 Fuel cell vehicles</a:t>
                      </a:r>
                    </a:p>
                    <a:p>
                      <a:r>
                        <a:rPr kumimoji="1" lang="en-US" altLang="ja-JP" sz="1800" dirty="0" smtClean="0">
                          <a:solidFill>
                            <a:srgbClr val="FF0000"/>
                          </a:solidFill>
                          <a:latin typeface="CorpoS" pitchFamily="2" charset="0"/>
                        </a:rPr>
                        <a:t>[If the minimum isolation resistance requirement cannot be maintained over time,:UL:EVS-03-12] </a:t>
                      </a:r>
                      <a:r>
                        <a:rPr kumimoji="1" lang="en-US" altLang="ja-JP" sz="1800" dirty="0" smtClean="0">
                          <a:latin typeface="CorpoS" pitchFamily="2" charset="0"/>
                        </a:rPr>
                        <a:t>then protection shall be achieved by any of the following:</a:t>
                      </a:r>
                    </a:p>
                    <a:p>
                      <a:r>
                        <a:rPr kumimoji="1" lang="en-US" altLang="ja-JP" sz="1800" dirty="0" smtClean="0">
                          <a:latin typeface="CorpoS" pitchFamily="2" charset="0"/>
                        </a:rPr>
                        <a:t>(a)	</a:t>
                      </a:r>
                      <a:r>
                        <a:rPr kumimoji="1" lang="en-US" altLang="ja-JP" sz="1800" dirty="0" smtClean="0">
                          <a:solidFill>
                            <a:srgbClr val="FF0000"/>
                          </a:solidFill>
                          <a:latin typeface="CorpoS" pitchFamily="2" charset="0"/>
                        </a:rPr>
                        <a:t>at least two or more </a:t>
                      </a:r>
                      <a:r>
                        <a:rPr kumimoji="1" lang="en-US" altLang="ja-JP" sz="1800" dirty="0" smtClean="0">
                          <a:latin typeface="CorpoS" pitchFamily="2" charset="0"/>
                        </a:rPr>
                        <a:t>layers of solid insulators, electrical protection barriers or enclosures that meet the requirement in Paragraph 1.1.1.1. independently;</a:t>
                      </a:r>
                      <a:endParaRPr kumimoji="1" lang="ja-JP" altLang="en-US" sz="1800" dirty="0">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solidFill>
                            <a:schemeClr val="tx1"/>
                          </a:solidFill>
                          <a:latin typeface="CorpoS" pitchFamily="2" charset="0"/>
                        </a:rPr>
                        <a:t>A.99.3.1.1.3.3.	Fuel cell vehicles </a:t>
                      </a:r>
                    </a:p>
                    <a:p>
                      <a:r>
                        <a:rPr kumimoji="1" lang="en-US" altLang="ja-JP" sz="1800" dirty="0" smtClean="0">
                          <a:solidFill>
                            <a:schemeClr val="tx1"/>
                          </a:solidFill>
                          <a:latin typeface="CorpoS" pitchFamily="2" charset="0"/>
                        </a:rPr>
                        <a:t>If the minimum isolation resistance requirement cannot be maintained over time, then protection shall be achieved by any of the following:</a:t>
                      </a:r>
                    </a:p>
                    <a:p>
                      <a:r>
                        <a:rPr kumimoji="1" lang="en-US" altLang="ja-JP" sz="1800" dirty="0" smtClean="0">
                          <a:solidFill>
                            <a:schemeClr val="tx1"/>
                          </a:solidFill>
                          <a:latin typeface="CorpoS" pitchFamily="2" charset="0"/>
                        </a:rPr>
                        <a:t>(a)	</a:t>
                      </a:r>
                      <a:r>
                        <a:rPr kumimoji="1" lang="en-US" altLang="ja-JP" sz="1800" dirty="0" smtClean="0">
                          <a:solidFill>
                            <a:srgbClr val="FF0000"/>
                          </a:solidFill>
                          <a:latin typeface="CorpoS" pitchFamily="2" charset="0"/>
                        </a:rPr>
                        <a:t>at least two or more </a:t>
                      </a:r>
                      <a:r>
                        <a:rPr kumimoji="1" lang="en-US" altLang="ja-JP" sz="1800" dirty="0" smtClean="0">
                          <a:solidFill>
                            <a:schemeClr val="tx1"/>
                          </a:solidFill>
                          <a:latin typeface="CorpoS" pitchFamily="2" charset="0"/>
                        </a:rPr>
                        <a:t>layers of solid insulators, electrical protection barriers or enclosures that meet the requirement in Paragraph A.99.3.1.1.1. independently;</a:t>
                      </a:r>
                      <a:endParaRPr kumimoji="1" lang="ja-JP" altLang="en-US" sz="18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5.1.3.3. Fuel cell vehicles</a:t>
                      </a:r>
                    </a:p>
                    <a:p>
                      <a:r>
                        <a:rPr kumimoji="1" lang="en-US" altLang="ja-JP" sz="1800" dirty="0" smtClean="0">
                          <a:latin typeface="CorpoS" pitchFamily="2" charset="0"/>
                        </a:rPr>
                        <a:t>If the minimum isolation resistance requirement cannot be maintained over time, then protection shall be achieved by any of the following:</a:t>
                      </a:r>
                    </a:p>
                    <a:p>
                      <a:r>
                        <a:rPr kumimoji="1" lang="en-US" altLang="ja-JP" sz="1800" dirty="0" smtClean="0">
                          <a:latin typeface="CorpoS" pitchFamily="2" charset="0"/>
                        </a:rPr>
                        <a:t>(a) </a:t>
                      </a:r>
                      <a:r>
                        <a:rPr kumimoji="1" lang="en-US" altLang="ja-JP" sz="1800" dirty="0" smtClean="0">
                          <a:solidFill>
                            <a:srgbClr val="FF0000"/>
                          </a:solidFill>
                          <a:latin typeface="CorpoS" pitchFamily="2" charset="0"/>
                        </a:rPr>
                        <a:t>Double or more </a:t>
                      </a:r>
                      <a:r>
                        <a:rPr kumimoji="1" lang="en-US" altLang="ja-JP" sz="1800" dirty="0" smtClean="0">
                          <a:latin typeface="CorpoS" pitchFamily="2" charset="0"/>
                        </a:rPr>
                        <a:t>layers of solid insulators, barriers or enclosures that meet</a:t>
                      </a:r>
                    </a:p>
                    <a:p>
                      <a:r>
                        <a:rPr kumimoji="1" lang="en-US" altLang="ja-JP" sz="1800" dirty="0" smtClean="0">
                          <a:latin typeface="CorpoS" pitchFamily="2" charset="0"/>
                        </a:rPr>
                        <a:t>the requirement in paragraph 5.1.1. independently;</a:t>
                      </a:r>
                      <a:endParaRPr kumimoji="1" lang="ja-JP" altLang="en-US" sz="18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23</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8" name="テキスト ボックス 7"/>
          <p:cNvSpPr txBox="1"/>
          <p:nvPr/>
        </p:nvSpPr>
        <p:spPr>
          <a:xfrm>
            <a:off x="2123728" y="6327468"/>
            <a:ext cx="5112568" cy="369332"/>
          </a:xfrm>
          <a:prstGeom prst="rect">
            <a:avLst/>
          </a:prstGeom>
          <a:noFill/>
          <a:ln>
            <a:solidFill>
              <a:schemeClr val="accent1"/>
            </a:solidFill>
          </a:ln>
        </p:spPr>
        <p:txBody>
          <a:bodyPr wrap="square" rtlCol="0">
            <a:spAutoFit/>
          </a:bodyPr>
          <a:lstStyle/>
          <a:p>
            <a:r>
              <a:rPr kumimoji="1" lang="en-US" altLang="ja-JP" dirty="0" smtClean="0"/>
              <a:t>Editorial matter, to be aligned with main part</a:t>
            </a:r>
            <a:endParaRPr kumimoji="1" lang="ja-JP" altLang="en-US" dirty="0"/>
          </a:p>
        </p:txBody>
      </p:sp>
      <p:sp>
        <p:nvSpPr>
          <p:cNvPr id="9" name="下矢印 8"/>
          <p:cNvSpPr/>
          <p:nvPr/>
        </p:nvSpPr>
        <p:spPr>
          <a:xfrm>
            <a:off x="4437696" y="5974971"/>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761927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759713542"/>
              </p:ext>
            </p:extLst>
          </p:nvPr>
        </p:nvGraphicFramePr>
        <p:xfrm>
          <a:off x="454392" y="908720"/>
          <a:ext cx="8208913" cy="45720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(b)	on-board isolation resistance monitoring system together with a warning to the driver if the isolation resistance drops below the minimum required value. </a:t>
                      </a:r>
                    </a:p>
                    <a:p>
                      <a:r>
                        <a:rPr kumimoji="1" lang="en-US" altLang="ja-JP" sz="1800" dirty="0" smtClean="0">
                          <a:latin typeface="CorpoS" pitchFamily="2" charset="0"/>
                        </a:rPr>
                        <a:t>The isolation resistance between the high voltage bus of the coupling system for charging the REESS, which is not energized besides during charging the REESS, and the electrical chassis need not be monitored. The function of the on-board isolation resistance monitoring system shall be confirmed as described in 2.1.2.</a:t>
                      </a:r>
                      <a:endParaRPr kumimoji="1" lang="ja-JP" altLang="en-US" sz="18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(b) On-board isolation resistance monitoring system together with a warning to the driver if the isolation resistance drops below the minimum required value.</a:t>
                      </a:r>
                    </a:p>
                    <a:p>
                      <a:r>
                        <a:rPr kumimoji="1" lang="en-US" altLang="ja-JP" sz="1800" dirty="0" smtClean="0">
                          <a:latin typeface="CorpoS" pitchFamily="2" charset="0"/>
                        </a:rPr>
                        <a:t>The isolation resistance between the high voltage bus of the coupling system for charging the REESS, which is not energized besides during charging the REESS, and the electrical chassis need not be monitored. The function of the on-board isolation resistance monitoring system shall be confirmed</a:t>
                      </a:r>
                    </a:p>
                    <a:p>
                      <a:r>
                        <a:rPr kumimoji="1" lang="en-US" altLang="ja-JP" sz="1800" dirty="0" smtClean="0">
                          <a:latin typeface="CorpoS" pitchFamily="2" charset="0"/>
                        </a:rPr>
                        <a:t>as described in Annex 5.</a:t>
                      </a:r>
                      <a:endParaRPr kumimoji="1" lang="ja-JP" altLang="en-US" sz="18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24</a:t>
            </a:fld>
            <a:endParaRPr kumimoji="1" lang="ja-JP" altLang="en-US"/>
          </a:p>
        </p:txBody>
      </p:sp>
      <p:sp>
        <p:nvSpPr>
          <p:cNvPr id="6" name="テキスト ボックス 5"/>
          <p:cNvSpPr txBox="1"/>
          <p:nvPr/>
        </p:nvSpPr>
        <p:spPr>
          <a:xfrm>
            <a:off x="1691680" y="5965782"/>
            <a:ext cx="5328592" cy="369332"/>
          </a:xfrm>
          <a:prstGeom prst="rect">
            <a:avLst/>
          </a:prstGeom>
          <a:noFill/>
          <a:ln>
            <a:solidFill>
              <a:schemeClr val="accent1"/>
            </a:solidFill>
          </a:ln>
        </p:spPr>
        <p:txBody>
          <a:bodyPr wrap="square" rtlCol="0">
            <a:spAutoFit/>
          </a:bodyPr>
          <a:lstStyle/>
          <a:p>
            <a:r>
              <a:rPr kumimoji="1" lang="en-US" altLang="ja-JP" dirty="0" smtClean="0">
                <a:latin typeface="CorpoS" pitchFamily="2" charset="0"/>
              </a:rPr>
              <a:t>All same</a:t>
            </a:r>
            <a:endParaRPr kumimoji="1" lang="ja-JP" altLang="en-US" dirty="0">
              <a:latin typeface="CorpoS" pitchFamily="2" charset="0"/>
            </a:endParaRPr>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8" name="下矢印 7"/>
          <p:cNvSpPr/>
          <p:nvPr/>
        </p:nvSpPr>
        <p:spPr>
          <a:xfrm>
            <a:off x="4113660" y="5620598"/>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242518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796519667"/>
              </p:ext>
            </p:extLst>
          </p:nvPr>
        </p:nvGraphicFramePr>
        <p:xfrm>
          <a:off x="528712" y="307274"/>
          <a:ext cx="8208913" cy="58826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1.1.1.2.4.4.	Isolation resistance requirement for the coupling system for charging the REESS.   </a:t>
                      </a:r>
                    </a:p>
                    <a:p>
                      <a:r>
                        <a:rPr kumimoji="1" lang="en-US" altLang="ja-JP" sz="1600" dirty="0" smtClean="0">
                          <a:latin typeface="CorpoS" pitchFamily="2" charset="0"/>
                        </a:rPr>
                        <a:t>For the vehicle inlet intended to be conductively connected to the external AC electric power supply and the electrical circuit that is conductively connected to the vehicle inlet during charging the REESS, the isolation resistance between the high voltage bus and the electrical chassis shall be at least 1M ohms when the charger coupler is disconnected. During the measurement, the REESS may be disconnected. </a:t>
                      </a:r>
                    </a:p>
                    <a:p>
                      <a:r>
                        <a:rPr kumimoji="1" lang="en-US" altLang="ja-JP" sz="1600" dirty="0" smtClean="0">
                          <a:latin typeface="CorpoS" pitchFamily="2" charset="0"/>
                        </a:rPr>
                        <a:t>The measurement shall be conducted according to paragraph 2.1.1.</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A.99.3.1.1.3.4.	Isolation resistance requirement for the coupling system for charging the REESS</a:t>
                      </a:r>
                    </a:p>
                    <a:p>
                      <a:r>
                        <a:rPr kumimoji="1" lang="en-US" altLang="ja-JP" sz="1600" dirty="0" smtClean="0">
                          <a:solidFill>
                            <a:schemeClr val="tx1"/>
                          </a:solidFill>
                          <a:latin typeface="CorpoS" pitchFamily="2" charset="0"/>
                        </a:rPr>
                        <a:t>For the </a:t>
                      </a:r>
                      <a:r>
                        <a:rPr kumimoji="1" lang="en-US" altLang="ja-JP" sz="1600" dirty="0" smtClean="0">
                          <a:solidFill>
                            <a:srgbClr val="FF0000"/>
                          </a:solidFill>
                          <a:latin typeface="CorpoS" pitchFamily="2" charset="0"/>
                        </a:rPr>
                        <a:t>conductive connection device </a:t>
                      </a:r>
                      <a:r>
                        <a:rPr kumimoji="1" lang="en-US" altLang="ja-JP" sz="1600" dirty="0" smtClean="0">
                          <a:solidFill>
                            <a:schemeClr val="tx1"/>
                          </a:solidFill>
                          <a:latin typeface="CorpoS" pitchFamily="2" charset="0"/>
                        </a:rPr>
                        <a:t>intended to be conductively connected to the external AC electric power supply and the electrical circuit that is conductively connected to </a:t>
                      </a:r>
                      <a:r>
                        <a:rPr kumimoji="1" lang="en-US" altLang="ja-JP" sz="1600" dirty="0" smtClean="0">
                          <a:solidFill>
                            <a:srgbClr val="FF0000"/>
                          </a:solidFill>
                          <a:latin typeface="CorpoS" pitchFamily="2" charset="0"/>
                        </a:rPr>
                        <a:t>the conductive connection device </a:t>
                      </a:r>
                      <a:r>
                        <a:rPr kumimoji="1" lang="en-US" altLang="ja-JP" sz="1600" dirty="0" smtClean="0">
                          <a:solidFill>
                            <a:schemeClr val="tx1"/>
                          </a:solidFill>
                          <a:latin typeface="CorpoS" pitchFamily="2" charset="0"/>
                        </a:rPr>
                        <a:t>during charging the REESS, the isolation resistance between the high voltage bus and the electrical chassis shall be at least 1M ohms when the charger coupler is disconnected. During the measurement, the </a:t>
                      </a:r>
                      <a:r>
                        <a:rPr kumimoji="1" lang="en-US" altLang="ja-JP" sz="1600" dirty="0" smtClean="0">
                          <a:solidFill>
                            <a:srgbClr val="FF0000"/>
                          </a:solidFill>
                          <a:latin typeface="CorpoS" pitchFamily="2" charset="0"/>
                        </a:rPr>
                        <a:t>REESS</a:t>
                      </a:r>
                      <a:r>
                        <a:rPr kumimoji="1" lang="en-US" altLang="ja-JP" sz="1600" dirty="0" smtClean="0">
                          <a:solidFill>
                            <a:schemeClr val="tx1"/>
                          </a:solidFill>
                          <a:latin typeface="CorpoS" pitchFamily="2" charset="0"/>
                        </a:rPr>
                        <a:t> may be disconnected. </a:t>
                      </a:r>
                      <a:endParaRPr kumimoji="1" lang="en-US" altLang="ja-JP"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5.1.3.4. Isolation resistance requirement for the coupling system for charging the REESS </a:t>
                      </a:r>
                    </a:p>
                    <a:p>
                      <a:r>
                        <a:rPr kumimoji="1" lang="en-US" altLang="ja-JP" sz="1600" dirty="0" smtClean="0">
                          <a:latin typeface="CorpoS" pitchFamily="2" charset="0"/>
                        </a:rPr>
                        <a:t>For the vehicle inlet intended to be conductively connected to the grounded external AC power supply and the electrical circuit that is </a:t>
                      </a:r>
                      <a:r>
                        <a:rPr kumimoji="1" lang="en-US" altLang="ja-JP" sz="1600" dirty="0" err="1" smtClean="0">
                          <a:latin typeface="CorpoS" pitchFamily="2" charset="0"/>
                        </a:rPr>
                        <a:t>galvanically</a:t>
                      </a:r>
                      <a:r>
                        <a:rPr kumimoji="1" lang="en-US" altLang="ja-JP" sz="1600" dirty="0" smtClean="0">
                          <a:latin typeface="CorpoS" pitchFamily="2" charset="0"/>
                        </a:rPr>
                        <a:t> connected to the vehicle inlet during charging of the REESS, the isolation resistance between the high voltage bus and the electrical chassis shall be at least 1 M when the charger coupler is disconnected. During the measurement, the traction battery may be disconnected.</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25</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8" name="テキスト ボックス 7"/>
          <p:cNvSpPr txBox="1"/>
          <p:nvPr/>
        </p:nvSpPr>
        <p:spPr>
          <a:xfrm>
            <a:off x="467544" y="6353320"/>
            <a:ext cx="7848872" cy="369332"/>
          </a:xfrm>
          <a:prstGeom prst="rect">
            <a:avLst/>
          </a:prstGeom>
          <a:noFill/>
          <a:ln>
            <a:solidFill>
              <a:schemeClr val="accent1"/>
            </a:solidFill>
          </a:ln>
        </p:spPr>
        <p:txBody>
          <a:bodyPr wrap="square" rtlCol="0">
            <a:spAutoFit/>
          </a:bodyPr>
          <a:lstStyle/>
          <a:p>
            <a:r>
              <a:rPr lang="en-US" altLang="ja-JP" dirty="0" smtClean="0">
                <a:solidFill>
                  <a:prstClr val="black"/>
                </a:solidFill>
              </a:rPr>
              <a:t>According to the discussion regarding “conductive </a:t>
            </a:r>
            <a:r>
              <a:rPr lang="en-US" altLang="ja-JP" dirty="0">
                <a:solidFill>
                  <a:prstClr val="black"/>
                </a:solidFill>
              </a:rPr>
              <a:t>connection device on the </a:t>
            </a:r>
            <a:r>
              <a:rPr lang="en-US" altLang="ja-JP" dirty="0" smtClean="0">
                <a:solidFill>
                  <a:prstClr val="black"/>
                </a:solidFill>
              </a:rPr>
              <a:t>roof”</a:t>
            </a:r>
            <a:endParaRPr kumimoji="1" lang="ja-JP" altLang="en-US" dirty="0"/>
          </a:p>
        </p:txBody>
      </p:sp>
      <p:sp>
        <p:nvSpPr>
          <p:cNvPr id="9" name="下矢印 8"/>
          <p:cNvSpPr/>
          <p:nvPr/>
        </p:nvSpPr>
        <p:spPr>
          <a:xfrm>
            <a:off x="4067944" y="6236176"/>
            <a:ext cx="324036"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912521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588673867"/>
              </p:ext>
            </p:extLst>
          </p:nvPr>
        </p:nvGraphicFramePr>
        <p:xfrm>
          <a:off x="454392" y="386220"/>
          <a:ext cx="8208913" cy="2481162"/>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1.1.1.2.4.5  On-board isolation resistance monitoring system </a:t>
                      </a:r>
                    </a:p>
                    <a:p>
                      <a:r>
                        <a:rPr kumimoji="1" lang="en-US" altLang="ja-JP" sz="1800" dirty="0" smtClean="0">
                          <a:latin typeface="CorpoS" pitchFamily="2" charset="0"/>
                        </a:rPr>
                        <a:t>On-board isolation resistance monitoring system for each high voltage bus of the vehicle shall comply with 1.1.1.2.4.3.(b)</a:t>
                      </a:r>
                      <a:endParaRPr kumimoji="1" lang="ja-JP" altLang="en-US" sz="1800" dirty="0">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solidFill>
                            <a:schemeClr val="tx1"/>
                          </a:solidFill>
                          <a:latin typeface="CorpoS" pitchFamily="2" charset="0"/>
                        </a:rPr>
                        <a:t>A.99.3.1.1.3.5.	On-board isolation resistance monitoring system </a:t>
                      </a:r>
                    </a:p>
                    <a:p>
                      <a:r>
                        <a:rPr kumimoji="1" lang="en-US" altLang="ja-JP" sz="1800" dirty="0" smtClean="0">
                          <a:solidFill>
                            <a:srgbClr val="FF0000"/>
                          </a:solidFill>
                          <a:latin typeface="CorpoS" pitchFamily="2" charset="0"/>
                        </a:rPr>
                        <a:t>If on-board isolation resistance monitoring system for each high voltage bus of the vehicle is installed at the choice of the manufacture </a:t>
                      </a:r>
                      <a:r>
                        <a:rPr kumimoji="1" lang="en-US" altLang="ja-JP" sz="1800" dirty="0" smtClean="0">
                          <a:solidFill>
                            <a:schemeClr val="tx1"/>
                          </a:solidFill>
                          <a:latin typeface="CorpoS" pitchFamily="2" charset="0"/>
                        </a:rPr>
                        <a:t>it shall comply with A.99.3.1.1.3.3.(b). </a:t>
                      </a:r>
                      <a:endParaRPr kumimoji="1" lang="ja-JP" altLang="en-US" sz="18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NONE</a:t>
                      </a:r>
                      <a:endParaRPr kumimoji="1" lang="ja-JP" altLang="en-US" sz="18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26</a:t>
            </a:fld>
            <a:endParaRPr kumimoji="1" lang="ja-JP" altLang="en-US"/>
          </a:p>
        </p:txBody>
      </p:sp>
      <p:sp>
        <p:nvSpPr>
          <p:cNvPr id="2" name="テキスト ボックス 1"/>
          <p:cNvSpPr txBox="1"/>
          <p:nvPr/>
        </p:nvSpPr>
        <p:spPr>
          <a:xfrm>
            <a:off x="467544" y="3068960"/>
            <a:ext cx="8208154" cy="2031325"/>
          </a:xfrm>
          <a:prstGeom prst="rect">
            <a:avLst/>
          </a:prstGeom>
          <a:noFill/>
          <a:ln>
            <a:solidFill>
              <a:schemeClr val="accent1"/>
            </a:solidFill>
          </a:ln>
        </p:spPr>
        <p:txBody>
          <a:bodyPr wrap="square" rtlCol="0">
            <a:spAutoFit/>
          </a:bodyPr>
          <a:lstStyle/>
          <a:p>
            <a:r>
              <a:rPr kumimoji="1" lang="en-US" altLang="ja-JP" dirty="0" smtClean="0"/>
              <a:t>OICA proposal is considering TF1 discussion regarding the exemption of water protection test for the vehicles </a:t>
            </a:r>
            <a:r>
              <a:rPr lang="en-US" altLang="ja-JP" dirty="0"/>
              <a:t>with on-board isolation resistance monitoring </a:t>
            </a:r>
            <a:r>
              <a:rPr lang="en-US" altLang="ja-JP" dirty="0" smtClean="0"/>
              <a:t>system.</a:t>
            </a:r>
          </a:p>
          <a:p>
            <a:r>
              <a:rPr lang="en-US" altLang="ja-JP" dirty="0" smtClean="0"/>
              <a:t>In this case not only FCV but also </a:t>
            </a:r>
            <a:r>
              <a:rPr lang="en-US" altLang="ja-JP" dirty="0" err="1" smtClean="0"/>
              <a:t>xEV</a:t>
            </a:r>
            <a:r>
              <a:rPr lang="en-US" altLang="ja-JP" dirty="0" smtClean="0"/>
              <a:t> with on-board isolation resistance monitoring system needs the test method of the functionality of the  on-board isolation resistance monitoring system.</a:t>
            </a:r>
          </a:p>
          <a:p>
            <a:r>
              <a:rPr lang="en-US" altLang="ja-JP" dirty="0" smtClean="0"/>
              <a:t>China proposal is misleading to the mandatory for all vehicles with on-board isolation resistance monitoring system, which is not aligned with TF1 China position. </a:t>
            </a:r>
          </a:p>
        </p:txBody>
      </p:sp>
      <p:sp>
        <p:nvSpPr>
          <p:cNvPr id="3" name="テキスト ボックス 2"/>
          <p:cNvSpPr txBox="1"/>
          <p:nvPr/>
        </p:nvSpPr>
        <p:spPr>
          <a:xfrm>
            <a:off x="463101" y="5226896"/>
            <a:ext cx="8212598" cy="1477328"/>
          </a:xfrm>
          <a:prstGeom prst="rect">
            <a:avLst/>
          </a:prstGeom>
          <a:noFill/>
          <a:ln>
            <a:solidFill>
              <a:schemeClr val="accent1"/>
            </a:solidFill>
          </a:ln>
        </p:spPr>
        <p:txBody>
          <a:bodyPr wrap="square" rtlCol="0">
            <a:spAutoFit/>
          </a:bodyPr>
          <a:lstStyle/>
          <a:p>
            <a:r>
              <a:rPr lang="en-US" altLang="ja-JP" i="1" dirty="0" smtClean="0"/>
              <a:t>Editorial proposal by JAMA: avoid to be understood that multi monitoring is mandatory</a:t>
            </a:r>
          </a:p>
          <a:p>
            <a:r>
              <a:rPr lang="en-US" altLang="ja-JP" dirty="0" smtClean="0"/>
              <a:t>1.1.1.2.4.5  </a:t>
            </a:r>
            <a:r>
              <a:rPr lang="en-US" altLang="ja-JP" dirty="0"/>
              <a:t>On-board isolation resistance monitoring system </a:t>
            </a:r>
          </a:p>
          <a:p>
            <a:r>
              <a:rPr lang="en-US" altLang="ja-JP" dirty="0"/>
              <a:t>On-board isolation resistance monitoring system for </a:t>
            </a:r>
            <a:r>
              <a:rPr lang="en-US" altLang="ja-JP" strike="sngStrike" dirty="0">
                <a:solidFill>
                  <a:srgbClr val="FF0000"/>
                </a:solidFill>
              </a:rPr>
              <a:t>each</a:t>
            </a:r>
            <a:r>
              <a:rPr lang="en-US" altLang="ja-JP" dirty="0"/>
              <a:t> high voltage </a:t>
            </a:r>
            <a:r>
              <a:rPr lang="en-US" altLang="ja-JP" dirty="0">
                <a:solidFill>
                  <a:srgbClr val="FF0000"/>
                </a:solidFill>
              </a:rPr>
              <a:t>buses</a:t>
            </a:r>
            <a:r>
              <a:rPr lang="en-US" altLang="ja-JP" dirty="0"/>
              <a:t> of the vehicle shall comply with 1.1.1.2.4.3.(b)</a:t>
            </a:r>
          </a:p>
        </p:txBody>
      </p:sp>
      <p:sp>
        <p:nvSpPr>
          <p:cNvPr id="6"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7" name="下矢印 6"/>
          <p:cNvSpPr/>
          <p:nvPr/>
        </p:nvSpPr>
        <p:spPr>
          <a:xfrm>
            <a:off x="4245364" y="2918053"/>
            <a:ext cx="324036"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222065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009547471"/>
              </p:ext>
            </p:extLst>
          </p:nvPr>
        </p:nvGraphicFramePr>
        <p:xfrm>
          <a:off x="454392" y="908720"/>
          <a:ext cx="8208913" cy="48158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1.1.3. 	Functional safety</a:t>
                      </a:r>
                    </a:p>
                    <a:p>
                      <a:endParaRPr kumimoji="1" lang="en-US" altLang="ja-JP" sz="1600" dirty="0" smtClean="0">
                        <a:latin typeface="CorpoS" pitchFamily="2" charset="0"/>
                      </a:endParaRPr>
                    </a:p>
                    <a:p>
                      <a:r>
                        <a:rPr kumimoji="1" lang="en-US" altLang="ja-JP" sz="1600" dirty="0" smtClean="0">
                          <a:latin typeface="CorpoS" pitchFamily="2" charset="0"/>
                        </a:rPr>
                        <a:t>1.1.3.1.	At least a momentary indication shall be given to the driver when the vehicle is in "active driving possible mode''.</a:t>
                      </a:r>
                    </a:p>
                    <a:p>
                      <a:r>
                        <a:rPr kumimoji="1" lang="en-US" altLang="ja-JP" sz="1600" dirty="0" smtClean="0">
                          <a:latin typeface="CorpoS" pitchFamily="2" charset="0"/>
                        </a:rPr>
                        <a:t>However, this provision does not apply under conditions where an internal combustion engine provides directly or indirectly the vehicle´s propulsion power upon start up.</a:t>
                      </a:r>
                    </a:p>
                    <a:p>
                      <a:r>
                        <a:rPr kumimoji="1" lang="en-US" altLang="ja-JP" sz="1600" dirty="0" smtClean="0">
                          <a:latin typeface="CorpoS" pitchFamily="2" charset="0"/>
                        </a:rPr>
                        <a:t>1.1.3.2.	When leaving the vehicle, the driver shall be informed by a signal (e.g. optical or audible signal) if the vehicle is still in the active driving possible mode.</a:t>
                      </a:r>
                    </a:p>
                    <a:p>
                      <a:r>
                        <a:rPr kumimoji="1" lang="en-US" altLang="ja-JP" sz="1600" dirty="0" smtClean="0">
                          <a:latin typeface="CorpoS" pitchFamily="2" charset="0"/>
                        </a:rPr>
                        <a:t>1.1.3.3.	The state of the drive direction control unit shall be identified to the driver.</a:t>
                      </a:r>
                    </a:p>
                    <a:p>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5.3. Functional safety</a:t>
                      </a:r>
                    </a:p>
                    <a:p>
                      <a:r>
                        <a:rPr kumimoji="1" lang="en-US" altLang="ja-JP" sz="1600" dirty="0" smtClean="0">
                          <a:latin typeface="CorpoS" pitchFamily="2" charset="0"/>
                        </a:rPr>
                        <a:t>At least a momentary indication shall be given to the driver when the vehicle is in</a:t>
                      </a:r>
                    </a:p>
                    <a:p>
                      <a:r>
                        <a:rPr kumimoji="1" lang="en-US" altLang="ja-JP" sz="1600" dirty="0" smtClean="0">
                          <a:latin typeface="CorpoS" pitchFamily="2" charset="0"/>
                        </a:rPr>
                        <a:t>“active driving possible mode”.</a:t>
                      </a:r>
                    </a:p>
                    <a:p>
                      <a:r>
                        <a:rPr kumimoji="1" lang="en-US" altLang="ja-JP" sz="1600" dirty="0" smtClean="0">
                          <a:latin typeface="CorpoS" pitchFamily="2" charset="0"/>
                        </a:rPr>
                        <a:t>However, this provision does not apply under conditions where an internal combustion</a:t>
                      </a:r>
                    </a:p>
                    <a:p>
                      <a:r>
                        <a:rPr kumimoji="1" lang="en-US" altLang="ja-JP" sz="1600" dirty="0" smtClean="0">
                          <a:latin typeface="CorpoS" pitchFamily="2" charset="0"/>
                        </a:rPr>
                        <a:t>engine provides directly or indirectly the vehicle´s propulsion power.</a:t>
                      </a:r>
                    </a:p>
                    <a:p>
                      <a:r>
                        <a:rPr kumimoji="1" lang="en-US" altLang="ja-JP" sz="1600" dirty="0" smtClean="0">
                          <a:latin typeface="CorpoS" pitchFamily="2" charset="0"/>
                        </a:rPr>
                        <a:t>When leaving the vehicle, the driver shall be informed by a signal (e.g. optical or</a:t>
                      </a:r>
                    </a:p>
                    <a:p>
                      <a:r>
                        <a:rPr kumimoji="1" lang="en-US" altLang="ja-JP" sz="1600" dirty="0" smtClean="0">
                          <a:latin typeface="CorpoS" pitchFamily="2" charset="0"/>
                        </a:rPr>
                        <a:t>audible signal) if the vehicle is still in the active driving possible mode.</a:t>
                      </a:r>
                    </a:p>
                    <a:p>
                      <a:r>
                        <a:rPr kumimoji="1" lang="en-US" altLang="ja-JP" sz="1600" dirty="0" smtClean="0">
                          <a:latin typeface="CorpoS" pitchFamily="2" charset="0"/>
                        </a:rPr>
                        <a:t>…….</a:t>
                      </a:r>
                    </a:p>
                    <a:p>
                      <a:r>
                        <a:rPr kumimoji="1" lang="en-US" altLang="ja-JP" sz="1600" dirty="0" smtClean="0">
                          <a:latin typeface="CorpoS" pitchFamily="2" charset="0"/>
                        </a:rPr>
                        <a:t>The state of the drive direction control unit shall be identified to the driver.</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27</a:t>
            </a:fld>
            <a:endParaRPr kumimoji="1" lang="ja-JP" altLang="en-US"/>
          </a:p>
        </p:txBody>
      </p:sp>
      <p:sp>
        <p:nvSpPr>
          <p:cNvPr id="6"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
        <p:nvSpPr>
          <p:cNvPr id="7" name="テキスト ボックス 6"/>
          <p:cNvSpPr txBox="1"/>
          <p:nvPr/>
        </p:nvSpPr>
        <p:spPr>
          <a:xfrm>
            <a:off x="755576" y="6327468"/>
            <a:ext cx="7128792" cy="369332"/>
          </a:xfrm>
          <a:prstGeom prst="rect">
            <a:avLst/>
          </a:prstGeom>
          <a:noFill/>
          <a:ln>
            <a:solidFill>
              <a:schemeClr val="accent1"/>
            </a:solidFill>
          </a:ln>
        </p:spPr>
        <p:txBody>
          <a:bodyPr wrap="square" rtlCol="0">
            <a:spAutoFit/>
          </a:bodyPr>
          <a:lstStyle/>
          <a:p>
            <a:r>
              <a:rPr kumimoji="1" lang="en-US" altLang="ja-JP" dirty="0" smtClean="0"/>
              <a:t>Editorial matter (numbering for each item), to be aligned with main part</a:t>
            </a:r>
            <a:endParaRPr kumimoji="1" lang="ja-JP" altLang="en-US" dirty="0"/>
          </a:p>
        </p:txBody>
      </p:sp>
      <p:sp>
        <p:nvSpPr>
          <p:cNvPr id="8" name="下矢印 7"/>
          <p:cNvSpPr/>
          <p:nvPr/>
        </p:nvSpPr>
        <p:spPr>
          <a:xfrm>
            <a:off x="4437696" y="5974971"/>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927709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909794812"/>
              </p:ext>
            </p:extLst>
          </p:nvPr>
        </p:nvGraphicFramePr>
        <p:xfrm>
          <a:off x="467544" y="459744"/>
          <a:ext cx="8208913" cy="51511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1.1.3.4.	If the REESS can be externally charged, vehicle movement by its own propulsion system shall be impossible as long as the connector of the external electric power supply is physically connected to the vehicle inlet.</a:t>
                      </a:r>
                    </a:p>
                    <a:p>
                      <a:r>
                        <a:rPr kumimoji="1" lang="en-US" altLang="ja-JP" sz="1600" dirty="0" smtClean="0">
                          <a:latin typeface="CorpoS" pitchFamily="2" charset="0"/>
                        </a:rPr>
                        <a:t>This requirement shall be demonstrated by using the connector specified by the vehicle manufacturer.]</a:t>
                      </a:r>
                    </a:p>
                    <a:p>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A.99.3.1.3.4.	If the REESS can be externally charged, vehicle movement by its own propulsion system shall be impossible as long as the connector of the external electric power supply is physically connected to the vehicle inlet. </a:t>
                      </a:r>
                    </a:p>
                    <a:p>
                      <a:r>
                        <a:rPr kumimoji="1" lang="en-US" altLang="ja-JP" sz="1600" dirty="0" smtClean="0">
                          <a:solidFill>
                            <a:srgbClr val="FF0000"/>
                          </a:solidFill>
                          <a:latin typeface="CorpoS" pitchFamily="2" charset="0"/>
                        </a:rPr>
                        <a:t>The above requirement are only applicable for vehicles when charging from a fixed, dedicated charging point, with a harness of a maximum length, through a vehicle connector containing a plug and inlet.</a:t>
                      </a:r>
                    </a:p>
                    <a:p>
                      <a:r>
                        <a:rPr kumimoji="1" lang="en-US" altLang="ja-JP" sz="1600" dirty="0" smtClean="0">
                          <a:solidFill>
                            <a:schemeClr val="tx1"/>
                          </a:solidFill>
                          <a:latin typeface="CorpoS" pitchFamily="2" charset="0"/>
                        </a:rPr>
                        <a:t>This requirement shall be demonstrated by using the connector specified by the vehicle manufacturer.</a:t>
                      </a:r>
                    </a:p>
                    <a:p>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If the on-board REESS can be externally charged by the user, vehicle movement</a:t>
                      </a:r>
                    </a:p>
                    <a:p>
                      <a:r>
                        <a:rPr kumimoji="1" lang="en-US" altLang="ja-JP" sz="1600" dirty="0" smtClean="0">
                          <a:latin typeface="CorpoS" pitchFamily="2" charset="0"/>
                        </a:rPr>
                        <a:t>by its own propulsion system shall be impossible as long as the connector of the</a:t>
                      </a:r>
                    </a:p>
                    <a:p>
                      <a:r>
                        <a:rPr kumimoji="1" lang="en-US" altLang="ja-JP" sz="1600" dirty="0" smtClean="0">
                          <a:latin typeface="CorpoS" pitchFamily="2" charset="0"/>
                        </a:rPr>
                        <a:t>external electric power supply is physically connected to the vehicle inlet.</a:t>
                      </a:r>
                    </a:p>
                    <a:p>
                      <a:r>
                        <a:rPr kumimoji="1" lang="en-US" altLang="ja-JP" sz="1600" dirty="0" smtClean="0">
                          <a:latin typeface="CorpoS" pitchFamily="2" charset="0"/>
                        </a:rPr>
                        <a:t>This requirement shall be demonstrated by using the connector specified by the</a:t>
                      </a:r>
                    </a:p>
                    <a:p>
                      <a:r>
                        <a:rPr kumimoji="1" lang="en-US" altLang="ja-JP" sz="1600" dirty="0" smtClean="0">
                          <a:latin typeface="CorpoS" pitchFamily="2" charset="0"/>
                        </a:rPr>
                        <a:t>car manufacturer.</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28</a:t>
            </a:fld>
            <a:endParaRPr kumimoji="1" lang="ja-JP" altLang="en-US"/>
          </a:p>
        </p:txBody>
      </p:sp>
      <p:sp>
        <p:nvSpPr>
          <p:cNvPr id="7" name="テキスト ボックス 6"/>
          <p:cNvSpPr txBox="1"/>
          <p:nvPr/>
        </p:nvSpPr>
        <p:spPr>
          <a:xfrm>
            <a:off x="467544" y="6081848"/>
            <a:ext cx="7848872" cy="369332"/>
          </a:xfrm>
          <a:prstGeom prst="rect">
            <a:avLst/>
          </a:prstGeom>
          <a:noFill/>
          <a:ln>
            <a:solidFill>
              <a:schemeClr val="accent1"/>
            </a:solidFill>
          </a:ln>
        </p:spPr>
        <p:txBody>
          <a:bodyPr wrap="square" rtlCol="0">
            <a:spAutoFit/>
          </a:bodyPr>
          <a:lstStyle/>
          <a:p>
            <a:r>
              <a:rPr lang="en-US" altLang="ja-JP" dirty="0" smtClean="0">
                <a:solidFill>
                  <a:prstClr val="black"/>
                </a:solidFill>
              </a:rPr>
              <a:t>According to the discussion regarding “conductive </a:t>
            </a:r>
            <a:r>
              <a:rPr lang="en-US" altLang="ja-JP" dirty="0">
                <a:solidFill>
                  <a:prstClr val="black"/>
                </a:solidFill>
              </a:rPr>
              <a:t>connection device on the </a:t>
            </a:r>
            <a:r>
              <a:rPr lang="en-US" altLang="ja-JP" dirty="0" smtClean="0">
                <a:solidFill>
                  <a:prstClr val="black"/>
                </a:solidFill>
              </a:rPr>
              <a:t>roof”</a:t>
            </a:r>
            <a:endParaRPr kumimoji="1" lang="ja-JP" altLang="en-US" dirty="0"/>
          </a:p>
        </p:txBody>
      </p:sp>
      <p:sp>
        <p:nvSpPr>
          <p:cNvPr id="8" name="下矢印 7"/>
          <p:cNvSpPr/>
          <p:nvPr/>
        </p:nvSpPr>
        <p:spPr>
          <a:xfrm>
            <a:off x="4067944" y="5820688"/>
            <a:ext cx="324036"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Tree>
    <p:extLst>
      <p:ext uri="{BB962C8B-B14F-4D97-AF65-F5344CB8AC3E}">
        <p14:creationId xmlns:p14="http://schemas.microsoft.com/office/powerpoint/2010/main" val="42187948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359054673"/>
              </p:ext>
            </p:extLst>
          </p:nvPr>
        </p:nvGraphicFramePr>
        <p:xfrm>
          <a:off x="454392" y="908720"/>
          <a:ext cx="8208913" cy="41148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1.2	Requirements with regard to the safety of REESS in use</a:t>
                      </a:r>
                    </a:p>
                    <a:p>
                      <a:r>
                        <a:rPr kumimoji="1" lang="en-US" altLang="ja-JP" sz="1800" dirty="0" smtClean="0">
                          <a:latin typeface="CorpoS" pitchFamily="2" charset="0"/>
                        </a:rPr>
                        <a:t>                      </a:t>
                      </a:r>
                    </a:p>
                    <a:p>
                      <a:r>
                        <a:rPr kumimoji="1" lang="en-US" altLang="ja-JP" sz="1800" dirty="0" smtClean="0">
                          <a:latin typeface="CorpoS" pitchFamily="2" charset="0"/>
                        </a:rPr>
                        <a:t>1.2.1.	General principle</a:t>
                      </a:r>
                    </a:p>
                    <a:p>
                      <a:r>
                        <a:rPr kumimoji="1" lang="en-US" altLang="ja-JP" sz="1800" dirty="0" smtClean="0">
                          <a:latin typeface="CorpoS" pitchFamily="2" charset="0"/>
                        </a:rPr>
                        <a:t>The requirements of paragraphs 1.2.2. to 1.2.</a:t>
                      </a:r>
                      <a:r>
                        <a:rPr kumimoji="1" lang="en-US" altLang="ja-JP" sz="1800" dirty="0" smtClean="0">
                          <a:solidFill>
                            <a:srgbClr val="FF0000"/>
                          </a:solidFill>
                          <a:latin typeface="CorpoS" pitchFamily="2" charset="0"/>
                        </a:rPr>
                        <a:t>X</a:t>
                      </a:r>
                      <a:r>
                        <a:rPr kumimoji="1" lang="en-US" altLang="ja-JP" sz="1800" dirty="0" smtClean="0">
                          <a:latin typeface="CorpoS" pitchFamily="2" charset="0"/>
                        </a:rPr>
                        <a:t>. shall be checked in accordance with the methods set out in paragraph 6.2.]</a:t>
                      </a:r>
                      <a:endParaRPr kumimoji="1" lang="ja-JP" altLang="en-US" sz="1800" dirty="0">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solidFill>
                            <a:schemeClr val="tx1"/>
                          </a:solidFill>
                          <a:latin typeface="CorpoS" pitchFamily="2" charset="0"/>
                        </a:rPr>
                        <a:t>A.99.3.2.	Requirements with regard to the safety of REESS in use</a:t>
                      </a:r>
                    </a:p>
                    <a:p>
                      <a:endParaRPr kumimoji="1" lang="en-US" altLang="ja-JP" sz="1800" dirty="0" smtClean="0">
                        <a:solidFill>
                          <a:schemeClr val="tx1"/>
                        </a:solidFill>
                        <a:latin typeface="CorpoS" pitchFamily="2" charset="0"/>
                      </a:endParaRPr>
                    </a:p>
                    <a:p>
                      <a:r>
                        <a:rPr kumimoji="1" lang="en-US" altLang="ja-JP" sz="1800" dirty="0" smtClean="0">
                          <a:solidFill>
                            <a:schemeClr val="tx1"/>
                          </a:solidFill>
                          <a:latin typeface="CorpoS" pitchFamily="2" charset="0"/>
                        </a:rPr>
                        <a:t>A.99.3.2.1	General principle</a:t>
                      </a:r>
                    </a:p>
                    <a:p>
                      <a:r>
                        <a:rPr kumimoji="1" lang="en-US" altLang="ja-JP" sz="1800" dirty="0" smtClean="0">
                          <a:solidFill>
                            <a:schemeClr val="tx1"/>
                          </a:solidFill>
                          <a:latin typeface="CorpoS" pitchFamily="2" charset="0"/>
                        </a:rPr>
                        <a:t>The requirements of paragraphs A.99.3.2.2. to A.99.3.2.9. shall be checked in accordance with the methods set out in paragraph A.99.4.1.5.</a:t>
                      </a:r>
                      <a:endParaRPr kumimoji="1" lang="ja-JP" altLang="en-US" sz="18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6. Part II: Requirements of a Rechargeable Energy Storage System (REESS)</a:t>
                      </a:r>
                    </a:p>
                    <a:p>
                      <a:r>
                        <a:rPr kumimoji="1" lang="en-US" altLang="ja-JP" sz="1800" dirty="0" smtClean="0">
                          <a:latin typeface="CorpoS" pitchFamily="2" charset="0"/>
                        </a:rPr>
                        <a:t>with regard to its safety</a:t>
                      </a:r>
                    </a:p>
                    <a:p>
                      <a:r>
                        <a:rPr kumimoji="1" lang="en-US" altLang="ja-JP" sz="1800" dirty="0" smtClean="0">
                          <a:latin typeface="CorpoS" pitchFamily="2" charset="0"/>
                        </a:rPr>
                        <a:t>6.1. General</a:t>
                      </a:r>
                    </a:p>
                    <a:p>
                      <a:r>
                        <a:rPr kumimoji="1" lang="en-US" altLang="ja-JP" sz="1800" dirty="0" smtClean="0">
                          <a:latin typeface="CorpoS" pitchFamily="2" charset="0"/>
                        </a:rPr>
                        <a:t>The procedures prescribed in Annex 8 of this Regulation shall be applied.</a:t>
                      </a:r>
                      <a:endParaRPr kumimoji="1" lang="ja-JP" altLang="en-US" sz="18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29</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
        <p:nvSpPr>
          <p:cNvPr id="8" name="テキスト ボックス 7"/>
          <p:cNvSpPr txBox="1"/>
          <p:nvPr/>
        </p:nvSpPr>
        <p:spPr>
          <a:xfrm>
            <a:off x="2123728" y="6327468"/>
            <a:ext cx="5112568" cy="369332"/>
          </a:xfrm>
          <a:prstGeom prst="rect">
            <a:avLst/>
          </a:prstGeom>
          <a:noFill/>
          <a:ln>
            <a:solidFill>
              <a:schemeClr val="accent1"/>
            </a:solidFill>
          </a:ln>
        </p:spPr>
        <p:txBody>
          <a:bodyPr wrap="square" rtlCol="0">
            <a:spAutoFit/>
          </a:bodyPr>
          <a:lstStyle/>
          <a:p>
            <a:r>
              <a:rPr kumimoji="1" lang="en-US" altLang="ja-JP" dirty="0" smtClean="0"/>
              <a:t>Editorial matter, to be finalized later.</a:t>
            </a:r>
            <a:endParaRPr kumimoji="1" lang="ja-JP" altLang="en-US" dirty="0"/>
          </a:p>
        </p:txBody>
      </p:sp>
      <p:sp>
        <p:nvSpPr>
          <p:cNvPr id="9" name="下矢印 8"/>
          <p:cNvSpPr/>
          <p:nvPr/>
        </p:nvSpPr>
        <p:spPr>
          <a:xfrm>
            <a:off x="4437696" y="5974971"/>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56009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solidFill>
                  <a:srgbClr val="00B0F0"/>
                </a:solidFill>
              </a:rPr>
              <a:t>sources</a:t>
            </a:r>
            <a:endParaRPr kumimoji="1" lang="ja-JP" altLang="en-US" dirty="0">
              <a:solidFill>
                <a:srgbClr val="00B0F0"/>
              </a:solidFill>
            </a:endParaRPr>
          </a:p>
        </p:txBody>
      </p:sp>
      <p:sp>
        <p:nvSpPr>
          <p:cNvPr id="3" name="コンテンツ プレースホルダー 2"/>
          <p:cNvSpPr>
            <a:spLocks noGrp="1"/>
          </p:cNvSpPr>
          <p:nvPr>
            <p:ph idx="1"/>
          </p:nvPr>
        </p:nvSpPr>
        <p:spPr>
          <a:xfrm>
            <a:off x="395536" y="1340768"/>
            <a:ext cx="8229600" cy="4525963"/>
          </a:xfrm>
        </p:spPr>
        <p:txBody>
          <a:bodyPr/>
          <a:lstStyle/>
          <a:p>
            <a:r>
              <a:rPr kumimoji="1" lang="en-US" altLang="ja-JP" dirty="0" smtClean="0"/>
              <a:t>China draft</a:t>
            </a:r>
            <a:r>
              <a:rPr lang="en-US" altLang="ja-JP" dirty="0"/>
              <a:t>: </a:t>
            </a:r>
            <a:r>
              <a:rPr lang="en-US" altLang="ja-JP" dirty="0" smtClean="0"/>
              <a:t>“2-2</a:t>
            </a:r>
            <a:r>
              <a:rPr lang="ja-JP" altLang="en-US" dirty="0"/>
              <a:t>： </a:t>
            </a:r>
            <a:r>
              <a:rPr lang="en-US" altLang="ja-JP" dirty="0"/>
              <a:t>Annex which is the requirements and test procedures for the heavy </a:t>
            </a:r>
            <a:r>
              <a:rPr lang="en-US" altLang="ja-JP" dirty="0" smtClean="0"/>
              <a:t>vehicles.doc” circulated </a:t>
            </a:r>
            <a:r>
              <a:rPr kumimoji="1" lang="en-US" altLang="ja-JP" dirty="0" smtClean="0"/>
              <a:t>by Mr</a:t>
            </a:r>
            <a:r>
              <a:rPr lang="en-US" altLang="ja-JP" dirty="0"/>
              <a:t>. </a:t>
            </a:r>
            <a:r>
              <a:rPr lang="en-US" altLang="ja-JP" dirty="0" err="1" smtClean="0"/>
              <a:t>Tan,yi</a:t>
            </a:r>
            <a:r>
              <a:rPr lang="en-US" altLang="ja-JP" dirty="0" smtClean="0"/>
              <a:t> on </a:t>
            </a:r>
            <a:r>
              <a:rPr kumimoji="1" lang="en-US" altLang="ja-JP" dirty="0" smtClean="0"/>
              <a:t>June 4, 2016</a:t>
            </a:r>
          </a:p>
          <a:p>
            <a:r>
              <a:rPr lang="en-US" altLang="ja-JP" dirty="0"/>
              <a:t>OICA draft: EVSTF-08-26e “Draft Annex for heavy vehicles - Annex </a:t>
            </a:r>
            <a:r>
              <a:rPr lang="en-US" altLang="ja-JP" dirty="0" smtClean="0"/>
              <a:t>99_160310.docx”</a:t>
            </a:r>
          </a:p>
          <a:p>
            <a:r>
              <a:rPr lang="en-US" altLang="ja-JP" dirty="0"/>
              <a:t>UN-R100: ECE-R 100/02 </a:t>
            </a:r>
            <a:r>
              <a:rPr lang="en-US" altLang="ja-JP" dirty="0" smtClean="0"/>
              <a:t>Suppl.2 </a:t>
            </a:r>
          </a:p>
          <a:p>
            <a:pPr marL="0" indent="0">
              <a:buNone/>
            </a:pPr>
            <a:r>
              <a:rPr lang="en-US" altLang="ja-JP" dirty="0"/>
              <a:t> </a:t>
            </a:r>
            <a:r>
              <a:rPr lang="en-US" altLang="ja-JP" dirty="0" smtClean="0"/>
              <a:t>                     ( WP.29/2015/52 )</a:t>
            </a:r>
            <a:endParaRPr kumimoji="1" lang="ja-JP" altLang="en-US" dirty="0"/>
          </a:p>
        </p:txBody>
      </p:sp>
      <p:sp>
        <p:nvSpPr>
          <p:cNvPr id="4" name="スライド番号プレースホルダー 3"/>
          <p:cNvSpPr>
            <a:spLocks noGrp="1"/>
          </p:cNvSpPr>
          <p:nvPr>
            <p:ph type="sldNum" sz="quarter" idx="12"/>
          </p:nvPr>
        </p:nvSpPr>
        <p:spPr/>
        <p:txBody>
          <a:bodyPr/>
          <a:lstStyle/>
          <a:p>
            <a:fld id="{9BBEC892-7C9F-458D-BD17-42162B16C111}" type="slidenum">
              <a:rPr kumimoji="1" lang="ja-JP" altLang="en-US" smtClean="0"/>
              <a:t>3</a:t>
            </a:fld>
            <a:endParaRPr kumimoji="1" lang="ja-JP" altLang="en-US"/>
          </a:p>
        </p:txBody>
      </p:sp>
    </p:spTree>
    <p:extLst>
      <p:ext uri="{BB962C8B-B14F-4D97-AF65-F5344CB8AC3E}">
        <p14:creationId xmlns:p14="http://schemas.microsoft.com/office/powerpoint/2010/main" val="41687518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597599479"/>
              </p:ext>
            </p:extLst>
          </p:nvPr>
        </p:nvGraphicFramePr>
        <p:xfrm>
          <a:off x="539552" y="620688"/>
          <a:ext cx="8208913" cy="554736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a:t>
                      </a:r>
                    </a:p>
                    <a:p>
                      <a:r>
                        <a:rPr kumimoji="1" lang="en-US" altLang="ja-JP" sz="1800" dirty="0" smtClean="0">
                          <a:latin typeface="CorpoS" pitchFamily="2" charset="0"/>
                        </a:rPr>
                        <a:t>OICA </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1.2.2.	 Vibration</a:t>
                      </a:r>
                    </a:p>
                    <a:p>
                      <a:r>
                        <a:rPr kumimoji="1" lang="en-US" altLang="ja-JP" sz="1600" dirty="0" smtClean="0">
                          <a:latin typeface="CorpoS" pitchFamily="2" charset="0"/>
                        </a:rPr>
                        <a:t>The test shall be conducted in accordance with paragraph2.2.2</a:t>
                      </a:r>
                    </a:p>
                    <a:p>
                      <a:r>
                        <a:rPr kumimoji="1" lang="en-US" altLang="ja-JP" sz="1600" dirty="0" smtClean="0">
                          <a:latin typeface="CorpoS" pitchFamily="2" charset="0"/>
                        </a:rPr>
                        <a:t>During the test, there shall be no evidence of rupture (applicable to high voltage REESS (s) only), electrolyte leakage, fire or explosion.</a:t>
                      </a:r>
                    </a:p>
                    <a:p>
                      <a:r>
                        <a:rPr kumimoji="1" lang="en-US" altLang="ja-JP" sz="1600" dirty="0" smtClean="0">
                          <a:latin typeface="CorpoS" pitchFamily="2" charset="0"/>
                        </a:rPr>
                        <a:t> 	The evidence of electrolyte leakage shall be verified by visual inspection without disassembling any part of the Tested-Device.</a:t>
                      </a:r>
                    </a:p>
                    <a:p>
                      <a:r>
                        <a:rPr kumimoji="1" lang="en-US" altLang="ja-JP" sz="1600" dirty="0" smtClean="0">
                          <a:latin typeface="CorpoS" pitchFamily="2" charset="0"/>
                        </a:rPr>
                        <a:t>For a high voltage REESS, the isolation resistance measured after the test in accordance with paragraph 2.1.1. shall not be less than 100 Ω/Volt.]</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6.2. Vibration</a:t>
                      </a:r>
                    </a:p>
                    <a:p>
                      <a:r>
                        <a:rPr kumimoji="1" lang="en-US" altLang="ja-JP" sz="1600" dirty="0" smtClean="0">
                          <a:latin typeface="CorpoS" pitchFamily="2" charset="0"/>
                        </a:rPr>
                        <a:t>6.2.1. The test shall be conducted in accordance with Annex 8A of this Regulation.</a:t>
                      </a:r>
                    </a:p>
                    <a:p>
                      <a:r>
                        <a:rPr kumimoji="1" lang="en-US" altLang="ja-JP" sz="1600" dirty="0" smtClean="0">
                          <a:latin typeface="CorpoS" pitchFamily="2" charset="0"/>
                        </a:rPr>
                        <a:t>6.2.2. Acceptance criteria</a:t>
                      </a:r>
                    </a:p>
                    <a:p>
                      <a:r>
                        <a:rPr kumimoji="1" lang="en-US" altLang="ja-JP" sz="1600" dirty="0" smtClean="0">
                          <a:latin typeface="CorpoS" pitchFamily="2" charset="0"/>
                        </a:rPr>
                        <a:t>6.2.2.1. During the test, there shall be no evidence of:</a:t>
                      </a:r>
                    </a:p>
                    <a:p>
                      <a:r>
                        <a:rPr kumimoji="1" lang="en-US" altLang="ja-JP" sz="1600" dirty="0" smtClean="0">
                          <a:latin typeface="CorpoS" pitchFamily="2" charset="0"/>
                        </a:rPr>
                        <a:t>(a) Electrolyte leakage,</a:t>
                      </a:r>
                    </a:p>
                    <a:p>
                      <a:r>
                        <a:rPr kumimoji="1" lang="en-US" altLang="ja-JP" sz="1600" dirty="0" smtClean="0">
                          <a:latin typeface="CorpoS" pitchFamily="2" charset="0"/>
                        </a:rPr>
                        <a:t>(b) Rupture (applicable to high voltage REESS (s) only),</a:t>
                      </a:r>
                    </a:p>
                    <a:p>
                      <a:r>
                        <a:rPr kumimoji="1" lang="en-US" altLang="ja-JP" sz="1600" dirty="0" smtClean="0">
                          <a:latin typeface="CorpoS" pitchFamily="2" charset="0"/>
                        </a:rPr>
                        <a:t>(c) Fire,</a:t>
                      </a:r>
                    </a:p>
                    <a:p>
                      <a:r>
                        <a:rPr kumimoji="1" lang="en-US" altLang="ja-JP" sz="1600" dirty="0" smtClean="0">
                          <a:latin typeface="CorpoS" pitchFamily="2" charset="0"/>
                        </a:rPr>
                        <a:t>(d) Explosion.</a:t>
                      </a:r>
                    </a:p>
                    <a:p>
                      <a:r>
                        <a:rPr kumimoji="1" lang="en-US" altLang="ja-JP" sz="1600" dirty="0" smtClean="0">
                          <a:latin typeface="CorpoS" pitchFamily="2" charset="0"/>
                        </a:rPr>
                        <a:t>Evidence of electrolyte leakage shall be verified by visual inspection without disassembling</a:t>
                      </a:r>
                    </a:p>
                    <a:p>
                      <a:r>
                        <a:rPr kumimoji="1" lang="en-US" altLang="ja-JP" sz="1600" dirty="0" smtClean="0">
                          <a:latin typeface="CorpoS" pitchFamily="2" charset="0"/>
                        </a:rPr>
                        <a:t>any part of the tested-device.</a:t>
                      </a:r>
                    </a:p>
                    <a:p>
                      <a:r>
                        <a:rPr kumimoji="1" lang="en-US" altLang="ja-JP" sz="1600" dirty="0" smtClean="0">
                          <a:latin typeface="CorpoS" pitchFamily="2" charset="0"/>
                        </a:rPr>
                        <a:t>6.2.2.2. For a high voltage REESS, the isolation resistance measured after the test in accordance</a:t>
                      </a:r>
                    </a:p>
                    <a:p>
                      <a:r>
                        <a:rPr kumimoji="1" lang="en-US" altLang="ja-JP" sz="1600" dirty="0" smtClean="0">
                          <a:latin typeface="CorpoS" pitchFamily="2" charset="0"/>
                        </a:rPr>
                        <a:t>with Annex 4B of this Regulation shall not be less than 100 Ω/Volt.</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30</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
        <p:nvSpPr>
          <p:cNvPr id="9" name="下矢印 8"/>
          <p:cNvSpPr/>
          <p:nvPr/>
        </p:nvSpPr>
        <p:spPr>
          <a:xfrm>
            <a:off x="4437696" y="6238365"/>
            <a:ext cx="484632"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755576" y="6327468"/>
            <a:ext cx="7128792" cy="369332"/>
          </a:xfrm>
          <a:prstGeom prst="rect">
            <a:avLst/>
          </a:prstGeom>
          <a:noFill/>
          <a:ln>
            <a:solidFill>
              <a:schemeClr val="accent1"/>
            </a:solidFill>
          </a:ln>
        </p:spPr>
        <p:txBody>
          <a:bodyPr wrap="square" rtlCol="0">
            <a:spAutoFit/>
          </a:bodyPr>
          <a:lstStyle/>
          <a:p>
            <a:r>
              <a:rPr kumimoji="1" lang="en-US" altLang="ja-JP" dirty="0" smtClean="0"/>
              <a:t>Editorial matter (numbering for each item), to be aligned with main part</a:t>
            </a:r>
            <a:endParaRPr kumimoji="1" lang="ja-JP" altLang="en-US" dirty="0"/>
          </a:p>
        </p:txBody>
      </p:sp>
    </p:spTree>
    <p:extLst>
      <p:ext uri="{BB962C8B-B14F-4D97-AF65-F5344CB8AC3E}">
        <p14:creationId xmlns:p14="http://schemas.microsoft.com/office/powerpoint/2010/main" val="31541136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430854253"/>
              </p:ext>
            </p:extLst>
          </p:nvPr>
        </p:nvGraphicFramePr>
        <p:xfrm>
          <a:off x="454392" y="908720"/>
          <a:ext cx="8208913" cy="505968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1.2.4	 Thermal shock and cycling </a:t>
                      </a:r>
                    </a:p>
                    <a:p>
                      <a:r>
                        <a:rPr kumimoji="1" lang="en-US" altLang="ja-JP" sz="1600" dirty="0" smtClean="0">
                          <a:latin typeface="CorpoS" pitchFamily="2" charset="0"/>
                        </a:rPr>
                        <a:t>The test shall be conducted in accordance with paragraph 2.2.4.</a:t>
                      </a:r>
                    </a:p>
                    <a:p>
                      <a:r>
                        <a:rPr kumimoji="1" lang="en-US" altLang="ja-JP" sz="1600" dirty="0" smtClean="0">
                          <a:latin typeface="CorpoS" pitchFamily="2" charset="0"/>
                        </a:rPr>
                        <a:t>During the test, there shall be no evidence of electrolyte leakage, rupture (applicable to high voltage REESS(s) only), fire or explosion.; </a:t>
                      </a:r>
                    </a:p>
                    <a:p>
                      <a:r>
                        <a:rPr kumimoji="1" lang="en-US" altLang="ja-JP" sz="1600" dirty="0" smtClean="0">
                          <a:latin typeface="CorpoS" pitchFamily="2" charset="0"/>
                        </a:rPr>
                        <a:t>The evidence of electrolyte leakage shall be verified by visual inspection without disassembling any part of the Tested-Device.</a:t>
                      </a:r>
                    </a:p>
                    <a:p>
                      <a:r>
                        <a:rPr kumimoji="1" lang="en-US" altLang="ja-JP" sz="1600" dirty="0" smtClean="0">
                          <a:latin typeface="CorpoS" pitchFamily="2" charset="0"/>
                        </a:rPr>
                        <a:t>For a high voltage REESS, the isolation resistance measured after the test in accordance with paragraph 2.1.1. shall not be less than 100 Ω/Volt.]</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6.3. Thermal shock and cycling</a:t>
                      </a:r>
                    </a:p>
                    <a:p>
                      <a:r>
                        <a:rPr kumimoji="1" lang="en-US" altLang="ja-JP" sz="1600" dirty="0" smtClean="0">
                          <a:latin typeface="CorpoS" pitchFamily="2" charset="0"/>
                        </a:rPr>
                        <a:t>6.3.1. The test shall be conducted in accordance with Annex 8B of this Regulation.</a:t>
                      </a:r>
                    </a:p>
                    <a:p>
                      <a:r>
                        <a:rPr kumimoji="1" lang="en-US" altLang="ja-JP" sz="1600" dirty="0" smtClean="0">
                          <a:latin typeface="CorpoS" pitchFamily="2" charset="0"/>
                        </a:rPr>
                        <a:t>6.3.2. Acceptance criteria</a:t>
                      </a:r>
                    </a:p>
                    <a:p>
                      <a:r>
                        <a:rPr kumimoji="1" lang="en-US" altLang="ja-JP" sz="1600" dirty="0" smtClean="0">
                          <a:latin typeface="CorpoS" pitchFamily="2" charset="0"/>
                        </a:rPr>
                        <a:t>6.3.2.1. During the test, there shall be no evidence of:</a:t>
                      </a:r>
                    </a:p>
                    <a:p>
                      <a:r>
                        <a:rPr kumimoji="1" lang="en-US" altLang="ja-JP" sz="1600" dirty="0" smtClean="0">
                          <a:latin typeface="CorpoS" pitchFamily="2" charset="0"/>
                        </a:rPr>
                        <a:t>(a) Electrolyte leakage,</a:t>
                      </a:r>
                    </a:p>
                    <a:p>
                      <a:r>
                        <a:rPr kumimoji="1" lang="en-US" altLang="ja-JP" sz="1600" dirty="0" smtClean="0">
                          <a:latin typeface="CorpoS" pitchFamily="2" charset="0"/>
                        </a:rPr>
                        <a:t>(b) Rupture (applicable to high voltage REESS(s) only),</a:t>
                      </a:r>
                    </a:p>
                    <a:p>
                      <a:r>
                        <a:rPr kumimoji="1" lang="en-US" altLang="ja-JP" sz="1600" dirty="0" smtClean="0">
                          <a:latin typeface="CorpoS" pitchFamily="2" charset="0"/>
                        </a:rPr>
                        <a:t>(c) Fire,</a:t>
                      </a:r>
                    </a:p>
                    <a:p>
                      <a:r>
                        <a:rPr kumimoji="1" lang="en-US" altLang="ja-JP" sz="1600" dirty="0" smtClean="0">
                          <a:latin typeface="CorpoS" pitchFamily="2" charset="0"/>
                        </a:rPr>
                        <a:t>(d) Explosion.</a:t>
                      </a:r>
                    </a:p>
                    <a:p>
                      <a:r>
                        <a:rPr kumimoji="1" lang="en-US" altLang="ja-JP" sz="1600" dirty="0" smtClean="0">
                          <a:latin typeface="CorpoS" pitchFamily="2" charset="0"/>
                        </a:rPr>
                        <a:t>Evidence of electrolyte leakage shall be verified by visual inspection without disassembling any part of the tested-device.</a:t>
                      </a:r>
                    </a:p>
                    <a:p>
                      <a:r>
                        <a:rPr kumimoji="1" lang="en-US" altLang="ja-JP" sz="1600" dirty="0" smtClean="0">
                          <a:latin typeface="CorpoS" pitchFamily="2" charset="0"/>
                        </a:rPr>
                        <a:t>6.3.2.2. For a high voltage REESS, the isolation resistance measured after the test in accordance with Annex 4B of this Regulation shall not be less than 100 Ω/Volt.</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31</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
        <p:nvSpPr>
          <p:cNvPr id="8" name="下矢印 7"/>
          <p:cNvSpPr/>
          <p:nvPr/>
        </p:nvSpPr>
        <p:spPr>
          <a:xfrm>
            <a:off x="4402833" y="6103934"/>
            <a:ext cx="484632"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755576" y="6327468"/>
            <a:ext cx="7128792" cy="369332"/>
          </a:xfrm>
          <a:prstGeom prst="rect">
            <a:avLst/>
          </a:prstGeom>
          <a:noFill/>
          <a:ln>
            <a:solidFill>
              <a:schemeClr val="accent1"/>
            </a:solidFill>
          </a:ln>
        </p:spPr>
        <p:txBody>
          <a:bodyPr wrap="square" rtlCol="0">
            <a:spAutoFit/>
          </a:bodyPr>
          <a:lstStyle/>
          <a:p>
            <a:r>
              <a:rPr kumimoji="1" lang="en-US" altLang="ja-JP" dirty="0" smtClean="0"/>
              <a:t>Editorial matter (numbering for each item), to be aligned with main part</a:t>
            </a:r>
            <a:endParaRPr kumimoji="1" lang="ja-JP" altLang="en-US" dirty="0"/>
          </a:p>
        </p:txBody>
      </p:sp>
    </p:spTree>
    <p:extLst>
      <p:ext uri="{BB962C8B-B14F-4D97-AF65-F5344CB8AC3E}">
        <p14:creationId xmlns:p14="http://schemas.microsoft.com/office/powerpoint/2010/main" val="7432025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4107197670"/>
              </p:ext>
            </p:extLst>
          </p:nvPr>
        </p:nvGraphicFramePr>
        <p:xfrm>
          <a:off x="467544" y="468548"/>
          <a:ext cx="8208913" cy="60350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1.2.3	Mechanical shock</a:t>
                      </a:r>
                    </a:p>
                    <a:p>
                      <a:r>
                        <a:rPr kumimoji="1" lang="en-US" altLang="ja-JP" sz="1600" dirty="0" smtClean="0">
                          <a:latin typeface="CorpoS" pitchFamily="2" charset="0"/>
                        </a:rPr>
                        <a:t>The test shall be conducted in accordance with paragraph 2.2.3</a:t>
                      </a:r>
                    </a:p>
                    <a:p>
                      <a:r>
                        <a:rPr kumimoji="1" lang="en-US" altLang="ja-JP" sz="1600" dirty="0" smtClean="0">
                          <a:latin typeface="CorpoS" pitchFamily="2" charset="0"/>
                        </a:rPr>
                        <a:t>During the test there shall be no evidence of electrolyte leakage, fire or explosion. </a:t>
                      </a:r>
                    </a:p>
                    <a:p>
                      <a:r>
                        <a:rPr kumimoji="1" lang="en-US" altLang="ja-JP" sz="1600" dirty="0" smtClean="0">
                          <a:latin typeface="CorpoS" pitchFamily="2" charset="0"/>
                        </a:rPr>
                        <a:t>The evidence of electrolyte leakage shall be verified by visual inspection without disassembling any part of the Tested-Device.</a:t>
                      </a:r>
                    </a:p>
                    <a:p>
                      <a:r>
                        <a:rPr kumimoji="1" lang="en-US" altLang="ja-JP" sz="1600" dirty="0" smtClean="0">
                          <a:solidFill>
                            <a:srgbClr val="FF0000"/>
                          </a:solidFill>
                          <a:latin typeface="CorpoS" pitchFamily="2" charset="0"/>
                        </a:rPr>
                        <a:t>An appropriate coating shall, if necessary, be applied to the physical protection (casing)  in order to confirm if there is any electrolyte leakage from the REESS resulting from the test. Unless the manufacturer provides a means to differentiate between the leakage of different liquids, all liquid leakage shall be considered as the electrolyte.</a:t>
                      </a:r>
                    </a:p>
                    <a:p>
                      <a:r>
                        <a:rPr kumimoji="1" lang="en-US" altLang="ja-JP" sz="1600" dirty="0" smtClean="0">
                          <a:solidFill>
                            <a:srgbClr val="FF0000"/>
                          </a:solidFill>
                          <a:latin typeface="CorpoS" pitchFamily="2" charset="0"/>
                        </a:rPr>
                        <a:t>After the test the Tested-Device shall be retained by its mounting and its components shall remain inside its boundaries.</a:t>
                      </a:r>
                    </a:p>
                    <a:p>
                      <a:r>
                        <a:rPr kumimoji="1" lang="en-US" altLang="ja-JP" sz="1600" dirty="0" smtClean="0">
                          <a:latin typeface="CorpoS" pitchFamily="2" charset="0"/>
                        </a:rPr>
                        <a:t>For a high voltage REESS the isolation resistance of the Tested-Device shall ensure at least 100 Ω/Volt for the whole REESS measured after the test in accordance with paragraph 2.1.1., or the protection IPXXB shall be fulfilled for the Tested-Device when assessed in accordance with paragraph 2.1.5.2.4.]</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A.99.3.2.4.	Mechanical shock</a:t>
                      </a:r>
                    </a:p>
                    <a:p>
                      <a:r>
                        <a:rPr kumimoji="1" lang="en-US" altLang="ja-JP" sz="1600" dirty="0" smtClean="0">
                          <a:solidFill>
                            <a:schemeClr val="tx1"/>
                          </a:solidFill>
                          <a:latin typeface="CorpoS" pitchFamily="2" charset="0"/>
                        </a:rPr>
                        <a:t>		The test shall be conducted in accordance with paragraph A.99.4.1.5.4.</a:t>
                      </a:r>
                    </a:p>
                    <a:p>
                      <a:r>
                        <a:rPr kumimoji="1" lang="en-US" altLang="ja-JP" sz="1600" dirty="0" smtClean="0">
                          <a:solidFill>
                            <a:schemeClr val="tx1"/>
                          </a:solidFill>
                          <a:latin typeface="CorpoS" pitchFamily="2" charset="0"/>
                        </a:rPr>
                        <a:t>During the test there shall be no evidence of electrolyte leakage, fire or explosion. </a:t>
                      </a:r>
                    </a:p>
                    <a:p>
                      <a:r>
                        <a:rPr kumimoji="1" lang="en-US" altLang="ja-JP" sz="1600" dirty="0" smtClean="0">
                          <a:solidFill>
                            <a:schemeClr val="tx1"/>
                          </a:solidFill>
                          <a:latin typeface="CorpoS" pitchFamily="2" charset="0"/>
                        </a:rPr>
                        <a:t>The evidence of electrolyte leakage shall be verified by visual inspection without disassembling any part of the Tested-Device.</a:t>
                      </a:r>
                    </a:p>
                    <a:p>
                      <a:r>
                        <a:rPr kumimoji="1" lang="en-US" altLang="ja-JP" sz="1600" dirty="0" smtClean="0">
                          <a:solidFill>
                            <a:schemeClr val="tx1"/>
                          </a:solidFill>
                          <a:latin typeface="CorpoS" pitchFamily="2" charset="0"/>
                        </a:rPr>
                        <a:t>For a high voltage REESS, the isolation resistance measured after the test in accordance with paragraph A.99.4.1.1. shall not be less than 100 Ω/Volt.</a:t>
                      </a:r>
                      <a:endParaRPr kumimoji="1" lang="ja-JP" altLang="en-US" sz="1600" dirty="0">
                        <a:solidFill>
                          <a:schemeClr val="tx1"/>
                        </a:solidFill>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32</a:t>
            </a:fld>
            <a:endParaRPr kumimoji="1" lang="ja-JP" altLang="en-US"/>
          </a:p>
        </p:txBody>
      </p:sp>
      <p:sp>
        <p:nvSpPr>
          <p:cNvPr id="6"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Tree>
    <p:extLst>
      <p:ext uri="{BB962C8B-B14F-4D97-AF65-F5344CB8AC3E}">
        <p14:creationId xmlns:p14="http://schemas.microsoft.com/office/powerpoint/2010/main" val="39587672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364375059"/>
              </p:ext>
            </p:extLst>
          </p:nvPr>
        </p:nvGraphicFramePr>
        <p:xfrm>
          <a:off x="467544" y="692696"/>
          <a:ext cx="8208913" cy="54559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6.4.1. Mechanical Shock</a:t>
                      </a:r>
                    </a:p>
                    <a:p>
                      <a:r>
                        <a:rPr kumimoji="1" lang="en-US" altLang="ja-JP" sz="1600" dirty="0" smtClean="0">
                          <a:latin typeface="CorpoS" pitchFamily="2" charset="0"/>
                        </a:rPr>
                        <a:t>At the manufacturer’s choice the test may be performed as, either</a:t>
                      </a:r>
                    </a:p>
                    <a:p>
                      <a:r>
                        <a:rPr kumimoji="1" lang="en-US" altLang="ja-JP" sz="1600" dirty="0" smtClean="0">
                          <a:latin typeface="CorpoS" pitchFamily="2" charset="0"/>
                        </a:rPr>
                        <a:t>(a) Vehicle based tests in accordance with paragraph 6.4.1.1. of this Regulation,</a:t>
                      </a:r>
                    </a:p>
                    <a:p>
                      <a:r>
                        <a:rPr kumimoji="1" lang="en-US" altLang="ja-JP" sz="1600" dirty="0" smtClean="0">
                          <a:latin typeface="CorpoS" pitchFamily="2" charset="0"/>
                        </a:rPr>
                        <a:t>or</a:t>
                      </a:r>
                    </a:p>
                    <a:p>
                      <a:r>
                        <a:rPr kumimoji="1" lang="en-US" altLang="ja-JP" sz="1600" dirty="0" smtClean="0">
                          <a:latin typeface="CorpoS" pitchFamily="2" charset="0"/>
                        </a:rPr>
                        <a:t>(b) Component based tests in accordance with paragraph 6.4.1.2. of this Regulation,</a:t>
                      </a:r>
                    </a:p>
                    <a:p>
                      <a:r>
                        <a:rPr kumimoji="1" lang="en-US" altLang="ja-JP" sz="1600" dirty="0" smtClean="0">
                          <a:latin typeface="CorpoS" pitchFamily="2" charset="0"/>
                        </a:rPr>
                        <a:t>or</a:t>
                      </a:r>
                    </a:p>
                    <a:p>
                      <a:r>
                        <a:rPr kumimoji="1" lang="en-US" altLang="ja-JP" sz="1600" dirty="0" smtClean="0">
                          <a:latin typeface="CorpoS" pitchFamily="2" charset="0"/>
                        </a:rPr>
                        <a:t>(c) Any combination of (a) and (b) above, for different direction of vehicle travel.</a:t>
                      </a:r>
                    </a:p>
                    <a:p>
                      <a:r>
                        <a:rPr kumimoji="1" lang="en-US" altLang="ja-JP" sz="1600" dirty="0" smtClean="0">
                          <a:latin typeface="CorpoS" pitchFamily="2" charset="0"/>
                        </a:rPr>
                        <a:t>6.4.1.1. Vehicle based test</a:t>
                      </a:r>
                    </a:p>
                    <a:p>
                      <a:r>
                        <a:rPr kumimoji="1" lang="en-US" altLang="ja-JP" sz="1600" dirty="0" smtClean="0">
                          <a:latin typeface="CorpoS" pitchFamily="2" charset="0"/>
                        </a:rPr>
                        <a:t>Compliance with the requirements of the acceptance criteria of paragraph 6.4.1.3.</a:t>
                      </a:r>
                    </a:p>
                    <a:p>
                      <a:r>
                        <a:rPr kumimoji="1" lang="en-US" altLang="ja-JP" sz="1600" dirty="0" smtClean="0">
                          <a:latin typeface="CorpoS" pitchFamily="2" charset="0"/>
                        </a:rPr>
                        <a:t>below may be demonstrated by REESS(s) installed in vehicles that have been</a:t>
                      </a:r>
                    </a:p>
                    <a:p>
                      <a:r>
                        <a:rPr kumimoji="1" lang="en-US" altLang="ja-JP" sz="1600" dirty="0" smtClean="0">
                          <a:latin typeface="CorpoS" pitchFamily="2" charset="0"/>
                        </a:rPr>
                        <a:t>subjected to vehicle crash tests in accordance with Regulation No. 12, Annex 3 or</a:t>
                      </a:r>
                    </a:p>
                    <a:p>
                      <a:r>
                        <a:rPr kumimoji="1" lang="en-US" altLang="ja-JP" sz="1600" dirty="0" smtClean="0">
                          <a:latin typeface="CorpoS" pitchFamily="2" charset="0"/>
                        </a:rPr>
                        <a:t>Regulation No. 94, Annex 3 for frontal impact, and Regulation No. 95, Annex 4 for</a:t>
                      </a:r>
                    </a:p>
                    <a:p>
                      <a:r>
                        <a:rPr kumimoji="1" lang="en-US" altLang="ja-JP" sz="1600" dirty="0" smtClean="0">
                          <a:latin typeface="CorpoS" pitchFamily="2" charset="0"/>
                        </a:rPr>
                        <a:t>side impact. The ambient temperature and the SOC shall be in accordance with</a:t>
                      </a:r>
                    </a:p>
                    <a:p>
                      <a:r>
                        <a:rPr kumimoji="1" lang="en-US" altLang="ja-JP" sz="1600" dirty="0" smtClean="0">
                          <a:latin typeface="CorpoS" pitchFamily="2" charset="0"/>
                        </a:rPr>
                        <a:t>the said Regulations.</a:t>
                      </a:r>
                    </a:p>
                    <a:p>
                      <a:r>
                        <a:rPr kumimoji="1" lang="en-US" altLang="ja-JP" sz="1600" dirty="0" smtClean="0">
                          <a:latin typeface="CorpoS" pitchFamily="2" charset="0"/>
                        </a:rPr>
                        <a:t>The approval of a REESS tested under this paragraph shall be limited to the specific</a:t>
                      </a:r>
                    </a:p>
                    <a:p>
                      <a:r>
                        <a:rPr kumimoji="1" lang="en-US" altLang="ja-JP" sz="1600" dirty="0" smtClean="0">
                          <a:latin typeface="CorpoS" pitchFamily="2" charset="0"/>
                        </a:rPr>
                        <a:t>vehicle type.</a:t>
                      </a:r>
                    </a:p>
                    <a:p>
                      <a:r>
                        <a:rPr kumimoji="1" lang="en-US" altLang="ja-JP" sz="1600" dirty="0" smtClean="0">
                          <a:latin typeface="CorpoS" pitchFamily="2" charset="0"/>
                        </a:rPr>
                        <a:t>6.4.1.2. Component based test</a:t>
                      </a:r>
                    </a:p>
                    <a:p>
                      <a:r>
                        <a:rPr kumimoji="1" lang="en-US" altLang="ja-JP" sz="1600" dirty="0" smtClean="0">
                          <a:latin typeface="CorpoS" pitchFamily="2" charset="0"/>
                        </a:rPr>
                        <a:t>The test shall be conducted in accordance with Annex 8C of this Regulation.</a:t>
                      </a:r>
                    </a:p>
                    <a:p>
                      <a:r>
                        <a:rPr kumimoji="1" lang="en-US" altLang="ja-JP" sz="1600" dirty="0" smtClean="0">
                          <a:latin typeface="CorpoS" pitchFamily="2" charset="0"/>
                        </a:rPr>
                        <a:t>6.4.1.3. Acceptance criteria</a:t>
                      </a:r>
                    </a:p>
                    <a:p>
                      <a:r>
                        <a:rPr kumimoji="1" lang="en-US" altLang="ja-JP" sz="1600" dirty="0" smtClean="0">
                          <a:latin typeface="CorpoS" pitchFamily="2" charset="0"/>
                        </a:rPr>
                        <a:t>During the test there shall be no evidence of:</a:t>
                      </a:r>
                    </a:p>
                    <a:p>
                      <a:r>
                        <a:rPr kumimoji="1" lang="en-US" altLang="ja-JP" sz="1600" dirty="0" smtClean="0">
                          <a:latin typeface="CorpoS" pitchFamily="2" charset="0"/>
                        </a:rPr>
                        <a:t>(a) Fire</a:t>
                      </a:r>
                    </a:p>
                    <a:p>
                      <a:r>
                        <a:rPr kumimoji="1" lang="en-US" altLang="ja-JP" sz="1600" dirty="0" smtClean="0">
                          <a:latin typeface="CorpoS" pitchFamily="2" charset="0"/>
                        </a:rPr>
                        <a:t>(b) Explosion</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33</a:t>
            </a:fld>
            <a:endParaRPr kumimoji="1" lang="ja-JP" altLang="en-US"/>
          </a:p>
        </p:txBody>
      </p:sp>
      <p:sp>
        <p:nvSpPr>
          <p:cNvPr id="6"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Tree>
    <p:extLst>
      <p:ext uri="{BB962C8B-B14F-4D97-AF65-F5344CB8AC3E}">
        <p14:creationId xmlns:p14="http://schemas.microsoft.com/office/powerpoint/2010/main" val="36783127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473086468"/>
              </p:ext>
            </p:extLst>
          </p:nvPr>
        </p:nvGraphicFramePr>
        <p:xfrm>
          <a:off x="323528" y="386220"/>
          <a:ext cx="8568952" cy="6431280"/>
        </p:xfrm>
        <a:graphic>
          <a:graphicData uri="http://schemas.openxmlformats.org/drawingml/2006/table">
            <a:tbl>
              <a:tblPr firstRow="1" bandRow="1">
                <a:tableStyleId>{5940675A-B579-460E-94D1-54222C63F5DA}</a:tableStyleId>
              </a:tblPr>
              <a:tblGrid>
                <a:gridCol w="977161"/>
                <a:gridCol w="7591791"/>
              </a:tblGrid>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(c1) Electrolyte leakage if tested according to paragraph 6.4.1.1.</a:t>
                      </a:r>
                    </a:p>
                    <a:p>
                      <a:r>
                        <a:rPr kumimoji="1" lang="en-US" altLang="ja-JP" sz="1600" dirty="0" smtClean="0">
                          <a:latin typeface="CorpoS" pitchFamily="2" charset="0"/>
                        </a:rPr>
                        <a:t>(</a:t>
                      </a:r>
                      <a:r>
                        <a:rPr kumimoji="1" lang="en-US" altLang="ja-JP" sz="1600" dirty="0" err="1" smtClean="0">
                          <a:latin typeface="CorpoS" pitchFamily="2" charset="0"/>
                        </a:rPr>
                        <a:t>i</a:t>
                      </a:r>
                      <a:r>
                        <a:rPr kumimoji="1" lang="en-US" altLang="ja-JP" sz="1600" dirty="0" smtClean="0">
                          <a:latin typeface="CorpoS" pitchFamily="2" charset="0"/>
                        </a:rPr>
                        <a:t>) For a period from the impact until 30 minutes after the impact there</a:t>
                      </a:r>
                    </a:p>
                    <a:p>
                      <a:r>
                        <a:rPr kumimoji="1" lang="en-US" altLang="ja-JP" sz="1600" dirty="0" smtClean="0">
                          <a:latin typeface="CorpoS" pitchFamily="2" charset="0"/>
                        </a:rPr>
                        <a:t>shall be no electrolyte spillage from the REESS into the passenger compartment.</a:t>
                      </a:r>
                    </a:p>
                    <a:p>
                      <a:r>
                        <a:rPr kumimoji="1" lang="en-US" altLang="ja-JP" sz="1600" dirty="0" smtClean="0">
                          <a:latin typeface="CorpoS" pitchFamily="2" charset="0"/>
                        </a:rPr>
                        <a:t>(ii) No more than 7 per cent by volume of the REESS electrolyte capacity</a:t>
                      </a:r>
                    </a:p>
                    <a:p>
                      <a:r>
                        <a:rPr kumimoji="1" lang="en-US" altLang="ja-JP" sz="1600" dirty="0" smtClean="0">
                          <a:latin typeface="CorpoS" pitchFamily="2" charset="0"/>
                        </a:rPr>
                        <a:t>shall spill from the REESS to the outside of the passenger compartment</a:t>
                      </a:r>
                    </a:p>
                    <a:p>
                      <a:r>
                        <a:rPr kumimoji="1" lang="en-US" altLang="ja-JP" sz="1600" dirty="0" smtClean="0">
                          <a:latin typeface="CorpoS" pitchFamily="2" charset="0"/>
                        </a:rPr>
                        <a:t>(for open type traction batteries a limitation to a maximum of 5 </a:t>
                      </a:r>
                      <a:r>
                        <a:rPr kumimoji="1" lang="en-US" altLang="ja-JP" sz="1600" dirty="0" err="1" smtClean="0">
                          <a:latin typeface="CorpoS" pitchFamily="2" charset="0"/>
                        </a:rPr>
                        <a:t>litres</a:t>
                      </a:r>
                      <a:r>
                        <a:rPr kumimoji="1" lang="en-US" altLang="ja-JP" sz="1600" dirty="0" smtClean="0">
                          <a:latin typeface="CorpoS" pitchFamily="2" charset="0"/>
                        </a:rPr>
                        <a:t> also applies).</a:t>
                      </a:r>
                    </a:p>
                    <a:p>
                      <a:r>
                        <a:rPr kumimoji="1" lang="en-US" altLang="ja-JP" sz="1600" dirty="0" smtClean="0">
                          <a:latin typeface="CorpoS" pitchFamily="2" charset="0"/>
                        </a:rPr>
                        <a:t>(c2) Electrolyte leakage if tested according to paragraph 6.4.1.2.</a:t>
                      </a:r>
                    </a:p>
                    <a:p>
                      <a:r>
                        <a:rPr kumimoji="1" lang="en-US" altLang="ja-JP" sz="1600" dirty="0" smtClean="0">
                          <a:latin typeface="CorpoS" pitchFamily="2" charset="0"/>
                        </a:rPr>
                        <a:t>After the vehicle based test (paragraph 6.4.1.1.), a REESS which is located inside</a:t>
                      </a:r>
                    </a:p>
                    <a:p>
                      <a:r>
                        <a:rPr kumimoji="1" lang="en-US" altLang="ja-JP" sz="1600" dirty="0" smtClean="0">
                          <a:latin typeface="CorpoS" pitchFamily="2" charset="0"/>
                        </a:rPr>
                        <a:t>the passenger compartment shall remain in the installed location and the REESS</a:t>
                      </a:r>
                    </a:p>
                    <a:p>
                      <a:r>
                        <a:rPr kumimoji="1" lang="en-US" altLang="ja-JP" sz="1600" dirty="0" smtClean="0">
                          <a:latin typeface="CorpoS" pitchFamily="2" charset="0"/>
                        </a:rPr>
                        <a:t>components shall remain inside REESS boundaries. No part of any REESS that is</a:t>
                      </a:r>
                    </a:p>
                    <a:p>
                      <a:r>
                        <a:rPr kumimoji="1" lang="en-US" altLang="ja-JP" sz="1600" dirty="0" smtClean="0">
                          <a:latin typeface="CorpoS" pitchFamily="2" charset="0"/>
                        </a:rPr>
                        <a:t>located outside the passenger compartment shall enter the passenger compartment</a:t>
                      </a:r>
                    </a:p>
                    <a:p>
                      <a:r>
                        <a:rPr kumimoji="1" lang="en-US" altLang="ja-JP" sz="1600" dirty="0" smtClean="0">
                          <a:latin typeface="CorpoS" pitchFamily="2" charset="0"/>
                        </a:rPr>
                        <a:t>during or after the impact test procedures.</a:t>
                      </a:r>
                    </a:p>
                    <a:p>
                      <a:r>
                        <a:rPr kumimoji="1" lang="en-US" altLang="ja-JP" sz="1600" dirty="0" smtClean="0">
                          <a:solidFill>
                            <a:srgbClr val="FF0000"/>
                          </a:solidFill>
                          <a:latin typeface="CorpoS" pitchFamily="2" charset="0"/>
                        </a:rPr>
                        <a:t>After the component based test (paragraph 6.4.1.2.) the tested-device shall be retained by its mounting and its components shall remain inside its boundaries.</a:t>
                      </a:r>
                    </a:p>
                    <a:p>
                      <a:r>
                        <a:rPr kumimoji="1" lang="en-US" altLang="ja-JP" sz="1600" dirty="0" smtClean="0">
                          <a:latin typeface="CorpoS" pitchFamily="2" charset="0"/>
                        </a:rPr>
                        <a:t>For a high voltage REESS the isolation resistance of the Tested-Device shall ensure</a:t>
                      </a:r>
                    </a:p>
                    <a:p>
                      <a:r>
                        <a:rPr kumimoji="1" lang="en-US" altLang="ja-JP" sz="1600" dirty="0" smtClean="0">
                          <a:latin typeface="CorpoS" pitchFamily="2" charset="0"/>
                        </a:rPr>
                        <a:t>at least 100 Ω/Volt for the whole REESS measured after the test in accordance</a:t>
                      </a:r>
                    </a:p>
                    <a:p>
                      <a:r>
                        <a:rPr kumimoji="1" lang="en-US" altLang="ja-JP" sz="1600" dirty="0" smtClean="0">
                          <a:latin typeface="CorpoS" pitchFamily="2" charset="0"/>
                        </a:rPr>
                        <a:t>with Annex 4A or Annex 4B of this Regulation, or the protection degree IPXXB shall be fulfilled for the Tested-Device.</a:t>
                      </a:r>
                    </a:p>
                    <a:p>
                      <a:r>
                        <a:rPr kumimoji="1" lang="en-US" altLang="ja-JP" sz="1600" dirty="0" smtClean="0">
                          <a:latin typeface="CorpoS" pitchFamily="2" charset="0"/>
                        </a:rPr>
                        <a:t>For a REESS tested in accordance with paragraph 6.4.1.2., the evidence of electrolyte</a:t>
                      </a:r>
                    </a:p>
                    <a:p>
                      <a:r>
                        <a:rPr kumimoji="1" lang="en-US" altLang="ja-JP" sz="1600" dirty="0" smtClean="0">
                          <a:latin typeface="CorpoS" pitchFamily="2" charset="0"/>
                        </a:rPr>
                        <a:t>leakage shall be verified by visual inspection without disassembling any part of the tested-device.</a:t>
                      </a:r>
                    </a:p>
                    <a:p>
                      <a:r>
                        <a:rPr kumimoji="1" lang="en-US" altLang="ja-JP" sz="1600" dirty="0" smtClean="0">
                          <a:latin typeface="CorpoS" pitchFamily="2" charset="0"/>
                        </a:rPr>
                        <a:t>To confirm compliance to c1) of paragraph 6.4.1.3. an appropriate coating shall, if</a:t>
                      </a:r>
                    </a:p>
                    <a:p>
                      <a:r>
                        <a:rPr kumimoji="1" lang="en-US" altLang="ja-JP" sz="1600" dirty="0" smtClean="0">
                          <a:latin typeface="CorpoS" pitchFamily="2" charset="0"/>
                        </a:rPr>
                        <a:t>necessary, be applied to the physical protection (casing) in order to confirm if</a:t>
                      </a:r>
                    </a:p>
                    <a:p>
                      <a:r>
                        <a:rPr kumimoji="1" lang="en-US" altLang="ja-JP" sz="1600" dirty="0" smtClean="0">
                          <a:latin typeface="CorpoS" pitchFamily="2" charset="0"/>
                        </a:rPr>
                        <a:t>there is any electrolyte leakage from the REESS resulting from the impact test.</a:t>
                      </a:r>
                    </a:p>
                    <a:p>
                      <a:r>
                        <a:rPr kumimoji="1" lang="en-US" altLang="ja-JP" sz="1600" dirty="0" smtClean="0">
                          <a:latin typeface="CorpoS" pitchFamily="2" charset="0"/>
                        </a:rPr>
                        <a:t>Unless the manufacturer provides a means to differentiate between the leakage of</a:t>
                      </a:r>
                    </a:p>
                    <a:p>
                      <a:r>
                        <a:rPr kumimoji="1" lang="en-US" altLang="ja-JP" sz="1600" dirty="0" smtClean="0">
                          <a:latin typeface="CorpoS" pitchFamily="2" charset="0"/>
                        </a:rPr>
                        <a:t>different liquids, all liquid leakage shall be considered as the electrolyte.</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34</a:t>
            </a:fld>
            <a:endParaRPr kumimoji="1" lang="ja-JP" altLang="en-US"/>
          </a:p>
        </p:txBody>
      </p:sp>
      <p:sp>
        <p:nvSpPr>
          <p:cNvPr id="6"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Tree>
    <p:extLst>
      <p:ext uri="{BB962C8B-B14F-4D97-AF65-F5344CB8AC3E}">
        <p14:creationId xmlns:p14="http://schemas.microsoft.com/office/powerpoint/2010/main" val="27233251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BBEC892-7C9F-458D-BD17-42162B16C111}" type="slidenum">
              <a:rPr kumimoji="1" lang="ja-JP" altLang="en-US" smtClean="0"/>
              <a:t>35</a:t>
            </a:fld>
            <a:endParaRPr kumimoji="1" lang="ja-JP" altLang="en-US"/>
          </a:p>
        </p:txBody>
      </p:sp>
      <p:sp>
        <p:nvSpPr>
          <p:cNvPr id="7" name="下矢印 6"/>
          <p:cNvSpPr/>
          <p:nvPr/>
        </p:nvSpPr>
        <p:spPr>
          <a:xfrm>
            <a:off x="4424331" y="1052736"/>
            <a:ext cx="324036"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806670" y="1556792"/>
            <a:ext cx="7551348" cy="4462760"/>
          </a:xfrm>
          <a:prstGeom prst="rect">
            <a:avLst/>
          </a:prstGeom>
          <a:noFill/>
          <a:ln>
            <a:solidFill>
              <a:schemeClr val="accent1"/>
            </a:solidFill>
          </a:ln>
        </p:spPr>
        <p:txBody>
          <a:bodyPr wrap="square" rtlCol="0">
            <a:spAutoFit/>
          </a:bodyPr>
          <a:lstStyle/>
          <a:p>
            <a:r>
              <a:rPr kumimoji="1" lang="en-US" altLang="ja-JP" dirty="0" smtClean="0"/>
              <a:t>China and OICA have same opinion that vehicle based test is not necessary for HD. As such, the description is focused on the component based test.</a:t>
            </a:r>
          </a:p>
          <a:p>
            <a:endParaRPr kumimoji="1" lang="en-US" altLang="ja-JP" dirty="0" smtClean="0"/>
          </a:p>
          <a:p>
            <a:pPr lvl="0"/>
            <a:r>
              <a:rPr lang="en-US" altLang="ja-JP" dirty="0" smtClean="0"/>
              <a:t> “</a:t>
            </a:r>
            <a:r>
              <a:rPr lang="en-US" altLang="ja-JP" sz="1600" dirty="0" smtClean="0">
                <a:solidFill>
                  <a:srgbClr val="FF0000"/>
                </a:solidFill>
                <a:latin typeface="CorpoS" pitchFamily="2" charset="0"/>
              </a:rPr>
              <a:t>An </a:t>
            </a:r>
            <a:r>
              <a:rPr lang="en-US" altLang="ja-JP" sz="1600" dirty="0">
                <a:solidFill>
                  <a:srgbClr val="FF0000"/>
                </a:solidFill>
                <a:latin typeface="CorpoS" pitchFamily="2" charset="0"/>
              </a:rPr>
              <a:t>appropriate coating shall, if necessary, be applied to the physical protection (casing)  in order to confirm if there is any electrolyte leakage from the REESS resulting from the test. Unless the manufacturer provides a means to differentiate between the leakage of different liquids, all liquid leakage shall be considered as the electrolyte</a:t>
            </a:r>
            <a:r>
              <a:rPr lang="en-US" altLang="ja-JP" sz="1600" dirty="0" smtClean="0">
                <a:solidFill>
                  <a:srgbClr val="FF0000"/>
                </a:solidFill>
                <a:latin typeface="CorpoS" pitchFamily="2" charset="0"/>
              </a:rPr>
              <a:t>.” </a:t>
            </a:r>
            <a:r>
              <a:rPr lang="en-US" altLang="ja-JP" sz="1600" dirty="0" smtClean="0">
                <a:latin typeface="CorpoS" pitchFamily="2" charset="0"/>
              </a:rPr>
              <a:t>descripted by China is not necessary for component based test.</a:t>
            </a:r>
          </a:p>
          <a:p>
            <a:pPr lvl="0"/>
            <a:endParaRPr lang="en-US" altLang="ja-JP" sz="1600" dirty="0">
              <a:latin typeface="CorpoS" pitchFamily="2" charset="0"/>
            </a:endParaRPr>
          </a:p>
          <a:p>
            <a:pPr lvl="0"/>
            <a:r>
              <a:rPr lang="en-US" altLang="ja-JP" sz="1600" dirty="0" smtClean="0">
                <a:solidFill>
                  <a:srgbClr val="FF0000"/>
                </a:solidFill>
                <a:latin typeface="CorpoS" pitchFamily="2" charset="0"/>
              </a:rPr>
              <a:t>“After </a:t>
            </a:r>
            <a:r>
              <a:rPr lang="en-US" altLang="ja-JP" sz="1600" dirty="0">
                <a:solidFill>
                  <a:srgbClr val="FF0000"/>
                </a:solidFill>
                <a:latin typeface="CorpoS" pitchFamily="2" charset="0"/>
              </a:rPr>
              <a:t>the test the Tested-Device shall be retained by its mounting and its components shall remain inside its boundaries</a:t>
            </a:r>
            <a:r>
              <a:rPr lang="en-US" altLang="ja-JP" sz="1600" dirty="0" smtClean="0">
                <a:solidFill>
                  <a:srgbClr val="FF0000"/>
                </a:solidFill>
                <a:latin typeface="CorpoS" pitchFamily="2" charset="0"/>
              </a:rPr>
              <a:t>.” </a:t>
            </a:r>
            <a:r>
              <a:rPr lang="en-US" altLang="ja-JP" sz="1600" dirty="0" smtClean="0">
                <a:latin typeface="CorpoS" pitchFamily="2" charset="0"/>
              </a:rPr>
              <a:t>descripted by China is necessary for component based test. </a:t>
            </a:r>
            <a:endParaRPr lang="en-US" altLang="ja-JP" sz="1600" dirty="0">
              <a:latin typeface="CorpoS" pitchFamily="2" charset="0"/>
            </a:endParaRPr>
          </a:p>
          <a:p>
            <a:pPr lvl="0"/>
            <a:endParaRPr lang="en-US" altLang="ja-JP" sz="1600" dirty="0" smtClean="0">
              <a:latin typeface="CorpoS" pitchFamily="2" charset="0"/>
            </a:endParaRPr>
          </a:p>
          <a:p>
            <a:pPr lvl="0"/>
            <a:r>
              <a:rPr lang="en-US" altLang="ja-JP" sz="1600" dirty="0" smtClean="0">
                <a:latin typeface="CorpoS" pitchFamily="2" charset="0"/>
              </a:rPr>
              <a:t>As such, OICA will support to add </a:t>
            </a:r>
            <a:r>
              <a:rPr lang="en-US" altLang="ja-JP" sz="1600" dirty="0">
                <a:solidFill>
                  <a:srgbClr val="FF0000"/>
                </a:solidFill>
                <a:latin typeface="CorpoS" pitchFamily="2" charset="0"/>
              </a:rPr>
              <a:t>“After the test the Tested-Device shall be retained by its mounting and its components shall remain inside its boundaries.” </a:t>
            </a:r>
            <a:r>
              <a:rPr lang="en-US" altLang="ja-JP" sz="1600" dirty="0" smtClean="0">
                <a:latin typeface="CorpoS" pitchFamily="2" charset="0"/>
              </a:rPr>
              <a:t>in OICA draft.</a:t>
            </a:r>
            <a:endParaRPr lang="en-US" altLang="ja-JP" sz="1600" dirty="0">
              <a:latin typeface="CorpoS" pitchFamily="2" charset="0"/>
            </a:endParaRPr>
          </a:p>
          <a:p>
            <a:endParaRPr lang="en-US" altLang="ja-JP" dirty="0"/>
          </a:p>
          <a:p>
            <a:endParaRPr kumimoji="1" lang="ja-JP" altLang="en-US" dirty="0"/>
          </a:p>
        </p:txBody>
      </p:sp>
      <p:sp>
        <p:nvSpPr>
          <p:cNvPr id="9"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Tree>
    <p:extLst>
      <p:ext uri="{BB962C8B-B14F-4D97-AF65-F5344CB8AC3E}">
        <p14:creationId xmlns:p14="http://schemas.microsoft.com/office/powerpoint/2010/main" val="29890178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4202266096"/>
              </p:ext>
            </p:extLst>
          </p:nvPr>
        </p:nvGraphicFramePr>
        <p:xfrm>
          <a:off x="488231" y="548680"/>
          <a:ext cx="8208913" cy="48158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1.2.5.	 Fire resistance </a:t>
                      </a:r>
                      <a:r>
                        <a:rPr kumimoji="1" lang="en-US" altLang="ja-JP" sz="1600" dirty="0" smtClean="0">
                          <a:solidFill>
                            <a:srgbClr val="FF0000"/>
                          </a:solidFill>
                          <a:latin typeface="CorpoS" pitchFamily="2" charset="0"/>
                        </a:rPr>
                        <a:t>(short duration)</a:t>
                      </a:r>
                    </a:p>
                    <a:p>
                      <a:r>
                        <a:rPr kumimoji="1" lang="en-US" altLang="ja-JP" sz="1600" dirty="0" smtClean="0">
                          <a:latin typeface="CorpoS" pitchFamily="2" charset="0"/>
                        </a:rPr>
                        <a:t>The test shall be conducted in accordance with paragraph 2.2.5.</a:t>
                      </a:r>
                    </a:p>
                    <a:p>
                      <a:r>
                        <a:rPr kumimoji="1" lang="en-US" altLang="ja-JP" sz="1600" dirty="0" smtClean="0">
                          <a:latin typeface="CorpoS" pitchFamily="2" charset="0"/>
                        </a:rPr>
                        <a:t>This test is required for REESS containing flammable electrolyte.</a:t>
                      </a:r>
                    </a:p>
                    <a:p>
                      <a:r>
                        <a:rPr kumimoji="1" lang="en-US" altLang="ja-JP" sz="1600" dirty="0" smtClean="0">
                          <a:latin typeface="CorpoS" pitchFamily="2" charset="0"/>
                        </a:rPr>
                        <a:t>This test is not required when the REESS as installed in the vehicle, is mounted such that the lowest surface of the casing of the REESS is more than 1.5m above the ground. At the choice of the manufacturer, this test may be performed where the lower surface of the REESS’s is higher than 1.5m above the ground. The test shall be carried out on one test sample.</a:t>
                      </a:r>
                    </a:p>
                    <a:p>
                      <a:r>
                        <a:rPr kumimoji="1" lang="en-US" altLang="ja-JP" sz="1600" dirty="0" smtClean="0">
                          <a:latin typeface="CorpoS" pitchFamily="2" charset="0"/>
                        </a:rPr>
                        <a:t>During the test, the Tested-Device shall exhibit no evidence of explosion.</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A.99.3.2.5.	Fire resistance</a:t>
                      </a:r>
                    </a:p>
                    <a:p>
                      <a:r>
                        <a:rPr kumimoji="1" lang="en-US" altLang="ja-JP" sz="1600" dirty="0" smtClean="0">
                          <a:latin typeface="CorpoS" pitchFamily="2" charset="0"/>
                        </a:rPr>
                        <a:t>		The test shall be conducted in accordance with paragraph A.99.4.1.5.5.</a:t>
                      </a:r>
                    </a:p>
                    <a:p>
                      <a:r>
                        <a:rPr kumimoji="1" lang="en-US" altLang="ja-JP" sz="1600" dirty="0" smtClean="0">
                          <a:latin typeface="CorpoS" pitchFamily="2" charset="0"/>
                        </a:rPr>
                        <a:t>This test is required for REESS containing flammable electrolyte.</a:t>
                      </a:r>
                    </a:p>
                    <a:p>
                      <a:r>
                        <a:rPr kumimoji="1" lang="en-US" altLang="ja-JP" sz="1600" dirty="0" smtClean="0">
                          <a:latin typeface="CorpoS" pitchFamily="2" charset="0"/>
                        </a:rPr>
                        <a:t>This test is not required when the REESS as installed in the vehicle, is mounted such that the lowest surface of the casing of the REESS is more than 1.5m above the ground. At the choice of the manufacturer, this test may be performed where the lower surface of the REESS’s is higher than 1.5m above the ground. The test shall be carried out on one test sample.</a:t>
                      </a:r>
                    </a:p>
                    <a:p>
                      <a:r>
                        <a:rPr kumimoji="1" lang="en-US" altLang="ja-JP" sz="1600" dirty="0" smtClean="0">
                          <a:latin typeface="CorpoS" pitchFamily="2" charset="0"/>
                        </a:rPr>
                        <a:t>During the test, the Tested-Device shall exhibit no evidence of explosion.</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36</a:t>
            </a:fld>
            <a:endParaRPr kumimoji="1" lang="ja-JP" altLang="en-US"/>
          </a:p>
        </p:txBody>
      </p:sp>
      <p:sp>
        <p:nvSpPr>
          <p:cNvPr id="6"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Tree>
    <p:extLst>
      <p:ext uri="{BB962C8B-B14F-4D97-AF65-F5344CB8AC3E}">
        <p14:creationId xmlns:p14="http://schemas.microsoft.com/office/powerpoint/2010/main" val="9869260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72533436"/>
              </p:ext>
            </p:extLst>
          </p:nvPr>
        </p:nvGraphicFramePr>
        <p:xfrm>
          <a:off x="454392" y="355611"/>
          <a:ext cx="8208913" cy="521208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6.5. Fire resistance</a:t>
                      </a:r>
                    </a:p>
                    <a:p>
                      <a:r>
                        <a:rPr kumimoji="1" lang="en-US" altLang="ja-JP" sz="1600" dirty="0" smtClean="0">
                          <a:latin typeface="CorpoS" pitchFamily="2" charset="0"/>
                        </a:rPr>
                        <a:t>This test is required for REESS containing flammable electrolyte.</a:t>
                      </a:r>
                    </a:p>
                    <a:p>
                      <a:r>
                        <a:rPr kumimoji="1" lang="en-US" altLang="ja-JP" sz="1600" dirty="0" smtClean="0">
                          <a:latin typeface="CorpoS" pitchFamily="2" charset="0"/>
                        </a:rPr>
                        <a:t>This test is not required when the REESS as installed in the vehicle, is mounted</a:t>
                      </a:r>
                    </a:p>
                    <a:p>
                      <a:r>
                        <a:rPr kumimoji="1" lang="en-US" altLang="ja-JP" sz="1600" dirty="0" smtClean="0">
                          <a:latin typeface="CorpoS" pitchFamily="2" charset="0"/>
                        </a:rPr>
                        <a:t>such that the lowest surface of the casing of the REESS is more than 1.5 m above the ground. At the option of the manufacturer, this test may be performed where</a:t>
                      </a:r>
                    </a:p>
                    <a:p>
                      <a:r>
                        <a:rPr kumimoji="1" lang="en-US" altLang="ja-JP" sz="1600" dirty="0" smtClean="0">
                          <a:latin typeface="CorpoS" pitchFamily="2" charset="0"/>
                        </a:rPr>
                        <a:t>the of the REESS’s lower surface is higher than 1.5 m above the ground. The test shall be carried out on one test sample.</a:t>
                      </a:r>
                    </a:p>
                    <a:p>
                      <a:r>
                        <a:rPr kumimoji="1" lang="en-US" altLang="ja-JP" sz="1600" dirty="0" smtClean="0">
                          <a:latin typeface="CorpoS" pitchFamily="2" charset="0"/>
                        </a:rPr>
                        <a:t>At the manufacturer’s choice the test may be performed as, either</a:t>
                      </a:r>
                    </a:p>
                    <a:p>
                      <a:r>
                        <a:rPr kumimoji="1" lang="en-US" altLang="ja-JP" sz="1600" dirty="0" smtClean="0">
                          <a:latin typeface="CorpoS" pitchFamily="2" charset="0"/>
                        </a:rPr>
                        <a:t>(a) </a:t>
                      </a:r>
                      <a:r>
                        <a:rPr kumimoji="1" lang="en-US" altLang="ja-JP" sz="1600" dirty="0" smtClean="0">
                          <a:solidFill>
                            <a:srgbClr val="FF0000"/>
                          </a:solidFill>
                          <a:latin typeface="CorpoS" pitchFamily="2" charset="0"/>
                        </a:rPr>
                        <a:t>A vehicle based test in accordance with paragraph 6.5.1. of this Regulation</a:t>
                      </a:r>
                      <a:r>
                        <a:rPr kumimoji="1" lang="en-US" altLang="ja-JP" sz="1600" dirty="0" smtClean="0">
                          <a:latin typeface="CorpoS" pitchFamily="2" charset="0"/>
                        </a:rPr>
                        <a:t>,</a:t>
                      </a:r>
                    </a:p>
                    <a:p>
                      <a:r>
                        <a:rPr kumimoji="1" lang="en-US" altLang="ja-JP" sz="1600" dirty="0" smtClean="0">
                          <a:latin typeface="CorpoS" pitchFamily="2" charset="0"/>
                        </a:rPr>
                        <a:t>or</a:t>
                      </a:r>
                    </a:p>
                    <a:p>
                      <a:r>
                        <a:rPr kumimoji="1" lang="en-US" altLang="ja-JP" sz="1600" dirty="0" smtClean="0">
                          <a:latin typeface="CorpoS" pitchFamily="2" charset="0"/>
                        </a:rPr>
                        <a:t>(b</a:t>
                      </a:r>
                      <a:r>
                        <a:rPr kumimoji="1" lang="en-US" altLang="ja-JP" sz="1600" dirty="0" smtClean="0">
                          <a:solidFill>
                            <a:schemeClr val="tx1"/>
                          </a:solidFill>
                          <a:latin typeface="CorpoS" pitchFamily="2" charset="0"/>
                        </a:rPr>
                        <a:t>) A component based test in accordance with paragraph 6.5.2. of this Regulation.</a:t>
                      </a:r>
                    </a:p>
                    <a:p>
                      <a:r>
                        <a:rPr kumimoji="1" lang="en-US" altLang="ja-JP" sz="1600" dirty="0" smtClean="0">
                          <a:solidFill>
                            <a:srgbClr val="FF0000"/>
                          </a:solidFill>
                          <a:latin typeface="CorpoS" pitchFamily="2" charset="0"/>
                        </a:rPr>
                        <a:t>6.5.1. Vehicle based test</a:t>
                      </a:r>
                    </a:p>
                    <a:p>
                      <a:r>
                        <a:rPr kumimoji="1" lang="en-US" altLang="ja-JP" sz="1600" dirty="0" smtClean="0">
                          <a:solidFill>
                            <a:srgbClr val="FF0000"/>
                          </a:solidFill>
                          <a:latin typeface="CorpoS" pitchFamily="2" charset="0"/>
                        </a:rPr>
                        <a:t>The test shall be conducted in accordance with Annex 8E paragraph 3.2.1. of this</a:t>
                      </a:r>
                    </a:p>
                    <a:p>
                      <a:r>
                        <a:rPr kumimoji="1" lang="en-US" altLang="ja-JP" sz="1600" dirty="0" smtClean="0">
                          <a:solidFill>
                            <a:srgbClr val="FF0000"/>
                          </a:solidFill>
                          <a:latin typeface="CorpoS" pitchFamily="2" charset="0"/>
                        </a:rPr>
                        <a:t>Regulation.</a:t>
                      </a:r>
                    </a:p>
                    <a:p>
                      <a:r>
                        <a:rPr kumimoji="1" lang="en-US" altLang="ja-JP" sz="1600" dirty="0" smtClean="0">
                          <a:solidFill>
                            <a:srgbClr val="FF0000"/>
                          </a:solidFill>
                          <a:latin typeface="CorpoS" pitchFamily="2" charset="0"/>
                        </a:rPr>
                        <a:t>The approval of a REESS tested according to this paragraph shall be limited to</a:t>
                      </a:r>
                    </a:p>
                    <a:p>
                      <a:r>
                        <a:rPr kumimoji="1" lang="en-US" altLang="ja-JP" sz="1600" dirty="0" smtClean="0">
                          <a:solidFill>
                            <a:srgbClr val="FF0000"/>
                          </a:solidFill>
                          <a:latin typeface="CorpoS" pitchFamily="2" charset="0"/>
                        </a:rPr>
                        <a:t>approvals for a specific vehicle type</a:t>
                      </a:r>
                      <a:r>
                        <a:rPr kumimoji="1" lang="en-US" altLang="ja-JP" sz="1600" dirty="0" smtClean="0">
                          <a:latin typeface="CorpoS" pitchFamily="2" charset="0"/>
                        </a:rPr>
                        <a:t>.</a:t>
                      </a:r>
                    </a:p>
                    <a:p>
                      <a:r>
                        <a:rPr kumimoji="1" lang="en-US" altLang="ja-JP" sz="1600" dirty="0" smtClean="0">
                          <a:latin typeface="CorpoS" pitchFamily="2" charset="0"/>
                        </a:rPr>
                        <a:t>6.5.2. Component based test</a:t>
                      </a:r>
                    </a:p>
                    <a:p>
                      <a:r>
                        <a:rPr kumimoji="1" lang="en-US" altLang="ja-JP" sz="1600" dirty="0" smtClean="0">
                          <a:latin typeface="CorpoS" pitchFamily="2" charset="0"/>
                        </a:rPr>
                        <a:t>The test shall be conducted in accordance with Annex 8E paragraph 3.2.2. of this</a:t>
                      </a:r>
                    </a:p>
                    <a:p>
                      <a:r>
                        <a:rPr kumimoji="1" lang="en-US" altLang="ja-JP" sz="1600" dirty="0" smtClean="0">
                          <a:latin typeface="CorpoS" pitchFamily="2" charset="0"/>
                        </a:rPr>
                        <a:t>Regulation.</a:t>
                      </a:r>
                    </a:p>
                    <a:p>
                      <a:r>
                        <a:rPr kumimoji="1" lang="en-US" altLang="ja-JP" sz="1600" dirty="0" smtClean="0">
                          <a:latin typeface="CorpoS" pitchFamily="2" charset="0"/>
                        </a:rPr>
                        <a:t>6.5.3. Acceptance criteria;</a:t>
                      </a:r>
                    </a:p>
                    <a:p>
                      <a:r>
                        <a:rPr kumimoji="1" lang="en-US" altLang="ja-JP" sz="1600" dirty="0" smtClean="0">
                          <a:latin typeface="CorpoS" pitchFamily="2" charset="0"/>
                        </a:rPr>
                        <a:t>6.5.3.1. During the test, the tested-device shall exhibit no evidence of explosion.</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37</a:t>
            </a:fld>
            <a:endParaRPr kumimoji="1" lang="ja-JP" altLang="en-US"/>
          </a:p>
        </p:txBody>
      </p:sp>
      <p:sp>
        <p:nvSpPr>
          <p:cNvPr id="6"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Tree>
    <p:extLst>
      <p:ext uri="{BB962C8B-B14F-4D97-AF65-F5344CB8AC3E}">
        <p14:creationId xmlns:p14="http://schemas.microsoft.com/office/powerpoint/2010/main" val="23110186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BBEC892-7C9F-458D-BD17-42162B16C111}" type="slidenum">
              <a:rPr kumimoji="1" lang="ja-JP" altLang="en-US" smtClean="0"/>
              <a:t>38</a:t>
            </a:fld>
            <a:endParaRPr kumimoji="1" lang="ja-JP" altLang="en-US"/>
          </a:p>
        </p:txBody>
      </p:sp>
      <p:sp>
        <p:nvSpPr>
          <p:cNvPr id="9" name="下矢印 8"/>
          <p:cNvSpPr/>
          <p:nvPr/>
        </p:nvSpPr>
        <p:spPr>
          <a:xfrm>
            <a:off x="4424331" y="1052736"/>
            <a:ext cx="324036"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806670" y="1556792"/>
            <a:ext cx="7869786" cy="1200329"/>
          </a:xfrm>
          <a:prstGeom prst="rect">
            <a:avLst/>
          </a:prstGeom>
          <a:noFill/>
          <a:ln>
            <a:solidFill>
              <a:schemeClr val="accent1"/>
            </a:solidFill>
          </a:ln>
        </p:spPr>
        <p:txBody>
          <a:bodyPr wrap="square" rtlCol="0">
            <a:spAutoFit/>
          </a:bodyPr>
          <a:lstStyle/>
          <a:p>
            <a:r>
              <a:rPr kumimoji="1" lang="en-US" altLang="ja-JP" dirty="0" smtClean="0"/>
              <a:t>There is no description related to vehicle based test in China and OICA draft. </a:t>
            </a:r>
          </a:p>
          <a:p>
            <a:pPr lvl="0"/>
            <a:r>
              <a:rPr lang="en-US" altLang="ja-JP" dirty="0" smtClean="0"/>
              <a:t> However both drafts include vehicle based test in the test method.</a:t>
            </a:r>
          </a:p>
          <a:p>
            <a:pPr lvl="0"/>
            <a:r>
              <a:rPr lang="en-US" altLang="ja-JP" dirty="0" smtClean="0"/>
              <a:t>As such, it is better for both drafts to add the same description of R100 regard</a:t>
            </a:r>
            <a:r>
              <a:rPr kumimoji="1" lang="en-US" altLang="ja-JP" dirty="0" smtClean="0"/>
              <a:t>ing vehicle based test in red color.</a:t>
            </a:r>
            <a:endParaRPr kumimoji="1" lang="ja-JP" altLang="en-US" dirty="0"/>
          </a:p>
        </p:txBody>
      </p:sp>
      <p:sp>
        <p:nvSpPr>
          <p:cNvPr id="11"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Tree>
    <p:extLst>
      <p:ext uri="{BB962C8B-B14F-4D97-AF65-F5344CB8AC3E}">
        <p14:creationId xmlns:p14="http://schemas.microsoft.com/office/powerpoint/2010/main" val="9147801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168057641"/>
              </p:ext>
            </p:extLst>
          </p:nvPr>
        </p:nvGraphicFramePr>
        <p:xfrm>
          <a:off x="454392" y="908720"/>
          <a:ext cx="8208913" cy="505968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1.2.6.	 External short circuit protection </a:t>
                      </a:r>
                    </a:p>
                    <a:p>
                      <a:r>
                        <a:rPr kumimoji="1" lang="en-US" altLang="ja-JP" sz="1600" dirty="0" smtClean="0">
                          <a:latin typeface="CorpoS" pitchFamily="2" charset="0"/>
                        </a:rPr>
                        <a:t>The test shall be conducted in accordance with paragraph 2.2.6</a:t>
                      </a:r>
                    </a:p>
                    <a:p>
                      <a:r>
                        <a:rPr kumimoji="1" lang="en-US" altLang="ja-JP" sz="1600" dirty="0" smtClean="0">
                          <a:latin typeface="CorpoS" pitchFamily="2" charset="0"/>
                        </a:rPr>
                        <a:t>During the test there shall be no evidence of; electrolyte leakage, rupture (applicable to high voltage REESS(s) only), fire or explosion. The evidence of electrolyte leakage shall be verified by visual inspection without disassembling any part of the Tested-Device. </a:t>
                      </a:r>
                    </a:p>
                    <a:p>
                      <a:r>
                        <a:rPr kumimoji="1" lang="en-US" altLang="ja-JP" sz="1600" dirty="0" smtClean="0">
                          <a:latin typeface="CorpoS" pitchFamily="2" charset="0"/>
                        </a:rPr>
                        <a:t>	For a high voltage REESS, the isolation resistance measured after the test in accordance with paragraph2.1.1. shall not be less than 100 Ω/Volt.]</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6.6. External short circuit protection</a:t>
                      </a:r>
                    </a:p>
                    <a:p>
                      <a:r>
                        <a:rPr kumimoji="1" lang="en-US" altLang="ja-JP" sz="1600" dirty="0" smtClean="0">
                          <a:latin typeface="CorpoS" pitchFamily="2" charset="0"/>
                        </a:rPr>
                        <a:t>6.6.1. The test shall be conducted in accordance with Annex 8F of this Regulation.</a:t>
                      </a:r>
                    </a:p>
                    <a:p>
                      <a:r>
                        <a:rPr kumimoji="1" lang="en-US" altLang="ja-JP" sz="1600" dirty="0" smtClean="0">
                          <a:latin typeface="CorpoS" pitchFamily="2" charset="0"/>
                        </a:rPr>
                        <a:t>6.6.2. Acceptance criteria;</a:t>
                      </a:r>
                    </a:p>
                    <a:p>
                      <a:r>
                        <a:rPr kumimoji="1" lang="en-US" altLang="ja-JP" sz="1600" dirty="0" smtClean="0">
                          <a:latin typeface="CorpoS" pitchFamily="2" charset="0"/>
                        </a:rPr>
                        <a:t>6.6.2.1. During the test there shall be no evidence of</a:t>
                      </a:r>
                    </a:p>
                    <a:p>
                      <a:r>
                        <a:rPr kumimoji="1" lang="en-US" altLang="ja-JP" sz="1600" dirty="0" smtClean="0">
                          <a:latin typeface="CorpoS" pitchFamily="2" charset="0"/>
                        </a:rPr>
                        <a:t>(a) Electrolyte leakage,</a:t>
                      </a:r>
                    </a:p>
                    <a:p>
                      <a:r>
                        <a:rPr kumimoji="1" lang="en-US" altLang="ja-JP" sz="1600" dirty="0" smtClean="0">
                          <a:latin typeface="CorpoS" pitchFamily="2" charset="0"/>
                        </a:rPr>
                        <a:t>(b) Rupture (applicable to high voltage REESS(s) only),</a:t>
                      </a:r>
                    </a:p>
                    <a:p>
                      <a:r>
                        <a:rPr kumimoji="1" lang="en-US" altLang="ja-JP" sz="1600" dirty="0" smtClean="0">
                          <a:latin typeface="CorpoS" pitchFamily="2" charset="0"/>
                        </a:rPr>
                        <a:t>(c) Fire,</a:t>
                      </a:r>
                    </a:p>
                    <a:p>
                      <a:r>
                        <a:rPr kumimoji="1" lang="en-US" altLang="ja-JP" sz="1600" dirty="0" smtClean="0">
                          <a:latin typeface="CorpoS" pitchFamily="2" charset="0"/>
                        </a:rPr>
                        <a:t>(d) Explosion.</a:t>
                      </a:r>
                    </a:p>
                    <a:p>
                      <a:r>
                        <a:rPr kumimoji="1" lang="en-US" altLang="ja-JP" sz="1600" dirty="0" smtClean="0">
                          <a:latin typeface="CorpoS" pitchFamily="2" charset="0"/>
                        </a:rPr>
                        <a:t>Evidence of electrolyte leakage shall be verified by visual inspection without disassembling any part of the tested-device.</a:t>
                      </a:r>
                    </a:p>
                    <a:p>
                      <a:r>
                        <a:rPr kumimoji="1" lang="en-US" altLang="ja-JP" sz="1600" dirty="0" smtClean="0">
                          <a:latin typeface="CorpoS" pitchFamily="2" charset="0"/>
                        </a:rPr>
                        <a:t>6.6.2.2. For a high voltage REESS, the isolation resistance measured after the test in accordance with Annex 4B to this Regulation shall not be less than 100 /Volt.</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39</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
        <p:nvSpPr>
          <p:cNvPr id="8" name="下矢印 7"/>
          <p:cNvSpPr/>
          <p:nvPr/>
        </p:nvSpPr>
        <p:spPr>
          <a:xfrm>
            <a:off x="4402833" y="6103934"/>
            <a:ext cx="484632"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755576" y="6327468"/>
            <a:ext cx="7128792" cy="369332"/>
          </a:xfrm>
          <a:prstGeom prst="rect">
            <a:avLst/>
          </a:prstGeom>
          <a:noFill/>
          <a:ln>
            <a:solidFill>
              <a:schemeClr val="accent1"/>
            </a:solidFill>
          </a:ln>
        </p:spPr>
        <p:txBody>
          <a:bodyPr wrap="square" rtlCol="0">
            <a:spAutoFit/>
          </a:bodyPr>
          <a:lstStyle/>
          <a:p>
            <a:r>
              <a:rPr kumimoji="1" lang="en-US" altLang="ja-JP" dirty="0" smtClean="0"/>
              <a:t>Editorial matter (numbering for each item), to be aligned with main part</a:t>
            </a:r>
            <a:endParaRPr kumimoji="1" lang="ja-JP" altLang="en-US" dirty="0"/>
          </a:p>
        </p:txBody>
      </p:sp>
    </p:spTree>
    <p:extLst>
      <p:ext uri="{BB962C8B-B14F-4D97-AF65-F5344CB8AC3E}">
        <p14:creationId xmlns:p14="http://schemas.microsoft.com/office/powerpoint/2010/main" val="1688936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74638"/>
            <a:ext cx="8291264" cy="1066130"/>
          </a:xfrm>
        </p:spPr>
        <p:txBody>
          <a:bodyPr>
            <a:normAutofit fontScale="90000"/>
          </a:bodyPr>
          <a:lstStyle/>
          <a:p>
            <a:r>
              <a:rPr lang="en-US" altLang="ja-JP" dirty="0" smtClean="0">
                <a:solidFill>
                  <a:srgbClr val="00B0F0"/>
                </a:solidFill>
              </a:rPr>
              <a:t>Description of vehicle category and CP option for HD application</a:t>
            </a:r>
            <a:endParaRPr kumimoji="1" lang="ja-JP" altLang="en-US" dirty="0">
              <a:solidFill>
                <a:srgbClr val="00B0F0"/>
              </a:solidFill>
            </a:endParaRPr>
          </a:p>
        </p:txBody>
      </p:sp>
      <p:sp>
        <p:nvSpPr>
          <p:cNvPr id="3" name="コンテンツ プレースホルダー 2"/>
          <p:cNvSpPr>
            <a:spLocks noGrp="1"/>
          </p:cNvSpPr>
          <p:nvPr>
            <p:ph idx="1"/>
          </p:nvPr>
        </p:nvSpPr>
        <p:spPr>
          <a:xfrm>
            <a:off x="395536" y="1916832"/>
            <a:ext cx="8229600" cy="3949899"/>
          </a:xfrm>
        </p:spPr>
        <p:txBody>
          <a:bodyPr/>
          <a:lstStyle/>
          <a:p>
            <a:r>
              <a:rPr kumimoji="1" lang="en-US" altLang="ja-JP" dirty="0" smtClean="0"/>
              <a:t>It is expected that co-sponsor meeting will pick up this matter before TF8 meeting.</a:t>
            </a:r>
          </a:p>
          <a:p>
            <a:r>
              <a:rPr lang="en-US" altLang="ja-JP" dirty="0" smtClean="0"/>
              <a:t>As such, TF8 meeting would use the outcome from it.</a:t>
            </a:r>
            <a:endParaRPr kumimoji="1" lang="ja-JP" altLang="en-US" dirty="0"/>
          </a:p>
        </p:txBody>
      </p:sp>
      <p:sp>
        <p:nvSpPr>
          <p:cNvPr id="4" name="スライド番号プレースホルダー 3"/>
          <p:cNvSpPr>
            <a:spLocks noGrp="1"/>
          </p:cNvSpPr>
          <p:nvPr>
            <p:ph type="sldNum" sz="quarter" idx="12"/>
          </p:nvPr>
        </p:nvSpPr>
        <p:spPr/>
        <p:txBody>
          <a:bodyPr/>
          <a:lstStyle/>
          <a:p>
            <a:fld id="{9BBEC892-7C9F-458D-BD17-42162B16C111}" type="slidenum">
              <a:rPr kumimoji="1" lang="ja-JP" altLang="en-US" smtClean="0"/>
              <a:t>4</a:t>
            </a:fld>
            <a:endParaRPr kumimoji="1" lang="ja-JP" altLang="en-US"/>
          </a:p>
        </p:txBody>
      </p:sp>
      <p:sp>
        <p:nvSpPr>
          <p:cNvPr id="5" name="下矢印 4"/>
          <p:cNvSpPr/>
          <p:nvPr/>
        </p:nvSpPr>
        <p:spPr>
          <a:xfrm>
            <a:off x="4139952" y="4437112"/>
            <a:ext cx="720080"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771800" y="5044509"/>
            <a:ext cx="3456384" cy="369332"/>
          </a:xfrm>
          <a:prstGeom prst="rect">
            <a:avLst/>
          </a:prstGeom>
          <a:noFill/>
          <a:ln>
            <a:solidFill>
              <a:schemeClr val="accent1"/>
            </a:solidFill>
          </a:ln>
        </p:spPr>
        <p:txBody>
          <a:bodyPr wrap="square" rtlCol="0">
            <a:spAutoFit/>
          </a:bodyPr>
          <a:lstStyle/>
          <a:p>
            <a:r>
              <a:rPr lang="en-US" altLang="ja-JP" dirty="0" smtClean="0"/>
              <a:t>No comparison in this PPT</a:t>
            </a:r>
            <a:endParaRPr kumimoji="1" lang="ja-JP" altLang="en-US" dirty="0"/>
          </a:p>
        </p:txBody>
      </p:sp>
    </p:spTree>
    <p:extLst>
      <p:ext uri="{BB962C8B-B14F-4D97-AF65-F5344CB8AC3E}">
        <p14:creationId xmlns:p14="http://schemas.microsoft.com/office/powerpoint/2010/main" val="28295415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71068850"/>
              </p:ext>
            </p:extLst>
          </p:nvPr>
        </p:nvGraphicFramePr>
        <p:xfrm>
          <a:off x="454392" y="908720"/>
          <a:ext cx="8208913" cy="505968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1.2.7.	 Overcharge protection</a:t>
                      </a:r>
                    </a:p>
                    <a:p>
                      <a:r>
                        <a:rPr kumimoji="1" lang="en-US" altLang="ja-JP" sz="1600" dirty="0" smtClean="0">
                          <a:latin typeface="CorpoS" pitchFamily="2" charset="0"/>
                        </a:rPr>
                        <a:t>The test shall be conducted in accordance with paragraph 2.2.7.</a:t>
                      </a:r>
                    </a:p>
                    <a:p>
                      <a:r>
                        <a:rPr kumimoji="1" lang="en-US" altLang="ja-JP" sz="1600" dirty="0" smtClean="0">
                          <a:latin typeface="CorpoS" pitchFamily="2" charset="0"/>
                        </a:rPr>
                        <a:t>During the test there shall be no evidence of electrolyte leakage, rupture (applicable to high voltage REESS(s) only), fire or explosion.</a:t>
                      </a:r>
                    </a:p>
                    <a:p>
                      <a:r>
                        <a:rPr kumimoji="1" lang="en-US" altLang="ja-JP" sz="1600" dirty="0" smtClean="0">
                          <a:latin typeface="CorpoS" pitchFamily="2" charset="0"/>
                        </a:rPr>
                        <a:t>The evidence of electrolyte leakage shall be verified by visual inspection without disassembling any part of the Tested-Device.</a:t>
                      </a:r>
                    </a:p>
                    <a:p>
                      <a:r>
                        <a:rPr kumimoji="1" lang="en-US" altLang="ja-JP" sz="1600" dirty="0" smtClean="0">
                          <a:latin typeface="CorpoS" pitchFamily="2" charset="0"/>
                        </a:rPr>
                        <a:t>For a high voltage REESS, the isolation resistance measured after the test in accordance with paragraph 2.1.1. shall not be less than 100 Ω/Volt.]</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6.7. Overcharge protection</a:t>
                      </a:r>
                    </a:p>
                    <a:p>
                      <a:r>
                        <a:rPr kumimoji="1" lang="en-US" altLang="ja-JP" sz="1600" dirty="0" smtClean="0">
                          <a:latin typeface="CorpoS" pitchFamily="2" charset="0"/>
                        </a:rPr>
                        <a:t>6.7.1. The test shall be conducted in accordance with Annex 8G to this Regulation.</a:t>
                      </a:r>
                    </a:p>
                    <a:p>
                      <a:r>
                        <a:rPr kumimoji="1" lang="en-US" altLang="ja-JP" sz="1600" dirty="0" smtClean="0">
                          <a:latin typeface="CorpoS" pitchFamily="2" charset="0"/>
                        </a:rPr>
                        <a:t>6.7.2. Acceptance criteria;</a:t>
                      </a:r>
                    </a:p>
                    <a:p>
                      <a:r>
                        <a:rPr kumimoji="1" lang="en-US" altLang="ja-JP" sz="1600" dirty="0" smtClean="0">
                          <a:latin typeface="CorpoS" pitchFamily="2" charset="0"/>
                        </a:rPr>
                        <a:t>6.7.2.1. During the test there shall be no evidence of:</a:t>
                      </a:r>
                    </a:p>
                    <a:p>
                      <a:r>
                        <a:rPr kumimoji="1" lang="en-US" altLang="ja-JP" sz="1600" dirty="0" smtClean="0">
                          <a:latin typeface="CorpoS" pitchFamily="2" charset="0"/>
                        </a:rPr>
                        <a:t>(a) Electrolyte leakage,</a:t>
                      </a:r>
                    </a:p>
                    <a:p>
                      <a:r>
                        <a:rPr kumimoji="1" lang="en-US" altLang="ja-JP" sz="1600" dirty="0" smtClean="0">
                          <a:latin typeface="CorpoS" pitchFamily="2" charset="0"/>
                        </a:rPr>
                        <a:t>(b) Rupture (applicable to high voltage REESS(s) only),</a:t>
                      </a:r>
                    </a:p>
                    <a:p>
                      <a:r>
                        <a:rPr kumimoji="1" lang="en-US" altLang="ja-JP" sz="1600" dirty="0" smtClean="0">
                          <a:latin typeface="CorpoS" pitchFamily="2" charset="0"/>
                        </a:rPr>
                        <a:t>(c) Fire,</a:t>
                      </a:r>
                    </a:p>
                    <a:p>
                      <a:r>
                        <a:rPr kumimoji="1" lang="en-US" altLang="ja-JP" sz="1600" dirty="0" smtClean="0">
                          <a:latin typeface="CorpoS" pitchFamily="2" charset="0"/>
                        </a:rPr>
                        <a:t>(d) Explosion.</a:t>
                      </a:r>
                    </a:p>
                    <a:p>
                      <a:r>
                        <a:rPr kumimoji="1" lang="en-US" altLang="ja-JP" sz="1600" dirty="0" smtClean="0">
                          <a:latin typeface="CorpoS" pitchFamily="2" charset="0"/>
                        </a:rPr>
                        <a:t>Evidence of electrolyte leakage shall be verified by visual inspection without disassembling any part of the tested-device.</a:t>
                      </a:r>
                    </a:p>
                    <a:p>
                      <a:r>
                        <a:rPr kumimoji="1" lang="en-US" altLang="ja-JP" sz="1600" dirty="0" smtClean="0">
                          <a:latin typeface="CorpoS" pitchFamily="2" charset="0"/>
                        </a:rPr>
                        <a:t>6.7.2.2. For a high voltage REESS, the isolation resistance measured after the test in accordance with Annex 4B to this Regulation shall not be less than 100 /Volt.</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40</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
        <p:nvSpPr>
          <p:cNvPr id="8" name="下矢印 7"/>
          <p:cNvSpPr/>
          <p:nvPr/>
        </p:nvSpPr>
        <p:spPr>
          <a:xfrm>
            <a:off x="4402833" y="6103934"/>
            <a:ext cx="484632"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755576" y="6327468"/>
            <a:ext cx="7128792" cy="369332"/>
          </a:xfrm>
          <a:prstGeom prst="rect">
            <a:avLst/>
          </a:prstGeom>
          <a:noFill/>
          <a:ln>
            <a:solidFill>
              <a:schemeClr val="accent1"/>
            </a:solidFill>
          </a:ln>
        </p:spPr>
        <p:txBody>
          <a:bodyPr wrap="square" rtlCol="0">
            <a:spAutoFit/>
          </a:bodyPr>
          <a:lstStyle/>
          <a:p>
            <a:r>
              <a:rPr kumimoji="1" lang="en-US" altLang="ja-JP" dirty="0" smtClean="0"/>
              <a:t>Editorial matter (numbering for each item), to be aligned with main part</a:t>
            </a:r>
            <a:endParaRPr kumimoji="1" lang="ja-JP" altLang="en-US" dirty="0"/>
          </a:p>
        </p:txBody>
      </p:sp>
    </p:spTree>
    <p:extLst>
      <p:ext uri="{BB962C8B-B14F-4D97-AF65-F5344CB8AC3E}">
        <p14:creationId xmlns:p14="http://schemas.microsoft.com/office/powerpoint/2010/main" val="29383861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530915913"/>
              </p:ext>
            </p:extLst>
          </p:nvPr>
        </p:nvGraphicFramePr>
        <p:xfrm>
          <a:off x="454392" y="908720"/>
          <a:ext cx="8208913" cy="505968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1.2.8.	 Over-discharge protection </a:t>
                      </a:r>
                    </a:p>
                    <a:p>
                      <a:r>
                        <a:rPr kumimoji="1" lang="en-US" altLang="ja-JP" sz="1600" dirty="0" smtClean="0">
                          <a:latin typeface="CorpoS" pitchFamily="2" charset="0"/>
                        </a:rPr>
                        <a:t>The test shall be conducted in accordance with paragraph 2.2.8. </a:t>
                      </a:r>
                    </a:p>
                    <a:p>
                      <a:r>
                        <a:rPr kumimoji="1" lang="en-US" altLang="ja-JP" sz="1600" dirty="0" smtClean="0">
                          <a:latin typeface="CorpoS" pitchFamily="2" charset="0"/>
                        </a:rPr>
                        <a:t>During the test there shall be no evidence of; electrolyte leakage, rupture (applicable to high voltage REESS(s) only), fire or explosion.</a:t>
                      </a:r>
                    </a:p>
                    <a:p>
                      <a:r>
                        <a:rPr kumimoji="1" lang="en-US" altLang="ja-JP" sz="1600" dirty="0" smtClean="0">
                          <a:latin typeface="CorpoS" pitchFamily="2" charset="0"/>
                        </a:rPr>
                        <a:t>The evidence of electrolyte leakage shall be verified by visual inspection without disassembling any part of the Tested-Device.</a:t>
                      </a:r>
                    </a:p>
                    <a:p>
                      <a:r>
                        <a:rPr kumimoji="1" lang="en-US" altLang="ja-JP" sz="1600" dirty="0" smtClean="0">
                          <a:latin typeface="CorpoS" pitchFamily="2" charset="0"/>
                        </a:rPr>
                        <a:t>For a high voltage REESS, the isolation resistance measured after the test in accordance with paragraph 2.1.1. shall not be less than 100 Ω/Volt.]</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6.8. Over-discharge protection</a:t>
                      </a:r>
                    </a:p>
                    <a:p>
                      <a:r>
                        <a:rPr kumimoji="1" lang="en-US" altLang="ja-JP" sz="1600" dirty="0" smtClean="0">
                          <a:latin typeface="CorpoS" pitchFamily="2" charset="0"/>
                        </a:rPr>
                        <a:t>6.8.1. The test shall be conducted in accordance with Annex 8H to this Regulation.</a:t>
                      </a:r>
                    </a:p>
                    <a:p>
                      <a:r>
                        <a:rPr kumimoji="1" lang="en-US" altLang="ja-JP" sz="1600" dirty="0" smtClean="0">
                          <a:latin typeface="CorpoS" pitchFamily="2" charset="0"/>
                        </a:rPr>
                        <a:t>6.8.2. Acceptance criteria;</a:t>
                      </a:r>
                    </a:p>
                    <a:p>
                      <a:r>
                        <a:rPr kumimoji="1" lang="en-US" altLang="ja-JP" sz="1600" dirty="0" smtClean="0">
                          <a:latin typeface="CorpoS" pitchFamily="2" charset="0"/>
                        </a:rPr>
                        <a:t>6.8.2.1. During the test there shall be no evidence of:</a:t>
                      </a:r>
                    </a:p>
                    <a:p>
                      <a:r>
                        <a:rPr kumimoji="1" lang="en-US" altLang="ja-JP" sz="1600" dirty="0" smtClean="0">
                          <a:latin typeface="CorpoS" pitchFamily="2" charset="0"/>
                        </a:rPr>
                        <a:t>(a) Electrolyte leakage,</a:t>
                      </a:r>
                    </a:p>
                    <a:p>
                      <a:r>
                        <a:rPr kumimoji="1" lang="en-US" altLang="ja-JP" sz="1600" dirty="0" smtClean="0">
                          <a:latin typeface="CorpoS" pitchFamily="2" charset="0"/>
                        </a:rPr>
                        <a:t>(b) Rupture (applicable to high voltage REESS(s) only),</a:t>
                      </a:r>
                    </a:p>
                    <a:p>
                      <a:r>
                        <a:rPr kumimoji="1" lang="en-US" altLang="ja-JP" sz="1600" dirty="0" smtClean="0">
                          <a:latin typeface="CorpoS" pitchFamily="2" charset="0"/>
                        </a:rPr>
                        <a:t>(c) Fire,</a:t>
                      </a:r>
                    </a:p>
                    <a:p>
                      <a:r>
                        <a:rPr kumimoji="1" lang="en-US" altLang="ja-JP" sz="1600" dirty="0" smtClean="0">
                          <a:latin typeface="CorpoS" pitchFamily="2" charset="0"/>
                        </a:rPr>
                        <a:t>(d) Explosion.</a:t>
                      </a:r>
                    </a:p>
                    <a:p>
                      <a:r>
                        <a:rPr kumimoji="1" lang="en-US" altLang="ja-JP" sz="1600" dirty="0" smtClean="0">
                          <a:latin typeface="CorpoS" pitchFamily="2" charset="0"/>
                        </a:rPr>
                        <a:t>Evidence of electrolyte leakage shall be verified by visual inspection without disassembling any part of the tested-device.</a:t>
                      </a:r>
                    </a:p>
                    <a:p>
                      <a:r>
                        <a:rPr kumimoji="1" lang="en-US" altLang="ja-JP" sz="1600" dirty="0" smtClean="0">
                          <a:latin typeface="CorpoS" pitchFamily="2" charset="0"/>
                        </a:rPr>
                        <a:t>6.8.2.2. For a high voltage REESS the isolation resistance measured after the test in accordance with Annex 4B to this Regulation shall not be less than 100 /Volt.</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41</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
        <p:nvSpPr>
          <p:cNvPr id="8" name="下矢印 7"/>
          <p:cNvSpPr/>
          <p:nvPr/>
        </p:nvSpPr>
        <p:spPr>
          <a:xfrm>
            <a:off x="4402833" y="6103934"/>
            <a:ext cx="484632"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755576" y="6327468"/>
            <a:ext cx="7128792" cy="369332"/>
          </a:xfrm>
          <a:prstGeom prst="rect">
            <a:avLst/>
          </a:prstGeom>
          <a:noFill/>
          <a:ln>
            <a:solidFill>
              <a:schemeClr val="accent1"/>
            </a:solidFill>
          </a:ln>
        </p:spPr>
        <p:txBody>
          <a:bodyPr wrap="square" rtlCol="0">
            <a:spAutoFit/>
          </a:bodyPr>
          <a:lstStyle/>
          <a:p>
            <a:r>
              <a:rPr kumimoji="1" lang="en-US" altLang="ja-JP" dirty="0" smtClean="0"/>
              <a:t>Editorial matter (numbering for each item), to be aligned with main part</a:t>
            </a:r>
            <a:endParaRPr kumimoji="1" lang="ja-JP" altLang="en-US" dirty="0"/>
          </a:p>
        </p:txBody>
      </p:sp>
    </p:spTree>
    <p:extLst>
      <p:ext uri="{BB962C8B-B14F-4D97-AF65-F5344CB8AC3E}">
        <p14:creationId xmlns:p14="http://schemas.microsoft.com/office/powerpoint/2010/main" val="23654597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533190291"/>
              </p:ext>
            </p:extLst>
          </p:nvPr>
        </p:nvGraphicFramePr>
        <p:xfrm>
          <a:off x="454392" y="374345"/>
          <a:ext cx="8208913" cy="554736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1.2.9. 	Over-temperature protection </a:t>
                      </a:r>
                    </a:p>
                    <a:p>
                      <a:r>
                        <a:rPr kumimoji="1" lang="en-US" altLang="ja-JP" sz="1600" dirty="0" smtClean="0">
                          <a:latin typeface="CorpoS" pitchFamily="2" charset="0"/>
                        </a:rPr>
                        <a:t>The test shall be conducted in accordance with paragraph 2.2.9</a:t>
                      </a:r>
                    </a:p>
                    <a:p>
                      <a:r>
                        <a:rPr kumimoji="1" lang="en-US" altLang="ja-JP" sz="1600" dirty="0" smtClean="0">
                          <a:latin typeface="CorpoS" pitchFamily="2" charset="0"/>
                        </a:rPr>
                        <a:t>	During the test there shall be no evidence of; electrolyte leakage, rupture (applicable to high voltage REESS(s) only), fire or explosion.</a:t>
                      </a:r>
                    </a:p>
                    <a:p>
                      <a:r>
                        <a:rPr kumimoji="1" lang="en-US" altLang="ja-JP" sz="1600" dirty="0" smtClean="0">
                          <a:latin typeface="CorpoS" pitchFamily="2" charset="0"/>
                        </a:rPr>
                        <a:t>The evidence of electrolyte leakage shall be verified by visual inspection without disassembling any part of the Tested-Device.</a:t>
                      </a:r>
                    </a:p>
                    <a:p>
                      <a:r>
                        <a:rPr kumimoji="1" lang="en-US" altLang="ja-JP" sz="1600" dirty="0" smtClean="0">
                          <a:latin typeface="CorpoS" pitchFamily="2" charset="0"/>
                        </a:rPr>
                        <a:t>For a high voltage REESS, the isolation resistance measured after the test in accordance with paragraph 2.1.1. shall not be less than 100 Ω/Volt.]</a:t>
                      </a:r>
                      <a:endParaRPr kumimoji="1" lang="ja-JP" altLang="en-US" sz="1600" dirty="0">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latin typeface="CorpoS" pitchFamily="2" charset="0"/>
                        </a:rPr>
                        <a:t>6.9. Over-temperature protection</a:t>
                      </a:r>
                    </a:p>
                    <a:p>
                      <a:r>
                        <a:rPr kumimoji="1" lang="en-US" altLang="ja-JP" sz="1600" dirty="0" smtClean="0">
                          <a:latin typeface="CorpoS" pitchFamily="2" charset="0"/>
                        </a:rPr>
                        <a:t>6.9.1. The test shall be conducted in accordance with Annex 8I to this Regulation.</a:t>
                      </a:r>
                    </a:p>
                    <a:p>
                      <a:r>
                        <a:rPr kumimoji="1" lang="en-US" altLang="ja-JP" sz="1600" dirty="0" smtClean="0">
                          <a:latin typeface="CorpoS" pitchFamily="2" charset="0"/>
                        </a:rPr>
                        <a:t>6.9.2. Acceptance criteria;</a:t>
                      </a:r>
                    </a:p>
                    <a:p>
                      <a:r>
                        <a:rPr kumimoji="1" lang="en-US" altLang="ja-JP" sz="1600" dirty="0" smtClean="0">
                          <a:latin typeface="CorpoS" pitchFamily="2" charset="0"/>
                        </a:rPr>
                        <a:t>6.9.2.1. During the test there shall be no evidence of:</a:t>
                      </a:r>
                    </a:p>
                    <a:p>
                      <a:r>
                        <a:rPr kumimoji="1" lang="en-US" altLang="ja-JP" sz="1600" dirty="0" smtClean="0">
                          <a:latin typeface="CorpoS" pitchFamily="2" charset="0"/>
                        </a:rPr>
                        <a:t>(a) Electrolyte leakage,</a:t>
                      </a:r>
                    </a:p>
                    <a:p>
                      <a:r>
                        <a:rPr kumimoji="1" lang="en-US" altLang="ja-JP" sz="1600" dirty="0" smtClean="0">
                          <a:latin typeface="CorpoS" pitchFamily="2" charset="0"/>
                        </a:rPr>
                        <a:t>(b) Rupture (applicable to high voltage REESS(s) only),</a:t>
                      </a:r>
                    </a:p>
                    <a:p>
                      <a:r>
                        <a:rPr kumimoji="1" lang="en-US" altLang="ja-JP" sz="1600" dirty="0" smtClean="0">
                          <a:latin typeface="CorpoS" pitchFamily="2" charset="0"/>
                        </a:rPr>
                        <a:t>(c) Fire,</a:t>
                      </a:r>
                    </a:p>
                    <a:p>
                      <a:r>
                        <a:rPr kumimoji="1" lang="en-US" altLang="ja-JP" sz="1600" dirty="0" smtClean="0">
                          <a:latin typeface="CorpoS" pitchFamily="2" charset="0"/>
                        </a:rPr>
                        <a:t>(d) Explosion.</a:t>
                      </a:r>
                    </a:p>
                    <a:p>
                      <a:r>
                        <a:rPr kumimoji="1" lang="en-US" altLang="ja-JP" sz="1600" dirty="0" smtClean="0">
                          <a:latin typeface="CorpoS" pitchFamily="2" charset="0"/>
                        </a:rPr>
                        <a:t>Evidence of electrolyte leakage shall be verified by visual inspection without disassembling</a:t>
                      </a:r>
                    </a:p>
                    <a:p>
                      <a:r>
                        <a:rPr kumimoji="1" lang="en-US" altLang="ja-JP" sz="1600" dirty="0" smtClean="0">
                          <a:latin typeface="CorpoS" pitchFamily="2" charset="0"/>
                        </a:rPr>
                        <a:t>any part of the tested-device.</a:t>
                      </a:r>
                    </a:p>
                    <a:p>
                      <a:r>
                        <a:rPr kumimoji="1" lang="en-US" altLang="ja-JP" sz="1600" dirty="0" smtClean="0">
                          <a:latin typeface="CorpoS" pitchFamily="2" charset="0"/>
                        </a:rPr>
                        <a:t>6.9.2.2. For a high voltage REESS, the isolation resistance measured after the test in accordance</a:t>
                      </a:r>
                    </a:p>
                    <a:p>
                      <a:r>
                        <a:rPr kumimoji="1" lang="en-US" altLang="ja-JP" sz="1600" dirty="0" smtClean="0">
                          <a:latin typeface="CorpoS" pitchFamily="2" charset="0"/>
                        </a:rPr>
                        <a:t>with Annex 4B to this Regulation shall not be less than 100 Ω/Volt.</a:t>
                      </a:r>
                      <a:endParaRPr kumimoji="1" lang="ja-JP" altLang="en-US" sz="16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42</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Requirements with regard to the safety of REESS in </a:t>
            </a:r>
            <a:r>
              <a:rPr lang="en-US" altLang="ja-JP" sz="2000" dirty="0" smtClean="0">
                <a:solidFill>
                  <a:srgbClr val="00B0F0"/>
                </a:solidFill>
              </a:rPr>
              <a:t>use</a:t>
            </a:r>
            <a:endParaRPr lang="ja-JP" altLang="en-US" sz="2000" dirty="0">
              <a:solidFill>
                <a:srgbClr val="00B0F0"/>
              </a:solidFill>
            </a:endParaRPr>
          </a:p>
        </p:txBody>
      </p:sp>
      <p:sp>
        <p:nvSpPr>
          <p:cNvPr id="8" name="下矢印 7"/>
          <p:cNvSpPr/>
          <p:nvPr/>
        </p:nvSpPr>
        <p:spPr>
          <a:xfrm>
            <a:off x="4402833" y="6103934"/>
            <a:ext cx="484632"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755576" y="6327468"/>
            <a:ext cx="7128792" cy="369332"/>
          </a:xfrm>
          <a:prstGeom prst="rect">
            <a:avLst/>
          </a:prstGeom>
          <a:noFill/>
          <a:ln>
            <a:solidFill>
              <a:schemeClr val="accent1"/>
            </a:solidFill>
          </a:ln>
        </p:spPr>
        <p:txBody>
          <a:bodyPr wrap="square" rtlCol="0">
            <a:spAutoFit/>
          </a:bodyPr>
          <a:lstStyle/>
          <a:p>
            <a:r>
              <a:rPr kumimoji="1" lang="en-US" altLang="ja-JP" dirty="0" smtClean="0"/>
              <a:t>Editorial matter (numbering for each item), to be aligned with main part</a:t>
            </a:r>
            <a:endParaRPr kumimoji="1" lang="ja-JP" altLang="en-US" dirty="0"/>
          </a:p>
        </p:txBody>
      </p:sp>
    </p:spTree>
    <p:extLst>
      <p:ext uri="{BB962C8B-B14F-4D97-AF65-F5344CB8AC3E}">
        <p14:creationId xmlns:p14="http://schemas.microsoft.com/office/powerpoint/2010/main" val="13113667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BBEC892-7C9F-458D-BD17-42162B16C111}" type="slidenum">
              <a:rPr lang="ja-JP" altLang="en-US" smtClean="0">
                <a:solidFill>
                  <a:prstClr val="black">
                    <a:tint val="75000"/>
                  </a:prstClr>
                </a:solidFill>
              </a:rPr>
              <a:pPr/>
              <a:t>43</a:t>
            </a:fld>
            <a:endParaRPr lang="ja-JP" altLang="en-US">
              <a:solidFill>
                <a:prstClr val="black">
                  <a:tint val="75000"/>
                </a:prstClr>
              </a:solidFill>
            </a:endParaRPr>
          </a:p>
        </p:txBody>
      </p:sp>
      <p:sp>
        <p:nvSpPr>
          <p:cNvPr id="5" name="タイトル 4"/>
          <p:cNvSpPr>
            <a:spLocks noGrp="1"/>
          </p:cNvSpPr>
          <p:nvPr>
            <p:ph type="title"/>
          </p:nvPr>
        </p:nvSpPr>
        <p:spPr>
          <a:xfrm>
            <a:off x="467544" y="2492896"/>
            <a:ext cx="8229600" cy="1143000"/>
          </a:xfrm>
        </p:spPr>
        <p:txBody>
          <a:bodyPr>
            <a:normAutofit fontScale="90000"/>
          </a:bodyPr>
          <a:lstStyle/>
          <a:p>
            <a:r>
              <a:rPr kumimoji="1" lang="en-US" altLang="ja-JP" dirty="0" smtClean="0">
                <a:solidFill>
                  <a:schemeClr val="accent5"/>
                </a:solidFill>
              </a:rPr>
              <a:t>Comparison of the test method for HD</a:t>
            </a:r>
            <a:endParaRPr kumimoji="1" lang="ja-JP" altLang="en-US" dirty="0">
              <a:solidFill>
                <a:schemeClr val="accent5"/>
              </a:solidFill>
            </a:endParaRPr>
          </a:p>
        </p:txBody>
      </p:sp>
    </p:spTree>
    <p:extLst>
      <p:ext uri="{BB962C8B-B14F-4D97-AF65-F5344CB8AC3E}">
        <p14:creationId xmlns:p14="http://schemas.microsoft.com/office/powerpoint/2010/main" val="4261711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44</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Test procedures for electrical </a:t>
            </a:r>
            <a:r>
              <a:rPr lang="en-US" altLang="ja-JP" sz="2000" dirty="0" smtClean="0">
                <a:solidFill>
                  <a:srgbClr val="00B0F0"/>
                </a:solidFill>
              </a:rPr>
              <a:t>safety</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594328952"/>
              </p:ext>
            </p:extLst>
          </p:nvPr>
        </p:nvGraphicFramePr>
        <p:xfrm>
          <a:off x="493415" y="622628"/>
          <a:ext cx="8208913" cy="49682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400" dirty="0" smtClean="0">
                          <a:latin typeface="CorpoS" pitchFamily="2" charset="0"/>
                        </a:rPr>
                        <a:t>2.1.1.		Isolation resistance measurement method</a:t>
                      </a:r>
                    </a:p>
                    <a:p>
                      <a:r>
                        <a:rPr kumimoji="1" lang="en-US" altLang="ja-JP" sz="1400" dirty="0" smtClean="0">
                          <a:latin typeface="CorpoS" pitchFamily="2" charset="0"/>
                        </a:rPr>
                        <a:t>2.1.1.1.	General	</a:t>
                      </a:r>
                    </a:p>
                    <a:p>
                      <a:r>
                        <a:rPr kumimoji="1" lang="en-US" altLang="ja-JP" sz="1400" dirty="0" smtClean="0">
                          <a:latin typeface="CorpoS" pitchFamily="2" charset="0"/>
                        </a:rPr>
                        <a:t>The isolation resistance for each high voltage bus of the vehicle </a:t>
                      </a:r>
                      <a:r>
                        <a:rPr kumimoji="1" lang="en-US" altLang="ja-JP" sz="1400" dirty="0" smtClean="0">
                          <a:solidFill>
                            <a:srgbClr val="FF0000"/>
                          </a:solidFill>
                          <a:latin typeface="CorpoS" pitchFamily="2" charset="0"/>
                        </a:rPr>
                        <a:t>is measured or shall be determined by calculating the measurement values of each part or component unit of a high voltage bus.</a:t>
                      </a:r>
                      <a:endParaRPr kumimoji="1" lang="ja-JP" altLang="en-US" sz="14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A.99.4.1.1.	Isolation resistance measurement method</a:t>
                      </a:r>
                    </a:p>
                    <a:p>
                      <a:r>
                        <a:rPr kumimoji="1" lang="en-US" altLang="ja-JP" sz="1400" dirty="0" smtClean="0">
                          <a:solidFill>
                            <a:schemeClr val="tx1"/>
                          </a:solidFill>
                          <a:latin typeface="CorpoS" pitchFamily="2" charset="0"/>
                        </a:rPr>
                        <a:t>A.99.4.1.1.1.	General</a:t>
                      </a:r>
                    </a:p>
                    <a:p>
                      <a:r>
                        <a:rPr kumimoji="1" lang="en-US" altLang="ja-JP" sz="1400" dirty="0" smtClean="0">
                          <a:solidFill>
                            <a:schemeClr val="tx1"/>
                          </a:solidFill>
                          <a:latin typeface="CorpoS" pitchFamily="2" charset="0"/>
                        </a:rPr>
                        <a:t>The isolation resistance for each high voltage bus of the vehicle </a:t>
                      </a:r>
                      <a:r>
                        <a:rPr kumimoji="1" lang="en-US" altLang="ja-JP" sz="1400" dirty="0" smtClean="0">
                          <a:solidFill>
                            <a:srgbClr val="FF0000"/>
                          </a:solidFill>
                          <a:latin typeface="CorpoS" pitchFamily="2" charset="0"/>
                        </a:rPr>
                        <a:t>shall be determined by measurements at defined test points.</a:t>
                      </a:r>
                    </a:p>
                    <a:p>
                      <a:r>
                        <a:rPr kumimoji="1" lang="en-US" altLang="ja-JP" sz="1400" dirty="0" smtClean="0">
                          <a:solidFill>
                            <a:srgbClr val="FF0000"/>
                          </a:solidFill>
                          <a:latin typeface="CorpoS" pitchFamily="2" charset="0"/>
                        </a:rPr>
                        <a:t>Alternatively isolation resistance shall be determined by measurement of individual parts or components of the high voltage bus and appropriate calculation of the determined individual results. (hereinafter referred to as a “divided measurement”). </a:t>
                      </a:r>
                    </a:p>
                    <a:p>
                      <a:r>
                        <a:rPr kumimoji="1" lang="en-US" altLang="ja-JP" sz="1400" dirty="0" smtClean="0">
                          <a:solidFill>
                            <a:schemeClr val="tx1"/>
                          </a:solidFill>
                          <a:latin typeface="CorpoS" pitchFamily="2" charset="0"/>
                        </a:rPr>
                        <a:t>The measurement on the REESS or its subsystems as the tested-device shall be considered as a divided measurement. In this case, the ground connection designated by the manufacturer as the point to be connected to the electrical chassis when installed on the vehicle shall be considered as the electrical chassis. Then, the nominal voltage of the tested-device is considered as the working voltage of the high voltage bus.</a:t>
                      </a:r>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ANNEX 4A</a:t>
                      </a:r>
                    </a:p>
                    <a:p>
                      <a:r>
                        <a:rPr kumimoji="1" lang="en-US" altLang="ja-JP" sz="1400" dirty="0" smtClean="0">
                          <a:solidFill>
                            <a:schemeClr val="tx1"/>
                          </a:solidFill>
                          <a:latin typeface="CorpoS" pitchFamily="2" charset="0"/>
                        </a:rPr>
                        <a:t>ISOLATION RESISTANCE MEASUREMENT METHOD FOR VEHICLE BASED TESTS</a:t>
                      </a:r>
                    </a:p>
                    <a:p>
                      <a:r>
                        <a:rPr kumimoji="1" lang="en-US" altLang="ja-JP" sz="1400" dirty="0" smtClean="0">
                          <a:solidFill>
                            <a:schemeClr val="tx1"/>
                          </a:solidFill>
                          <a:latin typeface="CorpoS" pitchFamily="2" charset="0"/>
                        </a:rPr>
                        <a:t>1. General</a:t>
                      </a:r>
                    </a:p>
                    <a:p>
                      <a:r>
                        <a:rPr kumimoji="1" lang="en-US" altLang="ja-JP" sz="1400" dirty="0" smtClean="0">
                          <a:solidFill>
                            <a:schemeClr val="tx1"/>
                          </a:solidFill>
                          <a:latin typeface="CorpoS" pitchFamily="2" charset="0"/>
                        </a:rPr>
                        <a:t>The isolation resistance for each high voltage bus of the vehicle </a:t>
                      </a:r>
                      <a:r>
                        <a:rPr kumimoji="1" lang="en-US" altLang="ja-JP" sz="1400" dirty="0" smtClean="0">
                          <a:solidFill>
                            <a:srgbClr val="FF0000"/>
                          </a:solidFill>
                          <a:latin typeface="CorpoS" pitchFamily="2" charset="0"/>
                        </a:rPr>
                        <a:t>shall be measured or shall be determined by calculation using measurement values from each part or component unit of a high voltage bus (hereinafter referred to as the “divided measurement”).</a:t>
                      </a:r>
                      <a:endParaRPr kumimoji="1" lang="ja-JP" altLang="en-US" sz="1400" dirty="0">
                        <a:solidFill>
                          <a:srgbClr val="FF0000"/>
                        </a:solidFill>
                        <a:latin typeface="CorpoS" pitchFamily="2" charset="0"/>
                      </a:endParaRPr>
                    </a:p>
                  </a:txBody>
                  <a:tcPr/>
                </a:tc>
              </a:tr>
            </a:tbl>
          </a:graphicData>
        </a:graphic>
      </p:graphicFrame>
      <p:sp>
        <p:nvSpPr>
          <p:cNvPr id="2" name="下矢印 1"/>
          <p:cNvSpPr/>
          <p:nvPr/>
        </p:nvSpPr>
        <p:spPr>
          <a:xfrm>
            <a:off x="4333813" y="5805264"/>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472728" y="6021288"/>
            <a:ext cx="8229600" cy="369332"/>
          </a:xfrm>
          <a:prstGeom prst="rect">
            <a:avLst/>
          </a:prstGeom>
          <a:noFill/>
          <a:ln>
            <a:solidFill>
              <a:schemeClr val="accent1"/>
            </a:solidFill>
          </a:ln>
        </p:spPr>
        <p:txBody>
          <a:bodyPr wrap="square" rtlCol="0">
            <a:spAutoFit/>
          </a:bodyPr>
          <a:lstStyle/>
          <a:p>
            <a:r>
              <a:rPr kumimoji="1" lang="en-US" altLang="ja-JP" dirty="0" smtClean="0"/>
              <a:t>To be align with main part from “2.1.1.1.General” above </a:t>
            </a:r>
            <a:r>
              <a:rPr lang="en-US" altLang="ja-JP" dirty="0"/>
              <a:t>to </a:t>
            </a:r>
            <a:r>
              <a:rPr lang="en-US" altLang="ja-JP" dirty="0" smtClean="0"/>
              <a:t>“2.1.1.2.2.3.5.Fifth </a:t>
            </a:r>
            <a:r>
              <a:rPr lang="en-US" altLang="ja-JP" dirty="0"/>
              <a:t>step “</a:t>
            </a:r>
            <a:endParaRPr kumimoji="1" lang="ja-JP" altLang="en-US" dirty="0"/>
          </a:p>
        </p:txBody>
      </p:sp>
    </p:spTree>
    <p:extLst>
      <p:ext uri="{BB962C8B-B14F-4D97-AF65-F5344CB8AC3E}">
        <p14:creationId xmlns:p14="http://schemas.microsoft.com/office/powerpoint/2010/main" val="17741718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45</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Test procedures for electrical </a:t>
            </a:r>
            <a:r>
              <a:rPr lang="en-US" altLang="ja-JP" sz="2000" dirty="0" smtClean="0">
                <a:solidFill>
                  <a:srgbClr val="00B0F0"/>
                </a:solidFill>
              </a:rPr>
              <a:t>safety</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422893785"/>
              </p:ext>
            </p:extLst>
          </p:nvPr>
        </p:nvGraphicFramePr>
        <p:xfrm>
          <a:off x="493415" y="622628"/>
          <a:ext cx="8208913" cy="45415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2.1.2.	Confirmation method for functions of on-board isolation resistance monitoring system</a:t>
                      </a:r>
                    </a:p>
                    <a:p>
                      <a:r>
                        <a:rPr kumimoji="1" lang="en-US" altLang="ja-JP" sz="1400" dirty="0" smtClean="0">
                          <a:solidFill>
                            <a:schemeClr val="tx1"/>
                          </a:solidFill>
                          <a:latin typeface="CorpoS" pitchFamily="2" charset="0"/>
                        </a:rPr>
                        <a:t>The function of the on-board isolation resistance monitoring system shall be confirmed </a:t>
                      </a:r>
                      <a:r>
                        <a:rPr kumimoji="1" lang="en-US" altLang="ja-JP" sz="1400" dirty="0" smtClean="0">
                          <a:solidFill>
                            <a:srgbClr val="FF0000"/>
                          </a:solidFill>
                          <a:latin typeface="CorpoS" pitchFamily="2" charset="0"/>
                        </a:rPr>
                        <a:t>by the following method or a method equivalent to it.</a:t>
                      </a:r>
                    </a:p>
                    <a:p>
                      <a:r>
                        <a:rPr kumimoji="1" lang="en-US" altLang="ja-JP" sz="1400" dirty="0" smtClean="0">
                          <a:solidFill>
                            <a:schemeClr val="tx1"/>
                          </a:solidFill>
                          <a:latin typeface="CorpoS" pitchFamily="2" charset="0"/>
                        </a:rPr>
                        <a:t>A resistor that does not cause the isolation resistance between the terminal being monitored and the electrical chassis to drop below the minimum required isolation resistance value shall be inserted. The warning signal shall be activated.</a:t>
                      </a:r>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A.99.4.1.2.	Confirmation method for functions of on-board isolation resistance monitoring system</a:t>
                      </a:r>
                    </a:p>
                    <a:p>
                      <a:r>
                        <a:rPr kumimoji="1" lang="en-US" altLang="ja-JP" sz="1400" dirty="0" smtClean="0">
                          <a:solidFill>
                            <a:schemeClr val="tx1"/>
                          </a:solidFill>
                          <a:latin typeface="CorpoS" pitchFamily="2" charset="0"/>
                        </a:rPr>
                        <a:t>	The function of the on-board isolation resistance monitoring system shall be confirmed </a:t>
                      </a:r>
                      <a:r>
                        <a:rPr kumimoji="1" lang="en-US" altLang="ja-JP" sz="1400" dirty="0" smtClean="0">
                          <a:solidFill>
                            <a:srgbClr val="FF0000"/>
                          </a:solidFill>
                          <a:latin typeface="CorpoS" pitchFamily="2" charset="0"/>
                        </a:rPr>
                        <a:t>by the following method or a method equivalent to it.</a:t>
                      </a:r>
                    </a:p>
                    <a:p>
                      <a:r>
                        <a:rPr kumimoji="1" lang="en-US" altLang="ja-JP" sz="1400" dirty="0" smtClean="0">
                          <a:solidFill>
                            <a:schemeClr val="tx1"/>
                          </a:solidFill>
                          <a:latin typeface="CorpoS" pitchFamily="2" charset="0"/>
                        </a:rPr>
                        <a:t>A resistor that does not cause the isolation resistance between the terminal being monitored and the electrical chassis to drop below the minimum required isolation resistance value shall be inserted. The warning signal shall be activated.</a:t>
                      </a:r>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ANNEX 5</a:t>
                      </a:r>
                    </a:p>
                    <a:p>
                      <a:r>
                        <a:rPr kumimoji="1" lang="en-US" altLang="ja-JP" sz="1400" dirty="0" smtClean="0">
                          <a:solidFill>
                            <a:schemeClr val="tx1"/>
                          </a:solidFill>
                          <a:latin typeface="CorpoS" pitchFamily="2" charset="0"/>
                        </a:rPr>
                        <a:t>CONFIRMATION METHOD FOR FUNCTION OF ON-BOARD ISOLATION RESISTANCE MONITORING SYSTEM</a:t>
                      </a:r>
                    </a:p>
                    <a:p>
                      <a:r>
                        <a:rPr kumimoji="1" lang="en-US" altLang="ja-JP" sz="1400" dirty="0" smtClean="0">
                          <a:solidFill>
                            <a:schemeClr val="tx1"/>
                          </a:solidFill>
                          <a:latin typeface="CorpoS" pitchFamily="2" charset="0"/>
                        </a:rPr>
                        <a:t>The function of the on-board isolation resistance monitoring system shall be confirmed</a:t>
                      </a:r>
                    </a:p>
                    <a:p>
                      <a:r>
                        <a:rPr kumimoji="1" lang="en-US" altLang="ja-JP" sz="1400" dirty="0" smtClean="0">
                          <a:solidFill>
                            <a:srgbClr val="FF0000"/>
                          </a:solidFill>
                          <a:latin typeface="CorpoS" pitchFamily="2" charset="0"/>
                        </a:rPr>
                        <a:t>by the following method:</a:t>
                      </a:r>
                    </a:p>
                    <a:p>
                      <a:r>
                        <a:rPr kumimoji="1" lang="en-US" altLang="ja-JP" sz="1400" dirty="0" smtClean="0">
                          <a:solidFill>
                            <a:schemeClr val="tx1"/>
                          </a:solidFill>
                          <a:latin typeface="CorpoS" pitchFamily="2" charset="0"/>
                        </a:rPr>
                        <a:t>Insert a resistor that does not cause the isolation resistance between the terminal being monitored and the electrical chassis to drop below the minimum required isolation resistance value. The warning shall be activated.</a:t>
                      </a:r>
                      <a:endParaRPr kumimoji="1" lang="ja-JP" altLang="en-US" sz="1400" dirty="0">
                        <a:solidFill>
                          <a:schemeClr val="tx1"/>
                        </a:solidFill>
                        <a:latin typeface="CorpoS" pitchFamily="2" charset="0"/>
                      </a:endParaRPr>
                    </a:p>
                  </a:txBody>
                  <a:tcPr/>
                </a:tc>
              </a:tr>
            </a:tbl>
          </a:graphicData>
        </a:graphic>
      </p:graphicFrame>
      <p:sp>
        <p:nvSpPr>
          <p:cNvPr id="2" name="下矢印 1"/>
          <p:cNvSpPr/>
          <p:nvPr/>
        </p:nvSpPr>
        <p:spPr>
          <a:xfrm>
            <a:off x="4366332" y="5616066"/>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472728" y="6021288"/>
            <a:ext cx="8229600" cy="646331"/>
          </a:xfrm>
          <a:prstGeom prst="rect">
            <a:avLst/>
          </a:prstGeom>
          <a:noFill/>
          <a:ln>
            <a:solidFill>
              <a:schemeClr val="accent1"/>
            </a:solidFill>
          </a:ln>
        </p:spPr>
        <p:txBody>
          <a:bodyPr wrap="square" rtlCol="0">
            <a:spAutoFit/>
          </a:bodyPr>
          <a:lstStyle/>
          <a:p>
            <a:r>
              <a:rPr kumimoji="1" lang="en-US" altLang="ja-JP" dirty="0" smtClean="0"/>
              <a:t>To be align with main part and also with TF1 discussion result regarding isolation monitoring system functionality test method proposal</a:t>
            </a:r>
            <a:endParaRPr kumimoji="1" lang="ja-JP" altLang="en-US" dirty="0"/>
          </a:p>
        </p:txBody>
      </p:sp>
    </p:spTree>
    <p:extLst>
      <p:ext uri="{BB962C8B-B14F-4D97-AF65-F5344CB8AC3E}">
        <p14:creationId xmlns:p14="http://schemas.microsoft.com/office/powerpoint/2010/main" val="2095370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46</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Test procedures for electrical </a:t>
            </a:r>
            <a:r>
              <a:rPr lang="en-US" altLang="ja-JP" sz="2000" dirty="0" smtClean="0">
                <a:solidFill>
                  <a:srgbClr val="00B0F0"/>
                </a:solidFill>
              </a:rPr>
              <a:t>safety</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119412356"/>
              </p:ext>
            </p:extLst>
          </p:nvPr>
        </p:nvGraphicFramePr>
        <p:xfrm>
          <a:off x="493415" y="622628"/>
          <a:ext cx="8208913" cy="219456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2.1.3.	Protection against direct contact to live parts</a:t>
                      </a:r>
                    </a:p>
                    <a:p>
                      <a:r>
                        <a:rPr kumimoji="1" lang="en-US" altLang="ja-JP" sz="1400" dirty="0" smtClean="0">
                          <a:solidFill>
                            <a:schemeClr val="tx1"/>
                          </a:solidFill>
                          <a:latin typeface="CorpoS" pitchFamily="2" charset="0"/>
                        </a:rPr>
                        <a:t>……………………..</a:t>
                      </a:r>
                    </a:p>
                    <a:p>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A.99.4.1.3.	Protection against direct contact to live parts</a:t>
                      </a:r>
                    </a:p>
                    <a:p>
                      <a:endParaRPr kumimoji="1" lang="en-US" altLang="ja-JP" sz="1400" dirty="0" smtClean="0">
                        <a:solidFill>
                          <a:schemeClr val="tx1"/>
                        </a:solidFill>
                        <a:latin typeface="CorpoS" pitchFamily="2" charset="0"/>
                      </a:endParaRPr>
                    </a:p>
                    <a:p>
                      <a:r>
                        <a:rPr kumimoji="1" lang="en-US" altLang="ja-JP" sz="1400" dirty="0" smtClean="0">
                          <a:solidFill>
                            <a:schemeClr val="tx1"/>
                          </a:solidFill>
                          <a:latin typeface="CorpoS" pitchFamily="2" charset="0"/>
                        </a:rPr>
                        <a:t>……………………….</a:t>
                      </a:r>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ANNEX 3</a:t>
                      </a:r>
                    </a:p>
                    <a:p>
                      <a:r>
                        <a:rPr kumimoji="1" lang="en-US" altLang="ja-JP" sz="1400" dirty="0" smtClean="0">
                          <a:solidFill>
                            <a:schemeClr val="tx1"/>
                          </a:solidFill>
                          <a:latin typeface="CorpoS" pitchFamily="2" charset="0"/>
                        </a:rPr>
                        <a:t>PROTECTION AGAINST DIRECT CONTACTS OF PARTS UNDER VOLTAGE</a:t>
                      </a:r>
                    </a:p>
                    <a:p>
                      <a:endParaRPr kumimoji="1" lang="ja-JP" altLang="en-US" sz="1400" dirty="0">
                        <a:solidFill>
                          <a:schemeClr val="tx1"/>
                        </a:solidFill>
                        <a:latin typeface="CorpoS" pitchFamily="2" charset="0"/>
                      </a:endParaRPr>
                    </a:p>
                  </a:txBody>
                  <a:tcPr/>
                </a:tc>
              </a:tr>
            </a:tbl>
          </a:graphicData>
        </a:graphic>
      </p:graphicFrame>
      <p:sp>
        <p:nvSpPr>
          <p:cNvPr id="2" name="下矢印 1"/>
          <p:cNvSpPr/>
          <p:nvPr/>
        </p:nvSpPr>
        <p:spPr>
          <a:xfrm>
            <a:off x="4353285" y="3789040"/>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459681" y="4725144"/>
            <a:ext cx="8229600" cy="369332"/>
          </a:xfrm>
          <a:prstGeom prst="rect">
            <a:avLst/>
          </a:prstGeom>
          <a:noFill/>
          <a:ln>
            <a:solidFill>
              <a:schemeClr val="accent1"/>
            </a:solidFill>
          </a:ln>
        </p:spPr>
        <p:txBody>
          <a:bodyPr wrap="square" rtlCol="0">
            <a:spAutoFit/>
          </a:bodyPr>
          <a:lstStyle/>
          <a:p>
            <a:r>
              <a:rPr kumimoji="1" lang="en-US" altLang="ja-JP" dirty="0" smtClean="0"/>
              <a:t>To be align with main part. (No difference between China and OICA) </a:t>
            </a:r>
            <a:endParaRPr kumimoji="1" lang="ja-JP" altLang="en-US" dirty="0"/>
          </a:p>
        </p:txBody>
      </p:sp>
    </p:spTree>
    <p:extLst>
      <p:ext uri="{BB962C8B-B14F-4D97-AF65-F5344CB8AC3E}">
        <p14:creationId xmlns:p14="http://schemas.microsoft.com/office/powerpoint/2010/main" val="7757301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47</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Test procedures for electrical </a:t>
            </a:r>
            <a:r>
              <a:rPr lang="en-US" altLang="ja-JP" sz="2000" dirty="0" smtClean="0">
                <a:solidFill>
                  <a:srgbClr val="00B0F0"/>
                </a:solidFill>
              </a:rPr>
              <a:t>safety</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276818632"/>
              </p:ext>
            </p:extLst>
          </p:nvPr>
        </p:nvGraphicFramePr>
        <p:xfrm>
          <a:off x="493415" y="622628"/>
          <a:ext cx="8208913" cy="1414362"/>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2.1.4.	 Test method for measuring electric resistance</a:t>
                      </a:r>
                    </a:p>
                    <a:p>
                      <a:r>
                        <a:rPr kumimoji="1" lang="en-US" altLang="ja-JP" sz="1400" dirty="0" smtClean="0">
                          <a:solidFill>
                            <a:schemeClr val="tx1"/>
                          </a:solidFill>
                          <a:latin typeface="CorpoS" pitchFamily="2" charset="0"/>
                        </a:rPr>
                        <a:t>……………………..</a:t>
                      </a:r>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A.99.4.1.4	Test method for measuring electric resistance</a:t>
                      </a:r>
                    </a:p>
                    <a:p>
                      <a:r>
                        <a:rPr kumimoji="1" lang="en-US" altLang="ja-JP" sz="1400" dirty="0" smtClean="0">
                          <a:solidFill>
                            <a:schemeClr val="tx1"/>
                          </a:solidFill>
                          <a:latin typeface="CorpoS" pitchFamily="2" charset="0"/>
                        </a:rPr>
                        <a:t>……………………..</a:t>
                      </a:r>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None</a:t>
                      </a:r>
                      <a:endParaRPr kumimoji="1" lang="ja-JP" altLang="en-US" sz="1400" dirty="0">
                        <a:solidFill>
                          <a:schemeClr val="tx1"/>
                        </a:solidFill>
                        <a:latin typeface="CorpoS" pitchFamily="2" charset="0"/>
                      </a:endParaRPr>
                    </a:p>
                  </a:txBody>
                  <a:tcPr/>
                </a:tc>
              </a:tr>
            </a:tbl>
          </a:graphicData>
        </a:graphic>
      </p:graphicFrame>
      <p:sp>
        <p:nvSpPr>
          <p:cNvPr id="2" name="下矢印 1"/>
          <p:cNvSpPr/>
          <p:nvPr/>
        </p:nvSpPr>
        <p:spPr>
          <a:xfrm>
            <a:off x="4353285" y="3789040"/>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459681" y="4725144"/>
            <a:ext cx="8229600" cy="646331"/>
          </a:xfrm>
          <a:prstGeom prst="rect">
            <a:avLst/>
          </a:prstGeom>
          <a:noFill/>
          <a:ln>
            <a:solidFill>
              <a:schemeClr val="accent1"/>
            </a:solidFill>
          </a:ln>
        </p:spPr>
        <p:txBody>
          <a:bodyPr wrap="square" rtlCol="0">
            <a:spAutoFit/>
          </a:bodyPr>
          <a:lstStyle/>
          <a:p>
            <a:r>
              <a:rPr kumimoji="1" lang="en-US" altLang="ja-JP" dirty="0" smtClean="0"/>
              <a:t>To be align with main part. (No difference between China and OICA excluding editorial matters i.e. numbering items/figure) </a:t>
            </a:r>
            <a:endParaRPr kumimoji="1" lang="ja-JP" altLang="en-US" dirty="0"/>
          </a:p>
        </p:txBody>
      </p:sp>
    </p:spTree>
    <p:extLst>
      <p:ext uri="{BB962C8B-B14F-4D97-AF65-F5344CB8AC3E}">
        <p14:creationId xmlns:p14="http://schemas.microsoft.com/office/powerpoint/2010/main" val="25450170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48</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a:t>
            </a:r>
            <a:r>
              <a:rPr lang="en-US" altLang="ja-JP" sz="2000" dirty="0" smtClean="0">
                <a:solidFill>
                  <a:srgbClr val="00B0F0"/>
                </a:solidFill>
              </a:rPr>
              <a:t>procedures</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2647450312"/>
              </p:ext>
            </p:extLst>
          </p:nvPr>
        </p:nvGraphicFramePr>
        <p:xfrm>
          <a:off x="493415" y="622628"/>
          <a:ext cx="8208913" cy="24079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2.2.	</a:t>
                      </a:r>
                      <a:r>
                        <a:rPr kumimoji="1" lang="en-US" altLang="ja-JP" sz="1400" dirty="0" smtClean="0">
                          <a:solidFill>
                            <a:srgbClr val="FF0000"/>
                          </a:solidFill>
                          <a:latin typeface="CorpoS" pitchFamily="2" charset="0"/>
                        </a:rPr>
                        <a:t>Test procedures for REESS</a:t>
                      </a:r>
                    </a:p>
                    <a:p>
                      <a:r>
                        <a:rPr kumimoji="1" lang="en-US" altLang="ja-JP" sz="1400" dirty="0" smtClean="0">
                          <a:solidFill>
                            <a:schemeClr val="tx1"/>
                          </a:solidFill>
                          <a:latin typeface="CorpoS" pitchFamily="2" charset="0"/>
                        </a:rPr>
                        <a:t>2.2.1.	Procedure for conducting a </a:t>
                      </a:r>
                      <a:r>
                        <a:rPr kumimoji="1" lang="en-US" altLang="ja-JP" sz="1400" dirty="0" smtClean="0">
                          <a:solidFill>
                            <a:srgbClr val="FF0000"/>
                          </a:solidFill>
                          <a:latin typeface="CorpoS" pitchFamily="2" charset="0"/>
                        </a:rPr>
                        <a:t>standard cycle</a:t>
                      </a:r>
                    </a:p>
                    <a:p>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A.99.4.1.5	</a:t>
                      </a:r>
                      <a:r>
                        <a:rPr kumimoji="1" lang="en-US" altLang="ja-JP" sz="1400" dirty="0" smtClean="0">
                          <a:solidFill>
                            <a:srgbClr val="FF0000"/>
                          </a:solidFill>
                          <a:latin typeface="CorpoS" pitchFamily="2" charset="0"/>
                        </a:rPr>
                        <a:t>REESS test procedures</a:t>
                      </a:r>
                    </a:p>
                    <a:p>
                      <a:r>
                        <a:rPr kumimoji="1" lang="en-US" altLang="ja-JP" sz="1400" dirty="0" smtClean="0">
                          <a:solidFill>
                            <a:schemeClr val="tx1"/>
                          </a:solidFill>
                          <a:latin typeface="CorpoS" pitchFamily="2" charset="0"/>
                        </a:rPr>
                        <a:t>A.99.4.1.5.1.	Procedure for conducting a </a:t>
                      </a:r>
                      <a:r>
                        <a:rPr kumimoji="1" lang="en-US" altLang="ja-JP" sz="1400" dirty="0" smtClean="0">
                          <a:solidFill>
                            <a:srgbClr val="FF0000"/>
                          </a:solidFill>
                          <a:latin typeface="CorpoS" pitchFamily="2" charset="0"/>
                        </a:rPr>
                        <a:t>standard cycle</a:t>
                      </a:r>
                    </a:p>
                    <a:p>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ANNEX 8</a:t>
                      </a:r>
                    </a:p>
                    <a:p>
                      <a:r>
                        <a:rPr kumimoji="1" lang="en-US" altLang="ja-JP" sz="1400" dirty="0" smtClean="0">
                          <a:solidFill>
                            <a:srgbClr val="FF0000"/>
                          </a:solidFill>
                          <a:latin typeface="CorpoS" pitchFamily="2" charset="0"/>
                        </a:rPr>
                        <a:t>REESS TEST PROCEDURES</a:t>
                      </a:r>
                    </a:p>
                    <a:p>
                      <a:r>
                        <a:rPr kumimoji="1" lang="en-US" altLang="ja-JP" sz="1400" dirty="0" smtClean="0">
                          <a:solidFill>
                            <a:schemeClr val="tx1"/>
                          </a:solidFill>
                          <a:latin typeface="CorpoS" pitchFamily="2" charset="0"/>
                        </a:rPr>
                        <a:t>ANNEX 8 - APPENDIX 1</a:t>
                      </a:r>
                    </a:p>
                    <a:p>
                      <a:r>
                        <a:rPr kumimoji="1" lang="en-US" altLang="ja-JP" sz="1400" dirty="0" smtClean="0">
                          <a:solidFill>
                            <a:schemeClr val="tx1"/>
                          </a:solidFill>
                          <a:latin typeface="CorpoS" pitchFamily="2" charset="0"/>
                        </a:rPr>
                        <a:t>Procedure for conducting a </a:t>
                      </a:r>
                      <a:r>
                        <a:rPr kumimoji="1" lang="en-US" altLang="ja-JP" sz="1400" dirty="0" smtClean="0">
                          <a:solidFill>
                            <a:srgbClr val="FF0000"/>
                          </a:solidFill>
                          <a:latin typeface="CorpoS" pitchFamily="2" charset="0"/>
                        </a:rPr>
                        <a:t>Standard Cycle</a:t>
                      </a:r>
                      <a:endParaRPr kumimoji="1" lang="ja-JP" altLang="en-US" sz="1400" dirty="0">
                        <a:solidFill>
                          <a:srgbClr val="FF0000"/>
                        </a:solidFill>
                        <a:latin typeface="CorpoS" pitchFamily="2" charset="0"/>
                      </a:endParaRPr>
                    </a:p>
                  </a:txBody>
                  <a:tcPr/>
                </a:tc>
              </a:tr>
            </a:tbl>
          </a:graphicData>
        </a:graphic>
      </p:graphicFrame>
      <p:sp>
        <p:nvSpPr>
          <p:cNvPr id="2" name="下矢印 1"/>
          <p:cNvSpPr/>
          <p:nvPr/>
        </p:nvSpPr>
        <p:spPr>
          <a:xfrm>
            <a:off x="4353285" y="3789040"/>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459681" y="4725144"/>
            <a:ext cx="8229600" cy="646331"/>
          </a:xfrm>
          <a:prstGeom prst="rect">
            <a:avLst/>
          </a:prstGeom>
          <a:noFill/>
          <a:ln>
            <a:solidFill>
              <a:schemeClr val="accent1"/>
            </a:solidFill>
          </a:ln>
        </p:spPr>
        <p:txBody>
          <a:bodyPr wrap="square" rtlCol="0">
            <a:spAutoFit/>
          </a:bodyPr>
          <a:lstStyle/>
          <a:p>
            <a:r>
              <a:rPr kumimoji="1" lang="en-US" altLang="ja-JP" dirty="0" smtClean="0"/>
              <a:t>To be align with main part. (No difference between China , OICA  and R100 excluding editorial matters i.e. numbering items) </a:t>
            </a:r>
            <a:endParaRPr kumimoji="1" lang="ja-JP" altLang="en-US" dirty="0"/>
          </a:p>
        </p:txBody>
      </p:sp>
    </p:spTree>
    <p:extLst>
      <p:ext uri="{BB962C8B-B14F-4D97-AF65-F5344CB8AC3E}">
        <p14:creationId xmlns:p14="http://schemas.microsoft.com/office/powerpoint/2010/main" val="33599863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49</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a:t>
            </a:r>
            <a:r>
              <a:rPr lang="en-US" altLang="ja-JP" sz="2000" dirty="0" smtClean="0">
                <a:solidFill>
                  <a:srgbClr val="00B0F0"/>
                </a:solidFill>
              </a:rPr>
              <a:t>procedures   vibration</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915582432"/>
              </p:ext>
            </p:extLst>
          </p:nvPr>
        </p:nvGraphicFramePr>
        <p:xfrm>
          <a:off x="488231" y="411287"/>
          <a:ext cx="8208913" cy="5513922"/>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2.2.2.	Vibration test</a:t>
                      </a:r>
                    </a:p>
                    <a:p>
                      <a:r>
                        <a:rPr kumimoji="1" lang="en-US" altLang="ja-JP" sz="1300" dirty="0" smtClean="0">
                          <a:solidFill>
                            <a:schemeClr val="tx1"/>
                          </a:solidFill>
                          <a:latin typeface="CorpoS" pitchFamily="2" charset="0"/>
                        </a:rPr>
                        <a:t>2.2.2.1.	Purpose</a:t>
                      </a:r>
                    </a:p>
                    <a:p>
                      <a:r>
                        <a:rPr kumimoji="1" lang="en-US" altLang="ja-JP" sz="1300" dirty="0" smtClean="0">
                          <a:solidFill>
                            <a:schemeClr val="tx1"/>
                          </a:solidFill>
                          <a:latin typeface="CorpoS" pitchFamily="2" charset="0"/>
                        </a:rPr>
                        <a:t>The purpose of this test is to verify the safety performance of the REESS under a vibration environment which the </a:t>
                      </a:r>
                      <a:r>
                        <a:rPr kumimoji="1" lang="en-US" altLang="ja-JP" sz="1300" dirty="0" smtClean="0">
                          <a:solidFill>
                            <a:srgbClr val="FF0000"/>
                          </a:solidFill>
                          <a:latin typeface="CorpoS" pitchFamily="2" charset="0"/>
                        </a:rPr>
                        <a:t>REESS [will likely experience during the normal operation of the vehicle.; USA:EVS-03-05</a:t>
                      </a:r>
                      <a:r>
                        <a:rPr kumimoji="1" lang="ja-JP" altLang="en-US" sz="1300" dirty="0" smtClean="0">
                          <a:solidFill>
                            <a:srgbClr val="FF0000"/>
                          </a:solidFill>
                          <a:latin typeface="CorpoS" pitchFamily="2" charset="0"/>
                        </a:rPr>
                        <a:t>］</a:t>
                      </a:r>
                      <a:endParaRPr kumimoji="1" lang="en-US" altLang="ja-JP" sz="1300" dirty="0" smtClean="0">
                        <a:solidFill>
                          <a:srgbClr val="FF0000"/>
                        </a:solidFill>
                        <a:latin typeface="CorpoS" pitchFamily="2" charset="0"/>
                      </a:endParaRPr>
                    </a:p>
                    <a:p>
                      <a:r>
                        <a:rPr kumimoji="1" lang="en-US" altLang="ja-JP" sz="1300" dirty="0" smtClean="0">
                          <a:solidFill>
                            <a:schemeClr val="tx1"/>
                          </a:solidFill>
                          <a:latin typeface="CorpoS" pitchFamily="2" charset="0"/>
                        </a:rPr>
                        <a:t>2.2.2.2.	Installations</a:t>
                      </a:r>
                    </a:p>
                    <a:p>
                      <a:r>
                        <a:rPr kumimoji="1" lang="en-US" altLang="ja-JP" sz="1300" dirty="0" smtClean="0">
                          <a:solidFill>
                            <a:schemeClr val="tx1"/>
                          </a:solidFill>
                          <a:latin typeface="CorpoS" pitchFamily="2" charset="0"/>
                        </a:rPr>
                        <a:t>2.2.2.2.1.	This test shall be conducted either with the complete </a:t>
                      </a:r>
                      <a:r>
                        <a:rPr kumimoji="1" lang="en-US" altLang="ja-JP" sz="1300" dirty="0" smtClean="0">
                          <a:solidFill>
                            <a:srgbClr val="FF0000"/>
                          </a:solidFill>
                          <a:latin typeface="CorpoS" pitchFamily="2" charset="0"/>
                        </a:rPr>
                        <a:t>[REESS; USA:EVS-03-05</a:t>
                      </a:r>
                      <a:r>
                        <a:rPr kumimoji="1" lang="ja-JP" altLang="en-US" sz="1300" dirty="0" smtClean="0">
                          <a:solidFill>
                            <a:schemeClr val="tx1"/>
                          </a:solidFill>
                          <a:latin typeface="CorpoS" pitchFamily="2" charset="0"/>
                        </a:rPr>
                        <a:t>］ </a:t>
                      </a:r>
                      <a:r>
                        <a:rPr kumimoji="1" lang="en-US" altLang="ja-JP" sz="1300" dirty="0" smtClean="0">
                          <a:solidFill>
                            <a:schemeClr val="tx1"/>
                          </a:solidFill>
                          <a:latin typeface="CorpoS" pitchFamily="2" charset="0"/>
                        </a:rPr>
                        <a:t>or with related REESS subsystem(s) including the cells and their electrical connections. If the manufacturer chooses to test with related subsystem(s), the manufacturer shall demonstrate that the test result can reasonably represent the performance of the complete REESS with respect to its safety performance under the same conditions.  If the electronic management control unit for the REESS is not integrated in the casing enclosing the cells, then the electronic management unit may be omitted from installation on the </a:t>
                      </a:r>
                      <a:r>
                        <a:rPr kumimoji="1" lang="en-US" altLang="ja-JP" sz="1300" dirty="0" smtClean="0">
                          <a:solidFill>
                            <a:srgbClr val="FF0000"/>
                          </a:solidFill>
                          <a:latin typeface="CorpoS" pitchFamily="2" charset="0"/>
                        </a:rPr>
                        <a:t>Tested-Devic</a:t>
                      </a:r>
                      <a:r>
                        <a:rPr kumimoji="1" lang="en-US" altLang="ja-JP" sz="1300" dirty="0" smtClean="0">
                          <a:solidFill>
                            <a:schemeClr val="tx1"/>
                          </a:solidFill>
                          <a:latin typeface="CorpoS" pitchFamily="2" charset="0"/>
                        </a:rPr>
                        <a:t>e if so requested by the manufacturer. </a:t>
                      </a:r>
                      <a:endParaRPr kumimoji="1" lang="ja-JP" altLang="en-US" sz="13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Same</a:t>
                      </a:r>
                      <a:r>
                        <a:rPr kumimoji="1" lang="en-US" altLang="ja-JP" sz="1300" baseline="0" dirty="0" smtClean="0">
                          <a:solidFill>
                            <a:schemeClr val="tx1"/>
                          </a:solidFill>
                          <a:latin typeface="CorpoS" pitchFamily="2" charset="0"/>
                        </a:rPr>
                        <a:t> to China </a:t>
                      </a:r>
                      <a:r>
                        <a:rPr kumimoji="1" lang="en-US" altLang="ja-JP" sz="1300" baseline="0" dirty="0" smtClean="0">
                          <a:solidFill>
                            <a:srgbClr val="FF0000"/>
                          </a:solidFill>
                          <a:latin typeface="CorpoS" pitchFamily="2" charset="0"/>
                        </a:rPr>
                        <a:t>excluding “square brackets and USA:EVS-03-05”</a:t>
                      </a:r>
                      <a:endParaRPr kumimoji="1" lang="ja-JP" altLang="en-US" sz="13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ANNEX 8A</a:t>
                      </a:r>
                    </a:p>
                    <a:p>
                      <a:r>
                        <a:rPr kumimoji="1" lang="en-US" altLang="ja-JP" sz="1300" dirty="0" smtClean="0">
                          <a:solidFill>
                            <a:schemeClr val="tx1"/>
                          </a:solidFill>
                          <a:latin typeface="CorpoS" pitchFamily="2" charset="0"/>
                        </a:rPr>
                        <a:t>VIBRATION TEST</a:t>
                      </a:r>
                    </a:p>
                    <a:p>
                      <a:r>
                        <a:rPr kumimoji="1" lang="en-US" altLang="ja-JP" sz="1300" dirty="0" smtClean="0">
                          <a:solidFill>
                            <a:schemeClr val="tx1"/>
                          </a:solidFill>
                          <a:latin typeface="CorpoS" pitchFamily="2" charset="0"/>
                        </a:rPr>
                        <a:t>1. Purpose</a:t>
                      </a:r>
                    </a:p>
                    <a:p>
                      <a:r>
                        <a:rPr kumimoji="1" lang="en-US" altLang="ja-JP" sz="1300" dirty="0" smtClean="0">
                          <a:solidFill>
                            <a:schemeClr val="tx1"/>
                          </a:solidFill>
                          <a:latin typeface="CorpoS" pitchFamily="2" charset="0"/>
                        </a:rPr>
                        <a:t>The purpose of this test is to verify the safety performance of the REESS under a vibration environment which the REESS will likely experience during the normal operation of the vehicle.</a:t>
                      </a:r>
                    </a:p>
                    <a:p>
                      <a:r>
                        <a:rPr kumimoji="1" lang="en-US" altLang="ja-JP" sz="1300" dirty="0" smtClean="0">
                          <a:solidFill>
                            <a:schemeClr val="tx1"/>
                          </a:solidFill>
                          <a:latin typeface="CorpoS" pitchFamily="2" charset="0"/>
                        </a:rPr>
                        <a:t>2. Installations</a:t>
                      </a:r>
                    </a:p>
                    <a:p>
                      <a:r>
                        <a:rPr kumimoji="1" lang="en-US" altLang="ja-JP" sz="1300" dirty="0" smtClean="0">
                          <a:solidFill>
                            <a:schemeClr val="tx1"/>
                          </a:solidFill>
                          <a:latin typeface="CorpoS" pitchFamily="2" charset="0"/>
                        </a:rPr>
                        <a:t>2.1. This test shall be conducted either with the complete REESS or with a related REESS subsystem(s) including the cells and their electrical connections. If the manufacturer chooses to test with related subsystem(s), the manufacturer shall demonstrate that the test result can reasonably represent the performance of the complete REESS with respect to its safety performance under the same conditions. If the electronic management unit for the REESS is not integrated in the casing enclosing the cells, then the electronic management unit may be omitted</a:t>
                      </a:r>
                    </a:p>
                    <a:p>
                      <a:r>
                        <a:rPr kumimoji="1" lang="en-US" altLang="ja-JP" sz="1300" dirty="0" smtClean="0">
                          <a:solidFill>
                            <a:schemeClr val="tx1"/>
                          </a:solidFill>
                          <a:latin typeface="CorpoS" pitchFamily="2" charset="0"/>
                        </a:rPr>
                        <a:t>from installation on the </a:t>
                      </a:r>
                      <a:r>
                        <a:rPr kumimoji="1" lang="en-US" altLang="ja-JP" sz="1300" dirty="0" smtClean="0">
                          <a:solidFill>
                            <a:srgbClr val="FF0000"/>
                          </a:solidFill>
                          <a:latin typeface="CorpoS" pitchFamily="2" charset="0"/>
                        </a:rPr>
                        <a:t>tested-device</a:t>
                      </a:r>
                      <a:r>
                        <a:rPr kumimoji="1" lang="en-US" altLang="ja-JP" sz="1300" dirty="0" smtClean="0">
                          <a:solidFill>
                            <a:schemeClr val="tx1"/>
                          </a:solidFill>
                          <a:latin typeface="CorpoS" pitchFamily="2" charset="0"/>
                        </a:rPr>
                        <a:t> if so requested by the manufacturer.</a:t>
                      </a:r>
                      <a:endParaRPr kumimoji="1" lang="ja-JP" altLang="en-US" sz="1300" dirty="0">
                        <a:solidFill>
                          <a:schemeClr val="tx1"/>
                        </a:solidFill>
                        <a:latin typeface="CorpoS" pitchFamily="2" charset="0"/>
                      </a:endParaRPr>
                    </a:p>
                  </a:txBody>
                  <a:tcPr/>
                </a:tc>
              </a:tr>
            </a:tbl>
          </a:graphicData>
        </a:graphic>
      </p:graphicFrame>
      <p:sp>
        <p:nvSpPr>
          <p:cNvPr id="8" name="テキスト ボックス 7"/>
          <p:cNvSpPr txBox="1"/>
          <p:nvPr/>
        </p:nvSpPr>
        <p:spPr>
          <a:xfrm>
            <a:off x="483717" y="6021288"/>
            <a:ext cx="8229600" cy="646331"/>
          </a:xfrm>
          <a:prstGeom prst="rect">
            <a:avLst/>
          </a:prstGeom>
          <a:noFill/>
          <a:ln>
            <a:solidFill>
              <a:schemeClr val="accent1"/>
            </a:solidFill>
          </a:ln>
        </p:spPr>
        <p:txBody>
          <a:bodyPr wrap="square" rtlCol="0">
            <a:spAutoFit/>
          </a:bodyPr>
          <a:lstStyle/>
          <a:p>
            <a:r>
              <a:rPr kumimoji="1" lang="en-US" altLang="ja-JP" dirty="0" smtClean="0"/>
              <a:t>To be align with main part. (No difference between China , OICA  and R100 excluding editorial matters in red color) </a:t>
            </a:r>
            <a:endParaRPr kumimoji="1" lang="ja-JP" altLang="en-US" dirty="0"/>
          </a:p>
        </p:txBody>
      </p:sp>
      <p:sp>
        <p:nvSpPr>
          <p:cNvPr id="9" name="下矢印 8"/>
          <p:cNvSpPr/>
          <p:nvPr/>
        </p:nvSpPr>
        <p:spPr>
          <a:xfrm>
            <a:off x="4353285" y="5913276"/>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96279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74638"/>
            <a:ext cx="8291264" cy="1066130"/>
          </a:xfrm>
        </p:spPr>
        <p:txBody>
          <a:bodyPr>
            <a:noAutofit/>
          </a:bodyPr>
          <a:lstStyle/>
          <a:p>
            <a:r>
              <a:rPr lang="en-US" altLang="ja-JP" sz="3200" dirty="0" smtClean="0">
                <a:solidFill>
                  <a:srgbClr val="00B0F0"/>
                </a:solidFill>
              </a:rPr>
              <a:t>Summary of remaining discussion items regarding requirement and test method for HD </a:t>
            </a:r>
            <a:endParaRPr kumimoji="1" lang="ja-JP" altLang="en-US" sz="3200" dirty="0">
              <a:solidFill>
                <a:srgbClr val="00B0F0"/>
              </a:solidFill>
            </a:endParaRPr>
          </a:p>
        </p:txBody>
      </p:sp>
      <p:sp>
        <p:nvSpPr>
          <p:cNvPr id="4" name="スライド番号プレースホルダー 3"/>
          <p:cNvSpPr>
            <a:spLocks noGrp="1"/>
          </p:cNvSpPr>
          <p:nvPr>
            <p:ph type="sldNum" sz="quarter" idx="12"/>
          </p:nvPr>
        </p:nvSpPr>
        <p:spPr/>
        <p:txBody>
          <a:bodyPr/>
          <a:lstStyle/>
          <a:p>
            <a:fld id="{9BBEC892-7C9F-458D-BD17-42162B16C111}" type="slidenum">
              <a:rPr kumimoji="1" lang="ja-JP" altLang="en-US" smtClean="0"/>
              <a:t>5</a:t>
            </a:fld>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2887672173"/>
              </p:ext>
            </p:extLst>
          </p:nvPr>
        </p:nvGraphicFramePr>
        <p:xfrm>
          <a:off x="467544" y="1412776"/>
          <a:ext cx="8352931" cy="5076056"/>
        </p:xfrm>
        <a:graphic>
          <a:graphicData uri="http://schemas.openxmlformats.org/drawingml/2006/table">
            <a:tbl>
              <a:tblPr firstRow="1" bandRow="1">
                <a:tableStyleId>{5940675A-B579-460E-94D1-54222C63F5DA}</a:tableStyleId>
              </a:tblPr>
              <a:tblGrid>
                <a:gridCol w="504056"/>
                <a:gridCol w="3114227"/>
                <a:gridCol w="774206"/>
                <a:gridCol w="720080"/>
                <a:gridCol w="720081"/>
                <a:gridCol w="2520281"/>
              </a:tblGrid>
              <a:tr h="288032">
                <a:tc rowSpan="2">
                  <a:txBody>
                    <a:bodyPr/>
                    <a:lstStyle/>
                    <a:p>
                      <a:endParaRPr kumimoji="1" lang="ja-JP" altLang="en-US" dirty="0"/>
                    </a:p>
                  </a:txBody>
                  <a:tcPr/>
                </a:tc>
                <a:tc rowSpan="2">
                  <a:txBody>
                    <a:bodyPr/>
                    <a:lstStyle/>
                    <a:p>
                      <a:r>
                        <a:rPr kumimoji="1" lang="en-US" altLang="ja-JP" dirty="0" smtClean="0"/>
                        <a:t>               </a:t>
                      </a:r>
                    </a:p>
                    <a:p>
                      <a:r>
                        <a:rPr kumimoji="1" lang="en-US" altLang="ja-JP" dirty="0" smtClean="0"/>
                        <a:t>                    items</a:t>
                      </a:r>
                      <a:endParaRPr kumimoji="1" lang="ja-JP" altLang="en-US" dirty="0"/>
                    </a:p>
                  </a:txBody>
                  <a:tcPr/>
                </a:tc>
                <a:tc gridSpan="2">
                  <a:txBody>
                    <a:bodyPr/>
                    <a:lstStyle/>
                    <a:p>
                      <a:r>
                        <a:rPr kumimoji="1" lang="en-US" altLang="ja-JP" sz="1400" dirty="0" smtClean="0"/>
                        <a:t>Status of drafting</a:t>
                      </a:r>
                      <a:endParaRPr kumimoji="1" lang="ja-JP" altLang="en-US" sz="1400" dirty="0"/>
                    </a:p>
                  </a:txBody>
                  <a:tcPr/>
                </a:tc>
                <a:tc hMerge="1">
                  <a:txBody>
                    <a:bodyPr/>
                    <a:lstStyle/>
                    <a:p>
                      <a:endParaRPr kumimoji="1" lang="ja-JP" altLang="en-US" dirty="0"/>
                    </a:p>
                  </a:txBody>
                  <a:tcPr/>
                </a:tc>
                <a:tc rowSpan="2">
                  <a:txBody>
                    <a:bodyPr/>
                    <a:lstStyle/>
                    <a:p>
                      <a:endParaRPr kumimoji="1" lang="en-US" altLang="ja-JP" dirty="0" smtClean="0"/>
                    </a:p>
                    <a:p>
                      <a:r>
                        <a:rPr kumimoji="1" lang="en-US" altLang="ja-JP" dirty="0" smtClean="0"/>
                        <a:t>R100</a:t>
                      </a:r>
                      <a:endParaRPr kumimoji="1" lang="ja-JP" altLang="en-US" dirty="0"/>
                    </a:p>
                  </a:txBody>
                  <a:tcPr/>
                </a:tc>
                <a:tc rowSpan="2">
                  <a:txBody>
                    <a:bodyPr/>
                    <a:lstStyle/>
                    <a:p>
                      <a:r>
                        <a:rPr kumimoji="1" lang="en-US" altLang="ja-JP" dirty="0" smtClean="0"/>
                        <a:t>Related</a:t>
                      </a:r>
                      <a:r>
                        <a:rPr kumimoji="1" lang="en-US" altLang="ja-JP" baseline="0" dirty="0" smtClean="0"/>
                        <a:t> page of this PPT and </a:t>
                      </a:r>
                      <a:r>
                        <a:rPr kumimoji="1" lang="en-US" altLang="ja-JP" dirty="0" smtClean="0"/>
                        <a:t>Remarks</a:t>
                      </a:r>
                      <a:endParaRPr kumimoji="1" lang="ja-JP" altLang="en-US" dirty="0"/>
                    </a:p>
                  </a:txBody>
                  <a:tcPr/>
                </a:tc>
              </a:tr>
              <a:tr h="504056">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en-US" altLang="ja-JP" dirty="0" smtClean="0"/>
                        <a:t>China</a:t>
                      </a:r>
                      <a:endParaRPr kumimoji="1" lang="ja-JP" altLang="en-US" dirty="0"/>
                    </a:p>
                  </a:txBody>
                  <a:tcPr/>
                </a:tc>
                <a:tc>
                  <a:txBody>
                    <a:bodyPr/>
                    <a:lstStyle/>
                    <a:p>
                      <a:r>
                        <a:rPr kumimoji="1" lang="en-US" altLang="ja-JP" dirty="0" smtClean="0"/>
                        <a:t>OICA</a:t>
                      </a:r>
                      <a:endParaRPr kumimoji="1" lang="ja-JP" altLang="en-US" dirty="0"/>
                    </a:p>
                  </a:txBody>
                  <a:tcPr/>
                </a:tc>
                <a:tc vMerge="1">
                  <a:txBody>
                    <a:bodyPr/>
                    <a:lstStyle/>
                    <a:p>
                      <a:endParaRPr kumimoji="1" lang="ja-JP" altLang="en-US" dirty="0"/>
                    </a:p>
                  </a:txBody>
                  <a:tcPr/>
                </a:tc>
                <a:tc vMerge="1">
                  <a:txBody>
                    <a:bodyPr/>
                    <a:lstStyle/>
                    <a:p>
                      <a:endParaRPr kumimoji="1" lang="ja-JP" altLang="en-US" dirty="0"/>
                    </a:p>
                  </a:txBody>
                  <a:tcPr/>
                </a:tc>
              </a:tr>
              <a:tr h="907301">
                <a:tc>
                  <a:txBody>
                    <a:bodyPr/>
                    <a:lstStyle/>
                    <a:p>
                      <a:endParaRPr kumimoji="1" lang="ja-JP" altLang="en-US" sz="1600" dirty="0"/>
                    </a:p>
                  </a:txBody>
                  <a:tcPr/>
                </a:tc>
                <a:tc>
                  <a:txBody>
                    <a:bodyPr/>
                    <a:lstStyle/>
                    <a:p>
                      <a:r>
                        <a:rPr kumimoji="1" lang="en-US" altLang="ja-JP" sz="1600" u="sng" dirty="0" smtClean="0"/>
                        <a:t>Requirement : Protection</a:t>
                      </a:r>
                      <a:r>
                        <a:rPr kumimoji="1" lang="en-US" altLang="ja-JP" sz="1600" u="sng" baseline="0" dirty="0" smtClean="0"/>
                        <a:t> against direct contact </a:t>
                      </a:r>
                      <a:endParaRPr kumimoji="1" lang="en-US" altLang="ja-JP" sz="1600" u="sng" dirty="0" smtClean="0"/>
                    </a:p>
                    <a:p>
                      <a:r>
                        <a:rPr kumimoji="1" lang="en-US" altLang="ja-JP" sz="1600" i="1" dirty="0" smtClean="0"/>
                        <a:t>the exemption of direct contact for the conductive connection device on the roof, under the  vehicle for HD special.</a:t>
                      </a:r>
                      <a:endParaRPr kumimoji="1" lang="ja-JP" altLang="en-US" sz="1600" i="1" dirty="0"/>
                    </a:p>
                  </a:txBody>
                  <a:tcPr/>
                </a:tc>
                <a:tc>
                  <a:txBody>
                    <a:bodyPr/>
                    <a:lstStyle/>
                    <a:p>
                      <a:r>
                        <a:rPr kumimoji="1" lang="en-US" altLang="ja-JP" sz="1600" dirty="0" smtClean="0"/>
                        <a:t>NO</a:t>
                      </a:r>
                      <a:endParaRPr kumimoji="1" lang="ja-JP" altLang="en-US" sz="1600" dirty="0"/>
                    </a:p>
                  </a:txBody>
                  <a:tcPr/>
                </a:tc>
                <a:tc>
                  <a:txBody>
                    <a:bodyPr/>
                    <a:lstStyle/>
                    <a:p>
                      <a:r>
                        <a:rPr kumimoji="1" lang="en-US" altLang="ja-JP" sz="1600" dirty="0" smtClean="0"/>
                        <a:t>YES</a:t>
                      </a:r>
                      <a:endParaRPr kumimoji="1" lang="ja-JP" altLang="en-US" sz="1600" dirty="0"/>
                    </a:p>
                  </a:txBody>
                  <a:tcPr/>
                </a:tc>
                <a:tc>
                  <a:txBody>
                    <a:bodyPr/>
                    <a:lstStyle/>
                    <a:p>
                      <a:r>
                        <a:rPr kumimoji="1" lang="en-US" altLang="ja-JP" sz="1600" dirty="0" smtClean="0"/>
                        <a:t>NO</a:t>
                      </a:r>
                      <a:endParaRPr kumimoji="1" lang="ja-JP" altLang="en-US" sz="1600" dirty="0"/>
                    </a:p>
                  </a:txBody>
                  <a:tcPr/>
                </a:tc>
                <a:tc>
                  <a:txBody>
                    <a:bodyPr/>
                    <a:lstStyle/>
                    <a:p>
                      <a:r>
                        <a:rPr kumimoji="1" lang="en-US" altLang="ja-JP" sz="1600" dirty="0" smtClean="0"/>
                        <a:t>P.8,9,11,18,26,29</a:t>
                      </a:r>
                    </a:p>
                    <a:p>
                      <a:r>
                        <a:rPr kumimoji="1" lang="en-US" altLang="ja-JP" sz="1600" dirty="0" smtClean="0"/>
                        <a:t>To</a:t>
                      </a:r>
                      <a:r>
                        <a:rPr kumimoji="1" lang="en-US" altLang="ja-JP" sz="1600" baseline="0" dirty="0" smtClean="0"/>
                        <a:t> be decided in TF8</a:t>
                      </a:r>
                      <a:endParaRPr kumimoji="1" lang="ja-JP" altLang="en-US" sz="1600" dirty="0"/>
                    </a:p>
                  </a:txBody>
                  <a:tcPr/>
                </a:tc>
              </a:tr>
              <a:tr h="907301">
                <a:tc>
                  <a:txBody>
                    <a:bodyPr/>
                    <a:lstStyle/>
                    <a:p>
                      <a:endParaRPr kumimoji="1" lang="ja-JP" altLang="en-US" sz="1600" dirty="0"/>
                    </a:p>
                  </a:txBody>
                  <a:tcPr/>
                </a:tc>
                <a:tc>
                  <a:txBody>
                    <a:bodyPr/>
                    <a:lstStyle/>
                    <a:p>
                      <a:r>
                        <a:rPr kumimoji="1" lang="en-US" altLang="ja-JP" sz="1600" u="sng" dirty="0" smtClean="0"/>
                        <a:t>Requirement : Isolation resistance</a:t>
                      </a:r>
                    </a:p>
                    <a:p>
                      <a:r>
                        <a:rPr kumimoji="1" lang="en-US" altLang="ja-JP" sz="1600" i="1" dirty="0" smtClean="0"/>
                        <a:t>Mandatory of isolation monitoring system to be installed in all vehicles of HD</a:t>
                      </a:r>
                      <a:endParaRPr kumimoji="1" lang="ja-JP" altLang="en-US" sz="1600" i="1" dirty="0"/>
                    </a:p>
                  </a:txBody>
                  <a:tcPr/>
                </a:tc>
                <a:tc>
                  <a:txBody>
                    <a:bodyPr/>
                    <a:lstStyle/>
                    <a:p>
                      <a:r>
                        <a:rPr kumimoji="1" lang="en-US" altLang="ja-JP" sz="1600" dirty="0" smtClean="0"/>
                        <a:t>(YES)</a:t>
                      </a:r>
                      <a:endParaRPr kumimoji="1" lang="ja-JP" altLang="en-US" sz="1600" dirty="0"/>
                    </a:p>
                  </a:txBody>
                  <a:tcPr/>
                </a:tc>
                <a:tc>
                  <a:txBody>
                    <a:bodyPr/>
                    <a:lstStyle/>
                    <a:p>
                      <a:r>
                        <a:rPr kumimoji="1" lang="en-US" altLang="ja-JP" sz="1600" dirty="0" smtClean="0"/>
                        <a:t>NO</a:t>
                      </a:r>
                      <a:endParaRPr kumimoji="1" lang="ja-JP" altLang="en-US" sz="1600" dirty="0"/>
                    </a:p>
                  </a:txBody>
                  <a:tcPr/>
                </a:tc>
                <a:tc>
                  <a:txBody>
                    <a:bodyPr/>
                    <a:lstStyle/>
                    <a:p>
                      <a:r>
                        <a:rPr kumimoji="1" lang="en-US" altLang="ja-JP" sz="1600" dirty="0" smtClean="0"/>
                        <a:t>NO</a:t>
                      </a:r>
                      <a:endParaRPr kumimoji="1" lang="ja-JP" altLang="en-US" sz="1600" dirty="0"/>
                    </a:p>
                  </a:txBody>
                  <a:tcPr/>
                </a:tc>
                <a:tc>
                  <a:txBody>
                    <a:bodyPr/>
                    <a:lstStyle/>
                    <a:p>
                      <a:r>
                        <a:rPr kumimoji="1" lang="en-US" altLang="ja-JP" sz="1600" dirty="0" smtClean="0"/>
                        <a:t>P.27</a:t>
                      </a:r>
                    </a:p>
                    <a:p>
                      <a:r>
                        <a:rPr kumimoji="1" lang="en-US" altLang="ja-JP" sz="1600" dirty="0" smtClean="0"/>
                        <a:t>To be decided in TF8 based</a:t>
                      </a:r>
                      <a:r>
                        <a:rPr kumimoji="1" lang="en-US" altLang="ja-JP" sz="1600" baseline="0" dirty="0" smtClean="0"/>
                        <a:t> on TF1 outcome</a:t>
                      </a:r>
                      <a:endParaRPr kumimoji="1" lang="en-US" altLang="ja-JP" sz="1600" dirty="0" smtClean="0"/>
                    </a:p>
                    <a:p>
                      <a:endParaRPr kumimoji="1" lang="ja-JP" altLang="en-US" sz="1600" dirty="0"/>
                    </a:p>
                  </a:txBody>
                  <a:tcPr/>
                </a:tc>
              </a:tr>
              <a:tr h="907301">
                <a:tc>
                  <a:txBody>
                    <a:bodyPr/>
                    <a:lstStyle/>
                    <a:p>
                      <a:endParaRPr kumimoji="1" lang="ja-JP" altLang="en-US" sz="1600" dirty="0"/>
                    </a:p>
                  </a:txBody>
                  <a:tcPr/>
                </a:tc>
                <a:tc>
                  <a:txBody>
                    <a:bodyPr/>
                    <a:lstStyle/>
                    <a:p>
                      <a:r>
                        <a:rPr kumimoji="1" lang="en-US" altLang="ja-JP" sz="1600" i="0" u="sng" dirty="0" smtClean="0"/>
                        <a:t>Test method: Fire</a:t>
                      </a:r>
                      <a:r>
                        <a:rPr kumimoji="1" lang="en-US" altLang="ja-JP" sz="1600" i="0" u="sng" baseline="0" dirty="0" smtClean="0"/>
                        <a:t> resistance</a:t>
                      </a:r>
                    </a:p>
                    <a:p>
                      <a:r>
                        <a:rPr kumimoji="1" lang="en-US" altLang="ja-JP" sz="1600" i="1" u="none" baseline="0" dirty="0" smtClean="0"/>
                        <a:t>Burner test method for HD</a:t>
                      </a:r>
                      <a:endParaRPr kumimoji="1" lang="ja-JP" altLang="en-US" sz="1600" i="1" u="none" dirty="0"/>
                    </a:p>
                  </a:txBody>
                  <a:tcPr/>
                </a:tc>
                <a:tc>
                  <a:txBody>
                    <a:bodyPr/>
                    <a:lstStyle/>
                    <a:p>
                      <a:r>
                        <a:rPr kumimoji="1" lang="en-US" altLang="ja-JP" sz="1600" dirty="0" smtClean="0"/>
                        <a:t>(YES)</a:t>
                      </a:r>
                      <a:endParaRPr kumimoji="1" lang="ja-JP" altLang="en-US" sz="1600" dirty="0"/>
                    </a:p>
                  </a:txBody>
                  <a:tcPr/>
                </a:tc>
                <a:tc>
                  <a:txBody>
                    <a:bodyPr/>
                    <a:lstStyle/>
                    <a:p>
                      <a:r>
                        <a:rPr kumimoji="1" lang="en-US" altLang="ja-JP" sz="1600" dirty="0" smtClean="0"/>
                        <a:t>NO</a:t>
                      </a:r>
                      <a:endParaRPr kumimoji="1" lang="ja-JP" altLang="en-US" sz="1600" dirty="0"/>
                    </a:p>
                  </a:txBody>
                  <a:tcPr/>
                </a:tc>
                <a:tc>
                  <a:txBody>
                    <a:bodyPr/>
                    <a:lstStyle/>
                    <a:p>
                      <a:r>
                        <a:rPr kumimoji="1" lang="en-US" altLang="ja-JP" sz="1600" dirty="0" smtClean="0"/>
                        <a:t>NO</a:t>
                      </a:r>
                      <a:endParaRPr kumimoji="1" lang="ja-JP" altLang="en-US" sz="1600" dirty="0"/>
                    </a:p>
                  </a:txBody>
                  <a:tcPr/>
                </a:tc>
                <a:tc>
                  <a:txBody>
                    <a:bodyPr/>
                    <a:lstStyle/>
                    <a:p>
                      <a:r>
                        <a:rPr kumimoji="1" lang="en-US" altLang="ja-JP" sz="1600" dirty="0" smtClean="0"/>
                        <a:t>P.64, 66</a:t>
                      </a:r>
                    </a:p>
                    <a:p>
                      <a:r>
                        <a:rPr kumimoji="1" lang="en-US" altLang="ja-JP" sz="1600" dirty="0" smtClean="0"/>
                        <a:t>To be decided in TF8 based on TF7 outcome</a:t>
                      </a:r>
                    </a:p>
                    <a:p>
                      <a:endParaRPr kumimoji="1" lang="ja-JP" altLang="en-US" sz="1600" dirty="0"/>
                    </a:p>
                  </a:txBody>
                  <a:tcPr/>
                </a:tc>
              </a:tr>
              <a:tr h="399608">
                <a:tc gridSpan="6">
                  <a:txBody>
                    <a:bodyPr/>
                    <a:lstStyle/>
                    <a:p>
                      <a:r>
                        <a:rPr kumimoji="1" lang="en-US" altLang="ja-JP" sz="1600" dirty="0" smtClean="0"/>
                        <a:t>There are</a:t>
                      </a:r>
                      <a:r>
                        <a:rPr kumimoji="1" lang="en-US" altLang="ja-JP" sz="1600" baseline="0" dirty="0" smtClean="0"/>
                        <a:t> a lot of editorial or small technical matters to be harmonized in both drafts. (detailed is in each page in this PPT)   </a:t>
                      </a:r>
                      <a:endParaRPr kumimoji="1" lang="ja-JP" altLang="en-US" sz="1600" dirty="0"/>
                    </a:p>
                  </a:txBody>
                  <a:tcPr/>
                </a:tc>
                <a:tc hMerge="1">
                  <a:txBody>
                    <a:bodyPr/>
                    <a:lstStyle/>
                    <a:p>
                      <a:endParaRPr kumimoji="1" lang="ja-JP" altLang="en-US" sz="1600" i="1" u="none" dirty="0"/>
                    </a:p>
                  </a:txBody>
                  <a:tcPr/>
                </a:tc>
                <a:tc hMerge="1">
                  <a:txBody>
                    <a:bodyPr/>
                    <a:lstStyle/>
                    <a:p>
                      <a:endParaRPr kumimoji="1" lang="ja-JP" altLang="en-US" sz="1600" dirty="0"/>
                    </a:p>
                  </a:txBody>
                  <a:tcPr/>
                </a:tc>
                <a:tc hMerge="1">
                  <a:txBody>
                    <a:bodyPr/>
                    <a:lstStyle/>
                    <a:p>
                      <a:endParaRPr kumimoji="1" lang="ja-JP" altLang="en-US" sz="1600" dirty="0"/>
                    </a:p>
                  </a:txBody>
                  <a:tcPr/>
                </a:tc>
                <a:tc hMerge="1">
                  <a:txBody>
                    <a:bodyPr/>
                    <a:lstStyle/>
                    <a:p>
                      <a:endParaRPr kumimoji="1" lang="ja-JP" altLang="en-US" sz="1600" dirty="0"/>
                    </a:p>
                  </a:txBody>
                  <a:tcPr/>
                </a:tc>
                <a:tc hMerge="1">
                  <a:txBody>
                    <a:bodyPr/>
                    <a:lstStyle/>
                    <a:p>
                      <a:endParaRPr kumimoji="1" lang="ja-JP" altLang="en-US" sz="1600" dirty="0"/>
                    </a:p>
                  </a:txBody>
                  <a:tcPr/>
                </a:tc>
              </a:tr>
            </a:tbl>
          </a:graphicData>
        </a:graphic>
      </p:graphicFrame>
    </p:spTree>
    <p:extLst>
      <p:ext uri="{BB962C8B-B14F-4D97-AF65-F5344CB8AC3E}">
        <p14:creationId xmlns:p14="http://schemas.microsoft.com/office/powerpoint/2010/main" val="20857862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50</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a:t>
            </a:r>
            <a:r>
              <a:rPr lang="en-US" altLang="ja-JP" sz="2000" dirty="0" smtClean="0">
                <a:solidFill>
                  <a:srgbClr val="00B0F0"/>
                </a:solidFill>
              </a:rPr>
              <a:t>procedures  vibration</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071224293"/>
              </p:ext>
            </p:extLst>
          </p:nvPr>
        </p:nvGraphicFramePr>
        <p:xfrm>
          <a:off x="488231" y="411287"/>
          <a:ext cx="8208913" cy="265176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2.2.2.2.2.	The Tested-Device shall be firmly secured to the platform of the vibration machine in such a manner as to ensure that the vibrations are directly transmitted to the Tested-[</a:t>
                      </a:r>
                      <a:r>
                        <a:rPr kumimoji="1" lang="en-US" altLang="ja-JP" sz="1300" dirty="0" smtClean="0">
                          <a:solidFill>
                            <a:srgbClr val="FF0000"/>
                          </a:solidFill>
                          <a:latin typeface="CorpoS" pitchFamily="2" charset="0"/>
                        </a:rPr>
                        <a:t>Device; USA:EVS-03-05</a:t>
                      </a:r>
                      <a:r>
                        <a:rPr kumimoji="1" lang="ja-JP" altLang="en-US" sz="1300" dirty="0" smtClean="0">
                          <a:solidFill>
                            <a:srgbClr val="FF0000"/>
                          </a:solidFill>
                          <a:latin typeface="CorpoS" pitchFamily="2" charset="0"/>
                        </a:rPr>
                        <a:t>］</a:t>
                      </a:r>
                      <a:r>
                        <a:rPr kumimoji="1" lang="en-US" altLang="ja-JP" sz="1300" dirty="0" smtClean="0">
                          <a:solidFill>
                            <a:schemeClr val="tx1"/>
                          </a:solidFill>
                          <a:latin typeface="CorpoS" pitchFamily="2" charset="0"/>
                        </a:rPr>
                        <a:t>.</a:t>
                      </a:r>
                    </a:p>
                    <a:p>
                      <a:r>
                        <a:rPr kumimoji="1" lang="en-US" altLang="ja-JP" sz="1300" dirty="0" smtClean="0">
                          <a:solidFill>
                            <a:srgbClr val="FF0000"/>
                          </a:solidFill>
                          <a:latin typeface="CorpoS" pitchFamily="2" charset="0"/>
                        </a:rPr>
                        <a:t>[The Test-Device should be mounted with its original mounting points and holders as mounted in the vehicle. The holders should be firmly secured to the platform of the vibration machine in such a manner as to ensure that the vibrations are directly transmitted to the holders of the Tested-Device.]</a:t>
                      </a:r>
                      <a:endParaRPr kumimoji="1" lang="ja-JP" altLang="en-US" sz="13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A.99.4.1.5.2.2.2.	The Tested-Device shall be firmly secured to the platform of the vibration machine in such a manner as to ensure that the vibrations are directly transmitted to the Tested-Device. </a:t>
                      </a:r>
                    </a:p>
                    <a:p>
                      <a:r>
                        <a:rPr kumimoji="1" lang="en-US" altLang="ja-JP" sz="1300" dirty="0" smtClean="0">
                          <a:solidFill>
                            <a:srgbClr val="FF0000"/>
                          </a:solidFill>
                          <a:latin typeface="CorpoS" pitchFamily="2" charset="0"/>
                        </a:rPr>
                        <a:t>As an alternative the Test-Device may be mounted with its original mounting points and holders as mounted in the vehicle. The holders should be firmly secured to the platform of the vibration machine in such a manner as to ensure that the vibrations are directly transmitted to the holders of the Tested-Device</a:t>
                      </a:r>
                      <a:r>
                        <a:rPr kumimoji="1" lang="en-US" altLang="ja-JP" sz="1300" dirty="0" smtClean="0">
                          <a:solidFill>
                            <a:schemeClr val="tx1"/>
                          </a:solidFill>
                          <a:latin typeface="CorpoS" pitchFamily="2" charset="0"/>
                        </a:rPr>
                        <a:t>.</a:t>
                      </a:r>
                      <a:endParaRPr kumimoji="1" lang="ja-JP" altLang="en-US" sz="13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2.2. The tested-device shall be firmly secured to the platform of the vibration machine in such a manner as to ensure that the vibrations are directly transmitted to the tested-device.</a:t>
                      </a:r>
                      <a:endParaRPr kumimoji="1" lang="ja-JP" altLang="en-US" sz="1300" dirty="0">
                        <a:solidFill>
                          <a:schemeClr val="tx1"/>
                        </a:solidFill>
                        <a:latin typeface="CorpoS" pitchFamily="2" charset="0"/>
                      </a:endParaRPr>
                    </a:p>
                  </a:txBody>
                  <a:tcPr/>
                </a:tc>
              </a:tr>
            </a:tbl>
          </a:graphicData>
        </a:graphic>
      </p:graphicFrame>
      <p:sp>
        <p:nvSpPr>
          <p:cNvPr id="8" name="テキスト ボックス 7"/>
          <p:cNvSpPr txBox="1"/>
          <p:nvPr/>
        </p:nvSpPr>
        <p:spPr>
          <a:xfrm>
            <a:off x="467544" y="3924476"/>
            <a:ext cx="8229600" cy="646331"/>
          </a:xfrm>
          <a:prstGeom prst="rect">
            <a:avLst/>
          </a:prstGeom>
          <a:noFill/>
          <a:ln>
            <a:solidFill>
              <a:schemeClr val="accent1"/>
            </a:solidFill>
          </a:ln>
        </p:spPr>
        <p:txBody>
          <a:bodyPr wrap="square" rtlCol="0">
            <a:spAutoFit/>
          </a:bodyPr>
          <a:lstStyle/>
          <a:p>
            <a:r>
              <a:rPr kumimoji="1" lang="en-US" altLang="ja-JP" dirty="0" smtClean="0"/>
              <a:t>To be align with main part. </a:t>
            </a:r>
          </a:p>
          <a:p>
            <a:r>
              <a:rPr lang="en-US" altLang="ja-JP" dirty="0" smtClean="0"/>
              <a:t>China and OICA considered vehicle based mount to the platform but not aligned.</a:t>
            </a:r>
            <a:r>
              <a:rPr kumimoji="1" lang="en-US" altLang="ja-JP" dirty="0" smtClean="0"/>
              <a:t> </a:t>
            </a:r>
            <a:endParaRPr kumimoji="1" lang="ja-JP" altLang="en-US" dirty="0"/>
          </a:p>
        </p:txBody>
      </p:sp>
      <p:sp>
        <p:nvSpPr>
          <p:cNvPr id="6" name="下矢印 5"/>
          <p:cNvSpPr/>
          <p:nvPr/>
        </p:nvSpPr>
        <p:spPr>
          <a:xfrm>
            <a:off x="4361148" y="3429000"/>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189707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51</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a:t>
            </a:r>
            <a:r>
              <a:rPr lang="en-US" altLang="ja-JP" sz="2000" dirty="0" smtClean="0">
                <a:solidFill>
                  <a:srgbClr val="00B0F0"/>
                </a:solidFill>
              </a:rPr>
              <a:t>procedures vibration</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1873458481"/>
              </p:ext>
            </p:extLst>
          </p:nvPr>
        </p:nvGraphicFramePr>
        <p:xfrm>
          <a:off x="488231" y="411287"/>
          <a:ext cx="8208913" cy="60198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2.2.2.3.	Procedures</a:t>
                      </a:r>
                    </a:p>
                    <a:p>
                      <a:r>
                        <a:rPr kumimoji="1" lang="en-US" altLang="ja-JP" sz="1300" dirty="0" smtClean="0">
                          <a:solidFill>
                            <a:schemeClr val="tx1"/>
                          </a:solidFill>
                          <a:latin typeface="CorpoS" pitchFamily="2" charset="0"/>
                        </a:rPr>
                        <a:t>2.2.2.3.1.	General test conditions</a:t>
                      </a:r>
                      <a:endParaRPr kumimoji="1" lang="en-US" altLang="ja-JP" sz="1300" dirty="0">
                        <a:solidFill>
                          <a:schemeClr val="tx1"/>
                        </a:solidFill>
                        <a:latin typeface="CorpoS" pitchFamily="2" charset="0"/>
                      </a:endParaRPr>
                    </a:p>
                    <a:p>
                      <a:r>
                        <a:rPr kumimoji="1" lang="en-US" altLang="ja-JP" sz="1300" dirty="0" smtClean="0">
                          <a:solidFill>
                            <a:schemeClr val="tx1"/>
                          </a:solidFill>
                          <a:latin typeface="CorpoS" pitchFamily="2" charset="0"/>
                        </a:rPr>
                        <a:t>The following conditions shall apply to the Tested-Device: </a:t>
                      </a:r>
                    </a:p>
                    <a:p>
                      <a:r>
                        <a:rPr kumimoji="1" lang="en-US" altLang="ja-JP" sz="1300" dirty="0" smtClean="0">
                          <a:solidFill>
                            <a:schemeClr val="tx1"/>
                          </a:solidFill>
                          <a:latin typeface="CorpoS" pitchFamily="2" charset="0"/>
                        </a:rPr>
                        <a:t>(a)</a:t>
                      </a:r>
                      <a:r>
                        <a:rPr kumimoji="1" lang="en-US" altLang="ja-JP" sz="1300" dirty="0" smtClean="0">
                          <a:solidFill>
                            <a:srgbClr val="FF0000"/>
                          </a:solidFill>
                          <a:latin typeface="CorpoS" pitchFamily="2" charset="0"/>
                        </a:rPr>
                        <a:t>	the test shall be conducted at an ambient temperature of [20 ± 10 °C; USA:EVS-03-05</a:t>
                      </a:r>
                      <a:r>
                        <a:rPr kumimoji="1" lang="ja-JP" altLang="en-US" sz="1300" dirty="0" smtClean="0">
                          <a:solidFill>
                            <a:srgbClr val="FF0000"/>
                          </a:solidFill>
                          <a:latin typeface="CorpoS" pitchFamily="2" charset="0"/>
                        </a:rPr>
                        <a:t>］</a:t>
                      </a:r>
                      <a:r>
                        <a:rPr kumimoji="1" lang="en-US" altLang="ja-JP" sz="1300" dirty="0" smtClean="0">
                          <a:solidFill>
                            <a:srgbClr val="FF0000"/>
                          </a:solidFill>
                          <a:latin typeface="CorpoS" pitchFamily="2" charset="0"/>
                        </a:rPr>
                        <a:t>. </a:t>
                      </a:r>
                    </a:p>
                    <a:p>
                      <a:r>
                        <a:rPr kumimoji="1" lang="en-US" altLang="ja-JP" sz="1300" dirty="0" smtClean="0">
                          <a:solidFill>
                            <a:srgbClr val="FF0000"/>
                          </a:solidFill>
                          <a:latin typeface="CorpoS" pitchFamily="2" charset="0"/>
                        </a:rPr>
                        <a:t>(b)	at the beginning of the test, the SOC shall be adjusted to a value in the upper  [50%:US, Korea:EVS-03-13] of the normal operating SOC range of the Tested-Device.</a:t>
                      </a:r>
                    </a:p>
                    <a:p>
                      <a:endParaRPr kumimoji="1" lang="en-US" altLang="ja-JP" sz="1300" dirty="0" smtClean="0">
                        <a:solidFill>
                          <a:srgbClr val="FF0000"/>
                        </a:solidFill>
                        <a:latin typeface="CorpoS" pitchFamily="2" charset="0"/>
                      </a:endParaRPr>
                    </a:p>
                    <a:p>
                      <a:r>
                        <a:rPr kumimoji="1" lang="en-US" altLang="ja-JP" sz="1300" dirty="0" smtClean="0">
                          <a:solidFill>
                            <a:srgbClr val="FF0000"/>
                          </a:solidFill>
                          <a:latin typeface="CorpoS" pitchFamily="2" charset="0"/>
                        </a:rPr>
                        <a:t>[(b)	at the beginning of the test, the SOC shall be adjusted to a level of not less than 95% of the maximum of the normal operating SOC range of the Tested-Device at 20 ± 10 °C.  If the maximum of the normal operating SOC range is unclear, the SOC shall be adjusted to a level of not less than 95% of the maximum of the normal operating SOC range of available capacity of the Tested-Device at 20 ± 10 °C.; Japan:EVS-03-16]</a:t>
                      </a:r>
                    </a:p>
                    <a:p>
                      <a:r>
                        <a:rPr kumimoji="1" lang="en-US" altLang="ja-JP" sz="1300" dirty="0" smtClean="0">
                          <a:solidFill>
                            <a:schemeClr val="tx1"/>
                          </a:solidFill>
                          <a:latin typeface="CorpoS" pitchFamily="2" charset="0"/>
                        </a:rPr>
                        <a:t>(c)	at the beginning of the test, all protection devices which affect the function(s) of the Tested-Device that are relevant to the outcome of the test shall be operational.</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A.99.4.1.5.2.3.	Procedures</a:t>
                      </a:r>
                    </a:p>
                    <a:p>
                      <a:r>
                        <a:rPr kumimoji="1" lang="en-US" altLang="ja-JP" sz="1300" dirty="0" smtClean="0">
                          <a:solidFill>
                            <a:schemeClr val="tx1"/>
                          </a:solidFill>
                          <a:latin typeface="CorpoS" pitchFamily="2" charset="0"/>
                        </a:rPr>
                        <a:t>A.99.4.1.5.2.3.1.	General test conditions</a:t>
                      </a:r>
                    </a:p>
                    <a:p>
                      <a:r>
                        <a:rPr kumimoji="1" lang="en-US" altLang="ja-JP" sz="1300" dirty="0" smtClean="0">
                          <a:solidFill>
                            <a:schemeClr val="tx1"/>
                          </a:solidFill>
                          <a:latin typeface="CorpoS" pitchFamily="2" charset="0"/>
                        </a:rPr>
                        <a:t>(a)	the test shall be conducted at an ambient temperature of </a:t>
                      </a:r>
                      <a:r>
                        <a:rPr kumimoji="1" lang="en-US" altLang="ja-JP" sz="1300" dirty="0" smtClean="0">
                          <a:solidFill>
                            <a:srgbClr val="FF0000"/>
                          </a:solidFill>
                          <a:latin typeface="CorpoS" pitchFamily="2" charset="0"/>
                        </a:rPr>
                        <a:t>22 ± 5 °C</a:t>
                      </a:r>
                      <a:r>
                        <a:rPr kumimoji="1" lang="en-US" altLang="ja-JP" sz="1300" dirty="0" smtClean="0">
                          <a:solidFill>
                            <a:schemeClr val="tx1"/>
                          </a:solidFill>
                          <a:latin typeface="CorpoS" pitchFamily="2" charset="0"/>
                        </a:rPr>
                        <a:t>.</a:t>
                      </a:r>
                    </a:p>
                    <a:p>
                      <a:r>
                        <a:rPr kumimoji="1" lang="en-US" altLang="ja-JP" sz="1300" dirty="0" smtClean="0">
                          <a:solidFill>
                            <a:schemeClr val="tx1"/>
                          </a:solidFill>
                          <a:latin typeface="CorpoS" pitchFamily="2" charset="0"/>
                        </a:rPr>
                        <a:t>(b)	at the beginning of the test, the SOC shall be adjusted in accordance with the paragraph </a:t>
                      </a:r>
                      <a:r>
                        <a:rPr kumimoji="1" lang="en-US" altLang="ja-JP" sz="1300" dirty="0" smtClean="0">
                          <a:solidFill>
                            <a:srgbClr val="FF0000"/>
                          </a:solidFill>
                          <a:latin typeface="CorpoS" pitchFamily="2" charset="0"/>
                        </a:rPr>
                        <a:t>6.2.1.2.</a:t>
                      </a:r>
                    </a:p>
                    <a:p>
                      <a:r>
                        <a:rPr kumimoji="1" lang="en-US" altLang="ja-JP" sz="1300" dirty="0" smtClean="0">
                          <a:solidFill>
                            <a:schemeClr val="tx1"/>
                          </a:solidFill>
                          <a:latin typeface="CorpoS" pitchFamily="2" charset="0"/>
                        </a:rPr>
                        <a:t>(c)	at the beginning of the test, all protection devices which affect the function(s) of the Tested-Device that are relevant to the outcome of the test shall be operational.</a:t>
                      </a:r>
                      <a:endParaRPr kumimoji="1" lang="ja-JP" altLang="en-US" sz="13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3. Procedures</a:t>
                      </a:r>
                    </a:p>
                    <a:p>
                      <a:r>
                        <a:rPr kumimoji="1" lang="en-US" altLang="ja-JP" sz="1300" dirty="0" smtClean="0">
                          <a:solidFill>
                            <a:schemeClr val="tx1"/>
                          </a:solidFill>
                          <a:latin typeface="CorpoS" pitchFamily="2" charset="0"/>
                        </a:rPr>
                        <a:t>3.1. General test conditions</a:t>
                      </a:r>
                    </a:p>
                    <a:p>
                      <a:r>
                        <a:rPr kumimoji="1" lang="en-US" altLang="ja-JP" sz="1300" dirty="0" smtClean="0">
                          <a:solidFill>
                            <a:schemeClr val="tx1"/>
                          </a:solidFill>
                          <a:latin typeface="CorpoS" pitchFamily="2" charset="0"/>
                        </a:rPr>
                        <a:t>The following conditions shall apply to the tested-device:</a:t>
                      </a:r>
                    </a:p>
                    <a:p>
                      <a:r>
                        <a:rPr kumimoji="1" lang="en-US" altLang="ja-JP" sz="1300" dirty="0" smtClean="0">
                          <a:solidFill>
                            <a:schemeClr val="tx1"/>
                          </a:solidFill>
                          <a:latin typeface="CorpoS" pitchFamily="2" charset="0"/>
                        </a:rPr>
                        <a:t>(a) The test shall be conducted at an ambient temperature of </a:t>
                      </a:r>
                      <a:r>
                        <a:rPr kumimoji="1" lang="en-US" altLang="ja-JP" sz="1300" dirty="0" smtClean="0">
                          <a:solidFill>
                            <a:srgbClr val="FF0000"/>
                          </a:solidFill>
                          <a:latin typeface="CorpoS" pitchFamily="2" charset="0"/>
                        </a:rPr>
                        <a:t>20 ± 10 °C</a:t>
                      </a:r>
                      <a:r>
                        <a:rPr kumimoji="1" lang="en-US" altLang="ja-JP" sz="1300" dirty="0" smtClean="0">
                          <a:solidFill>
                            <a:schemeClr val="tx1"/>
                          </a:solidFill>
                          <a:latin typeface="CorpoS" pitchFamily="2" charset="0"/>
                        </a:rPr>
                        <a:t>,</a:t>
                      </a:r>
                    </a:p>
                    <a:p>
                      <a:r>
                        <a:rPr kumimoji="1" lang="en-US" altLang="ja-JP" sz="1300" dirty="0" smtClean="0">
                          <a:solidFill>
                            <a:schemeClr val="tx1"/>
                          </a:solidFill>
                          <a:latin typeface="CorpoS" pitchFamily="2" charset="0"/>
                        </a:rPr>
                        <a:t>(b) At the beginning of the test, the SOC shall be adjusted to a value </a:t>
                      </a:r>
                      <a:r>
                        <a:rPr kumimoji="1" lang="en-US" altLang="ja-JP" sz="1300" dirty="0" smtClean="0">
                          <a:solidFill>
                            <a:srgbClr val="FF0000"/>
                          </a:solidFill>
                          <a:latin typeface="CorpoS" pitchFamily="2" charset="0"/>
                        </a:rPr>
                        <a:t>in the upper 50 per cent of the normal operating SOC range of the tested-device,</a:t>
                      </a:r>
                    </a:p>
                    <a:p>
                      <a:r>
                        <a:rPr kumimoji="1" lang="en-US" altLang="ja-JP" sz="1300" dirty="0" smtClean="0">
                          <a:solidFill>
                            <a:schemeClr val="tx1"/>
                          </a:solidFill>
                          <a:latin typeface="CorpoS" pitchFamily="2" charset="0"/>
                        </a:rPr>
                        <a:t>(c) At the beginning of the test, all protection devices which affect the function(s) of the tested-device that are relevant to the outcome of the test shall be operational.</a:t>
                      </a:r>
                      <a:endParaRPr kumimoji="1" lang="ja-JP" altLang="en-US" sz="1300" dirty="0">
                        <a:solidFill>
                          <a:schemeClr val="tx1"/>
                        </a:solidFill>
                        <a:latin typeface="CorpoS" pitchFamily="2" charset="0"/>
                      </a:endParaRPr>
                    </a:p>
                  </a:txBody>
                  <a:tcPr/>
                </a:tc>
              </a:tr>
            </a:tbl>
          </a:graphicData>
        </a:graphic>
      </p:graphicFrame>
      <p:sp>
        <p:nvSpPr>
          <p:cNvPr id="8" name="テキスト ボックス 7"/>
          <p:cNvSpPr txBox="1"/>
          <p:nvPr/>
        </p:nvSpPr>
        <p:spPr>
          <a:xfrm>
            <a:off x="684746" y="6474419"/>
            <a:ext cx="6695566" cy="369332"/>
          </a:xfrm>
          <a:prstGeom prst="rect">
            <a:avLst/>
          </a:prstGeom>
          <a:noFill/>
          <a:ln>
            <a:solidFill>
              <a:schemeClr val="accent1"/>
            </a:solidFill>
          </a:ln>
        </p:spPr>
        <p:txBody>
          <a:bodyPr wrap="square" rtlCol="0">
            <a:spAutoFit/>
          </a:bodyPr>
          <a:lstStyle/>
          <a:p>
            <a:r>
              <a:rPr kumimoji="1" lang="en-US" altLang="ja-JP" dirty="0" smtClean="0"/>
              <a:t>To be align with main part reflecting TF6 outcome.  </a:t>
            </a:r>
            <a:endParaRPr kumimoji="1" lang="ja-JP" altLang="en-US" dirty="0"/>
          </a:p>
        </p:txBody>
      </p:sp>
      <p:sp>
        <p:nvSpPr>
          <p:cNvPr id="6" name="下矢印 5"/>
          <p:cNvSpPr/>
          <p:nvPr/>
        </p:nvSpPr>
        <p:spPr>
          <a:xfrm>
            <a:off x="4385779" y="6364264"/>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664188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52</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a:t>
            </a:r>
            <a:r>
              <a:rPr lang="en-US" altLang="ja-JP" sz="2000" dirty="0" smtClean="0">
                <a:solidFill>
                  <a:srgbClr val="00B0F0"/>
                </a:solidFill>
              </a:rPr>
              <a:t>procedures  vibration</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2089889130"/>
              </p:ext>
            </p:extLst>
          </p:nvPr>
        </p:nvGraphicFramePr>
        <p:xfrm>
          <a:off x="488231" y="411287"/>
          <a:ext cx="8208913" cy="4523322"/>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2.2.2.3.2.2	[Test procedures; USA:EVS-03-05</a:t>
                      </a:r>
                      <a:r>
                        <a:rPr kumimoji="1" lang="ja-JP" altLang="en-US" sz="1300" dirty="0" smtClean="0">
                          <a:solidFill>
                            <a:schemeClr val="tx1"/>
                          </a:solidFill>
                          <a:latin typeface="CorpoS" pitchFamily="2" charset="0"/>
                        </a:rPr>
                        <a:t>］</a:t>
                      </a:r>
                      <a:endParaRPr kumimoji="1" lang="en-US" altLang="ja-JP" sz="1300" dirty="0" smtClean="0">
                        <a:solidFill>
                          <a:schemeClr val="tx1"/>
                        </a:solidFill>
                        <a:latin typeface="CorpoS" pitchFamily="2" charset="0"/>
                      </a:endParaRPr>
                    </a:p>
                    <a:p>
                      <a:r>
                        <a:rPr kumimoji="1" lang="en-US" altLang="ja-JP" sz="1300" dirty="0" smtClean="0">
                          <a:solidFill>
                            <a:schemeClr val="tx1"/>
                          </a:solidFill>
                          <a:latin typeface="CorpoS" pitchFamily="2" charset="0"/>
                        </a:rPr>
                        <a:t>The Tested-Device shall be subjected to a vibration having a sinusoidal waveform with a logarithmic sweep between 7 Hz and 50 Hz and back to 7 Hz traversed in 15 minutes. This cycle shall be </a:t>
                      </a:r>
                      <a:r>
                        <a:rPr kumimoji="1" lang="en-US" altLang="ja-JP" sz="1300" dirty="0" smtClean="0">
                          <a:solidFill>
                            <a:srgbClr val="FF0000"/>
                          </a:solidFill>
                          <a:latin typeface="CorpoS" pitchFamily="2" charset="0"/>
                        </a:rPr>
                        <a:t>repeated [12 times for a total of 3 hours; USA:EVS-03-05</a:t>
                      </a:r>
                      <a:r>
                        <a:rPr kumimoji="1" lang="ja-JP" altLang="en-US" sz="1300" dirty="0" smtClean="0">
                          <a:solidFill>
                            <a:srgbClr val="FF0000"/>
                          </a:solidFill>
                          <a:latin typeface="CorpoS" pitchFamily="2" charset="0"/>
                        </a:rPr>
                        <a:t>］</a:t>
                      </a:r>
                      <a:r>
                        <a:rPr kumimoji="1" lang="ja-JP" altLang="en-US" sz="1300" dirty="0" smtClean="0">
                          <a:solidFill>
                            <a:schemeClr val="tx1"/>
                          </a:solidFill>
                          <a:latin typeface="CorpoS" pitchFamily="2" charset="0"/>
                        </a:rPr>
                        <a:t> </a:t>
                      </a:r>
                      <a:r>
                        <a:rPr kumimoji="1" lang="en-US" altLang="ja-JP" sz="1300" dirty="0" smtClean="0">
                          <a:solidFill>
                            <a:schemeClr val="tx1"/>
                          </a:solidFill>
                          <a:latin typeface="CorpoS" pitchFamily="2" charset="0"/>
                        </a:rPr>
                        <a:t>in the vertical direction of the mounting orientation of the REESS as specified by the manufacturer. </a:t>
                      </a:r>
                    </a:p>
                    <a:p>
                      <a:r>
                        <a:rPr kumimoji="1" lang="en-US" altLang="ja-JP" sz="1300" dirty="0" smtClean="0">
                          <a:solidFill>
                            <a:schemeClr val="tx1"/>
                          </a:solidFill>
                          <a:latin typeface="CorpoS" pitchFamily="2" charset="0"/>
                        </a:rPr>
                        <a:t>…….</a:t>
                      </a:r>
                    </a:p>
                    <a:p>
                      <a:r>
                        <a:rPr kumimoji="1" lang="en-US" altLang="ja-JP" sz="1300" dirty="0" smtClean="0">
                          <a:solidFill>
                            <a:schemeClr val="tx1"/>
                          </a:solidFill>
                          <a:latin typeface="CorpoS" pitchFamily="2" charset="0"/>
                        </a:rPr>
                        <a:t>After the vibration profile, a standard cycle as described in paragraph 2.2.1. shall be conducted, if not inhibited by the Tested-Device.</a:t>
                      </a:r>
                    </a:p>
                    <a:p>
                      <a:r>
                        <a:rPr kumimoji="1" lang="en-US" altLang="ja-JP" sz="1300" dirty="0" smtClean="0">
                          <a:solidFill>
                            <a:schemeClr val="tx1"/>
                          </a:solidFill>
                          <a:latin typeface="CorpoS" pitchFamily="2" charset="0"/>
                        </a:rPr>
                        <a:t>The test shall end with an observation period of [1 h; USA:EVS-03-05</a:t>
                      </a:r>
                      <a:r>
                        <a:rPr kumimoji="1" lang="ja-JP" altLang="en-US" sz="1300" dirty="0" smtClean="0">
                          <a:solidFill>
                            <a:schemeClr val="tx1"/>
                          </a:solidFill>
                          <a:latin typeface="CorpoS" pitchFamily="2" charset="0"/>
                        </a:rPr>
                        <a:t>］ </a:t>
                      </a:r>
                      <a:r>
                        <a:rPr kumimoji="1" lang="en-US" altLang="ja-JP" sz="1300" dirty="0" smtClean="0">
                          <a:solidFill>
                            <a:schemeClr val="tx1"/>
                          </a:solidFill>
                          <a:latin typeface="CorpoS" pitchFamily="2" charset="0"/>
                        </a:rPr>
                        <a:t>at the ambient temperature conditions of the test [environment. ; USA:EVS-03-05</a:t>
                      </a:r>
                      <a:r>
                        <a:rPr kumimoji="1" lang="ja-JP" altLang="en-US" sz="1300" dirty="0" smtClean="0">
                          <a:solidFill>
                            <a:schemeClr val="tx1"/>
                          </a:solidFill>
                          <a:latin typeface="CorpoS" pitchFamily="2" charset="0"/>
                        </a:rPr>
                        <a:t>］</a:t>
                      </a:r>
                      <a:endParaRPr kumimoji="1" lang="en-US" altLang="ja-JP" sz="1300" dirty="0" smtClean="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Same to China </a:t>
                      </a:r>
                      <a:r>
                        <a:rPr kumimoji="1" lang="en-US" altLang="ja-JP" sz="1300" dirty="0" smtClean="0">
                          <a:solidFill>
                            <a:srgbClr val="FF0000"/>
                          </a:solidFill>
                          <a:latin typeface="CorpoS" pitchFamily="2" charset="0"/>
                        </a:rPr>
                        <a:t>excluding “square brackets and USA:EVS-03-05”</a:t>
                      </a:r>
                      <a:endParaRPr kumimoji="1" lang="ja-JP" altLang="en-US" sz="13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3.2. Test Procedures</a:t>
                      </a:r>
                    </a:p>
                    <a:p>
                      <a:r>
                        <a:rPr kumimoji="1" lang="en-US" altLang="ja-JP" sz="1300" dirty="0" smtClean="0">
                          <a:solidFill>
                            <a:schemeClr val="tx1"/>
                          </a:solidFill>
                          <a:latin typeface="CorpoS" pitchFamily="2" charset="0"/>
                        </a:rPr>
                        <a:t>The tested-devices shall be subjected to a vibration having a sinusoidal waveform with a logarithmic sweep between 7 Hz and 50 Hz and back to 7 Hz traversed in 15 minutes. This cycle shall be repeated 12 times for a total of 3 hours in the vertical direction of the mounting orientation of the REESS as specified by the manufacturer.</a:t>
                      </a:r>
                    </a:p>
                    <a:p>
                      <a:r>
                        <a:rPr kumimoji="1" lang="en-US" altLang="ja-JP" sz="1300" dirty="0" smtClean="0">
                          <a:solidFill>
                            <a:schemeClr val="tx1"/>
                          </a:solidFill>
                          <a:latin typeface="CorpoS" pitchFamily="2" charset="0"/>
                        </a:rPr>
                        <a:t>………………..</a:t>
                      </a:r>
                    </a:p>
                    <a:p>
                      <a:r>
                        <a:rPr kumimoji="1" lang="en-US" altLang="ja-JP" sz="1300" dirty="0" smtClean="0">
                          <a:solidFill>
                            <a:schemeClr val="tx1"/>
                          </a:solidFill>
                          <a:latin typeface="CorpoS" pitchFamily="2" charset="0"/>
                        </a:rPr>
                        <a:t>After the vibration, a standard cycle as described in Annex 8 Appendix 1 shall be conducted, if not inhibited by the tested-device.</a:t>
                      </a:r>
                    </a:p>
                    <a:p>
                      <a:r>
                        <a:rPr kumimoji="1" lang="en-US" altLang="ja-JP" sz="1300" dirty="0" smtClean="0">
                          <a:solidFill>
                            <a:schemeClr val="tx1"/>
                          </a:solidFill>
                          <a:latin typeface="CorpoS" pitchFamily="2" charset="0"/>
                        </a:rPr>
                        <a:t>The test shall end with an observation period of 1 h at the ambient temperature conditions of the test environment.</a:t>
                      </a:r>
                      <a:endParaRPr kumimoji="1" lang="ja-JP" altLang="en-US" sz="1300" dirty="0">
                        <a:solidFill>
                          <a:schemeClr val="tx1"/>
                        </a:solidFill>
                        <a:latin typeface="CorpoS" pitchFamily="2" charset="0"/>
                      </a:endParaRPr>
                    </a:p>
                  </a:txBody>
                  <a:tcPr/>
                </a:tc>
              </a:tr>
            </a:tbl>
          </a:graphicData>
        </a:graphic>
      </p:graphicFrame>
      <p:sp>
        <p:nvSpPr>
          <p:cNvPr id="9" name="テキスト ボックス 8"/>
          <p:cNvSpPr txBox="1"/>
          <p:nvPr/>
        </p:nvSpPr>
        <p:spPr>
          <a:xfrm>
            <a:off x="483717" y="5521208"/>
            <a:ext cx="8229600" cy="646331"/>
          </a:xfrm>
          <a:prstGeom prst="rect">
            <a:avLst/>
          </a:prstGeom>
          <a:noFill/>
          <a:ln>
            <a:solidFill>
              <a:schemeClr val="accent1"/>
            </a:solidFill>
          </a:ln>
        </p:spPr>
        <p:txBody>
          <a:bodyPr wrap="square" rtlCol="0">
            <a:spAutoFit/>
          </a:bodyPr>
          <a:lstStyle/>
          <a:p>
            <a:r>
              <a:rPr kumimoji="1" lang="en-US" altLang="ja-JP" dirty="0" smtClean="0"/>
              <a:t>To be align with main part. (No difference between China , OICA  and R100 excluding square brackets in China draft) </a:t>
            </a:r>
            <a:endParaRPr kumimoji="1" lang="ja-JP" altLang="en-US" dirty="0"/>
          </a:p>
        </p:txBody>
      </p:sp>
      <p:sp>
        <p:nvSpPr>
          <p:cNvPr id="11" name="下矢印 10"/>
          <p:cNvSpPr/>
          <p:nvPr/>
        </p:nvSpPr>
        <p:spPr>
          <a:xfrm>
            <a:off x="4230043" y="5085184"/>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8856684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53</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Thermal shock and cycling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4047205707"/>
              </p:ext>
            </p:extLst>
          </p:nvPr>
        </p:nvGraphicFramePr>
        <p:xfrm>
          <a:off x="488231" y="411287"/>
          <a:ext cx="8208913" cy="3136482"/>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2.2.4.	Thermal shock and cycling test</a:t>
                      </a:r>
                    </a:p>
                    <a:p>
                      <a:r>
                        <a:rPr kumimoji="1" lang="en-US" altLang="ja-JP" sz="1300" dirty="0" smtClean="0">
                          <a:solidFill>
                            <a:schemeClr val="tx1"/>
                          </a:solidFill>
                          <a:latin typeface="CorpoS" pitchFamily="2" charset="0"/>
                        </a:rPr>
                        <a:t>2.2.4.1.	</a:t>
                      </a:r>
                      <a:r>
                        <a:rPr kumimoji="1" lang="en-US" altLang="ja-JP" sz="1300" dirty="0" smtClean="0">
                          <a:solidFill>
                            <a:srgbClr val="FF0000"/>
                          </a:solidFill>
                          <a:latin typeface="CorpoS" pitchFamily="2" charset="0"/>
                        </a:rPr>
                        <a:t>[Purpose; USA:EVS-03-05</a:t>
                      </a:r>
                      <a:r>
                        <a:rPr kumimoji="1" lang="ja-JP" altLang="en-US" sz="1300" dirty="0" smtClean="0">
                          <a:solidFill>
                            <a:srgbClr val="FF0000"/>
                          </a:solidFill>
                          <a:latin typeface="CorpoS" pitchFamily="2" charset="0"/>
                        </a:rPr>
                        <a:t>］</a:t>
                      </a:r>
                    </a:p>
                    <a:p>
                      <a:r>
                        <a:rPr kumimoji="1" lang="en-US" altLang="ja-JP" sz="1300" dirty="0" smtClean="0">
                          <a:solidFill>
                            <a:schemeClr val="tx1"/>
                          </a:solidFill>
                          <a:latin typeface="CorpoS" pitchFamily="2" charset="0"/>
                        </a:rPr>
                        <a:t>The purpose of this test is to verify the resistance of the REESS to sudden changes in temperature. The REESS shall undergo a specified number of temperature cycles, which start at ambient temperature followed by high and low temperature cycling. It simulates a rapid environmental temperature change which a REESS would likely experience during its life.</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Same to China </a:t>
                      </a:r>
                      <a:r>
                        <a:rPr kumimoji="1" lang="en-US" altLang="ja-JP" sz="1300" dirty="0" smtClean="0">
                          <a:solidFill>
                            <a:srgbClr val="FF0000"/>
                          </a:solidFill>
                          <a:latin typeface="CorpoS" pitchFamily="2" charset="0"/>
                        </a:rPr>
                        <a:t>excluding “square brackets and USA:EVS-03-05”</a:t>
                      </a:r>
                      <a:endParaRPr kumimoji="1" lang="en-US" altLang="ja-JP" sz="13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ANNEX 8B</a:t>
                      </a:r>
                    </a:p>
                    <a:p>
                      <a:r>
                        <a:rPr kumimoji="1" lang="en-US" altLang="ja-JP" sz="1300" dirty="0" smtClean="0">
                          <a:solidFill>
                            <a:schemeClr val="tx1"/>
                          </a:solidFill>
                          <a:latin typeface="CorpoS" pitchFamily="2" charset="0"/>
                        </a:rPr>
                        <a:t>THERMAL SHOCK AND CYCLING TEST</a:t>
                      </a:r>
                    </a:p>
                    <a:p>
                      <a:r>
                        <a:rPr kumimoji="1" lang="en-US" altLang="ja-JP" sz="1300" dirty="0" smtClean="0">
                          <a:solidFill>
                            <a:schemeClr val="tx1"/>
                          </a:solidFill>
                          <a:latin typeface="CorpoS" pitchFamily="2" charset="0"/>
                        </a:rPr>
                        <a:t>1. Purpose</a:t>
                      </a:r>
                    </a:p>
                    <a:p>
                      <a:r>
                        <a:rPr kumimoji="1" lang="en-US" altLang="ja-JP" sz="1300" dirty="0" smtClean="0">
                          <a:solidFill>
                            <a:schemeClr val="tx1"/>
                          </a:solidFill>
                          <a:latin typeface="CorpoS" pitchFamily="2" charset="0"/>
                        </a:rPr>
                        <a:t>The purpose of this test is to verify the resistance of the REESS to sudden changes in temperature. The REESS shall undergo a specified number of temperature cycles, which start at ambient temperature followed by high and low temperature cycling. It simulates a rapid environmental temperature change which a REESS would likely experience during its life.</a:t>
                      </a:r>
                      <a:endParaRPr kumimoji="1" lang="ja-JP" altLang="en-US" sz="1300" dirty="0">
                        <a:solidFill>
                          <a:schemeClr val="tx1"/>
                        </a:solidFill>
                        <a:latin typeface="CorpoS" pitchFamily="2" charset="0"/>
                      </a:endParaRPr>
                    </a:p>
                  </a:txBody>
                  <a:tcPr/>
                </a:tc>
              </a:tr>
            </a:tbl>
          </a:graphicData>
        </a:graphic>
      </p:graphicFrame>
      <p:sp>
        <p:nvSpPr>
          <p:cNvPr id="9" name="テキスト ボックス 8"/>
          <p:cNvSpPr txBox="1"/>
          <p:nvPr/>
        </p:nvSpPr>
        <p:spPr>
          <a:xfrm>
            <a:off x="398935" y="5949280"/>
            <a:ext cx="8229600" cy="646331"/>
          </a:xfrm>
          <a:prstGeom prst="rect">
            <a:avLst/>
          </a:prstGeom>
          <a:noFill/>
          <a:ln>
            <a:solidFill>
              <a:schemeClr val="accent1"/>
            </a:solidFill>
          </a:ln>
        </p:spPr>
        <p:txBody>
          <a:bodyPr wrap="square" rtlCol="0">
            <a:spAutoFit/>
          </a:bodyPr>
          <a:lstStyle/>
          <a:p>
            <a:r>
              <a:rPr kumimoji="1" lang="en-US" altLang="ja-JP" dirty="0" smtClean="0"/>
              <a:t>To be align with main part. (No difference between China , OICA  and R100 excluding square brackets in China draft) </a:t>
            </a:r>
            <a:endParaRPr kumimoji="1" lang="ja-JP" altLang="en-US" dirty="0"/>
          </a:p>
        </p:txBody>
      </p:sp>
      <p:sp>
        <p:nvSpPr>
          <p:cNvPr id="11" name="下矢印 10"/>
          <p:cNvSpPr/>
          <p:nvPr/>
        </p:nvSpPr>
        <p:spPr>
          <a:xfrm>
            <a:off x="4252157" y="5697227"/>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68802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54</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Thermal shock and cycling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1534701583"/>
              </p:ext>
            </p:extLst>
          </p:nvPr>
        </p:nvGraphicFramePr>
        <p:xfrm>
          <a:off x="488231" y="411287"/>
          <a:ext cx="8208913" cy="32461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2.2.4.2.	Installations</a:t>
                      </a:r>
                    </a:p>
                    <a:p>
                      <a:r>
                        <a:rPr kumimoji="1" lang="en-US" altLang="ja-JP" sz="1300" dirty="0" smtClean="0">
                          <a:solidFill>
                            <a:schemeClr val="tx1"/>
                          </a:solidFill>
                          <a:latin typeface="CorpoS" pitchFamily="2" charset="0"/>
                        </a:rPr>
                        <a:t>………</a:t>
                      </a:r>
                    </a:p>
                    <a:p>
                      <a:r>
                        <a:rPr kumimoji="1" lang="en-US" altLang="ja-JP" sz="1300" dirty="0" smtClean="0">
                          <a:solidFill>
                            <a:schemeClr val="tx1"/>
                          </a:solidFill>
                          <a:latin typeface="CorpoS" pitchFamily="2" charset="0"/>
                        </a:rPr>
                        <a:t>2.2.4.3.	Procedures </a:t>
                      </a:r>
                    </a:p>
                    <a:p>
                      <a:r>
                        <a:rPr kumimoji="1" lang="en-US" altLang="ja-JP" sz="1300" dirty="0" smtClean="0">
                          <a:solidFill>
                            <a:schemeClr val="tx1"/>
                          </a:solidFill>
                          <a:latin typeface="CorpoS" pitchFamily="2" charset="0"/>
                        </a:rPr>
                        <a:t>2.2.4.3.1.	General test conditions</a:t>
                      </a:r>
                    </a:p>
                    <a:p>
                      <a:r>
                        <a:rPr kumimoji="1" lang="en-US" altLang="ja-JP" sz="1300" dirty="0" smtClean="0">
                          <a:solidFill>
                            <a:schemeClr val="tx1"/>
                          </a:solidFill>
                          <a:latin typeface="CorpoS" pitchFamily="2" charset="0"/>
                        </a:rPr>
                        <a:t>………</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A.99.4.1.5.3.2.	Installations</a:t>
                      </a:r>
                    </a:p>
                    <a:p>
                      <a:r>
                        <a:rPr kumimoji="1" lang="en-US" altLang="ja-JP" sz="1300" dirty="0" smtClean="0">
                          <a:solidFill>
                            <a:schemeClr val="tx1"/>
                          </a:solidFill>
                          <a:latin typeface="CorpoS" pitchFamily="2" charset="0"/>
                        </a:rPr>
                        <a:t>………</a:t>
                      </a:r>
                    </a:p>
                    <a:p>
                      <a:r>
                        <a:rPr kumimoji="1" lang="en-US" altLang="ja-JP" sz="1300" dirty="0" smtClean="0">
                          <a:solidFill>
                            <a:schemeClr val="tx1"/>
                          </a:solidFill>
                          <a:latin typeface="CorpoS" pitchFamily="2" charset="0"/>
                        </a:rPr>
                        <a:t>A.99.4.1.5.3.3.	Procedure</a:t>
                      </a:r>
                    </a:p>
                    <a:p>
                      <a:r>
                        <a:rPr kumimoji="1" lang="en-US" altLang="ja-JP" sz="1300" dirty="0" smtClean="0">
                          <a:solidFill>
                            <a:schemeClr val="tx1"/>
                          </a:solidFill>
                          <a:latin typeface="CorpoS" pitchFamily="2" charset="0"/>
                        </a:rPr>
                        <a:t>A.99.4.1.5.3.3.1.	General test conditions</a:t>
                      </a:r>
                    </a:p>
                    <a:p>
                      <a:r>
                        <a:rPr kumimoji="1" lang="en-US" altLang="ja-JP" sz="1300" dirty="0" smtClean="0">
                          <a:solidFill>
                            <a:schemeClr val="tx1"/>
                          </a:solidFill>
                          <a:latin typeface="CorpoS" pitchFamily="2" charset="0"/>
                        </a:rPr>
                        <a:t>………</a:t>
                      </a:r>
                      <a:endParaRPr kumimoji="1" lang="en-US" altLang="ja-JP" sz="13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300" dirty="0" smtClean="0">
                          <a:solidFill>
                            <a:schemeClr val="tx1"/>
                          </a:solidFill>
                          <a:latin typeface="CorpoS" pitchFamily="2" charset="0"/>
                        </a:rPr>
                        <a:t>2. Installations</a:t>
                      </a:r>
                    </a:p>
                    <a:p>
                      <a:r>
                        <a:rPr kumimoji="1" lang="en-US" altLang="ja-JP" sz="1300" dirty="0" smtClean="0">
                          <a:solidFill>
                            <a:schemeClr val="tx1"/>
                          </a:solidFill>
                          <a:latin typeface="CorpoS" pitchFamily="2" charset="0"/>
                        </a:rPr>
                        <a:t>…………</a:t>
                      </a:r>
                    </a:p>
                    <a:p>
                      <a:r>
                        <a:rPr kumimoji="1" lang="en-US" altLang="ja-JP" sz="1300" dirty="0" smtClean="0">
                          <a:solidFill>
                            <a:schemeClr val="tx1"/>
                          </a:solidFill>
                          <a:latin typeface="CorpoS" pitchFamily="2" charset="0"/>
                        </a:rPr>
                        <a:t>3. Procedures</a:t>
                      </a:r>
                    </a:p>
                    <a:p>
                      <a:r>
                        <a:rPr kumimoji="1" lang="en-US" altLang="ja-JP" sz="1300" dirty="0" smtClean="0">
                          <a:solidFill>
                            <a:schemeClr val="tx1"/>
                          </a:solidFill>
                          <a:latin typeface="CorpoS" pitchFamily="2" charset="0"/>
                        </a:rPr>
                        <a:t>3.1. General test conditions</a:t>
                      </a:r>
                    </a:p>
                    <a:p>
                      <a:r>
                        <a:rPr kumimoji="1" lang="en-US" altLang="ja-JP" sz="1300" dirty="0" smtClean="0">
                          <a:solidFill>
                            <a:schemeClr val="tx1"/>
                          </a:solidFill>
                          <a:latin typeface="CorpoS" pitchFamily="2" charset="0"/>
                        </a:rPr>
                        <a:t>…………</a:t>
                      </a:r>
                    </a:p>
                  </a:txBody>
                  <a:tcPr/>
                </a:tc>
              </a:tr>
            </a:tbl>
          </a:graphicData>
        </a:graphic>
      </p:graphicFrame>
      <p:sp>
        <p:nvSpPr>
          <p:cNvPr id="8" name="テキスト ボックス 7"/>
          <p:cNvSpPr txBox="1"/>
          <p:nvPr/>
        </p:nvSpPr>
        <p:spPr>
          <a:xfrm>
            <a:off x="684746" y="4907307"/>
            <a:ext cx="6695566" cy="369332"/>
          </a:xfrm>
          <a:prstGeom prst="rect">
            <a:avLst/>
          </a:prstGeom>
          <a:noFill/>
          <a:ln>
            <a:solidFill>
              <a:schemeClr val="accent1"/>
            </a:solidFill>
          </a:ln>
        </p:spPr>
        <p:txBody>
          <a:bodyPr wrap="square" rtlCol="0">
            <a:spAutoFit/>
          </a:bodyPr>
          <a:lstStyle/>
          <a:p>
            <a:r>
              <a:rPr kumimoji="1" lang="en-US" altLang="ja-JP" dirty="0" smtClean="0"/>
              <a:t>To be align with main part reflecting TF6 outcome.  </a:t>
            </a:r>
            <a:endParaRPr kumimoji="1" lang="ja-JP" altLang="en-US" dirty="0"/>
          </a:p>
        </p:txBody>
      </p:sp>
      <p:sp>
        <p:nvSpPr>
          <p:cNvPr id="12" name="下矢印 11"/>
          <p:cNvSpPr/>
          <p:nvPr/>
        </p:nvSpPr>
        <p:spPr>
          <a:xfrm>
            <a:off x="4032529" y="4544960"/>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127075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55</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Thermal shock and cycling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761285726"/>
              </p:ext>
            </p:extLst>
          </p:nvPr>
        </p:nvGraphicFramePr>
        <p:xfrm>
          <a:off x="488231" y="411287"/>
          <a:ext cx="8208913" cy="57607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200" dirty="0" smtClean="0">
                          <a:solidFill>
                            <a:schemeClr val="tx1"/>
                          </a:solidFill>
                          <a:latin typeface="CorpoS" pitchFamily="2" charset="0"/>
                        </a:rPr>
                        <a:t>2.2.4.3.2.	Test procedure</a:t>
                      </a:r>
                    </a:p>
                    <a:p>
                      <a:r>
                        <a:rPr kumimoji="1" lang="en-US" altLang="ja-JP" sz="1200" dirty="0" smtClean="0">
                          <a:solidFill>
                            <a:schemeClr val="tx1"/>
                          </a:solidFill>
                          <a:latin typeface="CorpoS" pitchFamily="2" charset="0"/>
                        </a:rPr>
                        <a:t>The Tested-Device shall be stored for at least six hours at a test temperature equal to [</a:t>
                      </a:r>
                      <a:r>
                        <a:rPr kumimoji="1" lang="en-US" altLang="ja-JP" sz="1200" dirty="0" smtClean="0">
                          <a:solidFill>
                            <a:srgbClr val="FF0000"/>
                          </a:solidFill>
                          <a:latin typeface="CorpoS" pitchFamily="2" charset="0"/>
                        </a:rPr>
                        <a:t>60 ± 2 °C; USA:EVS-03-05</a:t>
                      </a:r>
                      <a:r>
                        <a:rPr kumimoji="1" lang="ja-JP" altLang="en-US" sz="1200" dirty="0" smtClean="0">
                          <a:solidFill>
                            <a:srgbClr val="FF0000"/>
                          </a:solidFill>
                          <a:latin typeface="CorpoS" pitchFamily="2" charset="0"/>
                        </a:rPr>
                        <a:t>］</a:t>
                      </a:r>
                      <a:r>
                        <a:rPr kumimoji="1" lang="en-US" altLang="ja-JP" sz="1200" dirty="0" smtClean="0">
                          <a:solidFill>
                            <a:schemeClr val="tx1"/>
                          </a:solidFill>
                          <a:latin typeface="CorpoS" pitchFamily="2" charset="0"/>
                        </a:rPr>
                        <a:t>or higher if requested by the manufacturer, followed by storage for at least six hours at a test temperature equal to -40 ± 2°C or lower if requested by the manufacturer. The maximum time interval between test temperature extremes shall be 30 minutes. This procedure shall be repeated until </a:t>
                      </a:r>
                      <a:r>
                        <a:rPr kumimoji="1" lang="en-US" altLang="ja-JP" sz="1200" dirty="0" smtClean="0">
                          <a:solidFill>
                            <a:srgbClr val="FF0000"/>
                          </a:solidFill>
                          <a:latin typeface="CorpoS" pitchFamily="2" charset="0"/>
                        </a:rPr>
                        <a:t>[a minimum of 5 total cycles; USA:EVS-03-05</a:t>
                      </a:r>
                      <a:r>
                        <a:rPr kumimoji="1" lang="ja-JP" altLang="en-US" sz="1200" dirty="0" smtClean="0">
                          <a:solidFill>
                            <a:srgbClr val="FF0000"/>
                          </a:solidFill>
                          <a:latin typeface="CorpoS" pitchFamily="2" charset="0"/>
                        </a:rPr>
                        <a:t>］</a:t>
                      </a:r>
                      <a:r>
                        <a:rPr kumimoji="1" lang="ja-JP" altLang="en-US" sz="1200" dirty="0" smtClean="0">
                          <a:solidFill>
                            <a:schemeClr val="tx1"/>
                          </a:solidFill>
                          <a:latin typeface="CorpoS" pitchFamily="2" charset="0"/>
                        </a:rPr>
                        <a:t> </a:t>
                      </a:r>
                      <a:r>
                        <a:rPr kumimoji="1" lang="en-US" altLang="ja-JP" sz="1200" dirty="0" smtClean="0">
                          <a:solidFill>
                            <a:schemeClr val="tx1"/>
                          </a:solidFill>
                          <a:latin typeface="CorpoS" pitchFamily="2" charset="0"/>
                        </a:rPr>
                        <a:t>are completed, after which the Tested-Device shall be stored for 24 hours at an ambient temperature of [</a:t>
                      </a:r>
                      <a:r>
                        <a:rPr kumimoji="1" lang="en-US" altLang="ja-JP" sz="1200" dirty="0" smtClean="0">
                          <a:solidFill>
                            <a:srgbClr val="FF0000"/>
                          </a:solidFill>
                          <a:latin typeface="CorpoS" pitchFamily="2" charset="0"/>
                        </a:rPr>
                        <a:t>20 ± 10 °C; USA:EVS-03-05</a:t>
                      </a:r>
                      <a:r>
                        <a:rPr kumimoji="1" lang="ja-JP" altLang="en-US" sz="1200" dirty="0" smtClean="0">
                          <a:solidFill>
                            <a:srgbClr val="FF0000"/>
                          </a:solidFill>
                          <a:latin typeface="CorpoS" pitchFamily="2" charset="0"/>
                        </a:rPr>
                        <a:t>］</a:t>
                      </a:r>
                      <a:r>
                        <a:rPr kumimoji="1" lang="en-US" altLang="ja-JP" sz="1200" dirty="0" smtClean="0">
                          <a:solidFill>
                            <a:schemeClr val="tx1"/>
                          </a:solidFill>
                          <a:latin typeface="CorpoS" pitchFamily="2" charset="0"/>
                        </a:rPr>
                        <a:t>.</a:t>
                      </a:r>
                    </a:p>
                    <a:p>
                      <a:r>
                        <a:rPr kumimoji="1" lang="en-US" altLang="ja-JP" sz="1200" dirty="0" smtClean="0">
                          <a:solidFill>
                            <a:schemeClr val="tx1"/>
                          </a:solidFill>
                          <a:latin typeface="CorpoS" pitchFamily="2" charset="0"/>
                        </a:rPr>
                        <a:t>After the storage for 24 hours, a standard cycle as described in paragraph 2.2.1. shall be conducted, if not inhibited by the Tested-Device. </a:t>
                      </a:r>
                    </a:p>
                    <a:p>
                      <a:r>
                        <a:rPr kumimoji="1" lang="en-US" altLang="ja-JP" sz="1200" dirty="0" smtClean="0">
                          <a:solidFill>
                            <a:schemeClr val="tx1"/>
                          </a:solidFill>
                          <a:latin typeface="CorpoS" pitchFamily="2" charset="0"/>
                        </a:rPr>
                        <a:t>The test shall end with an observation </a:t>
                      </a:r>
                      <a:r>
                        <a:rPr kumimoji="1" lang="en-US" altLang="ja-JP" sz="1200" dirty="0" smtClean="0">
                          <a:solidFill>
                            <a:srgbClr val="FF0000"/>
                          </a:solidFill>
                          <a:latin typeface="CorpoS" pitchFamily="2" charset="0"/>
                        </a:rPr>
                        <a:t>[period of 1 h; USA:EVS-03-05</a:t>
                      </a:r>
                      <a:r>
                        <a:rPr kumimoji="1" lang="ja-JP" altLang="en-US" sz="1200" dirty="0" smtClean="0">
                          <a:solidFill>
                            <a:srgbClr val="FF0000"/>
                          </a:solidFill>
                          <a:latin typeface="CorpoS" pitchFamily="2" charset="0"/>
                        </a:rPr>
                        <a:t>］ </a:t>
                      </a:r>
                      <a:r>
                        <a:rPr kumimoji="1" lang="en-US" altLang="ja-JP" sz="1200" dirty="0" smtClean="0">
                          <a:solidFill>
                            <a:schemeClr val="tx1"/>
                          </a:solidFill>
                          <a:latin typeface="CorpoS" pitchFamily="2" charset="0"/>
                        </a:rPr>
                        <a:t>at the ambient temperature conditions of the test environment.</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200" dirty="0" smtClean="0">
                          <a:solidFill>
                            <a:schemeClr val="tx1"/>
                          </a:solidFill>
                          <a:latin typeface="CorpoS" pitchFamily="2" charset="0"/>
                        </a:rPr>
                        <a:t>A.99.4.1.5.3.3.2.	Test procedure</a:t>
                      </a:r>
                    </a:p>
                    <a:p>
                      <a:r>
                        <a:rPr kumimoji="1" lang="en-US" altLang="ja-JP" sz="1200" dirty="0" smtClean="0">
                          <a:solidFill>
                            <a:schemeClr val="tx1"/>
                          </a:solidFill>
                          <a:latin typeface="CorpoS" pitchFamily="2" charset="0"/>
                        </a:rPr>
                        <a:t>The Tested-Device shall be stored for at least six hours at a test temperature equal to 60 ± 2 °C or higher if requested by the manufacturer, followed by storage for at least six hours at a test temperature equal to -40 ± 2°C or lower if requested by the manufacturer. The maximum time interval between test temperature extremes shall be 30 minutes. This procedure shall be repeated until a minimum of 5 total cycles are completed, after which the Tested-Device shall be stored for 24 hours at an ambient temperature of  </a:t>
                      </a:r>
                      <a:r>
                        <a:rPr kumimoji="1" lang="en-US" altLang="ja-JP" sz="1200" dirty="0" smtClean="0">
                          <a:solidFill>
                            <a:srgbClr val="FF0000"/>
                          </a:solidFill>
                          <a:latin typeface="CorpoS" pitchFamily="2" charset="0"/>
                        </a:rPr>
                        <a:t>22 ± 5</a:t>
                      </a:r>
                      <a:r>
                        <a:rPr kumimoji="1" lang="en-US" altLang="ja-JP" sz="1200" dirty="0" smtClean="0">
                          <a:solidFill>
                            <a:schemeClr val="tx1"/>
                          </a:solidFill>
                          <a:latin typeface="CorpoS" pitchFamily="2" charset="0"/>
                        </a:rPr>
                        <a:t> °C.</a:t>
                      </a:r>
                    </a:p>
                    <a:p>
                      <a:r>
                        <a:rPr kumimoji="1" lang="en-US" altLang="ja-JP" sz="1200" dirty="0" smtClean="0">
                          <a:solidFill>
                            <a:schemeClr val="tx1"/>
                          </a:solidFill>
                          <a:latin typeface="CorpoS" pitchFamily="2" charset="0"/>
                        </a:rPr>
                        <a:t>After the storage for 24 hours, a standard cycle as described in paragraph A.99.4.1.5.1. shall be conducted, if not inhibited by the Tested-Device. </a:t>
                      </a:r>
                    </a:p>
                    <a:p>
                      <a:r>
                        <a:rPr kumimoji="1" lang="en-US" altLang="ja-JP" sz="1200" dirty="0" smtClean="0">
                          <a:solidFill>
                            <a:schemeClr val="tx1"/>
                          </a:solidFill>
                          <a:latin typeface="CorpoS" pitchFamily="2" charset="0"/>
                        </a:rPr>
                        <a:t>The test shall end with an observation period of </a:t>
                      </a:r>
                      <a:r>
                        <a:rPr kumimoji="1" lang="en-US" altLang="ja-JP" sz="1200" dirty="0" smtClean="0">
                          <a:solidFill>
                            <a:srgbClr val="FF0000"/>
                          </a:solidFill>
                          <a:latin typeface="CorpoS" pitchFamily="2" charset="0"/>
                        </a:rPr>
                        <a:t>1 h</a:t>
                      </a:r>
                      <a:r>
                        <a:rPr kumimoji="1" lang="en-US" altLang="ja-JP" sz="1200" dirty="0" smtClean="0">
                          <a:solidFill>
                            <a:schemeClr val="tx1"/>
                          </a:solidFill>
                          <a:latin typeface="CorpoS" pitchFamily="2" charset="0"/>
                        </a:rPr>
                        <a:t> at the ambient temperature conditions of the test environment.</a:t>
                      </a:r>
                      <a:endParaRPr kumimoji="1" lang="en-US" altLang="ja-JP" sz="12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200" dirty="0" smtClean="0">
                          <a:solidFill>
                            <a:schemeClr val="tx1"/>
                          </a:solidFill>
                          <a:latin typeface="CorpoS" pitchFamily="2" charset="0"/>
                        </a:rPr>
                        <a:t>3.2. Test Procedure</a:t>
                      </a:r>
                    </a:p>
                    <a:p>
                      <a:r>
                        <a:rPr kumimoji="1" lang="en-US" altLang="ja-JP" sz="1200" dirty="0" smtClean="0">
                          <a:solidFill>
                            <a:schemeClr val="tx1"/>
                          </a:solidFill>
                          <a:latin typeface="CorpoS" pitchFamily="2" charset="0"/>
                        </a:rPr>
                        <a:t>The tested-device shall be stored for at least six hours at a test temperature equal to 60 ± 2 °C or higher if requested by the manufacturer, followed by storage for at least six hours at a test temperature equal to -40 ± 2°C or lower if requested by the manufacturer. The maximum time interval between test temperature extremes shall be 30 minutes. This procedure shall be repeated until a minimum of 5 total</a:t>
                      </a:r>
                    </a:p>
                    <a:p>
                      <a:r>
                        <a:rPr kumimoji="1" lang="en-US" altLang="ja-JP" sz="1200" dirty="0" smtClean="0">
                          <a:solidFill>
                            <a:schemeClr val="tx1"/>
                          </a:solidFill>
                          <a:latin typeface="CorpoS" pitchFamily="2" charset="0"/>
                        </a:rPr>
                        <a:t>cycles are completed, after which the tested-device shall be stored for 24 hours at an ambient temperature of </a:t>
                      </a:r>
                      <a:r>
                        <a:rPr kumimoji="1" lang="en-US" altLang="ja-JP" sz="1200" dirty="0" smtClean="0">
                          <a:solidFill>
                            <a:srgbClr val="FF0000"/>
                          </a:solidFill>
                          <a:latin typeface="CorpoS" pitchFamily="2" charset="0"/>
                        </a:rPr>
                        <a:t>20 ± 10 </a:t>
                      </a:r>
                      <a:r>
                        <a:rPr kumimoji="1" lang="en-US" altLang="ja-JP" sz="1200" dirty="0" smtClean="0">
                          <a:solidFill>
                            <a:schemeClr val="tx1"/>
                          </a:solidFill>
                          <a:latin typeface="CorpoS" pitchFamily="2" charset="0"/>
                        </a:rPr>
                        <a:t>°C.</a:t>
                      </a:r>
                    </a:p>
                    <a:p>
                      <a:r>
                        <a:rPr kumimoji="1" lang="en-US" altLang="ja-JP" sz="1200" dirty="0" smtClean="0">
                          <a:solidFill>
                            <a:schemeClr val="tx1"/>
                          </a:solidFill>
                          <a:latin typeface="CorpoS" pitchFamily="2" charset="0"/>
                        </a:rPr>
                        <a:t>After the storage for 24 hours, a standard cycle as described in Annex 8, Appendix 1 shall be conducted, if not inhibited by the tested-device.</a:t>
                      </a:r>
                    </a:p>
                    <a:p>
                      <a:r>
                        <a:rPr kumimoji="1" lang="en-US" altLang="ja-JP" sz="1200" dirty="0" smtClean="0">
                          <a:solidFill>
                            <a:schemeClr val="tx1"/>
                          </a:solidFill>
                          <a:latin typeface="CorpoS" pitchFamily="2" charset="0"/>
                        </a:rPr>
                        <a:t>The test shall end with an observation period of </a:t>
                      </a:r>
                      <a:r>
                        <a:rPr kumimoji="1" lang="en-US" altLang="ja-JP" sz="1200" dirty="0" smtClean="0">
                          <a:solidFill>
                            <a:srgbClr val="FF0000"/>
                          </a:solidFill>
                          <a:latin typeface="CorpoS" pitchFamily="2" charset="0"/>
                        </a:rPr>
                        <a:t>1 h</a:t>
                      </a:r>
                      <a:r>
                        <a:rPr kumimoji="1" lang="en-US" altLang="ja-JP" sz="1200" dirty="0" smtClean="0">
                          <a:solidFill>
                            <a:schemeClr val="tx1"/>
                          </a:solidFill>
                          <a:latin typeface="CorpoS" pitchFamily="2" charset="0"/>
                        </a:rPr>
                        <a:t> at the ambient temperature conditions of the test environment.</a:t>
                      </a:r>
                      <a:endParaRPr kumimoji="1" lang="ja-JP" altLang="en-US" sz="1200" dirty="0">
                        <a:solidFill>
                          <a:schemeClr val="tx1"/>
                        </a:solidFill>
                        <a:latin typeface="CorpoS" pitchFamily="2" charset="0"/>
                      </a:endParaRPr>
                    </a:p>
                  </a:txBody>
                  <a:tcPr/>
                </a:tc>
              </a:tr>
            </a:tbl>
          </a:graphicData>
        </a:graphic>
      </p:graphicFrame>
      <p:sp>
        <p:nvSpPr>
          <p:cNvPr id="12" name="下矢印 11"/>
          <p:cNvSpPr/>
          <p:nvPr/>
        </p:nvSpPr>
        <p:spPr>
          <a:xfrm>
            <a:off x="4361148" y="6098995"/>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657857" y="6309320"/>
            <a:ext cx="6695566" cy="369332"/>
          </a:xfrm>
          <a:prstGeom prst="rect">
            <a:avLst/>
          </a:prstGeom>
          <a:noFill/>
          <a:ln>
            <a:solidFill>
              <a:schemeClr val="accent1"/>
            </a:solidFill>
          </a:ln>
        </p:spPr>
        <p:txBody>
          <a:bodyPr wrap="square" rtlCol="0">
            <a:spAutoFit/>
          </a:bodyPr>
          <a:lstStyle/>
          <a:p>
            <a:r>
              <a:rPr kumimoji="1" lang="en-US" altLang="ja-JP" dirty="0" smtClean="0"/>
              <a:t>To be align with main part reflecting TF6 outcome.  </a:t>
            </a:r>
            <a:endParaRPr kumimoji="1" lang="ja-JP" altLang="en-US" dirty="0"/>
          </a:p>
        </p:txBody>
      </p:sp>
    </p:spTree>
    <p:extLst>
      <p:ext uri="{BB962C8B-B14F-4D97-AF65-F5344CB8AC3E}">
        <p14:creationId xmlns:p14="http://schemas.microsoft.com/office/powerpoint/2010/main" val="29604314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56</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Mechanical shock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1516436241"/>
              </p:ext>
            </p:extLst>
          </p:nvPr>
        </p:nvGraphicFramePr>
        <p:xfrm>
          <a:off x="488231" y="411287"/>
          <a:ext cx="8208913" cy="34442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2.2.3               Mechanical shock test     </a:t>
                      </a:r>
                    </a:p>
                    <a:p>
                      <a:r>
                        <a:rPr kumimoji="1" lang="en-US" altLang="ja-JP" sz="1600" dirty="0" smtClean="0">
                          <a:solidFill>
                            <a:schemeClr val="tx1"/>
                          </a:solidFill>
                          <a:latin typeface="CorpoS" pitchFamily="2" charset="0"/>
                        </a:rPr>
                        <a:t>2.2.3.1.	Purpose</a:t>
                      </a:r>
                    </a:p>
                    <a:p>
                      <a:r>
                        <a:rPr kumimoji="1" lang="en-US" altLang="ja-JP" sz="1600" dirty="0" smtClean="0">
                          <a:solidFill>
                            <a:schemeClr val="tx1"/>
                          </a:solidFill>
                          <a:latin typeface="CorpoS" pitchFamily="2" charset="0"/>
                        </a:rPr>
                        <a:t>The purpose of this test is to verify the safety performance of the REESS </a:t>
                      </a:r>
                      <a:r>
                        <a:rPr kumimoji="1" lang="en-US" altLang="ja-JP" sz="1600" dirty="0" smtClean="0">
                          <a:solidFill>
                            <a:srgbClr val="FF0000"/>
                          </a:solidFill>
                          <a:latin typeface="CorpoS" pitchFamily="2" charset="0"/>
                        </a:rPr>
                        <a:t>under inertial loads which may occur during a vehicle crash. </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A.99.4.1.5.4.	Mechanical shock test</a:t>
                      </a:r>
                    </a:p>
                    <a:p>
                      <a:r>
                        <a:rPr kumimoji="1" lang="en-US" altLang="ja-JP" sz="1600" dirty="0" smtClean="0">
                          <a:solidFill>
                            <a:schemeClr val="tx1"/>
                          </a:solidFill>
                          <a:latin typeface="CorpoS" pitchFamily="2" charset="0"/>
                        </a:rPr>
                        <a:t>A.99.4.1.5.4.1.	Purpose</a:t>
                      </a:r>
                    </a:p>
                    <a:p>
                      <a:r>
                        <a:rPr kumimoji="1" lang="en-US" altLang="ja-JP" sz="1600" dirty="0" smtClean="0">
                          <a:solidFill>
                            <a:schemeClr val="tx1"/>
                          </a:solidFill>
                          <a:latin typeface="CorpoS" pitchFamily="2" charset="0"/>
                        </a:rPr>
                        <a:t>The purpose of this test is to verify the safety performance of the REESS under inertial loads </a:t>
                      </a:r>
                      <a:r>
                        <a:rPr kumimoji="1" lang="en-US" altLang="ja-JP" sz="1600" dirty="0" smtClean="0">
                          <a:solidFill>
                            <a:srgbClr val="FF0000"/>
                          </a:solidFill>
                          <a:latin typeface="CorpoS" pitchFamily="2" charset="0"/>
                        </a:rPr>
                        <a:t>as the minimum requirement against a vehicle crash</a:t>
                      </a:r>
                      <a:r>
                        <a:rPr kumimoji="1" lang="en-US" altLang="ja-JP" sz="1600" dirty="0" smtClean="0">
                          <a:solidFill>
                            <a:schemeClr val="tx1"/>
                          </a:solidFill>
                          <a:latin typeface="CorpoS" pitchFamily="2" charset="0"/>
                        </a:rPr>
                        <a:t>.</a:t>
                      </a:r>
                      <a:endParaRPr kumimoji="1" lang="en-US" altLang="ja-JP"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ANNEX 8C</a:t>
                      </a:r>
                    </a:p>
                    <a:p>
                      <a:r>
                        <a:rPr kumimoji="1" lang="en-US" altLang="ja-JP" sz="1600" dirty="0" smtClean="0">
                          <a:solidFill>
                            <a:schemeClr val="tx1"/>
                          </a:solidFill>
                          <a:latin typeface="CorpoS" pitchFamily="2" charset="0"/>
                        </a:rPr>
                        <a:t>MECHANICAL SHOCK</a:t>
                      </a:r>
                    </a:p>
                    <a:p>
                      <a:r>
                        <a:rPr kumimoji="1" lang="en-US" altLang="ja-JP" sz="1600" dirty="0" smtClean="0">
                          <a:solidFill>
                            <a:schemeClr val="tx1"/>
                          </a:solidFill>
                          <a:latin typeface="CorpoS" pitchFamily="2" charset="0"/>
                        </a:rPr>
                        <a:t>1. Purpose</a:t>
                      </a:r>
                    </a:p>
                    <a:p>
                      <a:r>
                        <a:rPr kumimoji="1" lang="en-US" altLang="ja-JP" sz="1600" dirty="0" smtClean="0">
                          <a:solidFill>
                            <a:schemeClr val="tx1"/>
                          </a:solidFill>
                          <a:latin typeface="CorpoS" pitchFamily="2" charset="0"/>
                        </a:rPr>
                        <a:t>The purpose of this test is to verify the safety performance of the </a:t>
                      </a:r>
                      <a:r>
                        <a:rPr kumimoji="1" lang="en-US" altLang="ja-JP" sz="1600" dirty="0" smtClean="0">
                          <a:solidFill>
                            <a:srgbClr val="FF0000"/>
                          </a:solidFill>
                          <a:latin typeface="CorpoS" pitchFamily="2" charset="0"/>
                        </a:rPr>
                        <a:t>REESS under</a:t>
                      </a:r>
                    </a:p>
                    <a:p>
                      <a:r>
                        <a:rPr kumimoji="1" lang="en-US" altLang="ja-JP" sz="1600" dirty="0" smtClean="0">
                          <a:solidFill>
                            <a:srgbClr val="FF0000"/>
                          </a:solidFill>
                          <a:latin typeface="CorpoS" pitchFamily="2" charset="0"/>
                        </a:rPr>
                        <a:t>inertial loads which may occur during a vehicle crash.</a:t>
                      </a:r>
                      <a:endParaRPr kumimoji="1" lang="ja-JP" altLang="en-US" sz="1600" dirty="0">
                        <a:solidFill>
                          <a:srgbClr val="FF0000"/>
                        </a:solidFill>
                        <a:latin typeface="CorpoS" pitchFamily="2" charset="0"/>
                      </a:endParaRPr>
                    </a:p>
                  </a:txBody>
                  <a:tcPr/>
                </a:tc>
              </a:tr>
            </a:tbl>
          </a:graphicData>
        </a:graphic>
      </p:graphicFrame>
      <p:sp>
        <p:nvSpPr>
          <p:cNvPr id="12" name="下矢印 11"/>
          <p:cNvSpPr/>
          <p:nvPr/>
        </p:nvSpPr>
        <p:spPr>
          <a:xfrm>
            <a:off x="4153098" y="4365104"/>
            <a:ext cx="44239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467544" y="4725144"/>
            <a:ext cx="8136904" cy="923330"/>
          </a:xfrm>
          <a:prstGeom prst="rect">
            <a:avLst/>
          </a:prstGeom>
          <a:noFill/>
          <a:ln>
            <a:solidFill>
              <a:schemeClr val="accent1"/>
            </a:solidFill>
          </a:ln>
        </p:spPr>
        <p:txBody>
          <a:bodyPr wrap="square" rtlCol="0">
            <a:spAutoFit/>
          </a:bodyPr>
          <a:lstStyle/>
          <a:p>
            <a:r>
              <a:rPr lang="en-US" altLang="ja-JP" dirty="0" smtClean="0"/>
              <a:t>OICA is concerned with how to define the inertial load which may occur during a HD vehicle crash.</a:t>
            </a:r>
          </a:p>
          <a:p>
            <a:r>
              <a:rPr lang="en-US" altLang="ja-JP" dirty="0" smtClean="0"/>
              <a:t>As such, </a:t>
            </a:r>
            <a:r>
              <a:rPr lang="en-US" altLang="ja-JP" dirty="0"/>
              <a:t>used “as the minimum requirement against a vehicle </a:t>
            </a:r>
            <a:r>
              <a:rPr lang="en-US" altLang="ja-JP" dirty="0" smtClean="0"/>
              <a:t>crash”.  </a:t>
            </a:r>
            <a:r>
              <a:rPr kumimoji="1" lang="en-US" altLang="ja-JP" dirty="0" smtClean="0"/>
              <a:t>  </a:t>
            </a:r>
            <a:endParaRPr kumimoji="1" lang="ja-JP" altLang="en-US" dirty="0"/>
          </a:p>
        </p:txBody>
      </p:sp>
    </p:spTree>
    <p:extLst>
      <p:ext uri="{BB962C8B-B14F-4D97-AF65-F5344CB8AC3E}">
        <p14:creationId xmlns:p14="http://schemas.microsoft.com/office/powerpoint/2010/main" val="26161182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57</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Mechanical shock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161350367"/>
              </p:ext>
            </p:extLst>
          </p:nvPr>
        </p:nvGraphicFramePr>
        <p:xfrm>
          <a:off x="488231" y="411287"/>
          <a:ext cx="8208913" cy="490728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2.2.3.2.	Installations</a:t>
                      </a:r>
                    </a:p>
                    <a:p>
                      <a:r>
                        <a:rPr kumimoji="1" lang="en-US" altLang="ja-JP" sz="1600" dirty="0" smtClean="0">
                          <a:solidFill>
                            <a:schemeClr val="tx1"/>
                          </a:solidFill>
                          <a:latin typeface="CorpoS" pitchFamily="2" charset="0"/>
                        </a:rPr>
                        <a:t>2.2.3.2.1.	This test shall be conducted either with the complete REESS or with related REESS subsystem(s)………….  </a:t>
                      </a:r>
                    </a:p>
                    <a:p>
                      <a:r>
                        <a:rPr kumimoji="1" lang="en-US" altLang="ja-JP" sz="1600" dirty="0" smtClean="0">
                          <a:solidFill>
                            <a:schemeClr val="tx1"/>
                          </a:solidFill>
                          <a:latin typeface="CorpoS" pitchFamily="2" charset="0"/>
                        </a:rPr>
                        <a:t>2.2.3.2.2.	The Tested-Device shall be connected to the test fixture only by the intended mountings provided for the purpose of attaching the REESS or REESS subsystem to the vehicle.</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A.99.4.1.5.4.2.	Installation</a:t>
                      </a:r>
                    </a:p>
                    <a:p>
                      <a:r>
                        <a:rPr kumimoji="1" lang="en-US" altLang="ja-JP" sz="1600" dirty="0" smtClean="0">
                          <a:solidFill>
                            <a:schemeClr val="tx1"/>
                          </a:solidFill>
                          <a:latin typeface="CorpoS" pitchFamily="2" charset="0"/>
                        </a:rPr>
                        <a:t>A.99.4.1.5.4.2.1.	This test shall be conducted either with the complete REESS or with related REESS subsystem(s)……...  </a:t>
                      </a:r>
                    </a:p>
                    <a:p>
                      <a:r>
                        <a:rPr kumimoji="1" lang="en-US" altLang="ja-JP" sz="1600" dirty="0" smtClean="0">
                          <a:solidFill>
                            <a:schemeClr val="tx1"/>
                          </a:solidFill>
                          <a:latin typeface="CorpoS" pitchFamily="2" charset="0"/>
                        </a:rPr>
                        <a:t>A.99.4.1.5.4.2.2.	The Tested-Device shall be connected to the test fixture only by the intended mountings provided for the purpose of attaching the REESS or REESS subsystem to the vehicle.</a:t>
                      </a:r>
                    </a:p>
                    <a:p>
                      <a:endParaRPr kumimoji="1" lang="en-US" altLang="ja-JP"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 Installation</a:t>
                      </a:r>
                    </a:p>
                    <a:p>
                      <a:r>
                        <a:rPr kumimoji="1" lang="en-US" altLang="ja-JP" sz="1600" dirty="0" smtClean="0">
                          <a:solidFill>
                            <a:schemeClr val="tx1"/>
                          </a:solidFill>
                          <a:latin typeface="CorpoS" pitchFamily="2" charset="0"/>
                        </a:rPr>
                        <a:t>2.1. This test shall be conducted either with the complete REESS or with related</a:t>
                      </a:r>
                    </a:p>
                    <a:p>
                      <a:r>
                        <a:rPr kumimoji="1" lang="en-US" altLang="ja-JP" sz="1600" dirty="0" smtClean="0">
                          <a:solidFill>
                            <a:schemeClr val="tx1"/>
                          </a:solidFill>
                          <a:latin typeface="CorpoS" pitchFamily="2" charset="0"/>
                        </a:rPr>
                        <a:t>REESS subsystem(s) ……….</a:t>
                      </a:r>
                    </a:p>
                    <a:p>
                      <a:r>
                        <a:rPr kumimoji="1" lang="en-US" altLang="ja-JP" sz="1600" dirty="0" smtClean="0">
                          <a:solidFill>
                            <a:schemeClr val="tx1"/>
                          </a:solidFill>
                          <a:latin typeface="CorpoS" pitchFamily="2" charset="0"/>
                        </a:rPr>
                        <a:t>2.2. The tested-device shall be connected to the test fixture only by the intended</a:t>
                      </a:r>
                    </a:p>
                    <a:p>
                      <a:r>
                        <a:rPr kumimoji="1" lang="en-US" altLang="ja-JP" sz="1600" dirty="0" smtClean="0">
                          <a:solidFill>
                            <a:schemeClr val="tx1"/>
                          </a:solidFill>
                          <a:latin typeface="CorpoS" pitchFamily="2" charset="0"/>
                        </a:rPr>
                        <a:t>mountings provided for the purpose of attaching the REESS or REESS subsystem</a:t>
                      </a:r>
                    </a:p>
                    <a:p>
                      <a:r>
                        <a:rPr kumimoji="1" lang="en-US" altLang="ja-JP" sz="1600" dirty="0" smtClean="0">
                          <a:solidFill>
                            <a:schemeClr val="tx1"/>
                          </a:solidFill>
                          <a:latin typeface="CorpoS" pitchFamily="2" charset="0"/>
                        </a:rPr>
                        <a:t>to the vehicle.</a:t>
                      </a:r>
                      <a:endParaRPr kumimoji="1" lang="ja-JP" altLang="en-US" sz="1600" dirty="0">
                        <a:solidFill>
                          <a:schemeClr val="tx1"/>
                        </a:solidFill>
                        <a:latin typeface="CorpoS" pitchFamily="2" charset="0"/>
                      </a:endParaRPr>
                    </a:p>
                  </a:txBody>
                  <a:tcPr/>
                </a:tc>
              </a:tr>
            </a:tbl>
          </a:graphicData>
        </a:graphic>
      </p:graphicFrame>
      <p:sp>
        <p:nvSpPr>
          <p:cNvPr id="2" name="下矢印 1"/>
          <p:cNvSpPr/>
          <p:nvPr/>
        </p:nvSpPr>
        <p:spPr>
          <a:xfrm>
            <a:off x="4211960" y="5445224"/>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619672" y="5877272"/>
            <a:ext cx="5112568" cy="369332"/>
          </a:xfrm>
          <a:prstGeom prst="rect">
            <a:avLst/>
          </a:prstGeom>
          <a:noFill/>
          <a:ln>
            <a:solidFill>
              <a:schemeClr val="accent1"/>
            </a:solidFill>
          </a:ln>
        </p:spPr>
        <p:txBody>
          <a:bodyPr wrap="square" rtlCol="0">
            <a:spAutoFit/>
          </a:bodyPr>
          <a:lstStyle/>
          <a:p>
            <a:r>
              <a:rPr kumimoji="1" lang="en-US" altLang="ja-JP" dirty="0" smtClean="0"/>
              <a:t>All same</a:t>
            </a:r>
            <a:endParaRPr kumimoji="1" lang="ja-JP" altLang="en-US" dirty="0"/>
          </a:p>
        </p:txBody>
      </p:sp>
    </p:spTree>
    <p:extLst>
      <p:ext uri="{BB962C8B-B14F-4D97-AF65-F5344CB8AC3E}">
        <p14:creationId xmlns:p14="http://schemas.microsoft.com/office/powerpoint/2010/main" val="30113257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58</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Mechanical shock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1723428212"/>
              </p:ext>
            </p:extLst>
          </p:nvPr>
        </p:nvGraphicFramePr>
        <p:xfrm>
          <a:off x="488231" y="411287"/>
          <a:ext cx="8208913" cy="246888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2.2.3.3.	Procedures</a:t>
                      </a:r>
                    </a:p>
                    <a:p>
                      <a:r>
                        <a:rPr kumimoji="1" lang="en-US" altLang="ja-JP" sz="1600" dirty="0" smtClean="0">
                          <a:solidFill>
                            <a:schemeClr val="tx1"/>
                          </a:solidFill>
                          <a:latin typeface="CorpoS" pitchFamily="2" charset="0"/>
                        </a:rPr>
                        <a:t>2.2.3.3.1.	General test conditions and requirements</a:t>
                      </a:r>
                    </a:p>
                    <a:p>
                      <a:r>
                        <a:rPr kumimoji="1" lang="en-US" altLang="ja-JP" sz="1600" dirty="0" smtClean="0">
                          <a:solidFill>
                            <a:schemeClr val="tx1"/>
                          </a:solidFill>
                          <a:latin typeface="CorpoS" pitchFamily="2" charset="0"/>
                        </a:rPr>
                        <a:t>……….</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A.99.4.1.5.4.3.	Procedures</a:t>
                      </a:r>
                    </a:p>
                    <a:p>
                      <a:r>
                        <a:rPr kumimoji="1" lang="en-US" altLang="ja-JP" sz="1600" dirty="0" smtClean="0">
                          <a:solidFill>
                            <a:schemeClr val="tx1"/>
                          </a:solidFill>
                          <a:latin typeface="CorpoS" pitchFamily="2" charset="0"/>
                        </a:rPr>
                        <a:t>A.99.4.1.5.4.3.1.	General test conditions and requirements</a:t>
                      </a:r>
                    </a:p>
                    <a:p>
                      <a:r>
                        <a:rPr kumimoji="1" lang="en-US" altLang="ja-JP" sz="1600" dirty="0" smtClean="0">
                          <a:solidFill>
                            <a:schemeClr val="tx1"/>
                          </a:solidFill>
                          <a:latin typeface="CorpoS" pitchFamily="2" charset="0"/>
                        </a:rPr>
                        <a:t>………..</a:t>
                      </a:r>
                      <a:endParaRPr kumimoji="1" lang="en-US" altLang="ja-JP"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3. Procedures</a:t>
                      </a:r>
                    </a:p>
                    <a:p>
                      <a:r>
                        <a:rPr kumimoji="1" lang="en-US" altLang="ja-JP" sz="1600" dirty="0" smtClean="0">
                          <a:solidFill>
                            <a:schemeClr val="tx1"/>
                          </a:solidFill>
                          <a:latin typeface="CorpoS" pitchFamily="2" charset="0"/>
                        </a:rPr>
                        <a:t>3.1. General test conditions and requirements</a:t>
                      </a:r>
                    </a:p>
                    <a:p>
                      <a:r>
                        <a:rPr kumimoji="1" lang="en-US" altLang="ja-JP" sz="1600" dirty="0" smtClean="0">
                          <a:solidFill>
                            <a:schemeClr val="tx1"/>
                          </a:solidFill>
                          <a:latin typeface="CorpoS" pitchFamily="2" charset="0"/>
                        </a:rPr>
                        <a:t>…………</a:t>
                      </a:r>
                      <a:endParaRPr kumimoji="1" lang="ja-JP" altLang="en-US" sz="1600" dirty="0">
                        <a:solidFill>
                          <a:schemeClr val="tx1"/>
                        </a:solidFill>
                        <a:latin typeface="CorpoS" pitchFamily="2" charset="0"/>
                      </a:endParaRPr>
                    </a:p>
                  </a:txBody>
                  <a:tcPr/>
                </a:tc>
              </a:tr>
            </a:tbl>
          </a:graphicData>
        </a:graphic>
      </p:graphicFrame>
      <p:sp>
        <p:nvSpPr>
          <p:cNvPr id="2" name="下矢印 1"/>
          <p:cNvSpPr/>
          <p:nvPr/>
        </p:nvSpPr>
        <p:spPr>
          <a:xfrm>
            <a:off x="4294312" y="4005064"/>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234561" y="4797152"/>
            <a:ext cx="6695566" cy="369332"/>
          </a:xfrm>
          <a:prstGeom prst="rect">
            <a:avLst/>
          </a:prstGeom>
          <a:noFill/>
          <a:ln>
            <a:solidFill>
              <a:schemeClr val="accent1"/>
            </a:solidFill>
          </a:ln>
        </p:spPr>
        <p:txBody>
          <a:bodyPr wrap="square" rtlCol="0">
            <a:spAutoFit/>
          </a:bodyPr>
          <a:lstStyle/>
          <a:p>
            <a:r>
              <a:rPr kumimoji="1" lang="en-US" altLang="ja-JP" dirty="0" smtClean="0"/>
              <a:t>To be align with main part reflecting TF6 outcome.  </a:t>
            </a:r>
            <a:endParaRPr kumimoji="1" lang="ja-JP" altLang="en-US" dirty="0"/>
          </a:p>
        </p:txBody>
      </p:sp>
    </p:spTree>
    <p:extLst>
      <p:ext uri="{BB962C8B-B14F-4D97-AF65-F5344CB8AC3E}">
        <p14:creationId xmlns:p14="http://schemas.microsoft.com/office/powerpoint/2010/main" val="18378111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59</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Mechanical shock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1840700343"/>
              </p:ext>
            </p:extLst>
          </p:nvPr>
        </p:nvGraphicFramePr>
        <p:xfrm>
          <a:off x="488231" y="411287"/>
          <a:ext cx="8208913" cy="56083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2.2.3.3.2.	Test procedure</a:t>
                      </a:r>
                    </a:p>
                    <a:p>
                      <a:r>
                        <a:rPr kumimoji="1" lang="en-US" altLang="ja-JP" sz="1400" dirty="0" smtClean="0">
                          <a:solidFill>
                            <a:schemeClr val="tx1"/>
                          </a:solidFill>
                          <a:latin typeface="CorpoS" pitchFamily="2" charset="0"/>
                        </a:rPr>
                        <a:t>The Tested-Device shall be decelerated or accelerated in compliance with the acceleration corridors which are specified in Figure 9 and </a:t>
                      </a:r>
                      <a:r>
                        <a:rPr kumimoji="1" lang="en-US" altLang="ja-JP" sz="1400" dirty="0" smtClean="0">
                          <a:solidFill>
                            <a:srgbClr val="FF0000"/>
                          </a:solidFill>
                          <a:latin typeface="CorpoS" pitchFamily="2" charset="0"/>
                        </a:rPr>
                        <a:t>Tables 3 or 4</a:t>
                      </a:r>
                      <a:r>
                        <a:rPr kumimoji="1" lang="en-US" altLang="ja-JP" sz="1400" dirty="0" smtClean="0">
                          <a:solidFill>
                            <a:schemeClr val="tx1"/>
                          </a:solidFill>
                          <a:latin typeface="CorpoS" pitchFamily="2" charset="0"/>
                        </a:rPr>
                        <a:t>. The manufacturer shall decide whether the tests shall be conducted in either the positive or negative direction or both.</a:t>
                      </a:r>
                    </a:p>
                    <a:p>
                      <a:r>
                        <a:rPr kumimoji="1" lang="en-US" altLang="ja-JP" sz="1400" dirty="0" smtClean="0">
                          <a:solidFill>
                            <a:schemeClr val="tx1"/>
                          </a:solidFill>
                          <a:latin typeface="CorpoS" pitchFamily="2" charset="0"/>
                        </a:rPr>
                        <a:t>For each of the test pulses specified, a separate Tested-Device may be used. </a:t>
                      </a:r>
                    </a:p>
                    <a:p>
                      <a:r>
                        <a:rPr kumimoji="1" lang="en-US" altLang="ja-JP" sz="1400" dirty="0" smtClean="0">
                          <a:solidFill>
                            <a:schemeClr val="tx1"/>
                          </a:solidFill>
                          <a:latin typeface="CorpoS" pitchFamily="2" charset="0"/>
                        </a:rPr>
                        <a:t>The test pulse shall be within the minimum and maximum value as specified in </a:t>
                      </a:r>
                      <a:r>
                        <a:rPr kumimoji="1" lang="en-US" altLang="ja-JP" sz="1400" dirty="0" smtClean="0">
                          <a:solidFill>
                            <a:srgbClr val="FF0000"/>
                          </a:solidFill>
                          <a:latin typeface="CorpoS" pitchFamily="2" charset="0"/>
                        </a:rPr>
                        <a:t>Tables 1 or 2.</a:t>
                      </a:r>
                      <a:r>
                        <a:rPr kumimoji="1" lang="en-US" altLang="ja-JP" sz="1400" dirty="0" smtClean="0">
                          <a:solidFill>
                            <a:schemeClr val="tx1"/>
                          </a:solidFill>
                          <a:latin typeface="CorpoS" pitchFamily="2" charset="0"/>
                        </a:rPr>
                        <a:t> A higher shock level and /or longer duration as described in the maximum value in </a:t>
                      </a:r>
                      <a:r>
                        <a:rPr kumimoji="1" lang="en-US" altLang="ja-JP" sz="1400" dirty="0" smtClean="0">
                          <a:solidFill>
                            <a:srgbClr val="FF0000"/>
                          </a:solidFill>
                          <a:latin typeface="CorpoS" pitchFamily="2" charset="0"/>
                        </a:rPr>
                        <a:t>Tables 1 or 2  </a:t>
                      </a:r>
                      <a:r>
                        <a:rPr kumimoji="1" lang="en-US" altLang="ja-JP" sz="1400" dirty="0" smtClean="0">
                          <a:solidFill>
                            <a:schemeClr val="tx1"/>
                          </a:solidFill>
                          <a:latin typeface="CorpoS" pitchFamily="2" charset="0"/>
                        </a:rPr>
                        <a:t>can be applied to the Tested-Device if recommended by the manufacturer.</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A.99.4.1.5.4.3.2.	Test procedure</a:t>
                      </a:r>
                    </a:p>
                    <a:p>
                      <a:r>
                        <a:rPr kumimoji="1" lang="en-US" altLang="ja-JP" sz="1400" dirty="0" smtClean="0">
                          <a:solidFill>
                            <a:schemeClr val="tx1"/>
                          </a:solidFill>
                          <a:latin typeface="CorpoS" pitchFamily="2" charset="0"/>
                        </a:rPr>
                        <a:t>The Tested-Device shall be decelerated or accelerated in compliance with the acceleration corridors which are specified in Figure A.99.7 and </a:t>
                      </a:r>
                      <a:r>
                        <a:rPr kumimoji="1" lang="en-US" altLang="ja-JP" sz="1400" dirty="0" smtClean="0">
                          <a:solidFill>
                            <a:srgbClr val="FF0000"/>
                          </a:solidFill>
                          <a:latin typeface="CorpoS" pitchFamily="2" charset="0"/>
                        </a:rPr>
                        <a:t>Tables A.99.3 or A.99.4</a:t>
                      </a:r>
                      <a:r>
                        <a:rPr kumimoji="1" lang="en-US" altLang="ja-JP" sz="1400" dirty="0" smtClean="0">
                          <a:solidFill>
                            <a:schemeClr val="tx1"/>
                          </a:solidFill>
                          <a:latin typeface="CorpoS" pitchFamily="2" charset="0"/>
                        </a:rPr>
                        <a:t>. The manufacturer shall decide whether the tests shall be conducted in either the positive or negative direction or both.</a:t>
                      </a:r>
                    </a:p>
                    <a:p>
                      <a:r>
                        <a:rPr kumimoji="1" lang="en-US" altLang="ja-JP" sz="1400" dirty="0" smtClean="0">
                          <a:solidFill>
                            <a:schemeClr val="tx1"/>
                          </a:solidFill>
                          <a:latin typeface="CorpoS" pitchFamily="2" charset="0"/>
                        </a:rPr>
                        <a:t>For each of the test pulses specified, a separate Tested-Device may be used. </a:t>
                      </a:r>
                    </a:p>
                    <a:p>
                      <a:r>
                        <a:rPr kumimoji="1" lang="en-US" altLang="ja-JP" sz="1400" dirty="0" smtClean="0">
                          <a:solidFill>
                            <a:schemeClr val="tx1"/>
                          </a:solidFill>
                          <a:latin typeface="CorpoS" pitchFamily="2" charset="0"/>
                        </a:rPr>
                        <a:t>The test pulse shall be within the minimum and maximum value as specified in </a:t>
                      </a:r>
                      <a:r>
                        <a:rPr kumimoji="1" lang="en-US" altLang="ja-JP" sz="1400" dirty="0" smtClean="0">
                          <a:solidFill>
                            <a:srgbClr val="FF0000"/>
                          </a:solidFill>
                          <a:latin typeface="CorpoS" pitchFamily="2" charset="0"/>
                        </a:rPr>
                        <a:t>Tables A.99.3 or A.99.4</a:t>
                      </a:r>
                      <a:r>
                        <a:rPr kumimoji="1" lang="en-US" altLang="ja-JP" sz="1400" dirty="0" smtClean="0">
                          <a:solidFill>
                            <a:schemeClr val="tx1"/>
                          </a:solidFill>
                          <a:latin typeface="CorpoS" pitchFamily="2" charset="0"/>
                        </a:rPr>
                        <a:t>. A higher shock level and /or longer duration as described in the maximum value in </a:t>
                      </a:r>
                      <a:r>
                        <a:rPr kumimoji="1" lang="en-US" altLang="ja-JP" sz="1400" dirty="0" smtClean="0">
                          <a:solidFill>
                            <a:srgbClr val="FF0000"/>
                          </a:solidFill>
                          <a:latin typeface="CorpoS" pitchFamily="2" charset="0"/>
                        </a:rPr>
                        <a:t>Tables A.99.3 or A.99.4 </a:t>
                      </a:r>
                      <a:r>
                        <a:rPr kumimoji="1" lang="en-US" altLang="ja-JP" sz="1400" dirty="0" smtClean="0">
                          <a:solidFill>
                            <a:schemeClr val="tx1"/>
                          </a:solidFill>
                          <a:latin typeface="CorpoS" pitchFamily="2" charset="0"/>
                        </a:rPr>
                        <a:t>can be applied to the Tested-Device if recommended by the manufacturer.</a:t>
                      </a:r>
                      <a:endParaRPr kumimoji="1" lang="en-US" altLang="ja-JP"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3.2. Test Procedure</a:t>
                      </a:r>
                    </a:p>
                    <a:p>
                      <a:r>
                        <a:rPr kumimoji="1" lang="en-US" altLang="ja-JP" sz="1400" dirty="0" smtClean="0">
                          <a:solidFill>
                            <a:schemeClr val="tx1"/>
                          </a:solidFill>
                          <a:latin typeface="CorpoS" pitchFamily="2" charset="0"/>
                        </a:rPr>
                        <a:t>The tested-device shall be decelerated or, at the choice of the applicant, accelerated in compliance with the acceleration corridors which are specified in </a:t>
                      </a:r>
                      <a:r>
                        <a:rPr kumimoji="1" lang="en-US" altLang="ja-JP" sz="1400" dirty="0" smtClean="0">
                          <a:solidFill>
                            <a:srgbClr val="FF0000"/>
                          </a:solidFill>
                          <a:latin typeface="CorpoS" pitchFamily="2" charset="0"/>
                        </a:rPr>
                        <a:t>tables 1 to 3</a:t>
                      </a:r>
                      <a:r>
                        <a:rPr kumimoji="1" lang="en-US" altLang="ja-JP" sz="1400" dirty="0" smtClean="0">
                          <a:solidFill>
                            <a:schemeClr val="tx1"/>
                          </a:solidFill>
                          <a:latin typeface="CorpoS" pitchFamily="2" charset="0"/>
                        </a:rPr>
                        <a:t>. The Technical Service in consultation with the manufacturer shall decide whether the tests shall be conducted in either the positive or negative direction or both.</a:t>
                      </a:r>
                    </a:p>
                    <a:p>
                      <a:r>
                        <a:rPr kumimoji="1" lang="en-US" altLang="ja-JP" sz="1400" dirty="0" smtClean="0">
                          <a:solidFill>
                            <a:schemeClr val="tx1"/>
                          </a:solidFill>
                          <a:latin typeface="CorpoS" pitchFamily="2" charset="0"/>
                        </a:rPr>
                        <a:t>For each of the test pulses specified, a separate tested-device may be used.</a:t>
                      </a:r>
                    </a:p>
                    <a:p>
                      <a:r>
                        <a:rPr kumimoji="1" lang="en-US" altLang="ja-JP" sz="1400" dirty="0" smtClean="0">
                          <a:solidFill>
                            <a:schemeClr val="tx1"/>
                          </a:solidFill>
                          <a:latin typeface="CorpoS" pitchFamily="2" charset="0"/>
                        </a:rPr>
                        <a:t>The test pulse shall be within the minimum and maximum value as specified in </a:t>
                      </a:r>
                      <a:r>
                        <a:rPr kumimoji="1" lang="en-US" altLang="ja-JP" sz="1400" dirty="0" smtClean="0">
                          <a:solidFill>
                            <a:srgbClr val="FF0000"/>
                          </a:solidFill>
                          <a:latin typeface="CorpoS" pitchFamily="2" charset="0"/>
                        </a:rPr>
                        <a:t>tables 1 to 3</a:t>
                      </a:r>
                      <a:r>
                        <a:rPr kumimoji="1" lang="en-US" altLang="ja-JP" sz="1400" dirty="0" smtClean="0">
                          <a:solidFill>
                            <a:schemeClr val="tx1"/>
                          </a:solidFill>
                          <a:latin typeface="CorpoS" pitchFamily="2" charset="0"/>
                        </a:rPr>
                        <a:t>. A higher shock level and /or longer duration as described in the maximum value in </a:t>
                      </a:r>
                      <a:r>
                        <a:rPr kumimoji="1" lang="en-US" altLang="ja-JP" sz="1400" dirty="0" smtClean="0">
                          <a:solidFill>
                            <a:srgbClr val="FF0000"/>
                          </a:solidFill>
                          <a:latin typeface="CorpoS" pitchFamily="2" charset="0"/>
                        </a:rPr>
                        <a:t>tables 1 to 3 </a:t>
                      </a:r>
                      <a:r>
                        <a:rPr kumimoji="1" lang="en-US" altLang="ja-JP" sz="1400" dirty="0" smtClean="0">
                          <a:solidFill>
                            <a:schemeClr val="tx1"/>
                          </a:solidFill>
                          <a:latin typeface="CorpoS" pitchFamily="2" charset="0"/>
                        </a:rPr>
                        <a:t>can be applied to the tested-device if recommended by the manufacturer.</a:t>
                      </a:r>
                      <a:endParaRPr kumimoji="1" lang="ja-JP" altLang="en-US" sz="1400" dirty="0">
                        <a:solidFill>
                          <a:schemeClr val="tx1"/>
                        </a:solidFill>
                        <a:latin typeface="CorpoS" pitchFamily="2" charset="0"/>
                      </a:endParaRPr>
                    </a:p>
                  </a:txBody>
                  <a:tcPr/>
                </a:tc>
              </a:tr>
            </a:tbl>
          </a:graphicData>
        </a:graphic>
      </p:graphicFrame>
      <p:sp>
        <p:nvSpPr>
          <p:cNvPr id="3" name="下矢印 2"/>
          <p:cNvSpPr/>
          <p:nvPr/>
        </p:nvSpPr>
        <p:spPr>
          <a:xfrm>
            <a:off x="4355976" y="6093296"/>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043608" y="6309320"/>
            <a:ext cx="6408712" cy="369332"/>
          </a:xfrm>
          <a:prstGeom prst="rect">
            <a:avLst/>
          </a:prstGeom>
          <a:noFill/>
          <a:ln>
            <a:solidFill>
              <a:schemeClr val="accent1"/>
            </a:solidFill>
          </a:ln>
        </p:spPr>
        <p:txBody>
          <a:bodyPr wrap="square" rtlCol="0">
            <a:spAutoFit/>
          </a:bodyPr>
          <a:lstStyle/>
          <a:p>
            <a:r>
              <a:rPr kumimoji="1" lang="en-US" altLang="ja-JP" dirty="0" smtClean="0"/>
              <a:t>All same excluding table number (China careless mistake?)</a:t>
            </a:r>
            <a:endParaRPr kumimoji="1" lang="ja-JP" altLang="en-US" dirty="0"/>
          </a:p>
        </p:txBody>
      </p:sp>
    </p:spTree>
    <p:extLst>
      <p:ext uri="{BB962C8B-B14F-4D97-AF65-F5344CB8AC3E}">
        <p14:creationId xmlns:p14="http://schemas.microsoft.com/office/powerpoint/2010/main" val="1545296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BBEC892-7C9F-458D-BD17-42162B16C111}" type="slidenum">
              <a:rPr kumimoji="1" lang="ja-JP" altLang="en-US" smtClean="0"/>
              <a:t>6</a:t>
            </a:fld>
            <a:endParaRPr kumimoji="1" lang="ja-JP" altLang="en-US"/>
          </a:p>
        </p:txBody>
      </p:sp>
      <p:sp>
        <p:nvSpPr>
          <p:cNvPr id="5" name="タイトル 4"/>
          <p:cNvSpPr>
            <a:spLocks noGrp="1"/>
          </p:cNvSpPr>
          <p:nvPr>
            <p:ph type="title"/>
          </p:nvPr>
        </p:nvSpPr>
        <p:spPr>
          <a:xfrm>
            <a:off x="467544" y="2492896"/>
            <a:ext cx="8229600" cy="1143000"/>
          </a:xfrm>
        </p:spPr>
        <p:txBody>
          <a:bodyPr>
            <a:normAutofit fontScale="90000"/>
          </a:bodyPr>
          <a:lstStyle/>
          <a:p>
            <a:r>
              <a:rPr kumimoji="1" lang="en-US" altLang="ja-JP" dirty="0" smtClean="0">
                <a:solidFill>
                  <a:schemeClr val="accent5"/>
                </a:solidFill>
              </a:rPr>
              <a:t>Comparison of the requirement for HD</a:t>
            </a:r>
            <a:endParaRPr kumimoji="1" lang="ja-JP" altLang="en-US" dirty="0">
              <a:solidFill>
                <a:schemeClr val="accent5"/>
              </a:solidFill>
            </a:endParaRPr>
          </a:p>
        </p:txBody>
      </p:sp>
    </p:spTree>
    <p:extLst>
      <p:ext uri="{BB962C8B-B14F-4D97-AF65-F5344CB8AC3E}">
        <p14:creationId xmlns:p14="http://schemas.microsoft.com/office/powerpoint/2010/main" val="32269677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60</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Mechanical shock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1541514574"/>
              </p:ext>
            </p:extLst>
          </p:nvPr>
        </p:nvGraphicFramePr>
        <p:xfrm>
          <a:off x="488231" y="411287"/>
          <a:ext cx="8208913" cy="5510964"/>
        </p:xfrm>
        <a:graphic>
          <a:graphicData uri="http://schemas.openxmlformats.org/drawingml/2006/table">
            <a:tbl>
              <a:tblPr firstRow="1" bandRow="1">
                <a:tableStyleId>{5940675A-B579-460E-94D1-54222C63F5DA}</a:tableStyleId>
              </a:tblPr>
              <a:tblGrid>
                <a:gridCol w="936104"/>
                <a:gridCol w="7272809"/>
              </a:tblGrid>
              <a:tr h="3953817">
                <a:tc>
                  <a:txBody>
                    <a:bodyPr/>
                    <a:lstStyle/>
                    <a:p>
                      <a:r>
                        <a:rPr kumimoji="1" lang="en-US" altLang="ja-JP" sz="1800" dirty="0" smtClean="0">
                          <a:latin typeface="CorpoS" pitchFamily="2" charset="0"/>
                        </a:rPr>
                        <a:t>China </a:t>
                      </a: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en-US" altLang="ja-JP" sz="1800" dirty="0" smtClean="0">
                        <a:latin typeface="CorpoS" pitchFamily="2" charset="0"/>
                      </a:endParaRPr>
                    </a:p>
                    <a:p>
                      <a:endParaRPr kumimoji="1" lang="ja-JP" altLang="en-US" sz="1800" dirty="0">
                        <a:latin typeface="CorpoS" pitchFamily="2" charset="0"/>
                      </a:endParaRPr>
                    </a:p>
                  </a:txBody>
                  <a:tcPr/>
                </a:tc>
                <a:tc>
                  <a:txBody>
                    <a:bodyPr/>
                    <a:lstStyle/>
                    <a:p>
                      <a:endParaRPr kumimoji="1" lang="en-US" altLang="ja-JP" sz="1400" dirty="0" smtClean="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Same to China</a:t>
                      </a:r>
                      <a:endParaRPr kumimoji="1" lang="en-US" altLang="ja-JP"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Same to China in M2/M3/N2/N3 vehicle categories</a:t>
                      </a:r>
                      <a:endParaRPr kumimoji="1" lang="ja-JP" altLang="en-US" sz="1400" dirty="0">
                        <a:solidFill>
                          <a:schemeClr val="tx1"/>
                        </a:solidFill>
                        <a:latin typeface="CorpoS" pitchFamily="2" charset="0"/>
                      </a:endParaRPr>
                    </a:p>
                  </a:txBody>
                  <a:tcPr/>
                </a:tc>
              </a:tr>
            </a:tbl>
          </a:graphicData>
        </a:graphic>
      </p:graphicFrame>
      <p:sp>
        <p:nvSpPr>
          <p:cNvPr id="3" name="下矢印 2"/>
          <p:cNvSpPr/>
          <p:nvPr/>
        </p:nvSpPr>
        <p:spPr>
          <a:xfrm>
            <a:off x="4355976" y="6093296"/>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043608" y="6309320"/>
            <a:ext cx="6408712" cy="369332"/>
          </a:xfrm>
          <a:prstGeom prst="rect">
            <a:avLst/>
          </a:prstGeom>
          <a:noFill/>
          <a:ln>
            <a:solidFill>
              <a:schemeClr val="accent1"/>
            </a:solidFill>
          </a:ln>
        </p:spPr>
        <p:txBody>
          <a:bodyPr wrap="square" rtlCol="0">
            <a:spAutoFit/>
          </a:bodyPr>
          <a:lstStyle/>
          <a:p>
            <a:r>
              <a:rPr kumimoji="1" lang="en-US" altLang="ja-JP" dirty="0" smtClean="0"/>
              <a:t>All same</a:t>
            </a:r>
            <a:endParaRPr kumimoji="1" lang="ja-JP" altLang="en-US"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620688"/>
            <a:ext cx="6668596"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962634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61</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Fire resistance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2811546168"/>
              </p:ext>
            </p:extLst>
          </p:nvPr>
        </p:nvGraphicFramePr>
        <p:xfrm>
          <a:off x="488231" y="411287"/>
          <a:ext cx="8208913" cy="33528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2.2.5.	Fire resistance test</a:t>
                      </a:r>
                    </a:p>
                    <a:p>
                      <a:r>
                        <a:rPr kumimoji="1" lang="en-US" altLang="ja-JP" sz="1600" dirty="0" smtClean="0">
                          <a:solidFill>
                            <a:schemeClr val="tx1"/>
                          </a:solidFill>
                          <a:latin typeface="CorpoS" pitchFamily="2" charset="0"/>
                        </a:rPr>
                        <a:t>2.2.5.1.	Purpose</a:t>
                      </a:r>
                    </a:p>
                    <a:p>
                      <a:r>
                        <a:rPr kumimoji="1" lang="en-US" altLang="ja-JP" sz="1600" dirty="0" smtClean="0">
                          <a:solidFill>
                            <a:schemeClr val="tx1"/>
                          </a:solidFill>
                          <a:latin typeface="CorpoS" pitchFamily="2" charset="0"/>
                        </a:rPr>
                        <a:t>The purpose of this test is to verify the resistance of the REESS, against exposure to fire from outside of the vehicle due to e.g. a fuel spill from a vehicle (either the vehicle itself or a nearby vehicle). This situation should leave the driver and passengers with enough time to evacuate. </a:t>
                      </a: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ANNEX 8E</a:t>
                      </a:r>
                    </a:p>
                    <a:p>
                      <a:r>
                        <a:rPr kumimoji="1" lang="en-US" altLang="ja-JP" sz="1600" dirty="0" smtClean="0">
                          <a:solidFill>
                            <a:schemeClr val="tx1"/>
                          </a:solidFill>
                          <a:latin typeface="CorpoS" pitchFamily="2" charset="0"/>
                        </a:rPr>
                        <a:t>FIRE RESISTANCE</a:t>
                      </a:r>
                    </a:p>
                    <a:p>
                      <a:r>
                        <a:rPr kumimoji="1" lang="en-US" altLang="ja-JP" sz="1600" dirty="0" smtClean="0">
                          <a:solidFill>
                            <a:schemeClr val="tx1"/>
                          </a:solidFill>
                          <a:latin typeface="CorpoS" pitchFamily="2" charset="0"/>
                        </a:rPr>
                        <a:t>1. Purpose</a:t>
                      </a:r>
                    </a:p>
                    <a:p>
                      <a:r>
                        <a:rPr kumimoji="1" lang="en-US" altLang="ja-JP" sz="1600" dirty="0" smtClean="0">
                          <a:solidFill>
                            <a:schemeClr val="tx1"/>
                          </a:solidFill>
                          <a:latin typeface="CorpoS" pitchFamily="2" charset="0"/>
                        </a:rPr>
                        <a:t>The purpose of this test is to verify the resistance of the REESS, against exposure</a:t>
                      </a:r>
                    </a:p>
                    <a:p>
                      <a:r>
                        <a:rPr kumimoji="1" lang="en-US" altLang="ja-JP" sz="1600" dirty="0" smtClean="0">
                          <a:solidFill>
                            <a:schemeClr val="tx1"/>
                          </a:solidFill>
                          <a:latin typeface="CorpoS" pitchFamily="2" charset="0"/>
                        </a:rPr>
                        <a:t>to fire from outside of the vehicle due to e.g. a fuel spill from a vehicle (either the</a:t>
                      </a:r>
                    </a:p>
                    <a:p>
                      <a:r>
                        <a:rPr kumimoji="1" lang="en-US" altLang="ja-JP" sz="1600" dirty="0" smtClean="0">
                          <a:solidFill>
                            <a:schemeClr val="tx1"/>
                          </a:solidFill>
                          <a:latin typeface="CorpoS" pitchFamily="2" charset="0"/>
                        </a:rPr>
                        <a:t>vehicle itself or a nearby vehicle). This situation should leave the driver and passengers</a:t>
                      </a:r>
                    </a:p>
                    <a:p>
                      <a:r>
                        <a:rPr kumimoji="1" lang="en-US" altLang="ja-JP" sz="1600" dirty="0" smtClean="0">
                          <a:solidFill>
                            <a:schemeClr val="tx1"/>
                          </a:solidFill>
                          <a:latin typeface="CorpoS" pitchFamily="2" charset="0"/>
                        </a:rPr>
                        <a:t>with enough time to evacuate.</a:t>
                      </a:r>
                      <a:endParaRPr kumimoji="1" lang="ja-JP" altLang="en-US" sz="1600" dirty="0">
                        <a:solidFill>
                          <a:schemeClr val="tx1"/>
                        </a:solidFill>
                        <a:latin typeface="CorpoS" pitchFamily="2" charset="0"/>
                      </a:endParaRPr>
                    </a:p>
                  </a:txBody>
                  <a:tcPr/>
                </a:tc>
              </a:tr>
            </a:tbl>
          </a:graphicData>
        </a:graphic>
      </p:graphicFrame>
      <p:sp>
        <p:nvSpPr>
          <p:cNvPr id="3" name="下矢印 2"/>
          <p:cNvSpPr/>
          <p:nvPr/>
        </p:nvSpPr>
        <p:spPr>
          <a:xfrm>
            <a:off x="4172012" y="4653136"/>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147676" y="5373216"/>
            <a:ext cx="6408712" cy="369332"/>
          </a:xfrm>
          <a:prstGeom prst="rect">
            <a:avLst/>
          </a:prstGeom>
          <a:noFill/>
          <a:ln>
            <a:solidFill>
              <a:schemeClr val="accent1"/>
            </a:solidFill>
          </a:ln>
        </p:spPr>
        <p:txBody>
          <a:bodyPr wrap="square" rtlCol="0">
            <a:spAutoFit/>
          </a:bodyPr>
          <a:lstStyle/>
          <a:p>
            <a:r>
              <a:rPr kumimoji="1" lang="en-US" altLang="ja-JP" dirty="0" smtClean="0"/>
              <a:t>ALL Same</a:t>
            </a:r>
            <a:endParaRPr kumimoji="1" lang="ja-JP" altLang="en-US" dirty="0"/>
          </a:p>
        </p:txBody>
      </p:sp>
    </p:spTree>
    <p:extLst>
      <p:ext uri="{BB962C8B-B14F-4D97-AF65-F5344CB8AC3E}">
        <p14:creationId xmlns:p14="http://schemas.microsoft.com/office/powerpoint/2010/main" val="45674108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62</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Fire resistance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517633008"/>
              </p:ext>
            </p:extLst>
          </p:nvPr>
        </p:nvGraphicFramePr>
        <p:xfrm>
          <a:off x="488231" y="411287"/>
          <a:ext cx="8208913" cy="51511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2.2.5.2.	Installations</a:t>
                      </a:r>
                    </a:p>
                    <a:p>
                      <a:r>
                        <a:rPr kumimoji="1" lang="en-US" altLang="ja-JP" sz="1600" dirty="0" smtClean="0">
                          <a:solidFill>
                            <a:schemeClr val="tx1"/>
                          </a:solidFill>
                          <a:latin typeface="CorpoS" pitchFamily="2" charset="0"/>
                        </a:rPr>
                        <a:t>2.2.5.2.1	This test shall be conducted either with the complete REESS or with related REESS subsystem(s)………..</a:t>
                      </a:r>
                    </a:p>
                    <a:p>
                      <a:endParaRPr kumimoji="1" lang="en-US" altLang="ja-JP" sz="1600" dirty="0" smtClean="0">
                        <a:solidFill>
                          <a:schemeClr val="tx1"/>
                        </a:solidFill>
                        <a:latin typeface="CorpoS" pitchFamily="2" charset="0"/>
                      </a:endParaRPr>
                    </a:p>
                    <a:p>
                      <a:r>
                        <a:rPr kumimoji="1" lang="en-US" altLang="ja-JP" sz="1600" dirty="0" smtClean="0">
                          <a:solidFill>
                            <a:schemeClr val="tx1"/>
                          </a:solidFill>
                          <a:latin typeface="CorpoS" pitchFamily="2" charset="0"/>
                        </a:rPr>
                        <a:t>2.2.5.3.	Procedures</a:t>
                      </a:r>
                    </a:p>
                    <a:p>
                      <a:r>
                        <a:rPr kumimoji="1" lang="en-US" altLang="ja-JP" sz="1600" dirty="0" smtClean="0">
                          <a:solidFill>
                            <a:schemeClr val="tx1"/>
                          </a:solidFill>
                          <a:latin typeface="CorpoS" pitchFamily="2" charset="0"/>
                        </a:rPr>
                        <a:t>2.2.5.3.1.	General test conditions</a:t>
                      </a:r>
                    </a:p>
                    <a:p>
                      <a:r>
                        <a:rPr kumimoji="1" lang="en-US" altLang="ja-JP" sz="1600" dirty="0" smtClean="0">
                          <a:solidFill>
                            <a:schemeClr val="tx1"/>
                          </a:solidFill>
                          <a:latin typeface="CorpoS" pitchFamily="2" charset="0"/>
                        </a:rPr>
                        <a:t>………………</a:t>
                      </a:r>
                    </a:p>
                    <a:p>
                      <a:endParaRPr kumimoji="1" lang="en-US" altLang="ja-JP" sz="1600" dirty="0" smtClean="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A.99.4.1.5.5.2.	Installation</a:t>
                      </a:r>
                    </a:p>
                    <a:p>
                      <a:r>
                        <a:rPr kumimoji="1" lang="en-US" altLang="ja-JP" sz="1600" dirty="0" smtClean="0">
                          <a:solidFill>
                            <a:schemeClr val="tx1"/>
                          </a:solidFill>
                          <a:latin typeface="CorpoS" pitchFamily="2" charset="0"/>
                        </a:rPr>
                        <a:t>A.99.4.1.5.5.2.1.	This test shall be conducted either with the complete REESS or with related REESS subsystem(s) ………..</a:t>
                      </a:r>
                    </a:p>
                    <a:p>
                      <a:r>
                        <a:rPr kumimoji="1" lang="en-US" altLang="ja-JP" sz="1600" dirty="0" smtClean="0">
                          <a:solidFill>
                            <a:schemeClr val="tx1"/>
                          </a:solidFill>
                          <a:latin typeface="CorpoS" pitchFamily="2" charset="0"/>
                        </a:rPr>
                        <a:t>A.99.4.1.5.5.3.	Procedures</a:t>
                      </a:r>
                    </a:p>
                    <a:p>
                      <a:r>
                        <a:rPr kumimoji="1" lang="en-US" altLang="ja-JP" sz="1600" dirty="0" smtClean="0">
                          <a:solidFill>
                            <a:schemeClr val="tx1"/>
                          </a:solidFill>
                          <a:latin typeface="CorpoS" pitchFamily="2" charset="0"/>
                        </a:rPr>
                        <a:t>A.99.4.1.5.5.3.1.	General test conditions</a:t>
                      </a:r>
                    </a:p>
                    <a:p>
                      <a:r>
                        <a:rPr kumimoji="1" lang="en-US" altLang="ja-JP" sz="1600" dirty="0" smtClean="0">
                          <a:solidFill>
                            <a:schemeClr val="tx1"/>
                          </a:solidFill>
                          <a:latin typeface="CorpoS" pitchFamily="2" charset="0"/>
                        </a:rPr>
                        <a:t>………………..</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 Installations</a:t>
                      </a:r>
                    </a:p>
                    <a:p>
                      <a:r>
                        <a:rPr kumimoji="1" lang="en-US" altLang="ja-JP" sz="1600" dirty="0" smtClean="0">
                          <a:solidFill>
                            <a:schemeClr val="tx1"/>
                          </a:solidFill>
                          <a:latin typeface="CorpoS" pitchFamily="2" charset="0"/>
                        </a:rPr>
                        <a:t>2.1. This test shall be conducted either with the complete REESS or with related</a:t>
                      </a:r>
                    </a:p>
                    <a:p>
                      <a:r>
                        <a:rPr kumimoji="1" lang="en-US" altLang="ja-JP" sz="1600" dirty="0" smtClean="0">
                          <a:solidFill>
                            <a:schemeClr val="tx1"/>
                          </a:solidFill>
                          <a:latin typeface="CorpoS" pitchFamily="2" charset="0"/>
                        </a:rPr>
                        <a:t>REESS subsystem(s) …………</a:t>
                      </a:r>
                    </a:p>
                    <a:p>
                      <a:r>
                        <a:rPr kumimoji="1" lang="en-US" altLang="ja-JP" sz="1600" dirty="0" smtClean="0">
                          <a:solidFill>
                            <a:schemeClr val="tx1"/>
                          </a:solidFill>
                          <a:latin typeface="CorpoS" pitchFamily="2" charset="0"/>
                        </a:rPr>
                        <a:t>3. Procedures</a:t>
                      </a:r>
                    </a:p>
                    <a:p>
                      <a:r>
                        <a:rPr kumimoji="1" lang="en-US" altLang="ja-JP" sz="1600" dirty="0" smtClean="0">
                          <a:solidFill>
                            <a:schemeClr val="tx1"/>
                          </a:solidFill>
                          <a:latin typeface="CorpoS" pitchFamily="2" charset="0"/>
                        </a:rPr>
                        <a:t>3.1. General test conditions</a:t>
                      </a:r>
                    </a:p>
                    <a:p>
                      <a:r>
                        <a:rPr kumimoji="1" lang="en-US" altLang="ja-JP" sz="1600" dirty="0" smtClean="0">
                          <a:solidFill>
                            <a:schemeClr val="tx1"/>
                          </a:solidFill>
                          <a:latin typeface="CorpoS" pitchFamily="2" charset="0"/>
                        </a:rPr>
                        <a:t>………………….</a:t>
                      </a:r>
                      <a:endParaRPr kumimoji="1" lang="ja-JP" altLang="en-US" sz="1600" dirty="0">
                        <a:solidFill>
                          <a:schemeClr val="tx1"/>
                        </a:solidFill>
                        <a:latin typeface="CorpoS" pitchFamily="2" charset="0"/>
                      </a:endParaRPr>
                    </a:p>
                  </a:txBody>
                  <a:tcPr/>
                </a:tc>
              </a:tr>
            </a:tbl>
          </a:graphicData>
        </a:graphic>
      </p:graphicFrame>
      <p:sp>
        <p:nvSpPr>
          <p:cNvPr id="8" name="下矢印 7"/>
          <p:cNvSpPr/>
          <p:nvPr/>
        </p:nvSpPr>
        <p:spPr>
          <a:xfrm>
            <a:off x="4294312" y="5651956"/>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234561" y="6228020"/>
            <a:ext cx="6695566" cy="369332"/>
          </a:xfrm>
          <a:prstGeom prst="rect">
            <a:avLst/>
          </a:prstGeom>
          <a:noFill/>
          <a:ln>
            <a:solidFill>
              <a:schemeClr val="accent1"/>
            </a:solidFill>
          </a:ln>
        </p:spPr>
        <p:txBody>
          <a:bodyPr wrap="square" rtlCol="0">
            <a:spAutoFit/>
          </a:bodyPr>
          <a:lstStyle/>
          <a:p>
            <a:r>
              <a:rPr kumimoji="1" lang="en-US" altLang="ja-JP" dirty="0" smtClean="0"/>
              <a:t>To be align with main part reflecting TF6 outcome.  </a:t>
            </a:r>
            <a:endParaRPr kumimoji="1" lang="ja-JP" altLang="en-US" dirty="0"/>
          </a:p>
        </p:txBody>
      </p:sp>
    </p:spTree>
    <p:extLst>
      <p:ext uri="{BB962C8B-B14F-4D97-AF65-F5344CB8AC3E}">
        <p14:creationId xmlns:p14="http://schemas.microsoft.com/office/powerpoint/2010/main" val="54163234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63</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Fire resistance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108077708"/>
              </p:ext>
            </p:extLst>
          </p:nvPr>
        </p:nvGraphicFramePr>
        <p:xfrm>
          <a:off x="488231" y="411287"/>
          <a:ext cx="8208913" cy="34442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2.2.5.3.2.	Test procedure</a:t>
                      </a:r>
                    </a:p>
                    <a:p>
                      <a:r>
                        <a:rPr kumimoji="1" lang="en-US" altLang="ja-JP" sz="1600" dirty="0" smtClean="0">
                          <a:solidFill>
                            <a:srgbClr val="FF0000"/>
                          </a:solidFill>
                          <a:latin typeface="CorpoS" pitchFamily="2" charset="0"/>
                        </a:rPr>
                        <a:t>[A vehicle based test or a component based test shall be performed at the discretion of the manufacturer.; USA:EVS-03-05</a:t>
                      </a:r>
                      <a:r>
                        <a:rPr kumimoji="1" lang="ja-JP" altLang="en-US" sz="1600" dirty="0" smtClean="0">
                          <a:solidFill>
                            <a:srgbClr val="FF0000"/>
                          </a:solidFill>
                          <a:latin typeface="CorpoS" pitchFamily="2" charset="0"/>
                        </a:rPr>
                        <a:t>］</a:t>
                      </a:r>
                    </a:p>
                    <a:p>
                      <a:r>
                        <a:rPr kumimoji="1" lang="ja-JP" altLang="en-US" sz="1600" dirty="0" smtClean="0">
                          <a:solidFill>
                            <a:srgbClr val="FF0000"/>
                          </a:solidFill>
                          <a:latin typeface="CorpoS" pitchFamily="2" charset="0"/>
                        </a:rPr>
                        <a:t> </a:t>
                      </a:r>
                      <a:r>
                        <a:rPr kumimoji="1" lang="en-US" altLang="ja-JP" sz="1600" dirty="0" smtClean="0">
                          <a:solidFill>
                            <a:srgbClr val="FF0000"/>
                          </a:solidFill>
                          <a:latin typeface="CorpoS" pitchFamily="2" charset="0"/>
                        </a:rPr>
                        <a:t>[For a component based test, 2.2.5.3.2.2. Component based test A or 2.2.5.3.2.3. Component based test B. can be chosen. ; Korea:EVS-03-13]</a:t>
                      </a:r>
                    </a:p>
                    <a:p>
                      <a:endParaRPr kumimoji="1" lang="en-US" altLang="ja-JP" sz="1600" dirty="0" smtClean="0">
                        <a:solidFill>
                          <a:schemeClr val="tx1"/>
                        </a:solidFill>
                        <a:latin typeface="CorpoS" pitchFamily="2" charset="0"/>
                      </a:endParaRPr>
                    </a:p>
                    <a:p>
                      <a:endParaRPr kumimoji="1" lang="en-US" altLang="ja-JP" sz="1600" dirty="0" smtClean="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A.99.4.1.5.5.3.2.	Test procedure</a:t>
                      </a:r>
                    </a:p>
                    <a:p>
                      <a:r>
                        <a:rPr kumimoji="1" lang="en-US" altLang="ja-JP" sz="1600" dirty="0" smtClean="0">
                          <a:solidFill>
                            <a:schemeClr val="tx1"/>
                          </a:solidFill>
                          <a:latin typeface="CorpoS" pitchFamily="2" charset="0"/>
                        </a:rPr>
                        <a:t>A vehicle based test or a component based test shall be performed at the discretion of the manufacturer.</a:t>
                      </a: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3.2. Test Procedure</a:t>
                      </a:r>
                    </a:p>
                    <a:p>
                      <a:r>
                        <a:rPr kumimoji="1" lang="en-US" altLang="ja-JP" sz="1600" dirty="0" smtClean="0">
                          <a:solidFill>
                            <a:schemeClr val="tx1"/>
                          </a:solidFill>
                          <a:latin typeface="CorpoS" pitchFamily="2" charset="0"/>
                        </a:rPr>
                        <a:t>A vehicle based test or a component based test shall be performed at the discretion</a:t>
                      </a:r>
                    </a:p>
                    <a:p>
                      <a:r>
                        <a:rPr kumimoji="1" lang="en-US" altLang="ja-JP" sz="1600" dirty="0" smtClean="0">
                          <a:solidFill>
                            <a:schemeClr val="tx1"/>
                          </a:solidFill>
                          <a:latin typeface="CorpoS" pitchFamily="2" charset="0"/>
                        </a:rPr>
                        <a:t>of the manufacturer:</a:t>
                      </a:r>
                    </a:p>
                  </a:txBody>
                  <a:tcPr/>
                </a:tc>
              </a:tr>
            </a:tbl>
          </a:graphicData>
        </a:graphic>
      </p:graphicFrame>
      <p:sp>
        <p:nvSpPr>
          <p:cNvPr id="11" name="下矢印 10"/>
          <p:cNvSpPr/>
          <p:nvPr/>
        </p:nvSpPr>
        <p:spPr>
          <a:xfrm>
            <a:off x="4276081" y="4149080"/>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928298" y="4869160"/>
            <a:ext cx="6695566" cy="923330"/>
          </a:xfrm>
          <a:prstGeom prst="rect">
            <a:avLst/>
          </a:prstGeom>
          <a:noFill/>
          <a:ln>
            <a:solidFill>
              <a:schemeClr val="accent1"/>
            </a:solidFill>
          </a:ln>
        </p:spPr>
        <p:txBody>
          <a:bodyPr wrap="square" rtlCol="0">
            <a:spAutoFit/>
          </a:bodyPr>
          <a:lstStyle/>
          <a:p>
            <a:r>
              <a:rPr kumimoji="1" lang="en-US" altLang="ja-JP" dirty="0" smtClean="0"/>
              <a:t>OICA and R100 description are same and China is considering TF7.</a:t>
            </a:r>
          </a:p>
          <a:p>
            <a:endParaRPr lang="en-US" altLang="ja-JP" dirty="0"/>
          </a:p>
          <a:p>
            <a:r>
              <a:rPr kumimoji="1" lang="en-US" altLang="ja-JP" dirty="0" smtClean="0"/>
              <a:t>TF8 is watching TF7 outcome then discuss how to adopt in HD.  </a:t>
            </a:r>
            <a:endParaRPr kumimoji="1" lang="ja-JP" altLang="en-US" dirty="0"/>
          </a:p>
        </p:txBody>
      </p:sp>
    </p:spTree>
    <p:extLst>
      <p:ext uri="{BB962C8B-B14F-4D97-AF65-F5344CB8AC3E}">
        <p14:creationId xmlns:p14="http://schemas.microsoft.com/office/powerpoint/2010/main" val="210477272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64</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Fire resistance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185788674"/>
              </p:ext>
            </p:extLst>
          </p:nvPr>
        </p:nvGraphicFramePr>
        <p:xfrm>
          <a:off x="488231" y="411287"/>
          <a:ext cx="8208913" cy="56388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2.2.5.3.2.1.	Vehicle based test</a:t>
                      </a:r>
                    </a:p>
                    <a:p>
                      <a:r>
                        <a:rPr kumimoji="1" lang="en-US" altLang="ja-JP" sz="1600" dirty="0" smtClean="0">
                          <a:solidFill>
                            <a:schemeClr val="tx1"/>
                          </a:solidFill>
                          <a:latin typeface="CorpoS" pitchFamily="2" charset="0"/>
                        </a:rPr>
                        <a:t>The Tested-Device shall be mounted in a testing fixture simulating actual mounting conditions as far as possible; no combustible material should be used for this with the exception of material that is part of the REESS. The method whereby the Tested-Device is fixed in the fixture shall correspond to the relevant specifications for its installation in a vehicle. In the case of a REESS designed for a specific vehicle use, vehicle parts which affect the course of the fire in any way shall be taken into consideration. </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A.99.4.1.5.5.3.2.1.	Vehicle based test</a:t>
                      </a:r>
                    </a:p>
                    <a:p>
                      <a:r>
                        <a:rPr kumimoji="1" lang="en-US" altLang="ja-JP" sz="1600" dirty="0" smtClean="0">
                          <a:solidFill>
                            <a:schemeClr val="tx1"/>
                          </a:solidFill>
                          <a:latin typeface="CorpoS" pitchFamily="2" charset="0"/>
                        </a:rPr>
                        <a:t>The Tested-Device shall be mounted in a testing fixture simulating actual mounting conditions as far as possible; no combustible material should be used for this with the exception of material that is part of the REESS. The method whereby the Tested-Device is fixed in the fixture shall correspond to the relevant specifications for its installation in a vehicle. In the case of a REESS designed for a specific vehicle use, vehicle parts which affect the course of the fire in any way shall be taken into consideration.</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3.2.1. Vehicle based test</a:t>
                      </a:r>
                    </a:p>
                    <a:p>
                      <a:r>
                        <a:rPr kumimoji="1" lang="en-US" altLang="ja-JP" sz="1600" dirty="0" smtClean="0">
                          <a:solidFill>
                            <a:schemeClr val="tx1"/>
                          </a:solidFill>
                          <a:latin typeface="CorpoS" pitchFamily="2" charset="0"/>
                        </a:rPr>
                        <a:t>The tested-device shall be mounted in a testing fixture simulating actual mounting</a:t>
                      </a:r>
                    </a:p>
                    <a:p>
                      <a:r>
                        <a:rPr kumimoji="1" lang="en-US" altLang="ja-JP" sz="1600" dirty="0" smtClean="0">
                          <a:solidFill>
                            <a:schemeClr val="tx1"/>
                          </a:solidFill>
                          <a:latin typeface="CorpoS" pitchFamily="2" charset="0"/>
                        </a:rPr>
                        <a:t>conditions as far as possible; no combustible material should be used for this with</a:t>
                      </a:r>
                    </a:p>
                    <a:p>
                      <a:r>
                        <a:rPr kumimoji="1" lang="en-US" altLang="ja-JP" sz="1600" dirty="0" smtClean="0">
                          <a:solidFill>
                            <a:schemeClr val="tx1"/>
                          </a:solidFill>
                          <a:latin typeface="CorpoS" pitchFamily="2" charset="0"/>
                        </a:rPr>
                        <a:t>the exception of material that is part of the REESS. The method whereby the tested-</a:t>
                      </a:r>
                    </a:p>
                    <a:p>
                      <a:r>
                        <a:rPr kumimoji="1" lang="en-US" altLang="ja-JP" sz="1600" dirty="0" smtClean="0">
                          <a:solidFill>
                            <a:schemeClr val="tx1"/>
                          </a:solidFill>
                          <a:latin typeface="CorpoS" pitchFamily="2" charset="0"/>
                        </a:rPr>
                        <a:t>device is fixed in the fixture shall correspond to the relevant specifications for</a:t>
                      </a:r>
                    </a:p>
                    <a:p>
                      <a:r>
                        <a:rPr kumimoji="1" lang="en-US" altLang="ja-JP" sz="1600" dirty="0" smtClean="0">
                          <a:solidFill>
                            <a:schemeClr val="tx1"/>
                          </a:solidFill>
                          <a:latin typeface="CorpoS" pitchFamily="2" charset="0"/>
                        </a:rPr>
                        <a:t>its installation in a vehicle. In the case of a REESS designed for a specific vehicle</a:t>
                      </a:r>
                    </a:p>
                    <a:p>
                      <a:r>
                        <a:rPr kumimoji="1" lang="en-US" altLang="ja-JP" sz="1600" dirty="0" smtClean="0">
                          <a:solidFill>
                            <a:schemeClr val="tx1"/>
                          </a:solidFill>
                          <a:latin typeface="CorpoS" pitchFamily="2" charset="0"/>
                        </a:rPr>
                        <a:t>use, vehicle parts which affect the course of the fire in any way shall be taken into</a:t>
                      </a:r>
                    </a:p>
                    <a:p>
                      <a:r>
                        <a:rPr kumimoji="1" lang="en-US" altLang="ja-JP" sz="1600" dirty="0" smtClean="0">
                          <a:solidFill>
                            <a:schemeClr val="tx1"/>
                          </a:solidFill>
                          <a:latin typeface="CorpoS" pitchFamily="2" charset="0"/>
                        </a:rPr>
                        <a:t>consideration.</a:t>
                      </a:r>
                      <a:endParaRPr kumimoji="1" lang="ja-JP" altLang="en-US" sz="1600" dirty="0">
                        <a:solidFill>
                          <a:schemeClr val="tx1"/>
                        </a:solidFill>
                        <a:latin typeface="CorpoS" pitchFamily="2" charset="0"/>
                      </a:endParaRPr>
                    </a:p>
                  </a:txBody>
                  <a:tcPr/>
                </a:tc>
              </a:tr>
            </a:tbl>
          </a:graphicData>
        </a:graphic>
      </p:graphicFrame>
      <p:sp>
        <p:nvSpPr>
          <p:cNvPr id="6" name="下矢印 5"/>
          <p:cNvSpPr/>
          <p:nvPr/>
        </p:nvSpPr>
        <p:spPr>
          <a:xfrm>
            <a:off x="4222304" y="6128776"/>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147676" y="6344800"/>
            <a:ext cx="6408712" cy="369332"/>
          </a:xfrm>
          <a:prstGeom prst="rect">
            <a:avLst/>
          </a:prstGeom>
          <a:noFill/>
          <a:ln>
            <a:solidFill>
              <a:schemeClr val="accent1"/>
            </a:solidFill>
          </a:ln>
        </p:spPr>
        <p:txBody>
          <a:bodyPr wrap="square" rtlCol="0">
            <a:spAutoFit/>
          </a:bodyPr>
          <a:lstStyle/>
          <a:p>
            <a:r>
              <a:rPr kumimoji="1" lang="en-US" altLang="ja-JP" dirty="0" smtClean="0"/>
              <a:t>ALL Same</a:t>
            </a:r>
            <a:endParaRPr kumimoji="1" lang="ja-JP" altLang="en-US" dirty="0"/>
          </a:p>
        </p:txBody>
      </p:sp>
    </p:spTree>
    <p:extLst>
      <p:ext uri="{BB962C8B-B14F-4D97-AF65-F5344CB8AC3E}">
        <p14:creationId xmlns:p14="http://schemas.microsoft.com/office/powerpoint/2010/main" val="38582769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65</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Fire resistance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131953670"/>
              </p:ext>
            </p:extLst>
          </p:nvPr>
        </p:nvGraphicFramePr>
        <p:xfrm>
          <a:off x="488231" y="411287"/>
          <a:ext cx="8208913" cy="39319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[2.2.5.3.2.2. Component based test A</a:t>
                      </a:r>
                    </a:p>
                    <a:p>
                      <a:r>
                        <a:rPr kumimoji="1" lang="en-US" altLang="ja-JP" sz="1600" dirty="0" smtClean="0">
                          <a:solidFill>
                            <a:schemeClr val="tx1"/>
                          </a:solidFill>
                          <a:latin typeface="CorpoS" pitchFamily="2" charset="0"/>
                        </a:rPr>
                        <a:t>…………….</a:t>
                      </a:r>
                    </a:p>
                    <a:p>
                      <a:r>
                        <a:rPr kumimoji="1" lang="en-US" altLang="ja-JP" sz="1600" dirty="0" smtClean="0">
                          <a:solidFill>
                            <a:schemeClr val="tx1"/>
                          </a:solidFill>
                          <a:latin typeface="CorpoS" pitchFamily="2" charset="0"/>
                        </a:rPr>
                        <a:t>[ 2.2.5.3.2.3 Component based test B; Korea:EVS-03-13]</a:t>
                      </a:r>
                    </a:p>
                    <a:p>
                      <a:r>
                        <a:rPr kumimoji="1" lang="en-US" altLang="ja-JP" sz="1600" dirty="0" smtClean="0">
                          <a:solidFill>
                            <a:schemeClr val="tx1"/>
                          </a:solidFill>
                          <a:latin typeface="CorpoS" pitchFamily="2" charset="0"/>
                        </a:rPr>
                        <a:t>…………….. </a:t>
                      </a:r>
                    </a:p>
                    <a:p>
                      <a:endParaRPr kumimoji="1" lang="en-US" altLang="ja-JP" sz="1600" dirty="0" smtClean="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A.99.4.1.5.5.3.2.2.	Component based test</a:t>
                      </a:r>
                    </a:p>
                    <a:p>
                      <a:r>
                        <a:rPr kumimoji="1" lang="en-US" altLang="ja-JP" sz="1600" dirty="0" smtClean="0">
                          <a:solidFill>
                            <a:schemeClr val="tx1"/>
                          </a:solidFill>
                          <a:latin typeface="CorpoS" pitchFamily="2" charset="0"/>
                        </a:rPr>
                        <a:t>The tested-device shall be placed on a grating table positioned above the pan, in an orientation according to the manufacturer's design intent.</a:t>
                      </a:r>
                    </a:p>
                    <a:p>
                      <a:r>
                        <a:rPr kumimoji="1" lang="en-US" altLang="ja-JP" sz="1600" dirty="0" smtClean="0">
                          <a:solidFill>
                            <a:schemeClr val="tx1"/>
                          </a:solidFill>
                          <a:latin typeface="CorpoS" pitchFamily="2" charset="0"/>
                        </a:rPr>
                        <a:t>The grating table shall be constructed by steel rods, diameter 6-10 mm, with 4-6 cm in between. If needed the steel rods could be supported by flat steel parts.</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3.2.2. Component based test</a:t>
                      </a:r>
                    </a:p>
                    <a:p>
                      <a:r>
                        <a:rPr kumimoji="1" lang="en-US" altLang="ja-JP" sz="1600" dirty="0" smtClean="0">
                          <a:solidFill>
                            <a:schemeClr val="tx1"/>
                          </a:solidFill>
                          <a:latin typeface="CorpoS" pitchFamily="2" charset="0"/>
                        </a:rPr>
                        <a:t>The tested-device shall be placed on a grating table positioned above the pan, in</a:t>
                      </a:r>
                    </a:p>
                    <a:p>
                      <a:r>
                        <a:rPr kumimoji="1" lang="en-US" altLang="ja-JP" sz="1600" dirty="0" smtClean="0">
                          <a:solidFill>
                            <a:schemeClr val="tx1"/>
                          </a:solidFill>
                          <a:latin typeface="CorpoS" pitchFamily="2" charset="0"/>
                        </a:rPr>
                        <a:t>an orientation according to the manufacturer’s design intent.</a:t>
                      </a:r>
                    </a:p>
                    <a:p>
                      <a:r>
                        <a:rPr kumimoji="1" lang="en-US" altLang="ja-JP" sz="1600" dirty="0" smtClean="0">
                          <a:solidFill>
                            <a:schemeClr val="tx1"/>
                          </a:solidFill>
                          <a:latin typeface="CorpoS" pitchFamily="2" charset="0"/>
                        </a:rPr>
                        <a:t>The grating table shall be constructed by steel rods, diameter 6-10 mm, with</a:t>
                      </a:r>
                    </a:p>
                    <a:p>
                      <a:r>
                        <a:rPr kumimoji="1" lang="en-US" altLang="ja-JP" sz="1600" dirty="0" smtClean="0">
                          <a:solidFill>
                            <a:schemeClr val="tx1"/>
                          </a:solidFill>
                          <a:latin typeface="CorpoS" pitchFamily="2" charset="0"/>
                        </a:rPr>
                        <a:t>4-6 cm in between. If needed the steel rods could be supported by flat steel parts.</a:t>
                      </a:r>
                      <a:endParaRPr kumimoji="1" lang="ja-JP" altLang="en-US" sz="1600" dirty="0">
                        <a:solidFill>
                          <a:schemeClr val="tx1"/>
                        </a:solidFill>
                        <a:latin typeface="CorpoS" pitchFamily="2" charset="0"/>
                      </a:endParaRPr>
                    </a:p>
                  </a:txBody>
                  <a:tcPr/>
                </a:tc>
              </a:tr>
            </a:tbl>
          </a:graphicData>
        </a:graphic>
      </p:graphicFrame>
      <p:sp>
        <p:nvSpPr>
          <p:cNvPr id="9" name="下矢印 8"/>
          <p:cNvSpPr/>
          <p:nvPr/>
        </p:nvSpPr>
        <p:spPr>
          <a:xfrm>
            <a:off x="4276081" y="4549144"/>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928298" y="5269224"/>
            <a:ext cx="6695566" cy="923330"/>
          </a:xfrm>
          <a:prstGeom prst="rect">
            <a:avLst/>
          </a:prstGeom>
          <a:noFill/>
          <a:ln>
            <a:solidFill>
              <a:schemeClr val="accent1"/>
            </a:solidFill>
          </a:ln>
        </p:spPr>
        <p:txBody>
          <a:bodyPr wrap="square" rtlCol="0">
            <a:spAutoFit/>
          </a:bodyPr>
          <a:lstStyle/>
          <a:p>
            <a:r>
              <a:rPr kumimoji="1" lang="en-US" altLang="ja-JP" dirty="0" smtClean="0"/>
              <a:t>OICA and R100 description are same and China is considering TF7.</a:t>
            </a:r>
          </a:p>
          <a:p>
            <a:endParaRPr lang="en-US" altLang="ja-JP" dirty="0"/>
          </a:p>
          <a:p>
            <a:r>
              <a:rPr kumimoji="1" lang="en-US" altLang="ja-JP" dirty="0" smtClean="0"/>
              <a:t>TF8 is watching TF7 outcome then discuss how to adopt in HD.  </a:t>
            </a:r>
            <a:endParaRPr kumimoji="1" lang="ja-JP" altLang="en-US" dirty="0"/>
          </a:p>
        </p:txBody>
      </p:sp>
    </p:spTree>
    <p:extLst>
      <p:ext uri="{BB962C8B-B14F-4D97-AF65-F5344CB8AC3E}">
        <p14:creationId xmlns:p14="http://schemas.microsoft.com/office/powerpoint/2010/main" val="3575787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66</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Fire resistance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477311492"/>
              </p:ext>
            </p:extLst>
          </p:nvPr>
        </p:nvGraphicFramePr>
        <p:xfrm>
          <a:off x="488231" y="411287"/>
          <a:ext cx="8208913" cy="5193882"/>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2.2.5.3.3.	to 2.2.5.3.7.4</a:t>
                      </a:r>
                    </a:p>
                    <a:p>
                      <a:endParaRPr kumimoji="1" lang="en-US" altLang="ja-JP" sz="1600" dirty="0" smtClean="0">
                        <a:solidFill>
                          <a:schemeClr val="tx1"/>
                        </a:solidFill>
                        <a:latin typeface="CorpoS" pitchFamily="2" charset="0"/>
                      </a:endParaRPr>
                    </a:p>
                    <a:p>
                      <a:r>
                        <a:rPr kumimoji="1" lang="en-US" altLang="ja-JP" sz="1600" dirty="0" smtClean="0">
                          <a:solidFill>
                            <a:schemeClr val="tx1"/>
                          </a:solidFill>
                          <a:latin typeface="CorpoS" pitchFamily="2" charset="0"/>
                        </a:rPr>
                        <a:t>Dimension of Firebricks</a:t>
                      </a:r>
                    </a:p>
                    <a:p>
                      <a:r>
                        <a:rPr kumimoji="1" lang="en-US" altLang="ja-JP" sz="1600" dirty="0" smtClean="0">
                          <a:solidFill>
                            <a:schemeClr val="tx1"/>
                          </a:solidFill>
                          <a:latin typeface="CorpoS" pitchFamily="2" charset="0"/>
                        </a:rPr>
                        <a:t>Fire resistance				(</a:t>
                      </a:r>
                      <a:r>
                        <a:rPr kumimoji="1" lang="en-US" altLang="ja-JP" sz="1600" dirty="0" err="1" smtClean="0">
                          <a:solidFill>
                            <a:schemeClr val="tx1"/>
                          </a:solidFill>
                          <a:latin typeface="CorpoS" pitchFamily="2" charset="0"/>
                        </a:rPr>
                        <a:t>Seger-Kegel</a:t>
                      </a:r>
                      <a:r>
                        <a:rPr kumimoji="1" lang="en-US" altLang="ja-JP" sz="1600" dirty="0" smtClean="0">
                          <a:solidFill>
                            <a:schemeClr val="tx1"/>
                          </a:solidFill>
                          <a:latin typeface="CorpoS" pitchFamily="2" charset="0"/>
                        </a:rPr>
                        <a:t>) SK 30</a:t>
                      </a:r>
                    </a:p>
                    <a:p>
                      <a:r>
                        <a:rPr kumimoji="1" lang="en-US" altLang="ja-JP" sz="1600" dirty="0" smtClean="0">
                          <a:solidFill>
                            <a:schemeClr val="tx1"/>
                          </a:solidFill>
                          <a:latin typeface="CorpoS" pitchFamily="2" charset="0"/>
                        </a:rPr>
                        <a:t>Al2O3 content				30 - 33 per cent</a:t>
                      </a:r>
                    </a:p>
                    <a:p>
                      <a:r>
                        <a:rPr kumimoji="1" lang="en-US" altLang="ja-JP" sz="1600" dirty="0" smtClean="0">
                          <a:solidFill>
                            <a:schemeClr val="tx1"/>
                          </a:solidFill>
                          <a:latin typeface="CorpoS" pitchFamily="2" charset="0"/>
                        </a:rPr>
                        <a:t>Open porosity (Po)				20 - 22 per cent vol.</a:t>
                      </a:r>
                    </a:p>
                    <a:p>
                      <a:r>
                        <a:rPr kumimoji="1" lang="en-US" altLang="ja-JP" sz="1600" dirty="0" smtClean="0">
                          <a:solidFill>
                            <a:schemeClr val="tx1"/>
                          </a:solidFill>
                          <a:latin typeface="CorpoS" pitchFamily="2" charset="0"/>
                        </a:rPr>
                        <a:t>Density					1,900 - 2,000 kg/m3</a:t>
                      </a:r>
                    </a:p>
                    <a:p>
                      <a:r>
                        <a:rPr kumimoji="1" lang="en-US" altLang="ja-JP" sz="1600" dirty="0" smtClean="0">
                          <a:solidFill>
                            <a:schemeClr val="tx1"/>
                          </a:solidFill>
                          <a:latin typeface="CorpoS" pitchFamily="2" charset="0"/>
                        </a:rPr>
                        <a:t>Effective holed area				44.18 per cent</a:t>
                      </a:r>
                    </a:p>
                    <a:p>
                      <a:endParaRPr kumimoji="1" lang="en-US" altLang="ja-JP" sz="1600" dirty="0" smtClean="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A.99.4.1.5.5.3.3 to A.99.4.1.5.5.3.7.4.</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ANNEX 8E</a:t>
                      </a:r>
                    </a:p>
                    <a:p>
                      <a:r>
                        <a:rPr kumimoji="1" lang="en-US" altLang="ja-JP" sz="1600" dirty="0" smtClean="0">
                          <a:solidFill>
                            <a:schemeClr val="tx1"/>
                          </a:solidFill>
                          <a:latin typeface="CorpoS" pitchFamily="2" charset="0"/>
                        </a:rPr>
                        <a:t>FIRE RESISTANCE</a:t>
                      </a:r>
                    </a:p>
                    <a:p>
                      <a:r>
                        <a:rPr kumimoji="1" lang="en-US" altLang="ja-JP" sz="1600" dirty="0" smtClean="0">
                          <a:solidFill>
                            <a:schemeClr val="tx1"/>
                          </a:solidFill>
                          <a:latin typeface="CorpoS" pitchFamily="2" charset="0"/>
                        </a:rPr>
                        <a:t>3.3 to 3.7.4</a:t>
                      </a:r>
                    </a:p>
                    <a:p>
                      <a:endParaRPr kumimoji="1" lang="en-US" altLang="ja-JP" sz="1600" dirty="0" smtClean="0">
                        <a:solidFill>
                          <a:schemeClr val="tx1"/>
                        </a:solidFill>
                        <a:latin typeface="CorpoS" pitchFamily="2" charset="0"/>
                      </a:endParaRPr>
                    </a:p>
                    <a:p>
                      <a:r>
                        <a:rPr kumimoji="1" lang="en-US" altLang="ja-JP" sz="1600" dirty="0" smtClean="0">
                          <a:solidFill>
                            <a:schemeClr val="tx1"/>
                          </a:solidFill>
                          <a:latin typeface="CorpoS" pitchFamily="2" charset="0"/>
                        </a:rPr>
                        <a:t>DIMENSION AND TECHNICAL DATA OF FIREBRICKS</a:t>
                      </a:r>
                    </a:p>
                    <a:p>
                      <a:r>
                        <a:rPr kumimoji="1" lang="en-US" altLang="ja-JP" sz="1600" dirty="0" smtClean="0">
                          <a:solidFill>
                            <a:schemeClr val="tx1"/>
                          </a:solidFill>
                          <a:latin typeface="CorpoS" pitchFamily="2" charset="0"/>
                        </a:rPr>
                        <a:t>Fire resistance: (</a:t>
                      </a:r>
                      <a:r>
                        <a:rPr kumimoji="1" lang="en-US" altLang="ja-JP" sz="1600" dirty="0" err="1" smtClean="0">
                          <a:solidFill>
                            <a:schemeClr val="tx1"/>
                          </a:solidFill>
                          <a:latin typeface="CorpoS" pitchFamily="2" charset="0"/>
                        </a:rPr>
                        <a:t>Seger-Kegel</a:t>
                      </a:r>
                      <a:r>
                        <a:rPr kumimoji="1" lang="en-US" altLang="ja-JP" sz="1600" dirty="0" smtClean="0">
                          <a:solidFill>
                            <a:schemeClr val="tx1"/>
                          </a:solidFill>
                          <a:latin typeface="CorpoS" pitchFamily="2" charset="0"/>
                        </a:rPr>
                        <a:t>) SK 30</a:t>
                      </a:r>
                    </a:p>
                    <a:p>
                      <a:r>
                        <a:rPr kumimoji="1" lang="en-US" altLang="ja-JP" sz="1600" dirty="0" smtClean="0">
                          <a:solidFill>
                            <a:schemeClr val="tx1"/>
                          </a:solidFill>
                          <a:latin typeface="CorpoS" pitchFamily="2" charset="0"/>
                        </a:rPr>
                        <a:t>Al2O3 content: 30 - 33 per cent</a:t>
                      </a:r>
                    </a:p>
                    <a:p>
                      <a:r>
                        <a:rPr kumimoji="1" lang="en-US" altLang="ja-JP" sz="1600" dirty="0" smtClean="0">
                          <a:solidFill>
                            <a:schemeClr val="tx1"/>
                          </a:solidFill>
                          <a:latin typeface="CorpoS" pitchFamily="2" charset="0"/>
                        </a:rPr>
                        <a:t>Open porosity (Po): 20 - 22 per cent vol.</a:t>
                      </a:r>
                    </a:p>
                    <a:p>
                      <a:r>
                        <a:rPr kumimoji="1" lang="en-US" altLang="ja-JP" sz="1600" dirty="0" smtClean="0">
                          <a:solidFill>
                            <a:schemeClr val="tx1"/>
                          </a:solidFill>
                          <a:latin typeface="CorpoS" pitchFamily="2" charset="0"/>
                        </a:rPr>
                        <a:t>Density: 1,900 - 2,000 kg/m3</a:t>
                      </a:r>
                    </a:p>
                    <a:p>
                      <a:r>
                        <a:rPr kumimoji="1" lang="en-US" altLang="ja-JP" sz="1600" dirty="0" smtClean="0">
                          <a:solidFill>
                            <a:schemeClr val="tx1"/>
                          </a:solidFill>
                          <a:latin typeface="CorpoS" pitchFamily="2" charset="0"/>
                        </a:rPr>
                        <a:t>Effective holed area: 44.18 per cent</a:t>
                      </a:r>
                      <a:endParaRPr kumimoji="1" lang="ja-JP" altLang="en-US" sz="1600" dirty="0">
                        <a:solidFill>
                          <a:schemeClr val="tx1"/>
                        </a:solidFill>
                        <a:latin typeface="CorpoS" pitchFamily="2" charset="0"/>
                      </a:endParaRPr>
                    </a:p>
                  </a:txBody>
                  <a:tcPr/>
                </a:tc>
              </a:tr>
            </a:tbl>
          </a:graphicData>
        </a:graphic>
      </p:graphicFrame>
      <p:sp>
        <p:nvSpPr>
          <p:cNvPr id="8" name="下矢印 7"/>
          <p:cNvSpPr/>
          <p:nvPr/>
        </p:nvSpPr>
        <p:spPr>
          <a:xfrm>
            <a:off x="3909876" y="5733256"/>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1065560" y="5984676"/>
            <a:ext cx="6408712" cy="646331"/>
          </a:xfrm>
          <a:prstGeom prst="rect">
            <a:avLst/>
          </a:prstGeom>
          <a:noFill/>
          <a:ln>
            <a:solidFill>
              <a:schemeClr val="accent1"/>
            </a:solidFill>
          </a:ln>
        </p:spPr>
        <p:txBody>
          <a:bodyPr wrap="square" rtlCol="0">
            <a:spAutoFit/>
          </a:bodyPr>
          <a:lstStyle/>
          <a:p>
            <a:r>
              <a:rPr kumimoji="1" lang="en-US" altLang="ja-JP" dirty="0" smtClean="0"/>
              <a:t>Test procedure description are all same.</a:t>
            </a:r>
          </a:p>
          <a:p>
            <a:r>
              <a:rPr lang="en-US" altLang="ja-JP" dirty="0" smtClean="0"/>
              <a:t>Technical data of firebricks is missing in OICA draft so to be added.</a:t>
            </a:r>
            <a:endParaRPr kumimoji="1" lang="ja-JP" altLang="en-US" dirty="0"/>
          </a:p>
        </p:txBody>
      </p:sp>
    </p:spTree>
    <p:extLst>
      <p:ext uri="{BB962C8B-B14F-4D97-AF65-F5344CB8AC3E}">
        <p14:creationId xmlns:p14="http://schemas.microsoft.com/office/powerpoint/2010/main" val="196872773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67</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a:t>
            </a:r>
            <a:r>
              <a:rPr lang="en-US" altLang="ja-JP" sz="2000" dirty="0" smtClean="0">
                <a:solidFill>
                  <a:srgbClr val="00B0F0"/>
                </a:solidFill>
              </a:rPr>
              <a:t>Fire resistance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1195725817"/>
              </p:ext>
            </p:extLst>
          </p:nvPr>
        </p:nvGraphicFramePr>
        <p:xfrm>
          <a:off x="488231" y="411287"/>
          <a:ext cx="8208913" cy="1579044"/>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2.X.8	Fire resistance (Long Duration)</a:t>
                      </a:r>
                    </a:p>
                    <a:p>
                      <a:r>
                        <a:rPr kumimoji="1" lang="en-US" altLang="ja-JP" sz="1600" dirty="0" smtClean="0">
                          <a:solidFill>
                            <a:schemeClr val="tx1"/>
                          </a:solidFill>
                          <a:latin typeface="CorpoS" pitchFamily="2" charset="0"/>
                        </a:rPr>
                        <a:t>2.X.9	Enclosure thermal containment and fire resistance (Vehicle)</a:t>
                      </a:r>
                    </a:p>
                    <a:p>
                      <a:r>
                        <a:rPr kumimoji="1" lang="en-US" altLang="ja-JP" sz="1600" dirty="0" smtClean="0">
                          <a:solidFill>
                            <a:schemeClr val="tx1"/>
                          </a:solidFill>
                          <a:latin typeface="CorpoS" pitchFamily="2" charset="0"/>
                        </a:rPr>
                        <a:t>………</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none</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none</a:t>
                      </a:r>
                      <a:endParaRPr kumimoji="1" lang="ja-JP" altLang="en-US" sz="1600" dirty="0">
                        <a:solidFill>
                          <a:schemeClr val="tx1"/>
                        </a:solidFill>
                        <a:latin typeface="CorpoS" pitchFamily="2" charset="0"/>
                      </a:endParaRPr>
                    </a:p>
                  </a:txBody>
                  <a:tcPr/>
                </a:tc>
              </a:tr>
            </a:tbl>
          </a:graphicData>
        </a:graphic>
      </p:graphicFrame>
      <p:sp>
        <p:nvSpPr>
          <p:cNvPr id="8" name="下矢印 7"/>
          <p:cNvSpPr/>
          <p:nvPr/>
        </p:nvSpPr>
        <p:spPr>
          <a:xfrm>
            <a:off x="3909876" y="2348880"/>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705520" y="3212976"/>
            <a:ext cx="6408712" cy="646331"/>
          </a:xfrm>
          <a:prstGeom prst="rect">
            <a:avLst/>
          </a:prstGeom>
          <a:noFill/>
          <a:ln>
            <a:solidFill>
              <a:schemeClr val="accent1"/>
            </a:solidFill>
          </a:ln>
        </p:spPr>
        <p:txBody>
          <a:bodyPr wrap="square" rtlCol="0">
            <a:spAutoFit/>
          </a:bodyPr>
          <a:lstStyle/>
          <a:p>
            <a:r>
              <a:rPr kumimoji="1" lang="en-US" altLang="ja-JP" dirty="0" smtClean="0"/>
              <a:t>Long duration is decided to go to phase2.</a:t>
            </a:r>
          </a:p>
          <a:p>
            <a:endParaRPr kumimoji="1" lang="ja-JP" altLang="en-US" dirty="0"/>
          </a:p>
        </p:txBody>
      </p:sp>
    </p:spTree>
    <p:extLst>
      <p:ext uri="{BB962C8B-B14F-4D97-AF65-F5344CB8AC3E}">
        <p14:creationId xmlns:p14="http://schemas.microsoft.com/office/powerpoint/2010/main" val="396575262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68</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a:t>
            </a:r>
            <a:r>
              <a:rPr lang="en-US" altLang="ja-JP" sz="2000" dirty="0" smtClean="0">
                <a:solidFill>
                  <a:srgbClr val="00B0F0"/>
                </a:solidFill>
              </a:rPr>
              <a:t>procedures External </a:t>
            </a:r>
            <a:r>
              <a:rPr lang="en-US" altLang="ja-JP" sz="2000" dirty="0">
                <a:solidFill>
                  <a:srgbClr val="00B0F0"/>
                </a:solidFill>
              </a:rPr>
              <a:t>short circuit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2003061005"/>
              </p:ext>
            </p:extLst>
          </p:nvPr>
        </p:nvGraphicFramePr>
        <p:xfrm>
          <a:off x="495722" y="548680"/>
          <a:ext cx="8208913" cy="490728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2.2.6.	External short circuit protection</a:t>
                      </a:r>
                    </a:p>
                    <a:p>
                      <a:r>
                        <a:rPr kumimoji="1" lang="en-US" altLang="ja-JP" sz="1600" dirty="0" smtClean="0">
                          <a:solidFill>
                            <a:schemeClr val="tx1"/>
                          </a:solidFill>
                          <a:latin typeface="CorpoS" pitchFamily="2" charset="0"/>
                        </a:rPr>
                        <a:t>2.2.6.1.	Purpose </a:t>
                      </a:r>
                    </a:p>
                    <a:p>
                      <a:r>
                        <a:rPr kumimoji="1" lang="en-US" altLang="ja-JP" sz="1600" dirty="0" smtClean="0">
                          <a:solidFill>
                            <a:schemeClr val="tx1"/>
                          </a:solidFill>
                          <a:latin typeface="CorpoS" pitchFamily="2" charset="0"/>
                        </a:rPr>
                        <a:t>The purpose of this test is to verify the performance of the short circuit protection. This functionality, if implemented, shall interrupt or limit the short circuit current to prevent the REESS from any further related severe events caused by short circuit current.</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A.99.4.1.5.6.	External short circuit protection</a:t>
                      </a:r>
                    </a:p>
                    <a:p>
                      <a:r>
                        <a:rPr kumimoji="1" lang="en-US" altLang="ja-JP" sz="1600" dirty="0" smtClean="0">
                          <a:solidFill>
                            <a:schemeClr val="tx1"/>
                          </a:solidFill>
                          <a:latin typeface="CorpoS" pitchFamily="2" charset="0"/>
                        </a:rPr>
                        <a:t>A.99.4.1.5.6.1.	Purpose</a:t>
                      </a:r>
                    </a:p>
                    <a:p>
                      <a:r>
                        <a:rPr kumimoji="1" lang="en-US" altLang="ja-JP" sz="1600" dirty="0" smtClean="0">
                          <a:solidFill>
                            <a:schemeClr val="tx1"/>
                          </a:solidFill>
                          <a:latin typeface="CorpoS" pitchFamily="2" charset="0"/>
                        </a:rPr>
                        <a:t>The purpose of this test is to verify the performance of the short circuit protection. This functionality, if implemented, shall interrupt or limit the short circuit current to prevent the REESS from any further related severe events caused by short circuit current.</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ANNEX 8F</a:t>
                      </a:r>
                    </a:p>
                    <a:p>
                      <a:r>
                        <a:rPr kumimoji="1" lang="en-US" altLang="ja-JP" sz="1600" dirty="0" smtClean="0">
                          <a:solidFill>
                            <a:schemeClr val="tx1"/>
                          </a:solidFill>
                          <a:latin typeface="CorpoS" pitchFamily="2" charset="0"/>
                        </a:rPr>
                        <a:t>EXTERNAL SHORT CIRCUIT PROTECTION</a:t>
                      </a:r>
                    </a:p>
                    <a:p>
                      <a:r>
                        <a:rPr kumimoji="1" lang="en-US" altLang="ja-JP" sz="1600" dirty="0" smtClean="0">
                          <a:solidFill>
                            <a:schemeClr val="tx1"/>
                          </a:solidFill>
                          <a:latin typeface="CorpoS" pitchFamily="2" charset="0"/>
                        </a:rPr>
                        <a:t>1. Purpose</a:t>
                      </a:r>
                    </a:p>
                    <a:p>
                      <a:r>
                        <a:rPr kumimoji="1" lang="en-US" altLang="ja-JP" sz="1600" dirty="0" smtClean="0">
                          <a:solidFill>
                            <a:schemeClr val="tx1"/>
                          </a:solidFill>
                          <a:latin typeface="CorpoS" pitchFamily="2" charset="0"/>
                        </a:rPr>
                        <a:t>The purpose of this test is to verify the performance of the short circuit protection.</a:t>
                      </a:r>
                    </a:p>
                    <a:p>
                      <a:r>
                        <a:rPr kumimoji="1" lang="en-US" altLang="ja-JP" sz="1600" dirty="0" smtClean="0">
                          <a:solidFill>
                            <a:schemeClr val="tx1"/>
                          </a:solidFill>
                          <a:latin typeface="CorpoS" pitchFamily="2" charset="0"/>
                        </a:rPr>
                        <a:t>This functionality, if implemented, shall interrupt or limit the short circuit current to</a:t>
                      </a:r>
                    </a:p>
                    <a:p>
                      <a:r>
                        <a:rPr kumimoji="1" lang="en-US" altLang="ja-JP" sz="1600" dirty="0" smtClean="0">
                          <a:solidFill>
                            <a:schemeClr val="tx1"/>
                          </a:solidFill>
                          <a:latin typeface="CorpoS" pitchFamily="2" charset="0"/>
                        </a:rPr>
                        <a:t>prevent the REESS from any further related severe events caused by short circuit</a:t>
                      </a:r>
                    </a:p>
                    <a:p>
                      <a:r>
                        <a:rPr kumimoji="1" lang="en-US" altLang="ja-JP" sz="1600" dirty="0" smtClean="0">
                          <a:solidFill>
                            <a:schemeClr val="tx1"/>
                          </a:solidFill>
                          <a:latin typeface="CorpoS" pitchFamily="2" charset="0"/>
                        </a:rPr>
                        <a:t>current.</a:t>
                      </a:r>
                      <a:endParaRPr kumimoji="1" lang="ja-JP" altLang="en-US" sz="1600" dirty="0">
                        <a:solidFill>
                          <a:schemeClr val="tx1"/>
                        </a:solidFill>
                        <a:latin typeface="CorpoS" pitchFamily="2" charset="0"/>
                      </a:endParaRPr>
                    </a:p>
                  </a:txBody>
                  <a:tcPr/>
                </a:tc>
              </a:tr>
            </a:tbl>
          </a:graphicData>
        </a:graphic>
      </p:graphicFrame>
      <p:sp>
        <p:nvSpPr>
          <p:cNvPr id="9" name="下矢印 8"/>
          <p:cNvSpPr/>
          <p:nvPr/>
        </p:nvSpPr>
        <p:spPr>
          <a:xfrm>
            <a:off x="4222304" y="5685848"/>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147676" y="5901872"/>
            <a:ext cx="6408712" cy="369332"/>
          </a:xfrm>
          <a:prstGeom prst="rect">
            <a:avLst/>
          </a:prstGeom>
          <a:noFill/>
          <a:ln>
            <a:solidFill>
              <a:schemeClr val="accent1"/>
            </a:solidFill>
          </a:ln>
        </p:spPr>
        <p:txBody>
          <a:bodyPr wrap="square" rtlCol="0">
            <a:spAutoFit/>
          </a:bodyPr>
          <a:lstStyle/>
          <a:p>
            <a:r>
              <a:rPr kumimoji="1" lang="en-US" altLang="ja-JP" dirty="0" smtClean="0"/>
              <a:t>ALL Same</a:t>
            </a:r>
            <a:endParaRPr kumimoji="1" lang="ja-JP" altLang="en-US" dirty="0"/>
          </a:p>
        </p:txBody>
      </p:sp>
    </p:spTree>
    <p:extLst>
      <p:ext uri="{BB962C8B-B14F-4D97-AF65-F5344CB8AC3E}">
        <p14:creationId xmlns:p14="http://schemas.microsoft.com/office/powerpoint/2010/main" val="22584299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69</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a:t>
            </a:r>
            <a:r>
              <a:rPr lang="en-US" altLang="ja-JP" sz="2000" dirty="0" smtClean="0">
                <a:solidFill>
                  <a:srgbClr val="00B0F0"/>
                </a:solidFill>
              </a:rPr>
              <a:t>procedures External </a:t>
            </a:r>
            <a:r>
              <a:rPr lang="en-US" altLang="ja-JP" sz="2000" dirty="0">
                <a:solidFill>
                  <a:srgbClr val="00B0F0"/>
                </a:solidFill>
              </a:rPr>
              <a:t>short circuit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4064103127"/>
              </p:ext>
            </p:extLst>
          </p:nvPr>
        </p:nvGraphicFramePr>
        <p:xfrm>
          <a:off x="495722" y="548680"/>
          <a:ext cx="8208913" cy="46634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2.2.6.2.	Installations</a:t>
                      </a:r>
                    </a:p>
                    <a:p>
                      <a:r>
                        <a:rPr kumimoji="1" lang="en-US" altLang="ja-JP" sz="1600" dirty="0" smtClean="0">
                          <a:solidFill>
                            <a:schemeClr val="tx1"/>
                          </a:solidFill>
                          <a:latin typeface="CorpoS" pitchFamily="2" charset="0"/>
                        </a:rPr>
                        <a:t>This test shall be conducted either with the complete REESS or with related REESS subsystem(s)…..</a:t>
                      </a:r>
                    </a:p>
                    <a:p>
                      <a:r>
                        <a:rPr kumimoji="1" lang="en-US" altLang="ja-JP" sz="1600" dirty="0" smtClean="0">
                          <a:solidFill>
                            <a:schemeClr val="tx1"/>
                          </a:solidFill>
                          <a:latin typeface="CorpoS" pitchFamily="2" charset="0"/>
                        </a:rPr>
                        <a:t>2.2.6.3.	Procedures</a:t>
                      </a:r>
                    </a:p>
                    <a:p>
                      <a:r>
                        <a:rPr kumimoji="1" lang="en-US" altLang="ja-JP" sz="1600" dirty="0" smtClean="0">
                          <a:solidFill>
                            <a:schemeClr val="tx1"/>
                          </a:solidFill>
                          <a:latin typeface="CorpoS" pitchFamily="2" charset="0"/>
                        </a:rPr>
                        <a:t>2.2.6.3.1.	General test conditions</a:t>
                      </a:r>
                    </a:p>
                    <a:p>
                      <a:r>
                        <a:rPr kumimoji="1" lang="en-US" altLang="ja-JP" sz="1600" dirty="0" smtClean="0">
                          <a:solidFill>
                            <a:schemeClr val="tx1"/>
                          </a:solidFill>
                          <a:latin typeface="CorpoS" pitchFamily="2" charset="0"/>
                        </a:rPr>
                        <a:t>………..</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A.99.4.1.5.6.2.	Installations</a:t>
                      </a:r>
                    </a:p>
                    <a:p>
                      <a:r>
                        <a:rPr kumimoji="1" lang="en-US" altLang="ja-JP" sz="1600" dirty="0" smtClean="0">
                          <a:solidFill>
                            <a:schemeClr val="tx1"/>
                          </a:solidFill>
                          <a:latin typeface="CorpoS" pitchFamily="2" charset="0"/>
                        </a:rPr>
                        <a:t>This test shall be conducted either with the complete REESS or with related REESS subsystem(s)…………</a:t>
                      </a:r>
                    </a:p>
                    <a:p>
                      <a:r>
                        <a:rPr kumimoji="1" lang="en-US" altLang="ja-JP" sz="1600" dirty="0" smtClean="0">
                          <a:solidFill>
                            <a:schemeClr val="tx1"/>
                          </a:solidFill>
                          <a:latin typeface="CorpoS" pitchFamily="2" charset="0"/>
                        </a:rPr>
                        <a:t>A.99.4.1.5.6.3.	Procedures</a:t>
                      </a:r>
                    </a:p>
                    <a:p>
                      <a:r>
                        <a:rPr kumimoji="1" lang="en-US" altLang="ja-JP" sz="1600" dirty="0" smtClean="0">
                          <a:solidFill>
                            <a:schemeClr val="tx1"/>
                          </a:solidFill>
                          <a:latin typeface="CorpoS" pitchFamily="2" charset="0"/>
                        </a:rPr>
                        <a:t>A.99.4.1.5.6.3.1.	General test conditions</a:t>
                      </a:r>
                    </a:p>
                    <a:p>
                      <a:r>
                        <a:rPr kumimoji="1" lang="en-US" altLang="ja-JP" sz="1600" dirty="0" smtClean="0">
                          <a:solidFill>
                            <a:schemeClr val="tx1"/>
                          </a:solidFill>
                          <a:latin typeface="CorpoS" pitchFamily="2" charset="0"/>
                        </a:rPr>
                        <a:t>…………….</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 Installations</a:t>
                      </a:r>
                    </a:p>
                    <a:p>
                      <a:r>
                        <a:rPr kumimoji="1" lang="en-US" altLang="ja-JP" sz="1600" dirty="0" smtClean="0">
                          <a:solidFill>
                            <a:schemeClr val="tx1"/>
                          </a:solidFill>
                          <a:latin typeface="CorpoS" pitchFamily="2" charset="0"/>
                        </a:rPr>
                        <a:t>This test shall be conducted either with the complete REESS or with related</a:t>
                      </a:r>
                    </a:p>
                    <a:p>
                      <a:r>
                        <a:rPr kumimoji="1" lang="en-US" altLang="ja-JP" sz="1600" dirty="0" smtClean="0">
                          <a:solidFill>
                            <a:schemeClr val="tx1"/>
                          </a:solidFill>
                          <a:latin typeface="CorpoS" pitchFamily="2" charset="0"/>
                        </a:rPr>
                        <a:t>REESS subsystem(s),………. </a:t>
                      </a:r>
                    </a:p>
                    <a:p>
                      <a:r>
                        <a:rPr kumimoji="1" lang="en-US" altLang="ja-JP" sz="1600" dirty="0" smtClean="0">
                          <a:solidFill>
                            <a:schemeClr val="tx1"/>
                          </a:solidFill>
                          <a:latin typeface="CorpoS" pitchFamily="2" charset="0"/>
                        </a:rPr>
                        <a:t>3. Procedures</a:t>
                      </a:r>
                    </a:p>
                    <a:p>
                      <a:r>
                        <a:rPr kumimoji="1" lang="en-US" altLang="ja-JP" sz="1600" dirty="0" smtClean="0">
                          <a:solidFill>
                            <a:schemeClr val="tx1"/>
                          </a:solidFill>
                          <a:latin typeface="CorpoS" pitchFamily="2" charset="0"/>
                        </a:rPr>
                        <a:t>3.1. General test conditions</a:t>
                      </a:r>
                    </a:p>
                    <a:p>
                      <a:r>
                        <a:rPr kumimoji="1" lang="en-US" altLang="ja-JP" sz="1600" dirty="0" smtClean="0">
                          <a:solidFill>
                            <a:schemeClr val="tx1"/>
                          </a:solidFill>
                          <a:latin typeface="CorpoS" pitchFamily="2" charset="0"/>
                        </a:rPr>
                        <a:t>………………</a:t>
                      </a:r>
                      <a:endParaRPr kumimoji="1" lang="ja-JP" altLang="en-US" sz="1600" dirty="0">
                        <a:solidFill>
                          <a:schemeClr val="tx1"/>
                        </a:solidFill>
                        <a:latin typeface="CorpoS" pitchFamily="2" charset="0"/>
                      </a:endParaRPr>
                    </a:p>
                  </a:txBody>
                  <a:tcPr/>
                </a:tc>
              </a:tr>
            </a:tbl>
          </a:graphicData>
        </a:graphic>
      </p:graphicFrame>
      <p:sp>
        <p:nvSpPr>
          <p:cNvPr id="8" name="下矢印 7"/>
          <p:cNvSpPr/>
          <p:nvPr/>
        </p:nvSpPr>
        <p:spPr>
          <a:xfrm>
            <a:off x="4294312" y="5651956"/>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1234561" y="6228020"/>
            <a:ext cx="6695566" cy="369332"/>
          </a:xfrm>
          <a:prstGeom prst="rect">
            <a:avLst/>
          </a:prstGeom>
          <a:noFill/>
          <a:ln>
            <a:solidFill>
              <a:schemeClr val="accent1"/>
            </a:solidFill>
          </a:ln>
        </p:spPr>
        <p:txBody>
          <a:bodyPr wrap="square" rtlCol="0">
            <a:spAutoFit/>
          </a:bodyPr>
          <a:lstStyle/>
          <a:p>
            <a:r>
              <a:rPr kumimoji="1" lang="en-US" altLang="ja-JP" dirty="0" smtClean="0"/>
              <a:t>To be align with main part reflecting TF6 outcome.  </a:t>
            </a:r>
            <a:endParaRPr kumimoji="1" lang="ja-JP" altLang="en-US" dirty="0"/>
          </a:p>
        </p:txBody>
      </p:sp>
    </p:spTree>
    <p:extLst>
      <p:ext uri="{BB962C8B-B14F-4D97-AF65-F5344CB8AC3E}">
        <p14:creationId xmlns:p14="http://schemas.microsoft.com/office/powerpoint/2010/main" val="164994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000" dirty="0" smtClean="0">
                <a:solidFill>
                  <a:srgbClr val="00B0F0"/>
                </a:solidFill>
              </a:rPr>
              <a:t>Protection against electric shock</a:t>
            </a:r>
            <a:endParaRPr kumimoji="1" lang="ja-JP" altLang="en-US" sz="2000" dirty="0">
              <a:solidFill>
                <a:srgbClr val="00B0F0"/>
              </a:solidFill>
            </a:endParaRPr>
          </a:p>
        </p:txBody>
      </p:sp>
      <p:graphicFrame>
        <p:nvGraphicFramePr>
          <p:cNvPr id="4" name="表 3"/>
          <p:cNvGraphicFramePr>
            <a:graphicFrameLocks noGrp="1"/>
          </p:cNvGraphicFramePr>
          <p:nvPr>
            <p:extLst>
              <p:ext uri="{D42A27DB-BD31-4B8C-83A1-F6EECF244321}">
                <p14:modId xmlns:p14="http://schemas.microsoft.com/office/powerpoint/2010/main" val="410630339"/>
              </p:ext>
            </p:extLst>
          </p:nvPr>
        </p:nvGraphicFramePr>
        <p:xfrm>
          <a:off x="467544" y="1556792"/>
          <a:ext cx="8208913" cy="23774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	Protection against electric shock</a:t>
                      </a:r>
                    </a:p>
                    <a:p>
                      <a:r>
                        <a:rPr kumimoji="1" lang="en-US" altLang="ja-JP" sz="1800" dirty="0" smtClean="0">
                          <a:latin typeface="CorpoS" pitchFamily="2" charset="0"/>
                        </a:rPr>
                        <a:t>These electrical safety requirements apply to high voltage buses under conditions where they are not connected to </a:t>
                      </a:r>
                      <a:r>
                        <a:rPr kumimoji="1" lang="en-US" altLang="ja-JP" sz="1800" dirty="0" smtClean="0">
                          <a:solidFill>
                            <a:srgbClr val="FF0000"/>
                          </a:solidFill>
                          <a:latin typeface="CorpoS" pitchFamily="2" charset="0"/>
                        </a:rPr>
                        <a:t>the external electric power supply.</a:t>
                      </a:r>
                      <a:endParaRPr kumimoji="1" lang="ja-JP" altLang="en-US" sz="18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OICA</a:t>
                      </a:r>
                    </a:p>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A.99.3.1.1.	Protection against electric shock </a:t>
                      </a:r>
                    </a:p>
                    <a:p>
                      <a:r>
                        <a:rPr kumimoji="1" lang="en-US" altLang="ja-JP" sz="1800" dirty="0" smtClean="0">
                          <a:latin typeface="CorpoS" pitchFamily="2" charset="0"/>
                        </a:rPr>
                        <a:t>These electrical safety requirements apply to high voltage buses under conditions where they are not connected </a:t>
                      </a:r>
                      <a:r>
                        <a:rPr kumimoji="1" lang="en-US" altLang="ja-JP" sz="1800" dirty="0" smtClean="0">
                          <a:solidFill>
                            <a:schemeClr val="tx1"/>
                          </a:solidFill>
                          <a:latin typeface="CorpoS" pitchFamily="2" charset="0"/>
                        </a:rPr>
                        <a:t>to </a:t>
                      </a:r>
                      <a:r>
                        <a:rPr kumimoji="1" lang="en-US" altLang="ja-JP" sz="1800" dirty="0" smtClean="0">
                          <a:solidFill>
                            <a:srgbClr val="FF0000"/>
                          </a:solidFill>
                          <a:latin typeface="CorpoS" pitchFamily="2" charset="0"/>
                        </a:rPr>
                        <a:t>external high voltage power supplies.</a:t>
                      </a:r>
                    </a:p>
                  </a:txBody>
                  <a:tcPr/>
                </a:tc>
              </a:tr>
            </a:tbl>
          </a:graphicData>
        </a:graphic>
      </p:graphicFrame>
      <p:sp>
        <p:nvSpPr>
          <p:cNvPr id="3" name="スライド番号プレースホルダー 2"/>
          <p:cNvSpPr>
            <a:spLocks noGrp="1"/>
          </p:cNvSpPr>
          <p:nvPr>
            <p:ph type="sldNum" sz="quarter" idx="12"/>
          </p:nvPr>
        </p:nvSpPr>
        <p:spPr/>
        <p:txBody>
          <a:bodyPr/>
          <a:lstStyle/>
          <a:p>
            <a:fld id="{9BBEC892-7C9F-458D-BD17-42162B16C111}" type="slidenum">
              <a:rPr kumimoji="1" lang="ja-JP" altLang="en-US" smtClean="0"/>
              <a:t>7</a:t>
            </a:fld>
            <a:endParaRPr kumimoji="1" lang="ja-JP" altLang="en-US"/>
          </a:p>
        </p:txBody>
      </p:sp>
      <p:sp>
        <p:nvSpPr>
          <p:cNvPr id="8" name="テキスト ボックス 7"/>
          <p:cNvSpPr txBox="1"/>
          <p:nvPr/>
        </p:nvSpPr>
        <p:spPr>
          <a:xfrm>
            <a:off x="2123728" y="4725144"/>
            <a:ext cx="5112568" cy="369332"/>
          </a:xfrm>
          <a:prstGeom prst="rect">
            <a:avLst/>
          </a:prstGeom>
          <a:noFill/>
          <a:ln>
            <a:solidFill>
              <a:schemeClr val="accent1"/>
            </a:solidFill>
          </a:ln>
        </p:spPr>
        <p:txBody>
          <a:bodyPr wrap="square" rtlCol="0">
            <a:spAutoFit/>
          </a:bodyPr>
          <a:lstStyle/>
          <a:p>
            <a:r>
              <a:rPr kumimoji="1" lang="en-US" altLang="ja-JP" dirty="0" smtClean="0"/>
              <a:t>Editorial matter, to be aligned with main part</a:t>
            </a:r>
            <a:endParaRPr kumimoji="1" lang="ja-JP" altLang="en-US" dirty="0"/>
          </a:p>
        </p:txBody>
      </p:sp>
      <p:sp>
        <p:nvSpPr>
          <p:cNvPr id="9" name="下矢印 8"/>
          <p:cNvSpPr/>
          <p:nvPr/>
        </p:nvSpPr>
        <p:spPr>
          <a:xfrm>
            <a:off x="4303392" y="4170083"/>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548630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70</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a:t>
            </a:r>
            <a:r>
              <a:rPr lang="en-US" altLang="ja-JP" sz="2000" dirty="0" smtClean="0">
                <a:solidFill>
                  <a:srgbClr val="00B0F0"/>
                </a:solidFill>
              </a:rPr>
              <a:t>procedures External </a:t>
            </a:r>
            <a:r>
              <a:rPr lang="en-US" altLang="ja-JP" sz="2000" dirty="0">
                <a:solidFill>
                  <a:srgbClr val="00B0F0"/>
                </a:solidFill>
              </a:rPr>
              <a:t>short circuit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679340513"/>
              </p:ext>
            </p:extLst>
          </p:nvPr>
        </p:nvGraphicFramePr>
        <p:xfrm>
          <a:off x="495722" y="548680"/>
          <a:ext cx="8208913" cy="521208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200" dirty="0" smtClean="0">
                          <a:solidFill>
                            <a:schemeClr val="tx1"/>
                          </a:solidFill>
                          <a:latin typeface="CorpoS" pitchFamily="2" charset="0"/>
                        </a:rPr>
                        <a:t>2.2.6.3.2.	Short circuit</a:t>
                      </a:r>
                    </a:p>
                    <a:p>
                      <a:r>
                        <a:rPr kumimoji="1" lang="en-US" altLang="ja-JP" sz="1200" dirty="0" smtClean="0">
                          <a:solidFill>
                            <a:schemeClr val="tx1"/>
                          </a:solidFill>
                          <a:latin typeface="CorpoS" pitchFamily="2" charset="0"/>
                        </a:rPr>
                        <a:t>At the start of the test all, relevant main contactors for charging and discharging shall be closed to represent the active driving possible mode as well as the mode to enable external charging. If this cannot be completed in a single test, then two or more tests shall be conducted. </a:t>
                      </a:r>
                    </a:p>
                    <a:p>
                      <a:r>
                        <a:rPr kumimoji="1" lang="en-US" altLang="ja-JP" sz="1200" dirty="0" smtClean="0">
                          <a:solidFill>
                            <a:schemeClr val="tx1"/>
                          </a:solidFill>
                          <a:latin typeface="CorpoS" pitchFamily="2" charset="0"/>
                        </a:rPr>
                        <a:t>The positive and negative terminals of the Tested-Device shall be connected to each other to produce a short circuit. The connection used for this purpose shall have a resistance not exceeding </a:t>
                      </a:r>
                      <a:r>
                        <a:rPr kumimoji="1" lang="en-US" altLang="ja-JP" sz="1200" dirty="0" smtClean="0">
                          <a:solidFill>
                            <a:srgbClr val="FF0000"/>
                          </a:solidFill>
                          <a:latin typeface="CorpoS" pitchFamily="2" charset="0"/>
                        </a:rPr>
                        <a:t>[5 </a:t>
                      </a:r>
                      <a:r>
                        <a:rPr kumimoji="1" lang="en-US" altLang="ja-JP" sz="1200" dirty="0" err="1" smtClean="0">
                          <a:solidFill>
                            <a:srgbClr val="FF0000"/>
                          </a:solidFill>
                          <a:latin typeface="CorpoS" pitchFamily="2" charset="0"/>
                        </a:rPr>
                        <a:t>mΩ</a:t>
                      </a:r>
                      <a:r>
                        <a:rPr kumimoji="1" lang="en-US" altLang="ja-JP" sz="1200" dirty="0" smtClean="0">
                          <a:solidFill>
                            <a:srgbClr val="FF0000"/>
                          </a:solidFill>
                          <a:latin typeface="CorpoS" pitchFamily="2" charset="0"/>
                        </a:rPr>
                        <a:t>; USA:EVS-03-05</a:t>
                      </a:r>
                      <a:r>
                        <a:rPr kumimoji="1" lang="ja-JP" altLang="en-US" sz="1200" dirty="0" smtClean="0">
                          <a:solidFill>
                            <a:schemeClr val="tx1"/>
                          </a:solidFill>
                          <a:latin typeface="CorpoS" pitchFamily="2" charset="0"/>
                        </a:rPr>
                        <a:t>］</a:t>
                      </a:r>
                      <a:r>
                        <a:rPr kumimoji="1" lang="en-US" altLang="ja-JP" sz="1200" dirty="0" smtClean="0">
                          <a:solidFill>
                            <a:schemeClr val="tx1"/>
                          </a:solidFill>
                          <a:latin typeface="CorpoS" pitchFamily="2" charset="0"/>
                        </a:rPr>
                        <a:t>. </a:t>
                      </a:r>
                    </a:p>
                    <a:p>
                      <a:r>
                        <a:rPr kumimoji="1" lang="en-US" altLang="ja-JP" sz="1200" dirty="0" smtClean="0">
                          <a:solidFill>
                            <a:schemeClr val="tx1"/>
                          </a:solidFill>
                          <a:latin typeface="CorpoS" pitchFamily="2" charset="0"/>
                        </a:rPr>
                        <a:t>The short circuit condition shall be continued until the operation of the REESS´s protection function to interrupt or limit the short circuit current is confirmed, or for at least one hour after the temperature measured on the casing of the </a:t>
                      </a:r>
                      <a:r>
                        <a:rPr kumimoji="1" lang="en-US" altLang="ja-JP" sz="1200" dirty="0" smtClean="0">
                          <a:solidFill>
                            <a:srgbClr val="FF0000"/>
                          </a:solidFill>
                          <a:latin typeface="CorpoS" pitchFamily="2" charset="0"/>
                        </a:rPr>
                        <a:t>Tested-Device</a:t>
                      </a:r>
                      <a:r>
                        <a:rPr kumimoji="1" lang="en-US" altLang="ja-JP" sz="1200" dirty="0" smtClean="0">
                          <a:solidFill>
                            <a:schemeClr val="tx1"/>
                          </a:solidFill>
                          <a:latin typeface="CorpoS" pitchFamily="2" charset="0"/>
                        </a:rPr>
                        <a:t> has </a:t>
                      </a:r>
                      <a:r>
                        <a:rPr kumimoji="1" lang="en-US" altLang="ja-JP" sz="1200" dirty="0" smtClean="0">
                          <a:solidFill>
                            <a:srgbClr val="FF0000"/>
                          </a:solidFill>
                          <a:latin typeface="CorpoS" pitchFamily="2" charset="0"/>
                        </a:rPr>
                        <a:t>stabilized</a:t>
                      </a:r>
                      <a:r>
                        <a:rPr kumimoji="1" lang="en-US" altLang="ja-JP" sz="1200" dirty="0" smtClean="0">
                          <a:solidFill>
                            <a:schemeClr val="tx1"/>
                          </a:solidFill>
                          <a:latin typeface="CorpoS" pitchFamily="2" charset="0"/>
                        </a:rPr>
                        <a:t>, such that the temperature gradient varies by a less than 4 K through 1 hour. </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200" dirty="0" smtClean="0">
                          <a:solidFill>
                            <a:schemeClr val="tx1"/>
                          </a:solidFill>
                          <a:latin typeface="CorpoS" pitchFamily="2" charset="0"/>
                        </a:rPr>
                        <a:t>A.99.4.1.5.6.3.2.	Short circuit</a:t>
                      </a:r>
                    </a:p>
                    <a:p>
                      <a:r>
                        <a:rPr kumimoji="1" lang="en-US" altLang="ja-JP" sz="1200" dirty="0" smtClean="0">
                          <a:solidFill>
                            <a:schemeClr val="tx1"/>
                          </a:solidFill>
                          <a:latin typeface="CorpoS" pitchFamily="2" charset="0"/>
                        </a:rPr>
                        <a:t>At the start of the test all, relevant main contactors for charging and discharging shall be closed to represent the active driving possible mode as well as the mode to enable external charging. If this cannot be completed in a single test, then two or more tests shall be conducted. </a:t>
                      </a:r>
                    </a:p>
                    <a:p>
                      <a:r>
                        <a:rPr kumimoji="1" lang="en-US" altLang="ja-JP" sz="1200" dirty="0" smtClean="0">
                          <a:solidFill>
                            <a:schemeClr val="tx1"/>
                          </a:solidFill>
                          <a:latin typeface="CorpoS" pitchFamily="2" charset="0"/>
                        </a:rPr>
                        <a:t>The positive and negative terminals of the Tested-Device shall be connected to each other to produce a short circuit. The connection used for this purpose shall have a resistance not exceeding </a:t>
                      </a:r>
                      <a:r>
                        <a:rPr kumimoji="1" lang="en-US" altLang="ja-JP" sz="1200" dirty="0" smtClean="0">
                          <a:solidFill>
                            <a:srgbClr val="FF0000"/>
                          </a:solidFill>
                          <a:latin typeface="CorpoS" pitchFamily="2" charset="0"/>
                        </a:rPr>
                        <a:t>5 </a:t>
                      </a:r>
                      <a:r>
                        <a:rPr kumimoji="1" lang="en-US" altLang="ja-JP" sz="1200" dirty="0" err="1" smtClean="0">
                          <a:solidFill>
                            <a:srgbClr val="FF0000"/>
                          </a:solidFill>
                          <a:latin typeface="CorpoS" pitchFamily="2" charset="0"/>
                        </a:rPr>
                        <a:t>mΩ</a:t>
                      </a:r>
                      <a:r>
                        <a:rPr kumimoji="1" lang="en-US" altLang="ja-JP" sz="1200" dirty="0" smtClean="0">
                          <a:solidFill>
                            <a:schemeClr val="tx1"/>
                          </a:solidFill>
                          <a:latin typeface="CorpoS" pitchFamily="2" charset="0"/>
                        </a:rPr>
                        <a:t>. </a:t>
                      </a:r>
                    </a:p>
                    <a:p>
                      <a:r>
                        <a:rPr kumimoji="1" lang="en-US" altLang="ja-JP" sz="1200" dirty="0" smtClean="0">
                          <a:solidFill>
                            <a:schemeClr val="tx1"/>
                          </a:solidFill>
                          <a:latin typeface="CorpoS" pitchFamily="2" charset="0"/>
                        </a:rPr>
                        <a:t>The short circuit condition shall be continued until the operation of the REESS´s protection function to interrupt or limit the short circuit current is confirmed, or for at least one hour after the temperature measured on the casing of the T</a:t>
                      </a:r>
                      <a:r>
                        <a:rPr kumimoji="1" lang="en-US" altLang="ja-JP" sz="1200" dirty="0" smtClean="0">
                          <a:solidFill>
                            <a:srgbClr val="FF0000"/>
                          </a:solidFill>
                          <a:latin typeface="CorpoS" pitchFamily="2" charset="0"/>
                        </a:rPr>
                        <a:t>ested-Device</a:t>
                      </a:r>
                      <a:r>
                        <a:rPr kumimoji="1" lang="en-US" altLang="ja-JP" sz="1200" dirty="0" smtClean="0">
                          <a:solidFill>
                            <a:schemeClr val="tx1"/>
                          </a:solidFill>
                          <a:latin typeface="CorpoS" pitchFamily="2" charset="0"/>
                        </a:rPr>
                        <a:t> has </a:t>
                      </a:r>
                      <a:r>
                        <a:rPr kumimoji="1" lang="en-US" altLang="ja-JP" sz="1200" dirty="0" smtClean="0">
                          <a:solidFill>
                            <a:srgbClr val="FF0000"/>
                          </a:solidFill>
                          <a:latin typeface="CorpoS" pitchFamily="2" charset="0"/>
                        </a:rPr>
                        <a:t>stabilized</a:t>
                      </a:r>
                      <a:r>
                        <a:rPr kumimoji="1" lang="en-US" altLang="ja-JP" sz="1200" dirty="0" smtClean="0">
                          <a:solidFill>
                            <a:schemeClr val="tx1"/>
                          </a:solidFill>
                          <a:latin typeface="CorpoS" pitchFamily="2" charset="0"/>
                        </a:rPr>
                        <a:t>, such that the temperature gradient varies by a less than 4 K through 1 hour.</a:t>
                      </a:r>
                      <a:endParaRPr kumimoji="1" lang="ja-JP" altLang="en-US" sz="12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200" dirty="0" smtClean="0">
                          <a:solidFill>
                            <a:schemeClr val="tx1"/>
                          </a:solidFill>
                          <a:latin typeface="CorpoS" pitchFamily="2" charset="0"/>
                        </a:rPr>
                        <a:t>3.2. Short circuit</a:t>
                      </a:r>
                    </a:p>
                    <a:p>
                      <a:r>
                        <a:rPr kumimoji="1" lang="en-US" altLang="ja-JP" sz="1200" dirty="0" smtClean="0">
                          <a:solidFill>
                            <a:schemeClr val="tx1"/>
                          </a:solidFill>
                          <a:latin typeface="CorpoS" pitchFamily="2" charset="0"/>
                        </a:rPr>
                        <a:t>At the start of the test all relevant main contactors for charging and discharging shall be closed to represent the active driving possible mode as well as the mode to enable external charging. If this cannot be completed in a single test, then two or more tests shall be conducted.</a:t>
                      </a:r>
                    </a:p>
                    <a:p>
                      <a:r>
                        <a:rPr kumimoji="1" lang="en-US" altLang="ja-JP" sz="1200" dirty="0" smtClean="0">
                          <a:solidFill>
                            <a:schemeClr val="tx1"/>
                          </a:solidFill>
                          <a:latin typeface="CorpoS" pitchFamily="2" charset="0"/>
                        </a:rPr>
                        <a:t>The positive and negative terminals of the tested-device shall be connected to each other to produce a short circuit. The connection used for this purpose shall have a resistance not exceeding 5 </a:t>
                      </a:r>
                      <a:r>
                        <a:rPr kumimoji="1" lang="en-US" altLang="ja-JP" sz="1200" dirty="0" err="1" smtClean="0">
                          <a:solidFill>
                            <a:schemeClr val="tx1"/>
                          </a:solidFill>
                          <a:latin typeface="CorpoS" pitchFamily="2" charset="0"/>
                        </a:rPr>
                        <a:t>mΩ</a:t>
                      </a:r>
                      <a:r>
                        <a:rPr kumimoji="1" lang="en-US" altLang="ja-JP" sz="1200" dirty="0" smtClean="0">
                          <a:solidFill>
                            <a:schemeClr val="tx1"/>
                          </a:solidFill>
                          <a:latin typeface="CorpoS" pitchFamily="2" charset="0"/>
                        </a:rPr>
                        <a:t>.</a:t>
                      </a:r>
                    </a:p>
                    <a:p>
                      <a:r>
                        <a:rPr kumimoji="1" lang="en-US" altLang="ja-JP" sz="1200" dirty="0" smtClean="0">
                          <a:solidFill>
                            <a:schemeClr val="tx1"/>
                          </a:solidFill>
                          <a:latin typeface="CorpoS" pitchFamily="2" charset="0"/>
                        </a:rPr>
                        <a:t>The short circuit condition shall be continued until the operation of the REESS´s</a:t>
                      </a:r>
                      <a:r>
                        <a:rPr kumimoji="1" lang="ja-JP" altLang="en-US" sz="1200" dirty="0" smtClean="0">
                          <a:solidFill>
                            <a:schemeClr val="tx1"/>
                          </a:solidFill>
                          <a:latin typeface="CorpoS" pitchFamily="2" charset="0"/>
                        </a:rPr>
                        <a:t>　</a:t>
                      </a:r>
                      <a:r>
                        <a:rPr kumimoji="1" lang="en-US" altLang="ja-JP" sz="1200" dirty="0" smtClean="0">
                          <a:solidFill>
                            <a:schemeClr val="tx1"/>
                          </a:solidFill>
                          <a:latin typeface="CorpoS" pitchFamily="2" charset="0"/>
                        </a:rPr>
                        <a:t>protection function to interrupt or limit the short circuit current is confirmed, or for</a:t>
                      </a:r>
                      <a:r>
                        <a:rPr kumimoji="1" lang="ja-JP" altLang="en-US" sz="1200" dirty="0" smtClean="0">
                          <a:solidFill>
                            <a:schemeClr val="tx1"/>
                          </a:solidFill>
                          <a:latin typeface="CorpoS" pitchFamily="2" charset="0"/>
                        </a:rPr>
                        <a:t>　</a:t>
                      </a:r>
                      <a:r>
                        <a:rPr kumimoji="1" lang="en-US" altLang="ja-JP" sz="1200" dirty="0" smtClean="0">
                          <a:solidFill>
                            <a:schemeClr val="tx1"/>
                          </a:solidFill>
                          <a:latin typeface="CorpoS" pitchFamily="2" charset="0"/>
                        </a:rPr>
                        <a:t>at least one hour after the temperature measured on the casing of the </a:t>
                      </a:r>
                      <a:r>
                        <a:rPr kumimoji="1" lang="en-US" altLang="ja-JP" sz="1200" dirty="0" smtClean="0">
                          <a:solidFill>
                            <a:srgbClr val="FF0000"/>
                          </a:solidFill>
                          <a:latin typeface="CorpoS" pitchFamily="2" charset="0"/>
                        </a:rPr>
                        <a:t>tested device</a:t>
                      </a:r>
                      <a:r>
                        <a:rPr kumimoji="1" lang="ja-JP" altLang="en-US" sz="1200" dirty="0" smtClean="0">
                          <a:solidFill>
                            <a:schemeClr val="tx1"/>
                          </a:solidFill>
                          <a:latin typeface="CorpoS" pitchFamily="2" charset="0"/>
                        </a:rPr>
                        <a:t>　</a:t>
                      </a:r>
                      <a:r>
                        <a:rPr kumimoji="1" lang="en-US" altLang="ja-JP" sz="1200" dirty="0" smtClean="0">
                          <a:solidFill>
                            <a:schemeClr val="tx1"/>
                          </a:solidFill>
                          <a:latin typeface="CorpoS" pitchFamily="2" charset="0"/>
                        </a:rPr>
                        <a:t>has </a:t>
                      </a:r>
                      <a:r>
                        <a:rPr kumimoji="1" lang="en-US" altLang="ja-JP" sz="1200" dirty="0" err="1" smtClean="0">
                          <a:solidFill>
                            <a:srgbClr val="FF0000"/>
                          </a:solidFill>
                          <a:latin typeface="CorpoS" pitchFamily="2" charset="0"/>
                        </a:rPr>
                        <a:t>stabilised</a:t>
                      </a:r>
                      <a:r>
                        <a:rPr kumimoji="1" lang="en-US" altLang="ja-JP" sz="1200" dirty="0" smtClean="0">
                          <a:solidFill>
                            <a:srgbClr val="FF0000"/>
                          </a:solidFill>
                          <a:latin typeface="CorpoS" pitchFamily="2" charset="0"/>
                        </a:rPr>
                        <a:t>,</a:t>
                      </a:r>
                      <a:r>
                        <a:rPr kumimoji="1" lang="en-US" altLang="ja-JP" sz="1200" dirty="0" smtClean="0">
                          <a:solidFill>
                            <a:schemeClr val="tx1"/>
                          </a:solidFill>
                          <a:latin typeface="CorpoS" pitchFamily="2" charset="0"/>
                        </a:rPr>
                        <a:t> such that the temperature gradient varies by a less than 4 °C through 1 hour.</a:t>
                      </a:r>
                      <a:endParaRPr kumimoji="1" lang="ja-JP" altLang="en-US" sz="1200" dirty="0">
                        <a:solidFill>
                          <a:schemeClr val="tx1"/>
                        </a:solidFill>
                        <a:latin typeface="CorpoS" pitchFamily="2" charset="0"/>
                      </a:endParaRPr>
                    </a:p>
                  </a:txBody>
                  <a:tcPr/>
                </a:tc>
              </a:tr>
            </a:tbl>
          </a:graphicData>
        </a:graphic>
      </p:graphicFrame>
      <p:sp>
        <p:nvSpPr>
          <p:cNvPr id="9" name="下矢印 8"/>
          <p:cNvSpPr/>
          <p:nvPr/>
        </p:nvSpPr>
        <p:spPr>
          <a:xfrm>
            <a:off x="4355976" y="6093296"/>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043608" y="6309320"/>
            <a:ext cx="6408712" cy="369332"/>
          </a:xfrm>
          <a:prstGeom prst="rect">
            <a:avLst/>
          </a:prstGeom>
          <a:noFill/>
          <a:ln>
            <a:solidFill>
              <a:schemeClr val="accent1"/>
            </a:solidFill>
          </a:ln>
        </p:spPr>
        <p:txBody>
          <a:bodyPr wrap="square" rtlCol="0">
            <a:spAutoFit/>
          </a:bodyPr>
          <a:lstStyle/>
          <a:p>
            <a:r>
              <a:rPr kumimoji="1" lang="en-US" altLang="ja-JP" dirty="0" smtClean="0"/>
              <a:t>All same excluding square bracket in China draft</a:t>
            </a:r>
            <a:endParaRPr kumimoji="1" lang="ja-JP" altLang="en-US" dirty="0"/>
          </a:p>
        </p:txBody>
      </p:sp>
    </p:spTree>
    <p:extLst>
      <p:ext uri="{BB962C8B-B14F-4D97-AF65-F5344CB8AC3E}">
        <p14:creationId xmlns:p14="http://schemas.microsoft.com/office/powerpoint/2010/main" val="320315871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71</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a:t>
            </a:r>
            <a:r>
              <a:rPr lang="en-US" altLang="ja-JP" sz="2000" dirty="0" smtClean="0">
                <a:solidFill>
                  <a:srgbClr val="00B0F0"/>
                </a:solidFill>
              </a:rPr>
              <a:t>procedures External </a:t>
            </a:r>
            <a:r>
              <a:rPr lang="en-US" altLang="ja-JP" sz="2000" dirty="0">
                <a:solidFill>
                  <a:srgbClr val="00B0F0"/>
                </a:solidFill>
              </a:rPr>
              <a:t>short circuit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938317976"/>
              </p:ext>
            </p:extLst>
          </p:nvPr>
        </p:nvGraphicFramePr>
        <p:xfrm>
          <a:off x="495722" y="548680"/>
          <a:ext cx="8208913" cy="39319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2.2.6.3.3.	Standard Cycle and observation period</a:t>
                      </a:r>
                    </a:p>
                    <a:p>
                      <a:r>
                        <a:rPr kumimoji="1" lang="en-US" altLang="ja-JP" sz="1600" dirty="0" smtClean="0">
                          <a:solidFill>
                            <a:schemeClr val="tx1"/>
                          </a:solidFill>
                          <a:latin typeface="CorpoS" pitchFamily="2" charset="0"/>
                        </a:rPr>
                        <a:t>Directly after the termination of the short circuit a standard cycle as described in paragraph 6.2.1. shall be conducted, if not inhibited by the </a:t>
                      </a:r>
                      <a:r>
                        <a:rPr kumimoji="1" lang="en-US" altLang="ja-JP" sz="1600" smtClean="0">
                          <a:solidFill>
                            <a:schemeClr val="tx1"/>
                          </a:solidFill>
                          <a:latin typeface="CorpoS" pitchFamily="2" charset="0"/>
                        </a:rPr>
                        <a:t>Tested-Device.</a:t>
                      </a:r>
                      <a:endParaRPr kumimoji="1" lang="en-US" altLang="ja-JP" sz="1600" dirty="0" smtClean="0">
                        <a:solidFill>
                          <a:schemeClr val="tx1"/>
                        </a:solidFill>
                        <a:latin typeface="CorpoS" pitchFamily="2" charset="0"/>
                      </a:endParaRPr>
                    </a:p>
                    <a:p>
                      <a:r>
                        <a:rPr kumimoji="1" lang="en-US" altLang="ja-JP" sz="1600" smtClean="0">
                          <a:solidFill>
                            <a:schemeClr val="tx1"/>
                          </a:solidFill>
                          <a:latin typeface="CorpoS" pitchFamily="2" charset="0"/>
                        </a:rPr>
                        <a:t>The test shall end with an observation period of 1 h at the ambient temperature conditions of the test environment.</a:t>
                      </a:r>
                      <a:endParaRPr kumimoji="1" lang="en-US" altLang="ja-JP" sz="1600" dirty="0" smtClean="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smtClean="0">
                          <a:solidFill>
                            <a:schemeClr val="tx1"/>
                          </a:solidFill>
                          <a:latin typeface="CorpoS" pitchFamily="2" charset="0"/>
                        </a:rPr>
                        <a:t>A.99.4.1.5.6.3.3.	Standard Cycle and observation period</a:t>
                      </a:r>
                    </a:p>
                    <a:p>
                      <a:r>
                        <a:rPr kumimoji="1" lang="en-US" altLang="ja-JP" sz="1600" smtClean="0">
                          <a:solidFill>
                            <a:schemeClr val="tx1"/>
                          </a:solidFill>
                          <a:latin typeface="CorpoS" pitchFamily="2" charset="0"/>
                        </a:rPr>
                        <a:t>Directly after the termination of the short circuit a standard cycle as described in paragraph A.99.4.1.5.1. shall be conducted, if not inhibited by the Tested-Device.</a:t>
                      </a:r>
                    </a:p>
                    <a:p>
                      <a:r>
                        <a:rPr kumimoji="1" lang="en-US" altLang="ja-JP" sz="1600" smtClean="0">
                          <a:solidFill>
                            <a:schemeClr val="tx1"/>
                          </a:solidFill>
                          <a:latin typeface="CorpoS" pitchFamily="2" charset="0"/>
                        </a:rPr>
                        <a:t>The test shall end with an observation period of 1 h at the ambient temperature conditions of the test environment.</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3.3. Standard Cycle and observation period</a:t>
                      </a:r>
                    </a:p>
                    <a:p>
                      <a:r>
                        <a:rPr kumimoji="1" lang="en-US" altLang="ja-JP" sz="1600" dirty="0" smtClean="0">
                          <a:solidFill>
                            <a:schemeClr val="tx1"/>
                          </a:solidFill>
                          <a:latin typeface="CorpoS" pitchFamily="2" charset="0"/>
                        </a:rPr>
                        <a:t>Directly after the termination of the short circuit a standard cycle as described in</a:t>
                      </a:r>
                    </a:p>
                    <a:p>
                      <a:r>
                        <a:rPr kumimoji="1" lang="en-US" altLang="ja-JP" sz="1600" dirty="0" smtClean="0">
                          <a:solidFill>
                            <a:schemeClr val="tx1"/>
                          </a:solidFill>
                          <a:latin typeface="CorpoS" pitchFamily="2" charset="0"/>
                        </a:rPr>
                        <a:t>Annex 8 Appendix 1 shall be conducted, if not inhibited by the tested-device.</a:t>
                      </a:r>
                    </a:p>
                    <a:p>
                      <a:r>
                        <a:rPr kumimoji="1" lang="en-US" altLang="ja-JP" sz="1600" dirty="0" smtClean="0">
                          <a:solidFill>
                            <a:schemeClr val="tx1"/>
                          </a:solidFill>
                          <a:latin typeface="CorpoS" pitchFamily="2" charset="0"/>
                        </a:rPr>
                        <a:t>The test shall end with an observation period of 1 h at the ambient temperature</a:t>
                      </a:r>
                    </a:p>
                    <a:p>
                      <a:r>
                        <a:rPr kumimoji="1" lang="en-US" altLang="ja-JP" sz="1600" dirty="0" smtClean="0">
                          <a:solidFill>
                            <a:schemeClr val="tx1"/>
                          </a:solidFill>
                          <a:latin typeface="CorpoS" pitchFamily="2" charset="0"/>
                        </a:rPr>
                        <a:t>conditions of the test environment.</a:t>
                      </a:r>
                      <a:endParaRPr kumimoji="1" lang="ja-JP" altLang="en-US" sz="1600" dirty="0">
                        <a:solidFill>
                          <a:schemeClr val="tx1"/>
                        </a:solidFill>
                        <a:latin typeface="CorpoS" pitchFamily="2" charset="0"/>
                      </a:endParaRPr>
                    </a:p>
                  </a:txBody>
                  <a:tcPr/>
                </a:tc>
              </a:tr>
            </a:tbl>
          </a:graphicData>
        </a:graphic>
      </p:graphicFrame>
      <p:sp>
        <p:nvSpPr>
          <p:cNvPr id="9" name="下矢印 8"/>
          <p:cNvSpPr/>
          <p:nvPr/>
        </p:nvSpPr>
        <p:spPr>
          <a:xfrm>
            <a:off x="4355976" y="5661248"/>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043608" y="5939988"/>
            <a:ext cx="6408712" cy="369332"/>
          </a:xfrm>
          <a:prstGeom prst="rect">
            <a:avLst/>
          </a:prstGeom>
          <a:noFill/>
          <a:ln>
            <a:solidFill>
              <a:schemeClr val="accent1"/>
            </a:solidFill>
          </a:ln>
        </p:spPr>
        <p:txBody>
          <a:bodyPr wrap="square" rtlCol="0">
            <a:spAutoFit/>
          </a:bodyPr>
          <a:lstStyle/>
          <a:p>
            <a:r>
              <a:rPr kumimoji="1" lang="en-US" altLang="ja-JP" dirty="0" smtClean="0"/>
              <a:t>All same </a:t>
            </a:r>
            <a:endParaRPr kumimoji="1" lang="ja-JP" altLang="en-US" dirty="0"/>
          </a:p>
        </p:txBody>
      </p:sp>
    </p:spTree>
    <p:extLst>
      <p:ext uri="{BB962C8B-B14F-4D97-AF65-F5344CB8AC3E}">
        <p14:creationId xmlns:p14="http://schemas.microsoft.com/office/powerpoint/2010/main" val="189023015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72</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Overcharge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163812123"/>
              </p:ext>
            </p:extLst>
          </p:nvPr>
        </p:nvGraphicFramePr>
        <p:xfrm>
          <a:off x="495722" y="548680"/>
          <a:ext cx="8208913" cy="27127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2.2.7.	Overcharge protection test</a:t>
                      </a:r>
                    </a:p>
                    <a:p>
                      <a:r>
                        <a:rPr kumimoji="1" lang="en-US" altLang="ja-JP" sz="1600" dirty="0" smtClean="0">
                          <a:solidFill>
                            <a:schemeClr val="tx1"/>
                          </a:solidFill>
                          <a:latin typeface="CorpoS" pitchFamily="2" charset="0"/>
                        </a:rPr>
                        <a:t>2.2.7.1.	Purpose </a:t>
                      </a:r>
                    </a:p>
                    <a:p>
                      <a:r>
                        <a:rPr kumimoji="1" lang="en-US" altLang="ja-JP" sz="1600" dirty="0" smtClean="0">
                          <a:solidFill>
                            <a:schemeClr val="tx1"/>
                          </a:solidFill>
                          <a:latin typeface="CorpoS" pitchFamily="2" charset="0"/>
                        </a:rPr>
                        <a:t>The purpose of this test is to verify the performance of the overcharge protection. </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A.99.4.1.5.7.	Overcharge protection test </a:t>
                      </a:r>
                    </a:p>
                    <a:p>
                      <a:r>
                        <a:rPr kumimoji="1" lang="en-US" altLang="ja-JP" sz="1600" dirty="0" smtClean="0">
                          <a:solidFill>
                            <a:schemeClr val="tx1"/>
                          </a:solidFill>
                          <a:latin typeface="CorpoS" pitchFamily="2" charset="0"/>
                        </a:rPr>
                        <a:t>A.99.4.1.5.7.1.	Purpose</a:t>
                      </a:r>
                    </a:p>
                    <a:p>
                      <a:r>
                        <a:rPr kumimoji="1" lang="en-US" altLang="ja-JP" sz="1600" dirty="0" smtClean="0">
                          <a:solidFill>
                            <a:schemeClr val="tx1"/>
                          </a:solidFill>
                          <a:latin typeface="CorpoS" pitchFamily="2" charset="0"/>
                        </a:rPr>
                        <a:t>The purpose of this test is to verify the performance of the overcharge protection.</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ANNEX 8G</a:t>
                      </a:r>
                    </a:p>
                    <a:p>
                      <a:r>
                        <a:rPr kumimoji="1" lang="en-US" altLang="ja-JP" sz="1600" dirty="0" smtClean="0">
                          <a:solidFill>
                            <a:schemeClr val="tx1"/>
                          </a:solidFill>
                          <a:latin typeface="CorpoS" pitchFamily="2" charset="0"/>
                        </a:rPr>
                        <a:t>OVERCHARGE PROTECTION</a:t>
                      </a:r>
                    </a:p>
                    <a:p>
                      <a:r>
                        <a:rPr kumimoji="1" lang="en-US" altLang="ja-JP" sz="1600" dirty="0" smtClean="0">
                          <a:solidFill>
                            <a:schemeClr val="tx1"/>
                          </a:solidFill>
                          <a:latin typeface="CorpoS" pitchFamily="2" charset="0"/>
                        </a:rPr>
                        <a:t>1. Purpose</a:t>
                      </a:r>
                    </a:p>
                    <a:p>
                      <a:r>
                        <a:rPr kumimoji="1" lang="en-US" altLang="ja-JP" sz="1600" dirty="0" smtClean="0">
                          <a:solidFill>
                            <a:schemeClr val="tx1"/>
                          </a:solidFill>
                          <a:latin typeface="CorpoS" pitchFamily="2" charset="0"/>
                        </a:rPr>
                        <a:t>The purpose of this test is to verify the performance of the overcharge protection</a:t>
                      </a:r>
                      <a:endParaRPr kumimoji="1" lang="ja-JP" altLang="en-US" sz="1600" dirty="0">
                        <a:solidFill>
                          <a:schemeClr val="tx1"/>
                        </a:solidFill>
                        <a:latin typeface="CorpoS" pitchFamily="2" charset="0"/>
                      </a:endParaRPr>
                    </a:p>
                  </a:txBody>
                  <a:tcPr/>
                </a:tc>
              </a:tr>
            </a:tbl>
          </a:graphicData>
        </a:graphic>
      </p:graphicFrame>
      <p:sp>
        <p:nvSpPr>
          <p:cNvPr id="9" name="下矢印 8"/>
          <p:cNvSpPr/>
          <p:nvPr/>
        </p:nvSpPr>
        <p:spPr>
          <a:xfrm>
            <a:off x="4355976" y="5661248"/>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043608" y="5939988"/>
            <a:ext cx="6408712" cy="369332"/>
          </a:xfrm>
          <a:prstGeom prst="rect">
            <a:avLst/>
          </a:prstGeom>
          <a:noFill/>
          <a:ln>
            <a:solidFill>
              <a:schemeClr val="accent1"/>
            </a:solidFill>
          </a:ln>
        </p:spPr>
        <p:txBody>
          <a:bodyPr wrap="square" rtlCol="0">
            <a:spAutoFit/>
          </a:bodyPr>
          <a:lstStyle/>
          <a:p>
            <a:r>
              <a:rPr kumimoji="1" lang="en-US" altLang="ja-JP" dirty="0" smtClean="0"/>
              <a:t>All same </a:t>
            </a:r>
            <a:endParaRPr kumimoji="1" lang="ja-JP" altLang="en-US" dirty="0"/>
          </a:p>
        </p:txBody>
      </p:sp>
    </p:spTree>
    <p:extLst>
      <p:ext uri="{BB962C8B-B14F-4D97-AF65-F5344CB8AC3E}">
        <p14:creationId xmlns:p14="http://schemas.microsoft.com/office/powerpoint/2010/main" val="261915272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73</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Overcharge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2034726019"/>
              </p:ext>
            </p:extLst>
          </p:nvPr>
        </p:nvGraphicFramePr>
        <p:xfrm>
          <a:off x="495722" y="548680"/>
          <a:ext cx="8208913" cy="539496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2.2.7.2.	Installations</a:t>
                      </a:r>
                    </a:p>
                    <a:p>
                      <a:r>
                        <a:rPr kumimoji="1" lang="en-US" altLang="ja-JP" sz="1600" dirty="0" smtClean="0">
                          <a:solidFill>
                            <a:schemeClr val="tx1"/>
                          </a:solidFill>
                          <a:latin typeface="CorpoS" pitchFamily="2" charset="0"/>
                        </a:rPr>
                        <a:t>This test shall be conducted, under standard operating conditions, either with the complete REESS (this maybe a complete vehicle) or with related REESS subsystem(s), …………..</a:t>
                      </a:r>
                    </a:p>
                    <a:p>
                      <a:r>
                        <a:rPr kumimoji="1" lang="en-US" altLang="ja-JP" sz="1600" dirty="0" smtClean="0">
                          <a:solidFill>
                            <a:schemeClr val="tx1"/>
                          </a:solidFill>
                          <a:latin typeface="CorpoS" pitchFamily="2" charset="0"/>
                        </a:rPr>
                        <a:t>2.2.7.3.	Procedures</a:t>
                      </a:r>
                    </a:p>
                    <a:p>
                      <a:r>
                        <a:rPr kumimoji="1" lang="en-US" altLang="ja-JP" sz="1600" dirty="0" smtClean="0">
                          <a:solidFill>
                            <a:schemeClr val="tx1"/>
                          </a:solidFill>
                          <a:latin typeface="CorpoS" pitchFamily="2" charset="0"/>
                        </a:rPr>
                        <a:t>2.2.7.3.1.	General test conditions</a:t>
                      </a:r>
                    </a:p>
                    <a:p>
                      <a:r>
                        <a:rPr kumimoji="1" lang="en-US" altLang="ja-JP" sz="1600" dirty="0" smtClean="0">
                          <a:solidFill>
                            <a:schemeClr val="tx1"/>
                          </a:solidFill>
                          <a:latin typeface="CorpoS" pitchFamily="2" charset="0"/>
                        </a:rPr>
                        <a:t>…………..</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A.99.4.1.5.7.2.	Installations</a:t>
                      </a:r>
                    </a:p>
                    <a:p>
                      <a:r>
                        <a:rPr kumimoji="1" lang="en-US" altLang="ja-JP" sz="1600" dirty="0" smtClean="0">
                          <a:solidFill>
                            <a:schemeClr val="tx1"/>
                          </a:solidFill>
                          <a:latin typeface="CorpoS" pitchFamily="2" charset="0"/>
                        </a:rPr>
                        <a:t>This test shall be conducted, under standard operating conditions, either with the complete REESS (this maybe a complete vehicle) or with related REESS subsystem(s), ……….. </a:t>
                      </a:r>
                    </a:p>
                    <a:p>
                      <a:r>
                        <a:rPr kumimoji="1" lang="en-US" altLang="ja-JP" sz="1600" dirty="0" smtClean="0">
                          <a:solidFill>
                            <a:schemeClr val="tx1"/>
                          </a:solidFill>
                          <a:latin typeface="CorpoS" pitchFamily="2" charset="0"/>
                        </a:rPr>
                        <a:t>A.99.4.1.5.7.3.	Procedures</a:t>
                      </a:r>
                    </a:p>
                    <a:p>
                      <a:r>
                        <a:rPr kumimoji="1" lang="en-US" altLang="ja-JP" sz="1600" dirty="0" smtClean="0">
                          <a:solidFill>
                            <a:schemeClr val="tx1"/>
                          </a:solidFill>
                          <a:latin typeface="CorpoS" pitchFamily="2" charset="0"/>
                        </a:rPr>
                        <a:t>A.99.4.1.5.7.3.1.	General test conditions</a:t>
                      </a:r>
                    </a:p>
                    <a:p>
                      <a:r>
                        <a:rPr kumimoji="1" lang="en-US" altLang="ja-JP" sz="1600" dirty="0" smtClean="0">
                          <a:solidFill>
                            <a:schemeClr val="tx1"/>
                          </a:solidFill>
                          <a:latin typeface="CorpoS" pitchFamily="2" charset="0"/>
                        </a:rPr>
                        <a:t>……………..</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 Installations</a:t>
                      </a:r>
                    </a:p>
                    <a:p>
                      <a:r>
                        <a:rPr kumimoji="1" lang="en-US" altLang="ja-JP" sz="1600" dirty="0" smtClean="0">
                          <a:solidFill>
                            <a:schemeClr val="tx1"/>
                          </a:solidFill>
                          <a:latin typeface="CorpoS" pitchFamily="2" charset="0"/>
                        </a:rPr>
                        <a:t>This test shall be conducted, under standard operating conditions, either with the</a:t>
                      </a:r>
                    </a:p>
                    <a:p>
                      <a:r>
                        <a:rPr kumimoji="1" lang="en-US" altLang="ja-JP" sz="1600" dirty="0" smtClean="0">
                          <a:solidFill>
                            <a:schemeClr val="tx1"/>
                          </a:solidFill>
                          <a:latin typeface="CorpoS" pitchFamily="2" charset="0"/>
                        </a:rPr>
                        <a:t>complete REESS (this maybe a complete vehicle) or with related REESS subsystem(</a:t>
                      </a:r>
                    </a:p>
                    <a:p>
                      <a:r>
                        <a:rPr kumimoji="1" lang="en-US" altLang="ja-JP" sz="1600" dirty="0" smtClean="0">
                          <a:solidFill>
                            <a:schemeClr val="tx1"/>
                          </a:solidFill>
                          <a:latin typeface="CorpoS" pitchFamily="2" charset="0"/>
                        </a:rPr>
                        <a:t>s), ………………</a:t>
                      </a:r>
                    </a:p>
                    <a:p>
                      <a:r>
                        <a:rPr kumimoji="1" lang="en-US" altLang="ja-JP" sz="1600" dirty="0" smtClean="0">
                          <a:solidFill>
                            <a:schemeClr val="tx1"/>
                          </a:solidFill>
                          <a:latin typeface="CorpoS" pitchFamily="2" charset="0"/>
                        </a:rPr>
                        <a:t>3. Procedures</a:t>
                      </a:r>
                    </a:p>
                    <a:p>
                      <a:r>
                        <a:rPr kumimoji="1" lang="en-US" altLang="ja-JP" sz="1600" dirty="0" smtClean="0">
                          <a:solidFill>
                            <a:schemeClr val="tx1"/>
                          </a:solidFill>
                          <a:latin typeface="CorpoS" pitchFamily="2" charset="0"/>
                        </a:rPr>
                        <a:t>3.1. General test conditions</a:t>
                      </a:r>
                    </a:p>
                    <a:p>
                      <a:r>
                        <a:rPr kumimoji="1" lang="en-US" altLang="ja-JP" sz="1600" dirty="0" smtClean="0">
                          <a:solidFill>
                            <a:schemeClr val="tx1"/>
                          </a:solidFill>
                          <a:latin typeface="CorpoS" pitchFamily="2" charset="0"/>
                        </a:rPr>
                        <a:t>…………</a:t>
                      </a:r>
                      <a:endParaRPr kumimoji="1" lang="ja-JP" altLang="en-US" sz="1600" dirty="0">
                        <a:solidFill>
                          <a:schemeClr val="tx1"/>
                        </a:solidFill>
                        <a:latin typeface="CorpoS" pitchFamily="2" charset="0"/>
                      </a:endParaRPr>
                    </a:p>
                  </a:txBody>
                  <a:tcPr/>
                </a:tc>
              </a:tr>
            </a:tbl>
          </a:graphicData>
        </a:graphic>
      </p:graphicFrame>
      <p:sp>
        <p:nvSpPr>
          <p:cNvPr id="8" name="下矢印 7"/>
          <p:cNvSpPr/>
          <p:nvPr/>
        </p:nvSpPr>
        <p:spPr>
          <a:xfrm>
            <a:off x="4294312" y="6053724"/>
            <a:ext cx="28803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1234561" y="6328036"/>
            <a:ext cx="6695566" cy="369332"/>
          </a:xfrm>
          <a:prstGeom prst="rect">
            <a:avLst/>
          </a:prstGeom>
          <a:noFill/>
          <a:ln>
            <a:solidFill>
              <a:schemeClr val="accent1"/>
            </a:solidFill>
          </a:ln>
        </p:spPr>
        <p:txBody>
          <a:bodyPr wrap="square" rtlCol="0">
            <a:spAutoFit/>
          </a:bodyPr>
          <a:lstStyle/>
          <a:p>
            <a:r>
              <a:rPr kumimoji="1" lang="en-US" altLang="ja-JP" dirty="0" smtClean="0"/>
              <a:t>To be align with main part reflecting TF6 outcome.  </a:t>
            </a:r>
            <a:endParaRPr kumimoji="1" lang="ja-JP" altLang="en-US" dirty="0"/>
          </a:p>
        </p:txBody>
      </p:sp>
    </p:spTree>
    <p:extLst>
      <p:ext uri="{BB962C8B-B14F-4D97-AF65-F5344CB8AC3E}">
        <p14:creationId xmlns:p14="http://schemas.microsoft.com/office/powerpoint/2010/main" val="333051803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74</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Overcharge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787816319"/>
              </p:ext>
            </p:extLst>
          </p:nvPr>
        </p:nvGraphicFramePr>
        <p:xfrm>
          <a:off x="495722" y="548680"/>
          <a:ext cx="8208913" cy="539496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2.2.7.3.2.	Charging </a:t>
                      </a:r>
                    </a:p>
                    <a:p>
                      <a:r>
                        <a:rPr kumimoji="1" lang="en-US" altLang="ja-JP" sz="1400" dirty="0" smtClean="0">
                          <a:solidFill>
                            <a:schemeClr val="tx1"/>
                          </a:solidFill>
                          <a:latin typeface="CorpoS" pitchFamily="2" charset="0"/>
                        </a:rPr>
                        <a:t>At the beginning of the test, all relevant main contactors for charging shall be closed.</a:t>
                      </a:r>
                    </a:p>
                    <a:p>
                      <a:r>
                        <a:rPr kumimoji="1" lang="en-US" altLang="ja-JP" sz="1400" dirty="0" smtClean="0">
                          <a:solidFill>
                            <a:schemeClr val="tx1"/>
                          </a:solidFill>
                          <a:latin typeface="CorpoS" pitchFamily="2" charset="0"/>
                        </a:rPr>
                        <a:t>The charge control limits of the test equipment shall be disabled.</a:t>
                      </a:r>
                    </a:p>
                    <a:p>
                      <a:r>
                        <a:rPr kumimoji="1" lang="en-US" altLang="ja-JP" sz="1400" dirty="0" smtClean="0">
                          <a:solidFill>
                            <a:schemeClr val="tx1"/>
                          </a:solidFill>
                          <a:latin typeface="CorpoS" pitchFamily="2" charset="0"/>
                        </a:rPr>
                        <a:t>The Tested-Device shall be charged with a charge current of at least 1/3C rate but not exceeding the maximum current within the normal operating range as specified by the manufacturer.</a:t>
                      </a:r>
                    </a:p>
                    <a:p>
                      <a:r>
                        <a:rPr kumimoji="1" lang="en-US" altLang="ja-JP" sz="1400" dirty="0" smtClean="0">
                          <a:solidFill>
                            <a:schemeClr val="tx1"/>
                          </a:solidFill>
                          <a:latin typeface="CorpoS" pitchFamily="2" charset="0"/>
                        </a:rPr>
                        <a:t>The charging shall be continued until the Tested-Device (automatically) interrupts or limits the charging.  Where an automatic interrupt function fails to operate, or if there is no such function, the charging shall be continued until the Tested-Device is charged to twice of its rated charge capacity.</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A.99.4.1.5.7.3.2.	Charging</a:t>
                      </a:r>
                    </a:p>
                    <a:p>
                      <a:r>
                        <a:rPr kumimoji="1" lang="en-US" altLang="ja-JP" sz="1400" dirty="0" smtClean="0">
                          <a:solidFill>
                            <a:schemeClr val="tx1"/>
                          </a:solidFill>
                          <a:latin typeface="CorpoS" pitchFamily="2" charset="0"/>
                        </a:rPr>
                        <a:t>At the beginning of the test, all relevant main contactors for charging shall be closed.</a:t>
                      </a:r>
                    </a:p>
                    <a:p>
                      <a:r>
                        <a:rPr kumimoji="1" lang="en-US" altLang="ja-JP" sz="1400" dirty="0" smtClean="0">
                          <a:solidFill>
                            <a:schemeClr val="tx1"/>
                          </a:solidFill>
                          <a:latin typeface="CorpoS" pitchFamily="2" charset="0"/>
                        </a:rPr>
                        <a:t>The charge control limits of the test equipment shall be disabled.</a:t>
                      </a:r>
                    </a:p>
                    <a:p>
                      <a:r>
                        <a:rPr kumimoji="1" lang="en-US" altLang="ja-JP" sz="1400" dirty="0" smtClean="0">
                          <a:solidFill>
                            <a:schemeClr val="tx1"/>
                          </a:solidFill>
                          <a:latin typeface="CorpoS" pitchFamily="2" charset="0"/>
                        </a:rPr>
                        <a:t>The Tested-Device shall be charged with a charge current of at least 1/3C rate but not exceeding the maximum current within the normal operating range as specified by the manufacturer.</a:t>
                      </a:r>
                    </a:p>
                    <a:p>
                      <a:r>
                        <a:rPr kumimoji="1" lang="en-US" altLang="ja-JP" sz="1400" dirty="0" smtClean="0">
                          <a:solidFill>
                            <a:schemeClr val="tx1"/>
                          </a:solidFill>
                          <a:latin typeface="CorpoS" pitchFamily="2" charset="0"/>
                        </a:rPr>
                        <a:t>The charging shall be continued until the Tested-Device (automatically) interrupts or limits the charging.  Where an automatic interrupt function fails to operate, or if there is no such function, the charging shall be continued until the Tested-Device is charged to twice of its rated charge capacity.</a:t>
                      </a:r>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3.2. Charging</a:t>
                      </a:r>
                    </a:p>
                    <a:p>
                      <a:r>
                        <a:rPr kumimoji="1" lang="en-US" altLang="ja-JP" sz="1400" dirty="0" smtClean="0">
                          <a:solidFill>
                            <a:schemeClr val="tx1"/>
                          </a:solidFill>
                          <a:latin typeface="CorpoS" pitchFamily="2" charset="0"/>
                        </a:rPr>
                        <a:t>At the beginning all relevant main contactors for charging shall be closed.</a:t>
                      </a:r>
                    </a:p>
                    <a:p>
                      <a:r>
                        <a:rPr kumimoji="1" lang="en-US" altLang="ja-JP" sz="1400" dirty="0" smtClean="0">
                          <a:solidFill>
                            <a:schemeClr val="tx1"/>
                          </a:solidFill>
                          <a:latin typeface="CorpoS" pitchFamily="2" charset="0"/>
                        </a:rPr>
                        <a:t>The charge control limits of the test equipment shall be disabled.</a:t>
                      </a:r>
                    </a:p>
                    <a:p>
                      <a:r>
                        <a:rPr kumimoji="1" lang="en-US" altLang="ja-JP" sz="1400" dirty="0" smtClean="0">
                          <a:solidFill>
                            <a:schemeClr val="tx1"/>
                          </a:solidFill>
                          <a:latin typeface="CorpoS" pitchFamily="2" charset="0"/>
                        </a:rPr>
                        <a:t>The tested-device shall be charged with a charge current of at least 1/3 C rate but not exceeding the maximum current within the normal operating range as specified by the manufacturer.</a:t>
                      </a:r>
                    </a:p>
                    <a:p>
                      <a:r>
                        <a:rPr kumimoji="1" lang="en-US" altLang="ja-JP" sz="1400" dirty="0" smtClean="0">
                          <a:solidFill>
                            <a:schemeClr val="tx1"/>
                          </a:solidFill>
                          <a:latin typeface="CorpoS" pitchFamily="2" charset="0"/>
                        </a:rPr>
                        <a:t>The charging shall be continued until the tested-device (automatically) interrupts or limits the charging. Where an automatic interrupt function fails to operate, or if there is no such function the charging shall be continued until the tested-device is charged to twice of its rated charge capacity.</a:t>
                      </a:r>
                      <a:endParaRPr kumimoji="1" lang="ja-JP" altLang="en-US" sz="1400" dirty="0">
                        <a:solidFill>
                          <a:schemeClr val="tx1"/>
                        </a:solidFill>
                        <a:latin typeface="CorpoS" pitchFamily="2" charset="0"/>
                      </a:endParaRPr>
                    </a:p>
                  </a:txBody>
                  <a:tcPr/>
                </a:tc>
              </a:tr>
            </a:tbl>
          </a:graphicData>
        </a:graphic>
      </p:graphicFrame>
      <p:sp>
        <p:nvSpPr>
          <p:cNvPr id="9" name="下矢印 8"/>
          <p:cNvSpPr/>
          <p:nvPr/>
        </p:nvSpPr>
        <p:spPr>
          <a:xfrm>
            <a:off x="4355976" y="6061312"/>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043608" y="6311476"/>
            <a:ext cx="6408712" cy="369332"/>
          </a:xfrm>
          <a:prstGeom prst="rect">
            <a:avLst/>
          </a:prstGeom>
          <a:noFill/>
          <a:ln>
            <a:solidFill>
              <a:schemeClr val="accent1"/>
            </a:solidFill>
          </a:ln>
        </p:spPr>
        <p:txBody>
          <a:bodyPr wrap="square" rtlCol="0">
            <a:spAutoFit/>
          </a:bodyPr>
          <a:lstStyle/>
          <a:p>
            <a:r>
              <a:rPr kumimoji="1" lang="en-US" altLang="ja-JP" dirty="0" smtClean="0"/>
              <a:t>All same </a:t>
            </a:r>
            <a:endParaRPr kumimoji="1" lang="ja-JP" altLang="en-US" dirty="0"/>
          </a:p>
        </p:txBody>
      </p:sp>
    </p:spTree>
    <p:extLst>
      <p:ext uri="{BB962C8B-B14F-4D97-AF65-F5344CB8AC3E}">
        <p14:creationId xmlns:p14="http://schemas.microsoft.com/office/powerpoint/2010/main" val="294083921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75</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Overcharge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28019361"/>
              </p:ext>
            </p:extLst>
          </p:nvPr>
        </p:nvGraphicFramePr>
        <p:xfrm>
          <a:off x="495722" y="548680"/>
          <a:ext cx="8208913" cy="39319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2.2.7.3.3.	Standard Cycle and observation period</a:t>
                      </a:r>
                    </a:p>
                    <a:p>
                      <a:r>
                        <a:rPr kumimoji="1" lang="en-US" altLang="ja-JP" sz="1600" dirty="0" smtClean="0">
                          <a:solidFill>
                            <a:schemeClr val="tx1"/>
                          </a:solidFill>
                          <a:latin typeface="CorpoS" pitchFamily="2" charset="0"/>
                        </a:rPr>
                        <a:t>Directly after the termination of charging a standard cycle as described in paragraph 2.2.1. shall be conducted, if not inhibited by the Tested-Device.</a:t>
                      </a:r>
                    </a:p>
                    <a:p>
                      <a:r>
                        <a:rPr kumimoji="1" lang="en-US" altLang="ja-JP" sz="1600" dirty="0" smtClean="0">
                          <a:solidFill>
                            <a:schemeClr val="tx1"/>
                          </a:solidFill>
                          <a:latin typeface="CorpoS" pitchFamily="2" charset="0"/>
                        </a:rPr>
                        <a:t>The test shall end with an observation period of 1 h at the ambient temperature conditions of the test environment</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A.99.4.1.5.7.3.3.	Standard Cycle and observation period</a:t>
                      </a:r>
                    </a:p>
                    <a:p>
                      <a:r>
                        <a:rPr kumimoji="1" lang="en-US" altLang="ja-JP" sz="1600" dirty="0" smtClean="0">
                          <a:solidFill>
                            <a:schemeClr val="tx1"/>
                          </a:solidFill>
                          <a:latin typeface="CorpoS" pitchFamily="2" charset="0"/>
                        </a:rPr>
                        <a:t>Directly after the termination of charging a standard cycle as described in paragraph A.99.4.1.5.1. shall be conducted, if not inhibited by the Tested-Device.</a:t>
                      </a:r>
                    </a:p>
                    <a:p>
                      <a:r>
                        <a:rPr kumimoji="1" lang="en-US" altLang="ja-JP" sz="1600" dirty="0" smtClean="0">
                          <a:solidFill>
                            <a:schemeClr val="tx1"/>
                          </a:solidFill>
                          <a:latin typeface="CorpoS" pitchFamily="2" charset="0"/>
                        </a:rPr>
                        <a:t>The test shall end with an observation period of 1 h at the ambient temperature conditions of the test environment.</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3.3. Standard cycle and observation period</a:t>
                      </a:r>
                    </a:p>
                    <a:p>
                      <a:r>
                        <a:rPr kumimoji="1" lang="en-US" altLang="ja-JP" sz="1600" dirty="0" smtClean="0">
                          <a:solidFill>
                            <a:schemeClr val="tx1"/>
                          </a:solidFill>
                          <a:latin typeface="CorpoS" pitchFamily="2" charset="0"/>
                        </a:rPr>
                        <a:t>Directly after the termination of charging a standard cycle as described in Annex 8, Appendix 1 shall be conducted, if not inhibited by the tested-device.</a:t>
                      </a:r>
                    </a:p>
                    <a:p>
                      <a:r>
                        <a:rPr kumimoji="1" lang="en-US" altLang="ja-JP" sz="1600" dirty="0" smtClean="0">
                          <a:solidFill>
                            <a:schemeClr val="tx1"/>
                          </a:solidFill>
                          <a:latin typeface="CorpoS" pitchFamily="2" charset="0"/>
                        </a:rPr>
                        <a:t>The test shall end with an observation period of 1 h at the ambient temperature conditions of the test environment.</a:t>
                      </a:r>
                      <a:endParaRPr kumimoji="1" lang="ja-JP" altLang="en-US" sz="1600" dirty="0">
                        <a:solidFill>
                          <a:schemeClr val="tx1"/>
                        </a:solidFill>
                        <a:latin typeface="CorpoS" pitchFamily="2" charset="0"/>
                      </a:endParaRPr>
                    </a:p>
                  </a:txBody>
                  <a:tcPr/>
                </a:tc>
              </a:tr>
            </a:tbl>
          </a:graphicData>
        </a:graphic>
      </p:graphicFrame>
      <p:sp>
        <p:nvSpPr>
          <p:cNvPr id="9" name="下矢印 8"/>
          <p:cNvSpPr/>
          <p:nvPr/>
        </p:nvSpPr>
        <p:spPr>
          <a:xfrm>
            <a:off x="4402324" y="5589240"/>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043608" y="5981407"/>
            <a:ext cx="6408712" cy="369332"/>
          </a:xfrm>
          <a:prstGeom prst="rect">
            <a:avLst/>
          </a:prstGeom>
          <a:noFill/>
          <a:ln>
            <a:solidFill>
              <a:schemeClr val="accent1"/>
            </a:solidFill>
          </a:ln>
        </p:spPr>
        <p:txBody>
          <a:bodyPr wrap="square" rtlCol="0">
            <a:spAutoFit/>
          </a:bodyPr>
          <a:lstStyle/>
          <a:p>
            <a:r>
              <a:rPr kumimoji="1" lang="en-US" altLang="ja-JP" dirty="0" smtClean="0"/>
              <a:t>All same </a:t>
            </a:r>
            <a:endParaRPr kumimoji="1" lang="ja-JP" altLang="en-US" dirty="0"/>
          </a:p>
        </p:txBody>
      </p:sp>
    </p:spTree>
    <p:extLst>
      <p:ext uri="{BB962C8B-B14F-4D97-AF65-F5344CB8AC3E}">
        <p14:creationId xmlns:p14="http://schemas.microsoft.com/office/powerpoint/2010/main" val="125255504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76</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Over-discharge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968606116"/>
              </p:ext>
            </p:extLst>
          </p:nvPr>
        </p:nvGraphicFramePr>
        <p:xfrm>
          <a:off x="495722" y="548680"/>
          <a:ext cx="8208913" cy="490728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2.2.8.	Over-discharge protection test</a:t>
                      </a:r>
                    </a:p>
                    <a:p>
                      <a:r>
                        <a:rPr kumimoji="1" lang="en-US" altLang="ja-JP" sz="1600" dirty="0" smtClean="0">
                          <a:solidFill>
                            <a:schemeClr val="tx1"/>
                          </a:solidFill>
                          <a:latin typeface="CorpoS" pitchFamily="2" charset="0"/>
                        </a:rPr>
                        <a:t>2.2.8.1.	Purpose </a:t>
                      </a:r>
                    </a:p>
                    <a:p>
                      <a:r>
                        <a:rPr kumimoji="1" lang="en-US" altLang="ja-JP" sz="1600" dirty="0" smtClean="0">
                          <a:solidFill>
                            <a:schemeClr val="tx1"/>
                          </a:solidFill>
                          <a:latin typeface="CorpoS" pitchFamily="2" charset="0"/>
                        </a:rPr>
                        <a:t>The purpose of this test is to verify the performance of the over-discharge protection. This functionality, if implemented, shall interrupt or limit the discharge current to prevent the REESS from any severe events caused by a too low SOC as specified by the manufacturer.</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A.99.4.1.5.8.	Over-discharge protection test </a:t>
                      </a:r>
                    </a:p>
                    <a:p>
                      <a:r>
                        <a:rPr kumimoji="1" lang="en-US" altLang="ja-JP" sz="1600" dirty="0" smtClean="0">
                          <a:solidFill>
                            <a:schemeClr val="tx1"/>
                          </a:solidFill>
                          <a:latin typeface="CorpoS" pitchFamily="2" charset="0"/>
                        </a:rPr>
                        <a:t>A.99.4.1.5.8.1.	Purpose</a:t>
                      </a:r>
                    </a:p>
                    <a:p>
                      <a:r>
                        <a:rPr kumimoji="1" lang="en-US" altLang="ja-JP" sz="1600" dirty="0" smtClean="0">
                          <a:solidFill>
                            <a:schemeClr val="tx1"/>
                          </a:solidFill>
                          <a:latin typeface="CorpoS" pitchFamily="2" charset="0"/>
                        </a:rPr>
                        <a:t>The purpose of this test is to verify the performance of the over-discharge protection. This functionality, if implemented, shall interrupt or limit the discharge current to prevent the REESS from any severe events caused by a too low SOC as specified by the manufacturer.</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ANNEX 8H</a:t>
                      </a:r>
                    </a:p>
                    <a:p>
                      <a:r>
                        <a:rPr kumimoji="1" lang="en-US" altLang="ja-JP" sz="1600" dirty="0" smtClean="0">
                          <a:solidFill>
                            <a:schemeClr val="tx1"/>
                          </a:solidFill>
                          <a:latin typeface="CorpoS" pitchFamily="2" charset="0"/>
                        </a:rPr>
                        <a:t>OVER-DISCHARGE PROTECTION</a:t>
                      </a:r>
                    </a:p>
                    <a:p>
                      <a:r>
                        <a:rPr kumimoji="1" lang="en-US" altLang="ja-JP" sz="1600" dirty="0" smtClean="0">
                          <a:solidFill>
                            <a:schemeClr val="tx1"/>
                          </a:solidFill>
                          <a:latin typeface="CorpoS" pitchFamily="2" charset="0"/>
                        </a:rPr>
                        <a:t>1. Purpose</a:t>
                      </a:r>
                    </a:p>
                    <a:p>
                      <a:r>
                        <a:rPr kumimoji="1" lang="en-US" altLang="ja-JP" sz="1600" dirty="0" smtClean="0">
                          <a:solidFill>
                            <a:schemeClr val="tx1"/>
                          </a:solidFill>
                          <a:latin typeface="CorpoS" pitchFamily="2" charset="0"/>
                        </a:rPr>
                        <a:t>The purpose of this test is to verify the performance of the over-discharge protection.</a:t>
                      </a:r>
                    </a:p>
                    <a:p>
                      <a:r>
                        <a:rPr kumimoji="1" lang="en-US" altLang="ja-JP" sz="1600" dirty="0" smtClean="0">
                          <a:solidFill>
                            <a:schemeClr val="tx1"/>
                          </a:solidFill>
                          <a:latin typeface="CorpoS" pitchFamily="2" charset="0"/>
                        </a:rPr>
                        <a:t>This functionality, if implemented, shall interrupt or limit the discharge current to prevent the REESS from any severe events caused by a too low SOC as specified by the manufacturer.</a:t>
                      </a:r>
                      <a:endParaRPr kumimoji="1" lang="ja-JP" altLang="en-US" sz="1600" dirty="0">
                        <a:solidFill>
                          <a:schemeClr val="tx1"/>
                        </a:solidFill>
                        <a:latin typeface="CorpoS" pitchFamily="2" charset="0"/>
                      </a:endParaRPr>
                    </a:p>
                  </a:txBody>
                  <a:tcPr/>
                </a:tc>
              </a:tr>
            </a:tbl>
          </a:graphicData>
        </a:graphic>
      </p:graphicFrame>
      <p:sp>
        <p:nvSpPr>
          <p:cNvPr id="9" name="下矢印 8"/>
          <p:cNvSpPr/>
          <p:nvPr/>
        </p:nvSpPr>
        <p:spPr>
          <a:xfrm>
            <a:off x="4402324" y="5908032"/>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082527" y="6329253"/>
            <a:ext cx="6408712" cy="369332"/>
          </a:xfrm>
          <a:prstGeom prst="rect">
            <a:avLst/>
          </a:prstGeom>
          <a:noFill/>
          <a:ln>
            <a:solidFill>
              <a:schemeClr val="accent1"/>
            </a:solidFill>
          </a:ln>
        </p:spPr>
        <p:txBody>
          <a:bodyPr wrap="square" rtlCol="0">
            <a:spAutoFit/>
          </a:bodyPr>
          <a:lstStyle/>
          <a:p>
            <a:r>
              <a:rPr kumimoji="1" lang="en-US" altLang="ja-JP" dirty="0" smtClean="0"/>
              <a:t>All same </a:t>
            </a:r>
            <a:endParaRPr kumimoji="1" lang="ja-JP" altLang="en-US" dirty="0"/>
          </a:p>
        </p:txBody>
      </p:sp>
    </p:spTree>
    <p:extLst>
      <p:ext uri="{BB962C8B-B14F-4D97-AF65-F5344CB8AC3E}">
        <p14:creationId xmlns:p14="http://schemas.microsoft.com/office/powerpoint/2010/main" val="103802650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77</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Over-discharge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2998622488"/>
              </p:ext>
            </p:extLst>
          </p:nvPr>
        </p:nvGraphicFramePr>
        <p:xfrm>
          <a:off x="495722" y="548680"/>
          <a:ext cx="8208913" cy="539496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2.2.8.2.	Installations</a:t>
                      </a:r>
                    </a:p>
                    <a:p>
                      <a:r>
                        <a:rPr kumimoji="1" lang="en-US" altLang="ja-JP" sz="1600" dirty="0" smtClean="0">
                          <a:solidFill>
                            <a:schemeClr val="tx1"/>
                          </a:solidFill>
                          <a:latin typeface="CorpoS" pitchFamily="2" charset="0"/>
                        </a:rPr>
                        <a:t>This test shall be conducted, under standard operating conditions, either with the complete REESS (this maybe a complete vehicle) or with related REESS subsystem(s), …………</a:t>
                      </a:r>
                    </a:p>
                    <a:p>
                      <a:r>
                        <a:rPr kumimoji="1" lang="en-US" altLang="ja-JP" sz="1600" dirty="0" smtClean="0">
                          <a:solidFill>
                            <a:schemeClr val="tx1"/>
                          </a:solidFill>
                          <a:latin typeface="CorpoS" pitchFamily="2" charset="0"/>
                        </a:rPr>
                        <a:t>2.2.8.3.	Procedures</a:t>
                      </a:r>
                    </a:p>
                    <a:p>
                      <a:r>
                        <a:rPr kumimoji="1" lang="en-US" altLang="ja-JP" sz="1600" dirty="0" smtClean="0">
                          <a:solidFill>
                            <a:schemeClr val="tx1"/>
                          </a:solidFill>
                          <a:latin typeface="CorpoS" pitchFamily="2" charset="0"/>
                        </a:rPr>
                        <a:t>2.2.8.3.1.	General test conditions</a:t>
                      </a:r>
                    </a:p>
                    <a:p>
                      <a:r>
                        <a:rPr kumimoji="1" lang="en-US" altLang="ja-JP" sz="1600" dirty="0" smtClean="0">
                          <a:solidFill>
                            <a:schemeClr val="tx1"/>
                          </a:solidFill>
                          <a:latin typeface="CorpoS" pitchFamily="2" charset="0"/>
                        </a:rPr>
                        <a:t>……………..</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A.99.4.1.5.8.2.	Installations</a:t>
                      </a:r>
                    </a:p>
                    <a:p>
                      <a:r>
                        <a:rPr kumimoji="1" lang="en-US" altLang="ja-JP" sz="1600" dirty="0" smtClean="0">
                          <a:solidFill>
                            <a:schemeClr val="tx1"/>
                          </a:solidFill>
                          <a:latin typeface="CorpoS" pitchFamily="2" charset="0"/>
                        </a:rPr>
                        <a:t>This test shall be conducted, under standard operating conditions, either with the complete REESS (this maybe a complete vehicle) or with related REESS subsystem(s), ……….</a:t>
                      </a:r>
                    </a:p>
                    <a:p>
                      <a:r>
                        <a:rPr kumimoji="1" lang="en-US" altLang="ja-JP" sz="1600" dirty="0" smtClean="0">
                          <a:solidFill>
                            <a:schemeClr val="tx1"/>
                          </a:solidFill>
                          <a:latin typeface="CorpoS" pitchFamily="2" charset="0"/>
                        </a:rPr>
                        <a:t>A.99.4.1.5.8.3.	Procedures</a:t>
                      </a:r>
                    </a:p>
                    <a:p>
                      <a:r>
                        <a:rPr kumimoji="1" lang="en-US" altLang="ja-JP" sz="1600" dirty="0" smtClean="0">
                          <a:solidFill>
                            <a:schemeClr val="tx1"/>
                          </a:solidFill>
                          <a:latin typeface="CorpoS" pitchFamily="2" charset="0"/>
                        </a:rPr>
                        <a:t>A.99.4.1.5.8.3.1.	General test conditions</a:t>
                      </a:r>
                    </a:p>
                    <a:p>
                      <a:r>
                        <a:rPr kumimoji="1" lang="en-US" altLang="ja-JP" sz="1600" dirty="0" smtClean="0">
                          <a:solidFill>
                            <a:schemeClr val="tx1"/>
                          </a:solidFill>
                          <a:latin typeface="CorpoS" pitchFamily="2" charset="0"/>
                        </a:rPr>
                        <a:t>………………</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 Installations</a:t>
                      </a:r>
                    </a:p>
                    <a:p>
                      <a:r>
                        <a:rPr kumimoji="1" lang="en-US" altLang="ja-JP" sz="1600" dirty="0" smtClean="0">
                          <a:solidFill>
                            <a:schemeClr val="tx1"/>
                          </a:solidFill>
                          <a:latin typeface="CorpoS" pitchFamily="2" charset="0"/>
                        </a:rPr>
                        <a:t>This test shall be conducted, under standard operating conditions, either with the</a:t>
                      </a:r>
                    </a:p>
                    <a:p>
                      <a:r>
                        <a:rPr kumimoji="1" lang="en-US" altLang="ja-JP" sz="1600" dirty="0" smtClean="0">
                          <a:solidFill>
                            <a:schemeClr val="tx1"/>
                          </a:solidFill>
                          <a:latin typeface="CorpoS" pitchFamily="2" charset="0"/>
                        </a:rPr>
                        <a:t>complete REESS (this maybe a complete vehicle) or with related REESS subsystem(</a:t>
                      </a:r>
                    </a:p>
                    <a:p>
                      <a:r>
                        <a:rPr kumimoji="1" lang="en-US" altLang="ja-JP" sz="1600" dirty="0" smtClean="0">
                          <a:solidFill>
                            <a:schemeClr val="tx1"/>
                          </a:solidFill>
                          <a:latin typeface="CorpoS" pitchFamily="2" charset="0"/>
                        </a:rPr>
                        <a:t>s), ………</a:t>
                      </a:r>
                    </a:p>
                    <a:p>
                      <a:r>
                        <a:rPr kumimoji="1" lang="en-US" altLang="ja-JP" sz="1600" dirty="0" smtClean="0">
                          <a:solidFill>
                            <a:schemeClr val="tx1"/>
                          </a:solidFill>
                          <a:latin typeface="CorpoS" pitchFamily="2" charset="0"/>
                        </a:rPr>
                        <a:t>3. Procedures</a:t>
                      </a:r>
                    </a:p>
                    <a:p>
                      <a:r>
                        <a:rPr kumimoji="1" lang="en-US" altLang="ja-JP" sz="1600" dirty="0" smtClean="0">
                          <a:solidFill>
                            <a:schemeClr val="tx1"/>
                          </a:solidFill>
                          <a:latin typeface="CorpoS" pitchFamily="2" charset="0"/>
                        </a:rPr>
                        <a:t>3.1. General test conditions</a:t>
                      </a:r>
                    </a:p>
                    <a:p>
                      <a:r>
                        <a:rPr kumimoji="1" lang="en-US" altLang="ja-JP" sz="1600" dirty="0" smtClean="0">
                          <a:solidFill>
                            <a:schemeClr val="tx1"/>
                          </a:solidFill>
                          <a:latin typeface="CorpoS" pitchFamily="2" charset="0"/>
                        </a:rPr>
                        <a:t>……………..</a:t>
                      </a:r>
                      <a:endParaRPr kumimoji="1" lang="ja-JP" altLang="en-US" sz="1600" dirty="0">
                        <a:solidFill>
                          <a:schemeClr val="tx1"/>
                        </a:solidFill>
                        <a:latin typeface="CorpoS" pitchFamily="2" charset="0"/>
                      </a:endParaRPr>
                    </a:p>
                  </a:txBody>
                  <a:tcPr/>
                </a:tc>
              </a:tr>
            </a:tbl>
          </a:graphicData>
        </a:graphic>
      </p:graphicFrame>
      <p:sp>
        <p:nvSpPr>
          <p:cNvPr id="9" name="下矢印 8"/>
          <p:cNvSpPr/>
          <p:nvPr/>
        </p:nvSpPr>
        <p:spPr>
          <a:xfrm>
            <a:off x="4402324" y="6016044"/>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234561" y="6328036"/>
            <a:ext cx="6695566" cy="369332"/>
          </a:xfrm>
          <a:prstGeom prst="rect">
            <a:avLst/>
          </a:prstGeom>
          <a:noFill/>
          <a:ln>
            <a:solidFill>
              <a:schemeClr val="accent1"/>
            </a:solidFill>
          </a:ln>
        </p:spPr>
        <p:txBody>
          <a:bodyPr wrap="square" rtlCol="0">
            <a:spAutoFit/>
          </a:bodyPr>
          <a:lstStyle/>
          <a:p>
            <a:r>
              <a:rPr kumimoji="1" lang="en-US" altLang="ja-JP" dirty="0" smtClean="0"/>
              <a:t>To be align with main part reflecting TF6 outcome.  </a:t>
            </a:r>
            <a:endParaRPr kumimoji="1" lang="ja-JP" altLang="en-US" dirty="0"/>
          </a:p>
        </p:txBody>
      </p:sp>
    </p:spTree>
    <p:extLst>
      <p:ext uri="{BB962C8B-B14F-4D97-AF65-F5344CB8AC3E}">
        <p14:creationId xmlns:p14="http://schemas.microsoft.com/office/powerpoint/2010/main" val="60168112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78</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Over-discharge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03545753"/>
              </p:ext>
            </p:extLst>
          </p:nvPr>
        </p:nvGraphicFramePr>
        <p:xfrm>
          <a:off x="495722" y="548680"/>
          <a:ext cx="8208913" cy="417576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2.2.8.3.3.	Standard charge and observation period</a:t>
                      </a:r>
                    </a:p>
                    <a:p>
                      <a:r>
                        <a:rPr kumimoji="1" lang="en-US" altLang="ja-JP" sz="1600" dirty="0" smtClean="0">
                          <a:solidFill>
                            <a:schemeClr val="tx1"/>
                          </a:solidFill>
                          <a:latin typeface="CorpoS" pitchFamily="2" charset="0"/>
                        </a:rPr>
                        <a:t>Directly after termination of the discharging the Tested-Device shall be charged with a standard charge as specified in paragraph 2.2.1. if not inhibited by </a:t>
                      </a:r>
                      <a:r>
                        <a:rPr kumimoji="1" lang="en-US" altLang="ja-JP" sz="1600" dirty="0" smtClean="0">
                          <a:solidFill>
                            <a:srgbClr val="FF0000"/>
                          </a:solidFill>
                          <a:latin typeface="CorpoS" pitchFamily="2" charset="0"/>
                        </a:rPr>
                        <a:t>the Tested-Device</a:t>
                      </a:r>
                      <a:r>
                        <a:rPr kumimoji="1" lang="en-US" altLang="ja-JP" sz="1600" dirty="0" smtClean="0">
                          <a:solidFill>
                            <a:schemeClr val="tx1"/>
                          </a:solidFill>
                          <a:latin typeface="CorpoS" pitchFamily="2" charset="0"/>
                        </a:rPr>
                        <a:t>.</a:t>
                      </a:r>
                    </a:p>
                    <a:p>
                      <a:r>
                        <a:rPr kumimoji="1" lang="en-US" altLang="ja-JP" sz="1600" dirty="0" smtClean="0">
                          <a:solidFill>
                            <a:schemeClr val="tx1"/>
                          </a:solidFill>
                          <a:latin typeface="CorpoS" pitchFamily="2" charset="0"/>
                        </a:rPr>
                        <a:t>The test shall end with an observation period of </a:t>
                      </a:r>
                      <a:r>
                        <a:rPr kumimoji="1" lang="en-US" altLang="ja-JP" sz="1600" dirty="0" smtClean="0">
                          <a:solidFill>
                            <a:srgbClr val="FF0000"/>
                          </a:solidFill>
                          <a:latin typeface="CorpoS" pitchFamily="2" charset="0"/>
                        </a:rPr>
                        <a:t>[1 h; USA:EVS-03-05</a:t>
                      </a:r>
                      <a:r>
                        <a:rPr kumimoji="1" lang="ja-JP" altLang="en-US" sz="1600" dirty="0" smtClean="0">
                          <a:solidFill>
                            <a:srgbClr val="FF0000"/>
                          </a:solidFill>
                          <a:latin typeface="CorpoS" pitchFamily="2" charset="0"/>
                        </a:rPr>
                        <a:t>］ </a:t>
                      </a:r>
                      <a:r>
                        <a:rPr kumimoji="1" lang="en-US" altLang="ja-JP" sz="1600" dirty="0" smtClean="0">
                          <a:solidFill>
                            <a:schemeClr val="tx1"/>
                          </a:solidFill>
                          <a:latin typeface="CorpoS" pitchFamily="2" charset="0"/>
                        </a:rPr>
                        <a:t>at the ambient temperature conditions of the test environment.</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A.99.4.1.5.8.3.3.	Standard Cycle and observation period</a:t>
                      </a:r>
                    </a:p>
                    <a:p>
                      <a:r>
                        <a:rPr kumimoji="1" lang="en-US" altLang="ja-JP" sz="1600" dirty="0" smtClean="0">
                          <a:solidFill>
                            <a:schemeClr val="tx1"/>
                          </a:solidFill>
                          <a:latin typeface="CorpoS" pitchFamily="2" charset="0"/>
                        </a:rPr>
                        <a:t>Directly after termination of the discharging the Tested-Device shall be charged with a standard charge as specified in paragraph A.99.4.1.5.1. if not inhibited by </a:t>
                      </a:r>
                      <a:r>
                        <a:rPr kumimoji="1" lang="en-US" altLang="ja-JP" sz="1600" dirty="0" smtClean="0">
                          <a:solidFill>
                            <a:srgbClr val="FF0000"/>
                          </a:solidFill>
                          <a:latin typeface="CorpoS" pitchFamily="2" charset="0"/>
                        </a:rPr>
                        <a:t>the Tested-Device.</a:t>
                      </a:r>
                    </a:p>
                    <a:p>
                      <a:r>
                        <a:rPr kumimoji="1" lang="en-US" altLang="ja-JP" sz="1600" dirty="0" smtClean="0">
                          <a:solidFill>
                            <a:schemeClr val="tx1"/>
                          </a:solidFill>
                          <a:latin typeface="CorpoS" pitchFamily="2" charset="0"/>
                        </a:rPr>
                        <a:t>The test shall end with an observation period of 1 h at the ambient temperature conditions of the test environment.</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3.3. Standard charge and observation period</a:t>
                      </a:r>
                    </a:p>
                    <a:p>
                      <a:r>
                        <a:rPr kumimoji="1" lang="en-US" altLang="ja-JP" sz="1600" dirty="0" smtClean="0">
                          <a:solidFill>
                            <a:schemeClr val="tx1"/>
                          </a:solidFill>
                          <a:latin typeface="CorpoS" pitchFamily="2" charset="0"/>
                        </a:rPr>
                        <a:t>Directly after termination of the discharging the tested-device shall be charged</a:t>
                      </a:r>
                    </a:p>
                    <a:p>
                      <a:r>
                        <a:rPr kumimoji="1" lang="en-US" altLang="ja-JP" sz="1600" dirty="0" smtClean="0">
                          <a:solidFill>
                            <a:schemeClr val="tx1"/>
                          </a:solidFill>
                          <a:latin typeface="CorpoS" pitchFamily="2" charset="0"/>
                        </a:rPr>
                        <a:t>with a standard charge as specified in Annex 8 if not inhibited by </a:t>
                      </a:r>
                      <a:r>
                        <a:rPr kumimoji="1" lang="en-US" altLang="ja-JP" sz="1600" dirty="0" smtClean="0">
                          <a:solidFill>
                            <a:srgbClr val="FF0000"/>
                          </a:solidFill>
                          <a:latin typeface="CorpoS" pitchFamily="2" charset="0"/>
                        </a:rPr>
                        <a:t>the tested device</a:t>
                      </a:r>
                      <a:r>
                        <a:rPr kumimoji="1" lang="en-US" altLang="ja-JP" sz="1600" dirty="0" smtClean="0">
                          <a:solidFill>
                            <a:schemeClr val="tx1"/>
                          </a:solidFill>
                          <a:latin typeface="CorpoS" pitchFamily="2" charset="0"/>
                        </a:rPr>
                        <a:t>.</a:t>
                      </a:r>
                    </a:p>
                    <a:p>
                      <a:r>
                        <a:rPr kumimoji="1" lang="en-US" altLang="ja-JP" sz="1600" dirty="0" smtClean="0">
                          <a:solidFill>
                            <a:schemeClr val="tx1"/>
                          </a:solidFill>
                          <a:latin typeface="CorpoS" pitchFamily="2" charset="0"/>
                        </a:rPr>
                        <a:t>The test shall end with an observation period of 1 h at the ambient temperature</a:t>
                      </a:r>
                    </a:p>
                    <a:p>
                      <a:r>
                        <a:rPr kumimoji="1" lang="en-US" altLang="ja-JP" sz="1600" dirty="0" smtClean="0">
                          <a:solidFill>
                            <a:schemeClr val="tx1"/>
                          </a:solidFill>
                          <a:latin typeface="CorpoS" pitchFamily="2" charset="0"/>
                        </a:rPr>
                        <a:t>conditions of the test environment.</a:t>
                      </a:r>
                      <a:endParaRPr kumimoji="1" lang="ja-JP" altLang="en-US" sz="1600" dirty="0">
                        <a:solidFill>
                          <a:schemeClr val="tx1"/>
                        </a:solidFill>
                        <a:latin typeface="CorpoS" pitchFamily="2" charset="0"/>
                      </a:endParaRPr>
                    </a:p>
                  </a:txBody>
                  <a:tcPr/>
                </a:tc>
              </a:tr>
            </a:tbl>
          </a:graphicData>
        </a:graphic>
      </p:graphicFrame>
      <p:sp>
        <p:nvSpPr>
          <p:cNvPr id="9" name="下矢印 8"/>
          <p:cNvSpPr/>
          <p:nvPr/>
        </p:nvSpPr>
        <p:spPr>
          <a:xfrm>
            <a:off x="4402324" y="6016044"/>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082527" y="6329253"/>
            <a:ext cx="6408712" cy="369332"/>
          </a:xfrm>
          <a:prstGeom prst="rect">
            <a:avLst/>
          </a:prstGeom>
          <a:noFill/>
          <a:ln>
            <a:solidFill>
              <a:schemeClr val="accent1"/>
            </a:solidFill>
          </a:ln>
        </p:spPr>
        <p:txBody>
          <a:bodyPr wrap="square" rtlCol="0">
            <a:spAutoFit/>
          </a:bodyPr>
          <a:lstStyle/>
          <a:p>
            <a:r>
              <a:rPr kumimoji="1" lang="en-US" altLang="ja-JP" dirty="0" smtClean="0"/>
              <a:t>All same excluding square bracket in China draft </a:t>
            </a:r>
            <a:endParaRPr kumimoji="1" lang="ja-JP" altLang="en-US" dirty="0"/>
          </a:p>
        </p:txBody>
      </p:sp>
    </p:spTree>
    <p:extLst>
      <p:ext uri="{BB962C8B-B14F-4D97-AF65-F5344CB8AC3E}">
        <p14:creationId xmlns:p14="http://schemas.microsoft.com/office/powerpoint/2010/main" val="316157525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79</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Over-discharge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3822427509"/>
              </p:ext>
            </p:extLst>
          </p:nvPr>
        </p:nvGraphicFramePr>
        <p:xfrm>
          <a:off x="495722" y="548680"/>
          <a:ext cx="8208913" cy="539496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2.2.8.3.2.	Discharging</a:t>
                      </a:r>
                    </a:p>
                    <a:p>
                      <a:r>
                        <a:rPr kumimoji="1" lang="en-US" altLang="ja-JP" sz="1400" dirty="0" smtClean="0">
                          <a:solidFill>
                            <a:schemeClr val="tx1"/>
                          </a:solidFill>
                          <a:latin typeface="CorpoS" pitchFamily="2" charset="0"/>
                        </a:rPr>
                        <a:t>At the beginning of the test, all relevant main contactors shall be closed.</a:t>
                      </a:r>
                    </a:p>
                    <a:p>
                      <a:r>
                        <a:rPr kumimoji="1" lang="en-US" altLang="ja-JP" sz="1400" dirty="0" smtClean="0">
                          <a:solidFill>
                            <a:schemeClr val="tx1"/>
                          </a:solidFill>
                          <a:latin typeface="CorpoS" pitchFamily="2" charset="0"/>
                        </a:rPr>
                        <a:t>A discharge shall be performed with at least 1/3 C rate but shall not exceed the maximum current within the normal operating range as specified by the manufacturer.</a:t>
                      </a:r>
                    </a:p>
                    <a:p>
                      <a:r>
                        <a:rPr kumimoji="1" lang="en-US" altLang="ja-JP" sz="1400" dirty="0" smtClean="0">
                          <a:solidFill>
                            <a:schemeClr val="tx1"/>
                          </a:solidFill>
                          <a:latin typeface="CorpoS" pitchFamily="2" charset="0"/>
                        </a:rPr>
                        <a:t>The discharging shall be continued until the Tested-Device (automatically) interrupts or limits the discharging.  Where an automatic interrupt function fails to operate, or if there is no such function, then the discharging shall be continued until the Tested-Device is discharged to 25</a:t>
                      </a:r>
                      <a:r>
                        <a:rPr kumimoji="1" lang="en-US" altLang="ja-JP" sz="1400" dirty="0" smtClean="0">
                          <a:solidFill>
                            <a:srgbClr val="FF0000"/>
                          </a:solidFill>
                          <a:latin typeface="CorpoS" pitchFamily="2" charset="0"/>
                        </a:rPr>
                        <a:t>%</a:t>
                      </a:r>
                      <a:r>
                        <a:rPr kumimoji="1" lang="en-US" altLang="ja-JP" sz="1400" dirty="0" smtClean="0">
                          <a:solidFill>
                            <a:schemeClr val="tx1"/>
                          </a:solidFill>
                          <a:latin typeface="CorpoS" pitchFamily="2" charset="0"/>
                        </a:rPr>
                        <a:t> of its nominal voltage level.</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A.99.4.1.5.8.3.2.	Discharging</a:t>
                      </a:r>
                    </a:p>
                    <a:p>
                      <a:r>
                        <a:rPr kumimoji="1" lang="en-US" altLang="ja-JP" sz="1400" dirty="0" smtClean="0">
                          <a:solidFill>
                            <a:schemeClr val="tx1"/>
                          </a:solidFill>
                          <a:latin typeface="CorpoS" pitchFamily="2" charset="0"/>
                        </a:rPr>
                        <a:t>At the beginning of the test, all relevant main contactors shall be closed.</a:t>
                      </a:r>
                    </a:p>
                    <a:p>
                      <a:r>
                        <a:rPr kumimoji="1" lang="en-US" altLang="ja-JP" sz="1400" dirty="0" smtClean="0">
                          <a:solidFill>
                            <a:schemeClr val="tx1"/>
                          </a:solidFill>
                          <a:latin typeface="CorpoS" pitchFamily="2" charset="0"/>
                        </a:rPr>
                        <a:t>A discharge shall be performed with at least 1/3 C rate but shall not exceed the maximum current within the normal operating range as specified by the manufacturer.</a:t>
                      </a:r>
                    </a:p>
                    <a:p>
                      <a:r>
                        <a:rPr kumimoji="1" lang="en-US" altLang="ja-JP" sz="1400" dirty="0" smtClean="0">
                          <a:solidFill>
                            <a:schemeClr val="tx1"/>
                          </a:solidFill>
                          <a:latin typeface="CorpoS" pitchFamily="2" charset="0"/>
                        </a:rPr>
                        <a:t>The discharging shall be continued until the Tested-Device (automatically) interrupts or limits the discharging.  Where an automatic interrupt function fails to operate, or if there is no such function, then the discharging shall be continued until the Tested-Device is discharged to 25</a:t>
                      </a:r>
                      <a:r>
                        <a:rPr kumimoji="1" lang="en-US" altLang="ja-JP" sz="1400" dirty="0" smtClean="0">
                          <a:solidFill>
                            <a:srgbClr val="FF0000"/>
                          </a:solidFill>
                          <a:latin typeface="CorpoS" pitchFamily="2" charset="0"/>
                        </a:rPr>
                        <a:t>%</a:t>
                      </a:r>
                      <a:r>
                        <a:rPr kumimoji="1" lang="en-US" altLang="ja-JP" sz="1400" dirty="0" smtClean="0">
                          <a:solidFill>
                            <a:schemeClr val="tx1"/>
                          </a:solidFill>
                          <a:latin typeface="CorpoS" pitchFamily="2" charset="0"/>
                        </a:rPr>
                        <a:t> of its nominal voltage level.</a:t>
                      </a:r>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3.2. Discharging</a:t>
                      </a:r>
                    </a:p>
                    <a:p>
                      <a:r>
                        <a:rPr kumimoji="1" lang="en-US" altLang="ja-JP" sz="1400" dirty="0" smtClean="0">
                          <a:solidFill>
                            <a:schemeClr val="tx1"/>
                          </a:solidFill>
                          <a:latin typeface="CorpoS" pitchFamily="2" charset="0"/>
                        </a:rPr>
                        <a:t>At the beginning of the test, all relevant main contactors shall be closed.</a:t>
                      </a:r>
                    </a:p>
                    <a:p>
                      <a:r>
                        <a:rPr kumimoji="1" lang="en-US" altLang="ja-JP" sz="1400" dirty="0" smtClean="0">
                          <a:solidFill>
                            <a:schemeClr val="tx1"/>
                          </a:solidFill>
                          <a:latin typeface="CorpoS" pitchFamily="2" charset="0"/>
                        </a:rPr>
                        <a:t>A discharge shall be performed with at least 1/3 C rate but shall not exceed the maximum current within the normal operating range as specified by the manufacturer.</a:t>
                      </a:r>
                    </a:p>
                    <a:p>
                      <a:r>
                        <a:rPr kumimoji="1" lang="en-US" altLang="ja-JP" sz="1400" dirty="0" smtClean="0">
                          <a:solidFill>
                            <a:schemeClr val="tx1"/>
                          </a:solidFill>
                          <a:latin typeface="CorpoS" pitchFamily="2" charset="0"/>
                        </a:rPr>
                        <a:t>The discharging shall be continued until the tested-device (automatically) interrupts or limits the discharging. Where an automatic interrupt function fails to operate, or if there is no such function then the discharging shall be continued until the tested-device is discharged to 25 </a:t>
                      </a:r>
                      <a:r>
                        <a:rPr kumimoji="1" lang="en-US" altLang="ja-JP" sz="1400" dirty="0" smtClean="0">
                          <a:solidFill>
                            <a:srgbClr val="FF0000"/>
                          </a:solidFill>
                          <a:latin typeface="CorpoS" pitchFamily="2" charset="0"/>
                        </a:rPr>
                        <a:t>per cent </a:t>
                      </a:r>
                      <a:r>
                        <a:rPr kumimoji="1" lang="en-US" altLang="ja-JP" sz="1400" dirty="0" smtClean="0">
                          <a:solidFill>
                            <a:schemeClr val="tx1"/>
                          </a:solidFill>
                          <a:latin typeface="CorpoS" pitchFamily="2" charset="0"/>
                        </a:rPr>
                        <a:t>of its nominal voltage level.</a:t>
                      </a:r>
                      <a:endParaRPr kumimoji="1" lang="ja-JP" altLang="en-US" sz="1400" dirty="0">
                        <a:solidFill>
                          <a:schemeClr val="tx1"/>
                        </a:solidFill>
                        <a:latin typeface="CorpoS" pitchFamily="2" charset="0"/>
                      </a:endParaRPr>
                    </a:p>
                  </a:txBody>
                  <a:tcPr/>
                </a:tc>
              </a:tr>
            </a:tbl>
          </a:graphicData>
        </a:graphic>
      </p:graphicFrame>
      <p:sp>
        <p:nvSpPr>
          <p:cNvPr id="9" name="下矢印 8"/>
          <p:cNvSpPr/>
          <p:nvPr/>
        </p:nvSpPr>
        <p:spPr>
          <a:xfrm>
            <a:off x="4402324" y="6016044"/>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082527" y="6329253"/>
            <a:ext cx="6408712" cy="369332"/>
          </a:xfrm>
          <a:prstGeom prst="rect">
            <a:avLst/>
          </a:prstGeom>
          <a:noFill/>
          <a:ln>
            <a:solidFill>
              <a:schemeClr val="accent1"/>
            </a:solidFill>
          </a:ln>
        </p:spPr>
        <p:txBody>
          <a:bodyPr wrap="square" rtlCol="0">
            <a:spAutoFit/>
          </a:bodyPr>
          <a:lstStyle/>
          <a:p>
            <a:r>
              <a:rPr kumimoji="1" lang="en-US" altLang="ja-JP" dirty="0" smtClean="0"/>
              <a:t>All same </a:t>
            </a:r>
            <a:endParaRPr kumimoji="1" lang="ja-JP" altLang="en-US" dirty="0"/>
          </a:p>
        </p:txBody>
      </p:sp>
    </p:spTree>
    <p:extLst>
      <p:ext uri="{BB962C8B-B14F-4D97-AF65-F5344CB8AC3E}">
        <p14:creationId xmlns:p14="http://schemas.microsoft.com/office/powerpoint/2010/main" val="3445557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4142961516"/>
              </p:ext>
            </p:extLst>
          </p:nvPr>
        </p:nvGraphicFramePr>
        <p:xfrm>
          <a:off x="467544" y="404664"/>
          <a:ext cx="8208913" cy="576072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1.1.1.1.	Protection against direct contact</a:t>
                      </a:r>
                    </a:p>
                    <a:p>
                      <a:r>
                        <a:rPr kumimoji="1" lang="en-US" altLang="ja-JP" sz="1800" dirty="0" smtClean="0">
                          <a:latin typeface="CorpoS" pitchFamily="2" charset="0"/>
                        </a:rPr>
                        <a:t>The protection against direct contact with live parts shall comply with paragraphs 1.1.1.1.1.and 1.1.1.1.2. These protections (solid insulator, electrical protection barrier, enclosure, etc.) shall not be opened, disassembled or removed without the use of tools.</a:t>
                      </a:r>
                      <a:endParaRPr kumimoji="1" lang="ja-JP" altLang="en-US" sz="1800" dirty="0">
                        <a:latin typeface="CorpoS" pitchFamily="2" charset="0"/>
                      </a:endParaRP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A.99.3.1.1.1.	Protection against direct contact </a:t>
                      </a:r>
                    </a:p>
                    <a:p>
                      <a:r>
                        <a:rPr kumimoji="1" lang="en-US" altLang="ja-JP" sz="1800" dirty="0" smtClean="0">
                          <a:latin typeface="CorpoS" pitchFamily="2" charset="0"/>
                        </a:rPr>
                        <a:t>Live parts shall be protected against direct contact and shall comply with paragraphs A.99.3.1.1.1.1. and A.99.3.1.1.1.2 </a:t>
                      </a:r>
                      <a:r>
                        <a:rPr kumimoji="1" lang="en-US" altLang="ja-JP" sz="1800" dirty="0" smtClean="0">
                          <a:solidFill>
                            <a:srgbClr val="FF0000"/>
                          </a:solidFill>
                          <a:latin typeface="CorpoS" pitchFamily="2" charset="0"/>
                        </a:rPr>
                        <a:t>except the conductive connection device located on the roof in the height more than 3 m above the ground or if located under the vehicle and not directly accessible by a person standing on the side of the vehicle.</a:t>
                      </a:r>
                      <a:r>
                        <a:rPr kumimoji="1" lang="en-US" altLang="ja-JP" sz="1800" dirty="0" smtClean="0">
                          <a:latin typeface="CorpoS" pitchFamily="2" charset="0"/>
                        </a:rPr>
                        <a:t> Barriers, enclosures, solid insulators and connectors shall not be able to be opened, separated, disassembled or removed without </a:t>
                      </a:r>
                      <a:r>
                        <a:rPr kumimoji="1" lang="en-US" altLang="ja-JP" sz="1800" dirty="0" smtClean="0">
                          <a:solidFill>
                            <a:srgbClr val="FF0000"/>
                          </a:solidFill>
                          <a:latin typeface="CorpoS" pitchFamily="2" charset="0"/>
                        </a:rPr>
                        <a:t>conscious activity, e.g.. with the use of tools or activation/deactivation using an operator controlled device, or equivalent.</a:t>
                      </a:r>
                      <a:endParaRPr kumimoji="1" lang="ja-JP" altLang="en-US" sz="1800" dirty="0">
                        <a:solidFill>
                          <a:srgbClr val="FF0000"/>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800" dirty="0" smtClean="0">
                          <a:latin typeface="CorpoS" pitchFamily="2" charset="0"/>
                        </a:rPr>
                        <a:t>5.1.1. Protection against direct contact</a:t>
                      </a:r>
                    </a:p>
                    <a:p>
                      <a:r>
                        <a:rPr kumimoji="1" lang="en-US" altLang="ja-JP" sz="1800" dirty="0" smtClean="0">
                          <a:latin typeface="CorpoS" pitchFamily="2" charset="0"/>
                        </a:rPr>
                        <a:t>……….</a:t>
                      </a:r>
                    </a:p>
                    <a:p>
                      <a:r>
                        <a:rPr kumimoji="1" lang="en-US" altLang="ja-JP" sz="1800" dirty="0" smtClean="0">
                          <a:latin typeface="CorpoS" pitchFamily="2" charset="0"/>
                        </a:rPr>
                        <a:t>Live parts shall be protected against direct contact and shall comply with paragraphs 5.1.1.1. and 5.1.1.2. Barriers, enclosures, solid insulators and connectors shall not be able to be opened, separated, disassembled or removed without the use of tools.</a:t>
                      </a:r>
                      <a:endParaRPr kumimoji="1" lang="ja-JP" altLang="en-US" sz="1800" dirty="0">
                        <a:latin typeface="CorpoS" pitchFamily="2" charset="0"/>
                      </a:endParaRPr>
                    </a:p>
                  </a:txBody>
                  <a:tcPr/>
                </a:tc>
              </a:tr>
            </a:tbl>
          </a:graphicData>
        </a:graphic>
      </p:graphicFrame>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8</a:t>
            </a:fld>
            <a:endParaRPr kumimoji="1" lang="ja-JP" altLang="en-US"/>
          </a:p>
        </p:txBody>
      </p:sp>
      <p:sp>
        <p:nvSpPr>
          <p:cNvPr id="6" name="タイトル 1"/>
          <p:cNvSpPr>
            <a:spLocks noGrp="1"/>
          </p:cNvSpPr>
          <p:nvPr>
            <p:ph type="title"/>
          </p:nvPr>
        </p:nvSpPr>
        <p:spPr>
          <a:xfrm>
            <a:off x="467544" y="116632"/>
            <a:ext cx="8229600" cy="274042"/>
          </a:xfrm>
        </p:spPr>
        <p:txBody>
          <a:bodyPr>
            <a:normAutofit fontScale="90000"/>
          </a:bodyPr>
          <a:lstStyle/>
          <a:p>
            <a:r>
              <a:rPr kumimoji="1" lang="en-US" altLang="ja-JP" sz="2000" dirty="0" smtClean="0">
                <a:solidFill>
                  <a:srgbClr val="00B0F0"/>
                </a:solidFill>
              </a:rPr>
              <a:t>Protection against electric shock</a:t>
            </a:r>
            <a:endParaRPr kumimoji="1" lang="ja-JP" altLang="en-US" sz="2000" dirty="0">
              <a:solidFill>
                <a:srgbClr val="00B0F0"/>
              </a:solidFill>
            </a:endParaRPr>
          </a:p>
        </p:txBody>
      </p:sp>
    </p:spTree>
    <p:extLst>
      <p:ext uri="{BB962C8B-B14F-4D97-AF65-F5344CB8AC3E}">
        <p14:creationId xmlns:p14="http://schemas.microsoft.com/office/powerpoint/2010/main" val="99941614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80</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Over-temperature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2804281516"/>
              </p:ext>
            </p:extLst>
          </p:nvPr>
        </p:nvGraphicFramePr>
        <p:xfrm>
          <a:off x="495722" y="548680"/>
          <a:ext cx="8208913" cy="56388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2.2.9.	Over-temperature protection test</a:t>
                      </a:r>
                    </a:p>
                    <a:p>
                      <a:r>
                        <a:rPr kumimoji="1" lang="en-US" altLang="ja-JP" sz="1600" dirty="0" smtClean="0">
                          <a:solidFill>
                            <a:schemeClr val="tx1"/>
                          </a:solidFill>
                          <a:latin typeface="CorpoS" pitchFamily="2" charset="0"/>
                        </a:rPr>
                        <a:t>2.2.9.1.	Purpose</a:t>
                      </a:r>
                    </a:p>
                    <a:p>
                      <a:r>
                        <a:rPr kumimoji="1" lang="en-US" altLang="ja-JP" sz="1600" dirty="0" smtClean="0">
                          <a:solidFill>
                            <a:schemeClr val="tx1"/>
                          </a:solidFill>
                          <a:latin typeface="CorpoS" pitchFamily="2" charset="0"/>
                        </a:rPr>
                        <a:t>The purpose of this test is to verify the performance of the protection measures of the REESS against internal overheating during operation even under the failure of the cooling function if applicable. In the case that no specific protection measures are necessary to prevent the REESS from reaching an unsafe state due to internal over-temperature, this safe operation must be demonstrated.</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A.99.4.1.5.9.	Over-temperature protection test </a:t>
                      </a:r>
                    </a:p>
                    <a:p>
                      <a:r>
                        <a:rPr kumimoji="1" lang="en-US" altLang="ja-JP" sz="1600" dirty="0" smtClean="0">
                          <a:solidFill>
                            <a:schemeClr val="tx1"/>
                          </a:solidFill>
                          <a:latin typeface="CorpoS" pitchFamily="2" charset="0"/>
                        </a:rPr>
                        <a:t>A.99.4.1.5.9.1.	Purpose</a:t>
                      </a:r>
                    </a:p>
                    <a:p>
                      <a:r>
                        <a:rPr kumimoji="1" lang="en-US" altLang="ja-JP" sz="1600" dirty="0" smtClean="0">
                          <a:solidFill>
                            <a:schemeClr val="tx1"/>
                          </a:solidFill>
                          <a:latin typeface="CorpoS" pitchFamily="2" charset="0"/>
                        </a:rPr>
                        <a:t>The purpose of this test is to verify the performance of the protection measures of the REESS against internal overheating during operation even under the failure of the cooling function if applicable. In the case that no specific protection measures are necessary to prevent the REESS from reaching an unsafe state due to internal over-temperature, this safe operation must be demonstrated.</a:t>
                      </a:r>
                      <a:endParaRPr kumimoji="1" lang="ja-JP" altLang="en-US" sz="16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600" dirty="0" smtClean="0">
                          <a:solidFill>
                            <a:schemeClr val="tx1"/>
                          </a:solidFill>
                          <a:latin typeface="CorpoS" pitchFamily="2" charset="0"/>
                        </a:rPr>
                        <a:t>ANNEX 8I</a:t>
                      </a:r>
                    </a:p>
                    <a:p>
                      <a:r>
                        <a:rPr kumimoji="1" lang="en-US" altLang="ja-JP" sz="1600" dirty="0" smtClean="0">
                          <a:solidFill>
                            <a:schemeClr val="tx1"/>
                          </a:solidFill>
                          <a:latin typeface="CorpoS" pitchFamily="2" charset="0"/>
                        </a:rPr>
                        <a:t>OVER-TEMPERATURE PROTECTION</a:t>
                      </a:r>
                    </a:p>
                    <a:p>
                      <a:r>
                        <a:rPr kumimoji="1" lang="en-US" altLang="ja-JP" sz="1600" dirty="0" smtClean="0">
                          <a:solidFill>
                            <a:schemeClr val="tx1"/>
                          </a:solidFill>
                          <a:latin typeface="CorpoS" pitchFamily="2" charset="0"/>
                        </a:rPr>
                        <a:t>1. Purpose</a:t>
                      </a:r>
                    </a:p>
                    <a:p>
                      <a:r>
                        <a:rPr kumimoji="1" lang="en-US" altLang="ja-JP" sz="1600" dirty="0" smtClean="0">
                          <a:solidFill>
                            <a:schemeClr val="tx1"/>
                          </a:solidFill>
                          <a:latin typeface="CorpoS" pitchFamily="2" charset="0"/>
                        </a:rPr>
                        <a:t>The purpose of this test is to verify the performance of the protection measures of</a:t>
                      </a:r>
                    </a:p>
                    <a:p>
                      <a:r>
                        <a:rPr kumimoji="1" lang="en-US" altLang="ja-JP" sz="1600" dirty="0" smtClean="0">
                          <a:solidFill>
                            <a:schemeClr val="tx1"/>
                          </a:solidFill>
                          <a:latin typeface="CorpoS" pitchFamily="2" charset="0"/>
                        </a:rPr>
                        <a:t>the REESS against internal overheating during the operation, even under the failure</a:t>
                      </a:r>
                    </a:p>
                    <a:p>
                      <a:r>
                        <a:rPr kumimoji="1" lang="en-US" altLang="ja-JP" sz="1600" dirty="0" smtClean="0">
                          <a:solidFill>
                            <a:schemeClr val="tx1"/>
                          </a:solidFill>
                          <a:latin typeface="CorpoS" pitchFamily="2" charset="0"/>
                        </a:rPr>
                        <a:t>of the cooling function if applicable. In the case that no specific protection measures are necessary to prevent the REESS from reaching an unsafe state due to internal over-temperature, this safe operation must be demonstrated.</a:t>
                      </a:r>
                      <a:endParaRPr kumimoji="1" lang="ja-JP" altLang="en-US" sz="1600" dirty="0">
                        <a:solidFill>
                          <a:schemeClr val="tx1"/>
                        </a:solidFill>
                        <a:latin typeface="CorpoS" pitchFamily="2" charset="0"/>
                      </a:endParaRPr>
                    </a:p>
                  </a:txBody>
                  <a:tcPr/>
                </a:tc>
              </a:tr>
            </a:tbl>
          </a:graphicData>
        </a:graphic>
      </p:graphicFrame>
      <p:sp>
        <p:nvSpPr>
          <p:cNvPr id="9" name="下矢印 8"/>
          <p:cNvSpPr/>
          <p:nvPr/>
        </p:nvSpPr>
        <p:spPr>
          <a:xfrm>
            <a:off x="4402324" y="6212499"/>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082527" y="6356976"/>
            <a:ext cx="6408712" cy="369332"/>
          </a:xfrm>
          <a:prstGeom prst="rect">
            <a:avLst/>
          </a:prstGeom>
          <a:noFill/>
          <a:ln>
            <a:solidFill>
              <a:schemeClr val="accent1"/>
            </a:solidFill>
          </a:ln>
        </p:spPr>
        <p:txBody>
          <a:bodyPr wrap="square" rtlCol="0">
            <a:spAutoFit/>
          </a:bodyPr>
          <a:lstStyle/>
          <a:p>
            <a:r>
              <a:rPr kumimoji="1" lang="en-US" altLang="ja-JP" dirty="0" smtClean="0"/>
              <a:t>All same </a:t>
            </a:r>
            <a:endParaRPr kumimoji="1" lang="ja-JP" altLang="en-US" dirty="0"/>
          </a:p>
        </p:txBody>
      </p:sp>
    </p:spTree>
    <p:extLst>
      <p:ext uri="{BB962C8B-B14F-4D97-AF65-F5344CB8AC3E}">
        <p14:creationId xmlns:p14="http://schemas.microsoft.com/office/powerpoint/2010/main" val="294485892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81</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Over-temperature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531185794"/>
              </p:ext>
            </p:extLst>
          </p:nvPr>
        </p:nvGraphicFramePr>
        <p:xfrm>
          <a:off x="495722" y="291496"/>
          <a:ext cx="8208913" cy="624840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2.2.9.2.	Installations</a:t>
                      </a:r>
                    </a:p>
                    <a:p>
                      <a:r>
                        <a:rPr kumimoji="1" lang="en-US" altLang="ja-JP" sz="1400" dirty="0" smtClean="0">
                          <a:solidFill>
                            <a:schemeClr val="tx1"/>
                          </a:solidFill>
                          <a:latin typeface="CorpoS" pitchFamily="2" charset="0"/>
                        </a:rPr>
                        <a:t>2.2.9.2.1.	The following test may be conducted with the complete REESS (maybe as a complete vehicle) or with related REESS subsystem(s) …………..</a:t>
                      </a:r>
                    </a:p>
                    <a:p>
                      <a:r>
                        <a:rPr kumimoji="1" lang="en-US" altLang="ja-JP" sz="1400" dirty="0" smtClean="0">
                          <a:solidFill>
                            <a:schemeClr val="tx1"/>
                          </a:solidFill>
                          <a:latin typeface="CorpoS" pitchFamily="2" charset="0"/>
                        </a:rPr>
                        <a:t>2.2.9.2.2.	Where a REESS is fitted with a cooling function and where the REESS will remain functional without a cooling function system being operational, the cooling system shall be deactivated for the test. </a:t>
                      </a:r>
                    </a:p>
                    <a:p>
                      <a:r>
                        <a:rPr kumimoji="1" lang="en-US" altLang="ja-JP" sz="1400" dirty="0" smtClean="0">
                          <a:solidFill>
                            <a:schemeClr val="tx1"/>
                          </a:solidFill>
                          <a:latin typeface="CorpoS" pitchFamily="2" charset="0"/>
                        </a:rPr>
                        <a:t>2.2.9.2.3.	The temperature of the Tested-Device shall be continuously measured inside the casing in the proximity of the cells during the test in order to monitor the changes of the temperature. The onboard sensor if existing may be used. </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A.99.4.1.5.9.2.	Installations</a:t>
                      </a:r>
                    </a:p>
                    <a:p>
                      <a:r>
                        <a:rPr kumimoji="1" lang="en-US" altLang="ja-JP" sz="1400" dirty="0" smtClean="0">
                          <a:solidFill>
                            <a:schemeClr val="tx1"/>
                          </a:solidFill>
                          <a:latin typeface="CorpoS" pitchFamily="2" charset="0"/>
                        </a:rPr>
                        <a:t>A.99.4.1.5.9.2.1.	The following test may be conducted with the complete REESS (maybe as a complete vehicle) or with related REESS subsystem(s) ………….</a:t>
                      </a:r>
                    </a:p>
                    <a:p>
                      <a:r>
                        <a:rPr kumimoji="1" lang="en-US" altLang="ja-JP" sz="1400" dirty="0" smtClean="0">
                          <a:solidFill>
                            <a:schemeClr val="tx1"/>
                          </a:solidFill>
                          <a:latin typeface="CorpoS" pitchFamily="2" charset="0"/>
                        </a:rPr>
                        <a:t>A.99.4.1.5.9.2.2. Where a REESS is fitted with a cooling function and where the REESS will remain functional without a cooling function system being operational, the cooling system shall be deactivated for the test.</a:t>
                      </a:r>
                    </a:p>
                    <a:p>
                      <a:r>
                        <a:rPr kumimoji="1" lang="en-US" altLang="ja-JP" sz="1400" dirty="0" smtClean="0">
                          <a:solidFill>
                            <a:schemeClr val="tx1"/>
                          </a:solidFill>
                          <a:latin typeface="CorpoS" pitchFamily="2" charset="0"/>
                        </a:rPr>
                        <a:t>A.99.4.1.5.9.2.3.	The temperature of the Tested-Device shall be continuously measured inside the casing in the proximity of the cells during the test in order to monitor the changes of the temperature. The onboard sensor if existing may be used.</a:t>
                      </a:r>
                      <a:endParaRPr kumimoji="1" lang="ja-JP" altLang="en-US" sz="14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400" dirty="0" smtClean="0">
                          <a:solidFill>
                            <a:schemeClr val="tx1"/>
                          </a:solidFill>
                          <a:latin typeface="CorpoS" pitchFamily="2" charset="0"/>
                        </a:rPr>
                        <a:t>2. Installations</a:t>
                      </a:r>
                    </a:p>
                    <a:p>
                      <a:r>
                        <a:rPr kumimoji="1" lang="en-US" altLang="ja-JP" sz="1400" dirty="0" smtClean="0">
                          <a:solidFill>
                            <a:schemeClr val="tx1"/>
                          </a:solidFill>
                          <a:latin typeface="CorpoS" pitchFamily="2" charset="0"/>
                        </a:rPr>
                        <a:t>2.1. The following test may be conducted with the complete REESS (maybe as a complete vehicle) or with related REESS subsystem(s), …….</a:t>
                      </a:r>
                    </a:p>
                    <a:p>
                      <a:r>
                        <a:rPr kumimoji="1" lang="en-US" altLang="ja-JP" sz="1400" dirty="0" smtClean="0">
                          <a:solidFill>
                            <a:schemeClr val="tx1"/>
                          </a:solidFill>
                          <a:latin typeface="CorpoS" pitchFamily="2" charset="0"/>
                        </a:rPr>
                        <a:t>2.2. Where a REESS is fitted with a cooling function and where the REESS will remain functional without a cooling function system being operational, the cooling system shall be deactivated for the test.</a:t>
                      </a:r>
                    </a:p>
                    <a:p>
                      <a:r>
                        <a:rPr kumimoji="1" lang="en-US" altLang="ja-JP" sz="1400" dirty="0" smtClean="0">
                          <a:solidFill>
                            <a:schemeClr val="tx1"/>
                          </a:solidFill>
                          <a:latin typeface="CorpoS" pitchFamily="2" charset="0"/>
                        </a:rPr>
                        <a:t>2.3. The temperature of the tested-device shall be continuously measured inside the casing in the proximity of the cells during the test in order to monitor the changes of the temperature. The onboard sensor if existing may be used. </a:t>
                      </a:r>
                      <a:r>
                        <a:rPr kumimoji="1" lang="en-US" altLang="ja-JP" sz="1400" dirty="0" smtClean="0">
                          <a:solidFill>
                            <a:srgbClr val="FF0000"/>
                          </a:solidFill>
                          <a:latin typeface="CorpoS" pitchFamily="2" charset="0"/>
                        </a:rPr>
                        <a:t>The manufacturer and Technical Service shall agree on the location of the temperature sensor(s) used.</a:t>
                      </a:r>
                      <a:endParaRPr kumimoji="1" lang="ja-JP" altLang="en-US" sz="1400" dirty="0">
                        <a:solidFill>
                          <a:srgbClr val="FF0000"/>
                        </a:solidFill>
                        <a:latin typeface="CorpoS" pitchFamily="2" charset="0"/>
                      </a:endParaRPr>
                    </a:p>
                  </a:txBody>
                  <a:tcPr/>
                </a:tc>
              </a:tr>
            </a:tbl>
          </a:graphicData>
        </a:graphic>
      </p:graphicFrame>
      <p:sp>
        <p:nvSpPr>
          <p:cNvPr id="9" name="下矢印 8"/>
          <p:cNvSpPr/>
          <p:nvPr/>
        </p:nvSpPr>
        <p:spPr>
          <a:xfrm>
            <a:off x="4636032" y="6392334"/>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099666" y="6513259"/>
            <a:ext cx="7432773" cy="369332"/>
          </a:xfrm>
          <a:prstGeom prst="rect">
            <a:avLst/>
          </a:prstGeom>
          <a:noFill/>
          <a:ln>
            <a:solidFill>
              <a:schemeClr val="accent1"/>
            </a:solidFill>
          </a:ln>
        </p:spPr>
        <p:txBody>
          <a:bodyPr wrap="square" rtlCol="0">
            <a:spAutoFit/>
          </a:bodyPr>
          <a:lstStyle/>
          <a:p>
            <a:r>
              <a:rPr kumimoji="1" lang="en-US" altLang="ja-JP" dirty="0" smtClean="0"/>
              <a:t>All same excluding manufacture and testing service description in R100. </a:t>
            </a:r>
            <a:endParaRPr kumimoji="1" lang="ja-JP" altLang="en-US" dirty="0"/>
          </a:p>
        </p:txBody>
      </p:sp>
    </p:spTree>
    <p:extLst>
      <p:ext uri="{BB962C8B-B14F-4D97-AF65-F5344CB8AC3E}">
        <p14:creationId xmlns:p14="http://schemas.microsoft.com/office/powerpoint/2010/main" val="319906573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9BBEC892-7C9F-458D-BD17-42162B16C111}" type="slidenum">
              <a:rPr kumimoji="1" lang="ja-JP" altLang="en-US" smtClean="0"/>
              <a:t>82</a:t>
            </a:fld>
            <a:endParaRPr kumimoji="1" lang="ja-JP" altLang="en-US"/>
          </a:p>
        </p:txBody>
      </p:sp>
      <p:sp>
        <p:nvSpPr>
          <p:cNvPr id="7"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a:solidFill>
                  <a:srgbClr val="00B0F0"/>
                </a:solidFill>
              </a:rPr>
              <a:t>REESS test procedures  Over-temperature protection       </a:t>
            </a:r>
            <a:endParaRPr lang="ja-JP" altLang="en-US" sz="2000" dirty="0">
              <a:solidFill>
                <a:srgbClr val="00B0F0"/>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1406199788"/>
              </p:ext>
            </p:extLst>
          </p:nvPr>
        </p:nvGraphicFramePr>
        <p:xfrm>
          <a:off x="495722" y="291496"/>
          <a:ext cx="8208913" cy="5806440"/>
        </p:xfrm>
        <a:graphic>
          <a:graphicData uri="http://schemas.openxmlformats.org/drawingml/2006/table">
            <a:tbl>
              <a:tblPr firstRow="1" bandRow="1">
                <a:tableStyleId>{5940675A-B579-460E-94D1-54222C63F5DA}</a:tableStyleId>
              </a:tblPr>
              <a:tblGrid>
                <a:gridCol w="936104"/>
                <a:gridCol w="7272809"/>
              </a:tblGrid>
              <a:tr h="378042">
                <a:tc>
                  <a:txBody>
                    <a:bodyPr/>
                    <a:lstStyle/>
                    <a:p>
                      <a:r>
                        <a:rPr kumimoji="1" lang="en-US" altLang="ja-JP" sz="1800" dirty="0" smtClean="0">
                          <a:latin typeface="CorpoS" pitchFamily="2" charset="0"/>
                        </a:rPr>
                        <a:t>China </a:t>
                      </a:r>
                    </a:p>
                    <a:p>
                      <a:endParaRPr kumimoji="1" lang="ja-JP" altLang="en-US" sz="1800" dirty="0">
                        <a:latin typeface="CorpoS" pitchFamily="2" charset="0"/>
                      </a:endParaRPr>
                    </a:p>
                  </a:txBody>
                  <a:tcPr/>
                </a:tc>
                <a:tc>
                  <a:txBody>
                    <a:bodyPr/>
                    <a:lstStyle/>
                    <a:p>
                      <a:r>
                        <a:rPr kumimoji="1" lang="en-US" altLang="ja-JP" sz="1100" dirty="0" smtClean="0">
                          <a:solidFill>
                            <a:schemeClr val="tx1"/>
                          </a:solidFill>
                          <a:latin typeface="CorpoS" pitchFamily="2" charset="0"/>
                        </a:rPr>
                        <a:t>2.2.9.3.	Procedures</a:t>
                      </a:r>
                    </a:p>
                    <a:p>
                      <a:r>
                        <a:rPr kumimoji="1" lang="en-US" altLang="ja-JP" sz="1100" dirty="0" smtClean="0">
                          <a:solidFill>
                            <a:schemeClr val="tx1"/>
                          </a:solidFill>
                          <a:latin typeface="CorpoS" pitchFamily="2" charset="0"/>
                        </a:rPr>
                        <a:t>2.2.9.3.1.	At the beginning of the test, ….</a:t>
                      </a:r>
                    </a:p>
                    <a:p>
                      <a:r>
                        <a:rPr kumimoji="1" lang="en-US" altLang="ja-JP" sz="1100" dirty="0" smtClean="0">
                          <a:solidFill>
                            <a:schemeClr val="tx1"/>
                          </a:solidFill>
                          <a:latin typeface="CorpoS" pitchFamily="2" charset="0"/>
                        </a:rPr>
                        <a:t>2.2.9.3.2.	During the test, the Tested-Device shall be continuously charged ……... </a:t>
                      </a:r>
                    </a:p>
                    <a:p>
                      <a:r>
                        <a:rPr kumimoji="1" lang="en-US" altLang="ja-JP" sz="1100" dirty="0" smtClean="0">
                          <a:solidFill>
                            <a:schemeClr val="tx1"/>
                          </a:solidFill>
                          <a:latin typeface="CorpoS" pitchFamily="2" charset="0"/>
                        </a:rPr>
                        <a:t>2.2.9.3.3.	The Tested-Device shall be placed in a convective oven or ………..</a:t>
                      </a:r>
                    </a:p>
                    <a:p>
                      <a:r>
                        <a:rPr kumimoji="1" lang="en-US" altLang="ja-JP" sz="1100" dirty="0" smtClean="0">
                          <a:solidFill>
                            <a:schemeClr val="tx1"/>
                          </a:solidFill>
                          <a:latin typeface="CorpoS" pitchFamily="2" charset="0"/>
                        </a:rPr>
                        <a:t>2.2.9.3.3.1	Where the REESS is equipped with protective measures against …….………</a:t>
                      </a:r>
                    </a:p>
                    <a:p>
                      <a:r>
                        <a:rPr kumimoji="1" lang="en-US" altLang="ja-JP" sz="1100" dirty="0" smtClean="0">
                          <a:solidFill>
                            <a:schemeClr val="tx1"/>
                          </a:solidFill>
                          <a:latin typeface="CorpoS" pitchFamily="2" charset="0"/>
                        </a:rPr>
                        <a:t>2.2.9.3.3.2.	Where the REESS is not equipped with any specific measures ….….. </a:t>
                      </a:r>
                    </a:p>
                    <a:p>
                      <a:r>
                        <a:rPr kumimoji="1" lang="en-US" altLang="ja-JP" sz="1100" dirty="0" smtClean="0">
                          <a:solidFill>
                            <a:schemeClr val="tx1"/>
                          </a:solidFill>
                          <a:latin typeface="CorpoS" pitchFamily="2" charset="0"/>
                        </a:rPr>
                        <a:t>2.2.9.3.4.	The test will end when one of the followings is observed:</a:t>
                      </a:r>
                    </a:p>
                    <a:p>
                      <a:r>
                        <a:rPr kumimoji="1" lang="en-US" altLang="ja-JP" sz="1100" dirty="0" smtClean="0">
                          <a:solidFill>
                            <a:schemeClr val="tx1"/>
                          </a:solidFill>
                          <a:latin typeface="CorpoS" pitchFamily="2" charset="0"/>
                        </a:rPr>
                        <a:t>(a)	the Tested-Device inhibits ………………. to prevent the temperature increase.</a:t>
                      </a:r>
                    </a:p>
                    <a:p>
                      <a:pPr marL="342900" indent="-342900">
                        <a:buAutoNum type="alphaLcParenBoth" startAt="2"/>
                      </a:pPr>
                      <a:r>
                        <a:rPr kumimoji="1" lang="en-US" altLang="ja-JP" sz="1100" dirty="0" smtClean="0">
                          <a:solidFill>
                            <a:schemeClr val="tx1"/>
                          </a:solidFill>
                          <a:latin typeface="CorpoS" pitchFamily="2" charset="0"/>
                        </a:rPr>
                        <a:t>the temperature of the Tested-Device is </a:t>
                      </a:r>
                      <a:r>
                        <a:rPr kumimoji="1" lang="en-US" altLang="ja-JP" sz="1100" dirty="0" err="1" smtClean="0">
                          <a:solidFill>
                            <a:schemeClr val="tx1"/>
                          </a:solidFill>
                          <a:latin typeface="CorpoS" pitchFamily="2" charset="0"/>
                        </a:rPr>
                        <a:t>stabilised</a:t>
                      </a:r>
                      <a:r>
                        <a:rPr kumimoji="1" lang="en-US" altLang="ja-JP" sz="1100" dirty="0" smtClean="0">
                          <a:solidFill>
                            <a:schemeClr val="tx1"/>
                          </a:solidFill>
                          <a:latin typeface="CorpoS" pitchFamily="2" charset="0"/>
                        </a:rPr>
                        <a:t>, which means that the temperature varies by a gradient of less than 4 </a:t>
                      </a:r>
                      <a:r>
                        <a:rPr kumimoji="1" lang="en-US" altLang="ja-JP" sz="1100" dirty="0" smtClean="0">
                          <a:solidFill>
                            <a:srgbClr val="FF0000"/>
                          </a:solidFill>
                          <a:latin typeface="CorpoS" pitchFamily="2" charset="0"/>
                        </a:rPr>
                        <a:t>K</a:t>
                      </a:r>
                      <a:r>
                        <a:rPr kumimoji="1" lang="en-US" altLang="ja-JP" sz="1100" dirty="0" smtClean="0">
                          <a:solidFill>
                            <a:schemeClr val="tx1"/>
                          </a:solidFill>
                          <a:latin typeface="CorpoS" pitchFamily="2" charset="0"/>
                        </a:rPr>
                        <a:t> through 2 hour.</a:t>
                      </a:r>
                    </a:p>
                    <a:p>
                      <a:pPr marL="0" indent="0">
                        <a:buNone/>
                      </a:pPr>
                      <a:r>
                        <a:rPr kumimoji="1" lang="en-US" altLang="ja-JP" sz="1100" dirty="0" smtClean="0">
                          <a:solidFill>
                            <a:schemeClr val="tx1"/>
                          </a:solidFill>
                          <a:latin typeface="CorpoS" pitchFamily="2" charset="0"/>
                        </a:rPr>
                        <a:t>(c)     any failure of the acceptance criteria prescribed in paragraph 5.3.9.</a:t>
                      </a:r>
                    </a:p>
                  </a:txBody>
                  <a:tcPr/>
                </a:tc>
              </a:tr>
              <a:tr h="378042">
                <a:tc>
                  <a:txBody>
                    <a:bodyPr/>
                    <a:lstStyle/>
                    <a:p>
                      <a:r>
                        <a:rPr kumimoji="1" lang="en-US" altLang="ja-JP" sz="1800" dirty="0" smtClean="0">
                          <a:latin typeface="CorpoS" pitchFamily="2" charset="0"/>
                        </a:rPr>
                        <a:t>OICA</a:t>
                      </a:r>
                      <a:endParaRPr kumimoji="1" lang="ja-JP" altLang="en-US" sz="1800" dirty="0">
                        <a:latin typeface="CorpoS" pitchFamily="2" charset="0"/>
                      </a:endParaRPr>
                    </a:p>
                  </a:txBody>
                  <a:tcPr/>
                </a:tc>
                <a:tc>
                  <a:txBody>
                    <a:bodyPr/>
                    <a:lstStyle/>
                    <a:p>
                      <a:r>
                        <a:rPr kumimoji="1" lang="en-US" altLang="ja-JP" sz="1100" dirty="0" smtClean="0">
                          <a:solidFill>
                            <a:schemeClr val="tx1"/>
                          </a:solidFill>
                          <a:latin typeface="CorpoS" pitchFamily="2" charset="0"/>
                        </a:rPr>
                        <a:t>A.99.4.1.5.9.3.	Procedures</a:t>
                      </a:r>
                    </a:p>
                    <a:p>
                      <a:r>
                        <a:rPr kumimoji="1" lang="en-US" altLang="ja-JP" sz="1100" dirty="0" smtClean="0">
                          <a:solidFill>
                            <a:schemeClr val="tx1"/>
                          </a:solidFill>
                          <a:latin typeface="CorpoS" pitchFamily="2" charset="0"/>
                        </a:rPr>
                        <a:t>A.99.4.1.5.9.3.1.	At the beginning of the test, …….</a:t>
                      </a:r>
                    </a:p>
                    <a:p>
                      <a:r>
                        <a:rPr kumimoji="1" lang="en-US" altLang="ja-JP" sz="1100" dirty="0" smtClean="0">
                          <a:solidFill>
                            <a:schemeClr val="tx1"/>
                          </a:solidFill>
                          <a:latin typeface="CorpoS" pitchFamily="2" charset="0"/>
                        </a:rPr>
                        <a:t>A.99.4.1.5.9.3.2.	During the test, the Tested-Device shall be continuously charged …..</a:t>
                      </a:r>
                    </a:p>
                    <a:p>
                      <a:r>
                        <a:rPr kumimoji="1" lang="en-US" altLang="ja-JP" sz="1100" dirty="0" smtClean="0">
                          <a:solidFill>
                            <a:schemeClr val="tx1"/>
                          </a:solidFill>
                          <a:latin typeface="CorpoS" pitchFamily="2" charset="0"/>
                        </a:rPr>
                        <a:t>A.99.4.1.5.9.3.3.	The Tested-Device shall be placed in a convective oven or …….</a:t>
                      </a:r>
                    </a:p>
                    <a:p>
                      <a:r>
                        <a:rPr kumimoji="1" lang="en-US" altLang="ja-JP" sz="1100" dirty="0" smtClean="0">
                          <a:solidFill>
                            <a:schemeClr val="tx1"/>
                          </a:solidFill>
                          <a:latin typeface="CorpoS" pitchFamily="2" charset="0"/>
                        </a:rPr>
                        <a:t>A.99.4.1.5.9.3.3.1.	Where the REESS is equipped with protective measures against …..</a:t>
                      </a:r>
                    </a:p>
                    <a:p>
                      <a:r>
                        <a:rPr kumimoji="1" lang="en-US" altLang="ja-JP" sz="1100" dirty="0" smtClean="0">
                          <a:solidFill>
                            <a:schemeClr val="tx1"/>
                          </a:solidFill>
                          <a:latin typeface="CorpoS" pitchFamily="2" charset="0"/>
                        </a:rPr>
                        <a:t>A.99.4.1.5.9.3.3.2.	Where the REESS is not equipped with any specific measures …..</a:t>
                      </a:r>
                    </a:p>
                    <a:p>
                      <a:r>
                        <a:rPr kumimoji="1" lang="en-US" altLang="ja-JP" sz="1100" dirty="0" smtClean="0">
                          <a:solidFill>
                            <a:schemeClr val="tx1"/>
                          </a:solidFill>
                          <a:latin typeface="CorpoS" pitchFamily="2" charset="0"/>
                        </a:rPr>
                        <a:t>A.99.4.1.5.9.4.	The test will end when one of the followings is observed:</a:t>
                      </a:r>
                    </a:p>
                    <a:p>
                      <a:pPr marL="342900" indent="-342900">
                        <a:buAutoNum type="alphaLcParenBoth"/>
                      </a:pPr>
                      <a:r>
                        <a:rPr kumimoji="1" lang="en-US" altLang="ja-JP" sz="1100" dirty="0" smtClean="0">
                          <a:solidFill>
                            <a:schemeClr val="tx1"/>
                          </a:solidFill>
                          <a:latin typeface="CorpoS" pitchFamily="2" charset="0"/>
                        </a:rPr>
                        <a:t>the Tested-Device inhibits ……</a:t>
                      </a:r>
                    </a:p>
                    <a:p>
                      <a:pPr marL="342900" indent="-342900">
                        <a:buAutoNum type="alphaLcParenBoth"/>
                      </a:pPr>
                      <a:r>
                        <a:rPr kumimoji="1" lang="en-US" altLang="ja-JP" sz="1100" dirty="0" smtClean="0">
                          <a:solidFill>
                            <a:schemeClr val="tx1"/>
                          </a:solidFill>
                          <a:latin typeface="CorpoS" pitchFamily="2" charset="0"/>
                        </a:rPr>
                        <a:t>the temperature of the Tested-Device is </a:t>
                      </a:r>
                      <a:r>
                        <a:rPr kumimoji="1" lang="en-US" altLang="ja-JP" sz="1100" dirty="0" err="1" smtClean="0">
                          <a:solidFill>
                            <a:schemeClr val="tx1"/>
                          </a:solidFill>
                          <a:latin typeface="CorpoS" pitchFamily="2" charset="0"/>
                        </a:rPr>
                        <a:t>stabilised</a:t>
                      </a:r>
                      <a:r>
                        <a:rPr kumimoji="1" lang="en-US" altLang="ja-JP" sz="1100" dirty="0" smtClean="0">
                          <a:solidFill>
                            <a:schemeClr val="tx1"/>
                          </a:solidFill>
                          <a:latin typeface="CorpoS" pitchFamily="2" charset="0"/>
                        </a:rPr>
                        <a:t>, which means that the temperature varies by a gradient of less than 4 </a:t>
                      </a:r>
                      <a:r>
                        <a:rPr kumimoji="1" lang="en-US" altLang="ja-JP" sz="1100" dirty="0" smtClean="0">
                          <a:solidFill>
                            <a:srgbClr val="FF0000"/>
                          </a:solidFill>
                          <a:latin typeface="CorpoS" pitchFamily="2" charset="0"/>
                        </a:rPr>
                        <a:t>K</a:t>
                      </a:r>
                      <a:r>
                        <a:rPr kumimoji="1" lang="en-US" altLang="ja-JP" sz="1100" dirty="0" smtClean="0">
                          <a:solidFill>
                            <a:schemeClr val="tx1"/>
                          </a:solidFill>
                          <a:latin typeface="CorpoS" pitchFamily="2" charset="0"/>
                        </a:rPr>
                        <a:t> through 2 hour.</a:t>
                      </a:r>
                    </a:p>
                    <a:p>
                      <a:r>
                        <a:rPr kumimoji="1" lang="en-US" altLang="ja-JP" sz="1100" dirty="0" smtClean="0">
                          <a:solidFill>
                            <a:schemeClr val="tx1"/>
                          </a:solidFill>
                          <a:latin typeface="CorpoS" pitchFamily="2" charset="0"/>
                        </a:rPr>
                        <a:t>(c)	any failure of the acceptance criteria prescribed in paragraph A.99.3.2.9.]</a:t>
                      </a:r>
                      <a:endParaRPr kumimoji="1" lang="ja-JP" altLang="en-US" sz="1100" dirty="0">
                        <a:solidFill>
                          <a:schemeClr val="tx1"/>
                        </a:solidFill>
                        <a:latin typeface="CorpoS" pitchFamily="2" charset="0"/>
                      </a:endParaRPr>
                    </a:p>
                  </a:txBody>
                  <a:tcPr/>
                </a:tc>
              </a:tr>
              <a:tr h="378042">
                <a:tc>
                  <a:txBody>
                    <a:bodyPr/>
                    <a:lstStyle/>
                    <a:p>
                      <a:r>
                        <a:rPr kumimoji="1" lang="en-US" altLang="ja-JP" sz="1800" dirty="0" smtClean="0">
                          <a:latin typeface="CorpoS" pitchFamily="2" charset="0"/>
                        </a:rPr>
                        <a:t>R100</a:t>
                      </a:r>
                      <a:endParaRPr kumimoji="1" lang="ja-JP" altLang="en-US" sz="1800" dirty="0">
                        <a:latin typeface="CorpoS" pitchFamily="2" charset="0"/>
                      </a:endParaRPr>
                    </a:p>
                  </a:txBody>
                  <a:tcPr/>
                </a:tc>
                <a:tc>
                  <a:txBody>
                    <a:bodyPr/>
                    <a:lstStyle/>
                    <a:p>
                      <a:r>
                        <a:rPr kumimoji="1" lang="en-US" altLang="ja-JP" sz="1100" dirty="0" smtClean="0">
                          <a:solidFill>
                            <a:schemeClr val="tx1"/>
                          </a:solidFill>
                          <a:latin typeface="CorpoS" pitchFamily="2" charset="0"/>
                        </a:rPr>
                        <a:t>3. Procedures</a:t>
                      </a:r>
                    </a:p>
                    <a:p>
                      <a:r>
                        <a:rPr kumimoji="1" lang="en-US" altLang="ja-JP" sz="1100" dirty="0" smtClean="0">
                          <a:solidFill>
                            <a:schemeClr val="tx1"/>
                          </a:solidFill>
                          <a:latin typeface="CorpoS" pitchFamily="2" charset="0"/>
                        </a:rPr>
                        <a:t>3.1. At the beginning of the test…Paragraph 2.2. </a:t>
                      </a:r>
                      <a:r>
                        <a:rPr kumimoji="1" lang="en-US" altLang="ja-JP" sz="1100" dirty="0" smtClean="0">
                          <a:solidFill>
                            <a:srgbClr val="FF0000"/>
                          </a:solidFill>
                          <a:latin typeface="CorpoS" pitchFamily="2" charset="0"/>
                        </a:rPr>
                        <a:t>above</a:t>
                      </a:r>
                    </a:p>
                    <a:p>
                      <a:r>
                        <a:rPr kumimoji="1" lang="en-US" altLang="ja-JP" sz="1100" dirty="0" smtClean="0">
                          <a:solidFill>
                            <a:schemeClr val="tx1"/>
                          </a:solidFill>
                          <a:latin typeface="CorpoS" pitchFamily="2" charset="0"/>
                        </a:rPr>
                        <a:t>3.2. During the test, the tested-device shall be continuously charged ……</a:t>
                      </a:r>
                    </a:p>
                    <a:p>
                      <a:r>
                        <a:rPr kumimoji="1" lang="en-US" altLang="ja-JP" sz="1100" dirty="0" smtClean="0">
                          <a:solidFill>
                            <a:schemeClr val="tx1"/>
                          </a:solidFill>
                          <a:latin typeface="CorpoS" pitchFamily="2" charset="0"/>
                        </a:rPr>
                        <a:t>3.3. The tested-device shall be placed in a convective oven or ….</a:t>
                      </a:r>
                    </a:p>
                    <a:p>
                      <a:r>
                        <a:rPr kumimoji="1" lang="en-US" altLang="ja-JP" sz="1100" dirty="0" smtClean="0">
                          <a:solidFill>
                            <a:schemeClr val="tx1"/>
                          </a:solidFill>
                          <a:latin typeface="CorpoS" pitchFamily="2" charset="0"/>
                        </a:rPr>
                        <a:t>3.3.1. Where the REESS is equipped with protective measures against ….. paragraph 3.2. </a:t>
                      </a:r>
                      <a:r>
                        <a:rPr kumimoji="1" lang="en-US" altLang="ja-JP" sz="1100" dirty="0" smtClean="0">
                          <a:solidFill>
                            <a:srgbClr val="FF0000"/>
                          </a:solidFill>
                          <a:latin typeface="CorpoS" pitchFamily="2" charset="0"/>
                        </a:rPr>
                        <a:t>above</a:t>
                      </a:r>
                      <a:r>
                        <a:rPr kumimoji="1" lang="en-US" altLang="ja-JP" sz="1100" dirty="0" smtClean="0">
                          <a:solidFill>
                            <a:schemeClr val="tx1"/>
                          </a:solidFill>
                          <a:latin typeface="CorpoS" pitchFamily="2" charset="0"/>
                        </a:rPr>
                        <a:t>.</a:t>
                      </a:r>
                    </a:p>
                    <a:p>
                      <a:r>
                        <a:rPr kumimoji="1" lang="en-US" altLang="ja-JP" sz="1100" dirty="0" smtClean="0">
                          <a:solidFill>
                            <a:schemeClr val="tx1"/>
                          </a:solidFill>
                          <a:latin typeface="CorpoS" pitchFamily="2" charset="0"/>
                        </a:rPr>
                        <a:t>3.3.2. Where the REESS is not equipped with any specific measures ….</a:t>
                      </a:r>
                    </a:p>
                    <a:p>
                      <a:r>
                        <a:rPr kumimoji="1" lang="en-US" altLang="ja-JP" sz="1100" dirty="0" smtClean="0">
                          <a:solidFill>
                            <a:schemeClr val="tx1"/>
                          </a:solidFill>
                          <a:latin typeface="CorpoS" pitchFamily="2" charset="0"/>
                        </a:rPr>
                        <a:t>3.4. </a:t>
                      </a:r>
                      <a:r>
                        <a:rPr kumimoji="1" lang="en-US" altLang="ja-JP" sz="1100" dirty="0" smtClean="0">
                          <a:solidFill>
                            <a:srgbClr val="FF0000"/>
                          </a:solidFill>
                          <a:latin typeface="CorpoS" pitchFamily="2" charset="0"/>
                        </a:rPr>
                        <a:t>The end of test: </a:t>
                      </a:r>
                      <a:r>
                        <a:rPr kumimoji="1" lang="en-US" altLang="ja-JP" sz="1100" dirty="0" smtClean="0">
                          <a:solidFill>
                            <a:schemeClr val="tx1"/>
                          </a:solidFill>
                          <a:latin typeface="CorpoS" pitchFamily="2" charset="0"/>
                        </a:rPr>
                        <a:t>The test will end when one of the followings is observed:</a:t>
                      </a:r>
                    </a:p>
                    <a:p>
                      <a:pPr marL="228600" indent="-228600">
                        <a:buAutoNum type="alphaLcParenBoth"/>
                      </a:pPr>
                      <a:r>
                        <a:rPr kumimoji="1" lang="en-US" altLang="ja-JP" sz="1100" dirty="0" smtClean="0">
                          <a:solidFill>
                            <a:schemeClr val="tx1"/>
                          </a:solidFill>
                          <a:latin typeface="CorpoS" pitchFamily="2" charset="0"/>
                        </a:rPr>
                        <a:t>The tested-device inhibits ….</a:t>
                      </a:r>
                    </a:p>
                    <a:p>
                      <a:pPr marL="228600" indent="-228600">
                        <a:buAutoNum type="alphaLcParenBoth"/>
                      </a:pPr>
                      <a:r>
                        <a:rPr kumimoji="1" lang="en-US" altLang="ja-JP" sz="1100" dirty="0" smtClean="0">
                          <a:solidFill>
                            <a:schemeClr val="tx1"/>
                          </a:solidFill>
                          <a:latin typeface="CorpoS" pitchFamily="2" charset="0"/>
                        </a:rPr>
                        <a:t>The temperature of the tested-device is </a:t>
                      </a:r>
                      <a:r>
                        <a:rPr kumimoji="1" lang="en-US" altLang="ja-JP" sz="1100" dirty="0" err="1" smtClean="0">
                          <a:solidFill>
                            <a:schemeClr val="tx1"/>
                          </a:solidFill>
                          <a:latin typeface="CorpoS" pitchFamily="2" charset="0"/>
                        </a:rPr>
                        <a:t>stabilised</a:t>
                      </a:r>
                      <a:r>
                        <a:rPr kumimoji="1" lang="en-US" altLang="ja-JP" sz="1100" dirty="0" smtClean="0">
                          <a:solidFill>
                            <a:schemeClr val="tx1"/>
                          </a:solidFill>
                          <a:latin typeface="CorpoS" pitchFamily="2" charset="0"/>
                        </a:rPr>
                        <a:t>, which means that the temperature varies by a gradient of less than 4 </a:t>
                      </a:r>
                      <a:r>
                        <a:rPr kumimoji="1" lang="en-US" altLang="ja-JP" sz="1100" dirty="0" smtClean="0">
                          <a:solidFill>
                            <a:srgbClr val="FF0000"/>
                          </a:solidFill>
                          <a:latin typeface="CorpoS" pitchFamily="2" charset="0"/>
                        </a:rPr>
                        <a:t>°C </a:t>
                      </a:r>
                      <a:r>
                        <a:rPr kumimoji="1" lang="en-US" altLang="ja-JP" sz="1100" dirty="0" smtClean="0">
                          <a:solidFill>
                            <a:schemeClr val="tx1"/>
                          </a:solidFill>
                          <a:latin typeface="CorpoS" pitchFamily="2" charset="0"/>
                        </a:rPr>
                        <a:t>through 2 hours,</a:t>
                      </a:r>
                    </a:p>
                    <a:p>
                      <a:r>
                        <a:rPr kumimoji="1" lang="en-US" altLang="ja-JP" sz="1100" dirty="0" smtClean="0">
                          <a:solidFill>
                            <a:schemeClr val="tx1"/>
                          </a:solidFill>
                          <a:latin typeface="CorpoS" pitchFamily="2" charset="0"/>
                        </a:rPr>
                        <a:t>(c) Any failure of the acceptance criteria prescribed in paragraph 6.9.2.1. of the Regulation.</a:t>
                      </a:r>
                      <a:endParaRPr kumimoji="1" lang="ja-JP" altLang="en-US" sz="1100" dirty="0">
                        <a:solidFill>
                          <a:schemeClr val="tx1"/>
                        </a:solidFill>
                        <a:latin typeface="CorpoS" pitchFamily="2" charset="0"/>
                      </a:endParaRPr>
                    </a:p>
                  </a:txBody>
                  <a:tcPr/>
                </a:tc>
              </a:tr>
            </a:tbl>
          </a:graphicData>
        </a:graphic>
      </p:graphicFrame>
      <p:sp>
        <p:nvSpPr>
          <p:cNvPr id="8" name="下矢印 7"/>
          <p:cNvSpPr/>
          <p:nvPr/>
        </p:nvSpPr>
        <p:spPr>
          <a:xfrm>
            <a:off x="4456012" y="6176310"/>
            <a:ext cx="360040"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1132234" y="6392334"/>
            <a:ext cx="7432773" cy="369332"/>
          </a:xfrm>
          <a:prstGeom prst="rect">
            <a:avLst/>
          </a:prstGeom>
          <a:noFill/>
          <a:ln>
            <a:solidFill>
              <a:schemeClr val="accent1"/>
            </a:solidFill>
          </a:ln>
        </p:spPr>
        <p:txBody>
          <a:bodyPr wrap="square" rtlCol="0">
            <a:spAutoFit/>
          </a:bodyPr>
          <a:lstStyle/>
          <a:p>
            <a:r>
              <a:rPr kumimoji="1" lang="en-US" altLang="ja-JP" dirty="0" smtClean="0"/>
              <a:t>All same excluding some editorial matters. </a:t>
            </a:r>
            <a:endParaRPr kumimoji="1" lang="ja-JP" altLang="en-US" dirty="0"/>
          </a:p>
        </p:txBody>
      </p:sp>
    </p:spTree>
    <p:extLst>
      <p:ext uri="{BB962C8B-B14F-4D97-AF65-F5344CB8AC3E}">
        <p14:creationId xmlns:p14="http://schemas.microsoft.com/office/powerpoint/2010/main" val="1885941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BBEC892-7C9F-458D-BD17-42162B16C111}" type="slidenum">
              <a:rPr kumimoji="1" lang="ja-JP" altLang="en-US" smtClean="0"/>
              <a:t>9</a:t>
            </a:fld>
            <a:endParaRPr kumimoji="1" lang="ja-JP" altLang="en-US"/>
          </a:p>
        </p:txBody>
      </p:sp>
      <p:sp>
        <p:nvSpPr>
          <p:cNvPr id="6" name="テキスト ボックス 5"/>
          <p:cNvSpPr txBox="1"/>
          <p:nvPr/>
        </p:nvSpPr>
        <p:spPr>
          <a:xfrm>
            <a:off x="909085" y="836712"/>
            <a:ext cx="7525616" cy="923330"/>
          </a:xfrm>
          <a:prstGeom prst="rect">
            <a:avLst/>
          </a:prstGeom>
          <a:noFill/>
          <a:ln>
            <a:solidFill>
              <a:schemeClr val="accent1"/>
            </a:solidFill>
          </a:ln>
        </p:spPr>
        <p:txBody>
          <a:bodyPr wrap="square" rtlCol="0">
            <a:spAutoFit/>
          </a:bodyPr>
          <a:lstStyle/>
          <a:p>
            <a:r>
              <a:rPr kumimoji="1" lang="en-US" altLang="ja-JP" dirty="0" smtClean="0"/>
              <a:t>China proposed R100 description </a:t>
            </a:r>
          </a:p>
          <a:p>
            <a:r>
              <a:rPr lang="en-US" altLang="ja-JP" dirty="0" smtClean="0"/>
              <a:t>OICA proposed the exemption of direct contact for the conductive connection device on the roof, under the  vehicle for HD special.</a:t>
            </a:r>
            <a:endParaRPr kumimoji="1" lang="en-US" altLang="ja-JP" dirty="0" smtClean="0"/>
          </a:p>
        </p:txBody>
      </p:sp>
      <p:sp>
        <p:nvSpPr>
          <p:cNvPr id="7" name="下矢印 6"/>
          <p:cNvSpPr/>
          <p:nvPr/>
        </p:nvSpPr>
        <p:spPr>
          <a:xfrm>
            <a:off x="4232158" y="2132856"/>
            <a:ext cx="324036"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883353" y="2708920"/>
            <a:ext cx="7551348" cy="2862322"/>
          </a:xfrm>
          <a:prstGeom prst="rect">
            <a:avLst/>
          </a:prstGeom>
          <a:noFill/>
          <a:ln>
            <a:solidFill>
              <a:schemeClr val="accent1"/>
            </a:solidFill>
          </a:ln>
        </p:spPr>
        <p:txBody>
          <a:bodyPr wrap="square" rtlCol="0">
            <a:spAutoFit/>
          </a:bodyPr>
          <a:lstStyle/>
          <a:p>
            <a:r>
              <a:rPr kumimoji="1" lang="en-US" altLang="ja-JP" dirty="0" smtClean="0"/>
              <a:t>To be discussed in TF8 meeting. </a:t>
            </a:r>
          </a:p>
          <a:p>
            <a:endParaRPr kumimoji="1" lang="en-US" altLang="ja-JP" dirty="0" smtClean="0"/>
          </a:p>
          <a:p>
            <a:r>
              <a:rPr lang="en-US" altLang="ja-JP" dirty="0" smtClean="0"/>
              <a:t>&lt;OICA comment&gt; </a:t>
            </a:r>
          </a:p>
          <a:p>
            <a:r>
              <a:rPr lang="en-US" altLang="ja-JP" dirty="0" smtClean="0">
                <a:latin typeface="CorpoS" pitchFamily="2" charset="0"/>
              </a:rPr>
              <a:t>Placing out of arms reach is a recognized provision for basic protection in other industries. Trains, trams and trolley busses have live parts on the roof, not protected by barriers or similar devices. </a:t>
            </a:r>
          </a:p>
          <a:p>
            <a:endParaRPr lang="en-US" altLang="ja-JP" dirty="0" smtClean="0">
              <a:latin typeface="CorpoS" pitchFamily="2" charset="0"/>
            </a:endParaRPr>
          </a:p>
          <a:p>
            <a:r>
              <a:rPr lang="en-US" altLang="ja-JP" dirty="0" smtClean="0">
                <a:latin typeface="CorpoS" pitchFamily="2" charset="0"/>
              </a:rPr>
              <a:t>The vehicle with the conductive connection device on the roof is already realized in Europe and also in China?</a:t>
            </a:r>
            <a:endParaRPr lang="ja-JP" altLang="en-US" dirty="0">
              <a:latin typeface="CorpoS" pitchFamily="2" charset="0"/>
            </a:endParaRPr>
          </a:p>
          <a:p>
            <a:endParaRPr kumimoji="1" lang="ja-JP" altLang="en-US" dirty="0"/>
          </a:p>
        </p:txBody>
      </p:sp>
      <p:sp>
        <p:nvSpPr>
          <p:cNvPr id="9" name="タイトル 1"/>
          <p:cNvSpPr txBox="1">
            <a:spLocks/>
          </p:cNvSpPr>
          <p:nvPr/>
        </p:nvSpPr>
        <p:spPr>
          <a:xfrm>
            <a:off x="467544" y="116632"/>
            <a:ext cx="8229600" cy="274042"/>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000" dirty="0" smtClean="0">
                <a:solidFill>
                  <a:srgbClr val="00B0F0"/>
                </a:solidFill>
              </a:rPr>
              <a:t>Protection against electric shock</a:t>
            </a:r>
            <a:endParaRPr lang="ja-JP" altLang="en-US" sz="2000" dirty="0">
              <a:solidFill>
                <a:srgbClr val="00B0F0"/>
              </a:solidFill>
            </a:endParaRPr>
          </a:p>
        </p:txBody>
      </p:sp>
    </p:spTree>
    <p:extLst>
      <p:ext uri="{BB962C8B-B14F-4D97-AF65-F5344CB8AC3E}">
        <p14:creationId xmlns:p14="http://schemas.microsoft.com/office/powerpoint/2010/main" val="5742315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7723</Words>
  <Application>Microsoft Office PowerPoint</Application>
  <PresentationFormat>画面に合わせる (4:3)</PresentationFormat>
  <Paragraphs>1325</Paragraphs>
  <Slides>82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82</vt:i4>
      </vt:variant>
    </vt:vector>
  </HeadingPairs>
  <TitlesOfParts>
    <vt:vector size="90" baseType="lpstr">
      <vt:lpstr>CorpoS</vt:lpstr>
      <vt:lpstr>ＭＳ Ｐゴシック</vt:lpstr>
      <vt:lpstr>ＭＳ 明朝</vt:lpstr>
      <vt:lpstr>Arial</vt:lpstr>
      <vt:lpstr>Calibri</vt:lpstr>
      <vt:lpstr>Century</vt:lpstr>
      <vt:lpstr>Times New Roman</vt:lpstr>
      <vt:lpstr>Office ​​テーマ</vt:lpstr>
      <vt:lpstr>Comparison among China, OICA draft for HD and R100 </vt:lpstr>
      <vt:lpstr>purpose</vt:lpstr>
      <vt:lpstr>sources</vt:lpstr>
      <vt:lpstr>Description of vehicle category and CP option for HD application</vt:lpstr>
      <vt:lpstr>Summary of remaining discussion items regarding requirement and test method for HD </vt:lpstr>
      <vt:lpstr>Comparison of the requirement for HD</vt:lpstr>
      <vt:lpstr>Protection against electric shock</vt:lpstr>
      <vt:lpstr>Protection against electric shock</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Comparison of the test method for HD</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Daimler AG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Osaki, Nobuya (575)</dc:creator>
  <cp:lastModifiedBy>NTSEL</cp:lastModifiedBy>
  <cp:revision>105</cp:revision>
  <cp:lastPrinted>2016-06-09T05:51:40Z</cp:lastPrinted>
  <dcterms:created xsi:type="dcterms:W3CDTF">2016-06-06T07:29:59Z</dcterms:created>
  <dcterms:modified xsi:type="dcterms:W3CDTF">2016-06-09T05:51:43Z</dcterms:modified>
</cp:coreProperties>
</file>