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9" r:id="rId2"/>
    <p:sldId id="334" r:id="rId3"/>
    <p:sldId id="340" r:id="rId4"/>
    <p:sldId id="338" r:id="rId5"/>
    <p:sldId id="341" r:id="rId6"/>
    <p:sldId id="339" r:id="rId7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66"/>
    <a:srgbClr val="181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26" autoAdjust="0"/>
    <p:restoredTop sz="94660"/>
  </p:normalViewPr>
  <p:slideViewPr>
    <p:cSldViewPr showGuides="1">
      <p:cViewPr>
        <p:scale>
          <a:sx n="75" d="100"/>
          <a:sy n="75" d="100"/>
        </p:scale>
        <p:origin x="-2328" y="-330"/>
      </p:cViewPr>
      <p:guideLst>
        <p:guide orient="horz" pos="2160"/>
        <p:guide pos="278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195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B589C-1036-4E08-ACEB-3CAA4DCFBE2A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29D26-59F4-40C5-9626-AE7144C955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48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Rectangle 3"/>
          <p:cNvSpPr/>
          <p:nvPr userDrawn="1"/>
        </p:nvSpPr>
        <p:spPr>
          <a:xfrm>
            <a:off x="0" y="6347752"/>
            <a:ext cx="9144000" cy="5376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5" y="6431924"/>
            <a:ext cx="752475" cy="37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3"/>
          <p:cNvSpPr txBox="1">
            <a:spLocks noChangeArrowheads="1"/>
          </p:cNvSpPr>
          <p:nvPr userDrawn="1"/>
        </p:nvSpPr>
        <p:spPr bwMode="auto">
          <a:xfrm>
            <a:off x="251521" y="6407731"/>
            <a:ext cx="4958443" cy="2862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altLang="ko-KR" sz="1400" b="1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Korea Transportation Safety Authority</a:t>
            </a:r>
            <a:endParaRPr lang="ko-KR" altLang="en-US" sz="1400" b="1" i="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직사각형 9"/>
          <p:cNvSpPr/>
          <p:nvPr userDrawn="1"/>
        </p:nvSpPr>
        <p:spPr bwMode="auto">
          <a:xfrm>
            <a:off x="8524882" y="644691"/>
            <a:ext cx="619125" cy="5700467"/>
          </a:xfrm>
          <a:prstGeom prst="rect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직사각형 10"/>
          <p:cNvSpPr/>
          <p:nvPr userDrawn="1"/>
        </p:nvSpPr>
        <p:spPr bwMode="auto">
          <a:xfrm>
            <a:off x="8523823" y="6347749"/>
            <a:ext cx="619125" cy="537635"/>
          </a:xfrm>
          <a:prstGeom prst="rect">
            <a:avLst/>
          </a:prstGeom>
          <a:solidFill>
            <a:srgbClr val="0066CC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0A1E1-ADFA-49B3-A3F7-7C222FBD20C1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 flipV="1">
            <a:off x="0" y="-2"/>
            <a:ext cx="9144000" cy="64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6350"/>
            <a:ext cx="9144000" cy="6851650"/>
            <a:chOff x="0" y="4"/>
            <a:chExt cx="5760" cy="4316"/>
          </a:xfrm>
        </p:grpSpPr>
        <p:pic>
          <p:nvPicPr>
            <p:cNvPr id="4103" name="Picture 8" descr="제목 없음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"/>
              <a:ext cx="5760" cy="4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4" name="TextBox 6"/>
            <p:cNvSpPr txBox="1">
              <a:spLocks noChangeArrowheads="1"/>
            </p:cNvSpPr>
            <p:nvPr/>
          </p:nvSpPr>
          <p:spPr bwMode="auto">
            <a:xfrm>
              <a:off x="270" y="1035"/>
              <a:ext cx="5262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0" lang="en-US" altLang="ko-KR" sz="3600" b="1">
                  <a:solidFill>
                    <a:srgbClr val="000000"/>
                  </a:solidFill>
                  <a:latin typeface="Verdana" pitchFamily="34" charset="0"/>
                  <a:ea typeface="HY헤드라인M" pitchFamily="18" charset="-127"/>
                </a:rPr>
                <a:t>Progress report of TFG 7 </a:t>
              </a:r>
            </a:p>
            <a:p>
              <a:pPr algn="ctr"/>
              <a:r>
                <a:rPr kumimoji="0" lang="en-US" altLang="ko-KR" sz="3600" b="1">
                  <a:solidFill>
                    <a:srgbClr val="000000"/>
                  </a:solidFill>
                  <a:latin typeface="Verdana" pitchFamily="34" charset="0"/>
                  <a:ea typeface="HY헤드라인M" pitchFamily="18" charset="-127"/>
                </a:rPr>
                <a:t>“Fire resistance test”</a:t>
              </a:r>
            </a:p>
          </p:txBody>
        </p:sp>
        <p:sp>
          <p:nvSpPr>
            <p:cNvPr id="4105" name="TextBox 7"/>
            <p:cNvSpPr txBox="1">
              <a:spLocks noChangeArrowheads="1"/>
            </p:cNvSpPr>
            <p:nvPr/>
          </p:nvSpPr>
          <p:spPr bwMode="auto">
            <a:xfrm>
              <a:off x="2158" y="2331"/>
              <a:ext cx="14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0" lang="en-US" altLang="ko-KR" sz="1800" b="1" smtClean="0">
                  <a:latin typeface="Verdana" pitchFamily="34" charset="0"/>
                  <a:ea typeface="HY헤드라인M" pitchFamily="18" charset="-127"/>
                </a:rPr>
                <a:t>Jun. 14th, </a:t>
              </a:r>
              <a:r>
                <a:rPr kumimoji="0" lang="en-US" altLang="ko-KR" sz="1800" b="1">
                  <a:latin typeface="Verdana" pitchFamily="34" charset="0"/>
                  <a:ea typeface="HY헤드라인M" pitchFamily="18" charset="-127"/>
                </a:rPr>
                <a:t>2016</a:t>
              </a:r>
            </a:p>
          </p:txBody>
        </p:sp>
        <p:sp>
          <p:nvSpPr>
            <p:cNvPr id="4106" name="TextBox 7"/>
            <p:cNvSpPr txBox="1">
              <a:spLocks noChangeArrowheads="1"/>
            </p:cNvSpPr>
            <p:nvPr/>
          </p:nvSpPr>
          <p:spPr bwMode="auto">
            <a:xfrm>
              <a:off x="793" y="3521"/>
              <a:ext cx="4762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0" lang="en-US" altLang="ko-KR" sz="1800" b="1">
                  <a:solidFill>
                    <a:srgbClr val="7F7F7F"/>
                  </a:solidFill>
                  <a:latin typeface="Verdana" pitchFamily="34" charset="0"/>
                  <a:ea typeface="HY헤드라인M" pitchFamily="18" charset="-127"/>
                </a:rPr>
                <a:t>Korea Transportation Safty Authority (TS)</a:t>
              </a:r>
            </a:p>
            <a:p>
              <a:pPr>
                <a:lnSpc>
                  <a:spcPct val="130000"/>
                </a:lnSpc>
              </a:pPr>
              <a:r>
                <a:rPr kumimoji="0" lang="en-US" altLang="ko-KR" sz="1800" b="1">
                  <a:solidFill>
                    <a:srgbClr val="7F7F7F"/>
                  </a:solidFill>
                  <a:latin typeface="Verdana" pitchFamily="34" charset="0"/>
                  <a:ea typeface="HY헤드라인M" pitchFamily="18" charset="-127"/>
                </a:rPr>
                <a:t>Korea Automobile Testing &amp; Research Institute (KATRI)</a:t>
              </a:r>
            </a:p>
          </p:txBody>
        </p:sp>
      </p:grpSp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2555875" y="4365625"/>
            <a:ext cx="4214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1800" b="1">
                <a:solidFill>
                  <a:srgbClr val="000000"/>
                </a:solidFill>
                <a:latin typeface="Verdana" pitchFamily="34" charset="0"/>
                <a:ea typeface="HY헤드라인M" pitchFamily="18" charset="-127"/>
              </a:rPr>
              <a:t>Seul-ki Lee,  Senior Researcher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778500" y="188913"/>
            <a:ext cx="2879725" cy="1511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4" cstate="print"/>
          <a:srcRect r="11397"/>
          <a:stretch>
            <a:fillRect/>
          </a:stretch>
        </p:blipFill>
        <p:spPr bwMode="auto">
          <a:xfrm>
            <a:off x="8024813" y="133350"/>
            <a:ext cx="9715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176213" y="227013"/>
            <a:ext cx="5691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200">
                <a:solidFill>
                  <a:srgbClr val="008E40"/>
                </a:solidFill>
              </a:rPr>
              <a:t>UN ECE / WP29 / GRSP/ </a:t>
            </a:r>
            <a:r>
              <a:rPr lang="en-US" altLang="ko-KR" sz="1200" smtClean="0">
                <a:solidFill>
                  <a:srgbClr val="008E40"/>
                </a:solidFill>
              </a:rPr>
              <a:t>11</a:t>
            </a:r>
            <a:r>
              <a:rPr lang="en-US" altLang="ko-KR" sz="1200" baseline="30000" smtClean="0">
                <a:solidFill>
                  <a:srgbClr val="008E40"/>
                </a:solidFill>
              </a:rPr>
              <a:t>th</a:t>
            </a:r>
            <a:r>
              <a:rPr lang="en-US" altLang="ko-KR" sz="1200" smtClean="0">
                <a:solidFill>
                  <a:srgbClr val="008E40"/>
                </a:solidFill>
              </a:rPr>
              <a:t> </a:t>
            </a:r>
            <a:r>
              <a:rPr lang="en-US" altLang="ko-KR" sz="1200">
                <a:solidFill>
                  <a:srgbClr val="008E40"/>
                </a:solidFill>
              </a:rPr>
              <a:t>EVS Informal Meeting in </a:t>
            </a:r>
            <a:r>
              <a:rPr lang="en-US" altLang="ko-KR" sz="1200" smtClean="0">
                <a:solidFill>
                  <a:srgbClr val="008E40"/>
                </a:solidFill>
              </a:rPr>
              <a:t>Washington D.C.</a:t>
            </a:r>
            <a:endParaRPr lang="ko-KR" altLang="en-US" sz="1200">
              <a:solidFill>
                <a:srgbClr val="008E40"/>
              </a:solidFill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480597" y="227013"/>
            <a:ext cx="15121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dirty="0">
                <a:latin typeface="Arial Rounded MT Bold" pitchFamily="34" charset="0"/>
              </a:rPr>
              <a:t>EVS </a:t>
            </a:r>
            <a:r>
              <a:rPr lang="en-US" altLang="ko-KR" sz="1400" dirty="0" smtClean="0">
                <a:latin typeface="Arial Rounded MT Bold" pitchFamily="34" charset="0"/>
              </a:rPr>
              <a:t>TF-08-55e </a:t>
            </a:r>
            <a:endParaRPr lang="ko-KR" altLang="en-US" sz="14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836712"/>
            <a:ext cx="8532440" cy="1732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Char char="ü"/>
            </a:pPr>
            <a:r>
              <a:rPr lang="en-GB" altLang="ko-KR" sz="2200" b="1" smtClean="0">
                <a:solidFill>
                  <a:srgbClr val="003366"/>
                </a:solidFill>
                <a:latin typeface="Arial" charset="0"/>
                <a:ea typeface="Verdana" pitchFamily="34" charset="0"/>
                <a:cs typeface="Arial" charset="0"/>
              </a:rPr>
              <a:t>TF7 agreement (10th EVS meeting in Tokyo)</a:t>
            </a:r>
            <a:endParaRPr lang="en-GB" altLang="ko-KR" sz="2200" b="1" dirty="0" smtClean="0">
              <a:solidFill>
                <a:srgbClr val="003366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000000"/>
              </a:buClr>
            </a:pPr>
            <a:endParaRPr lang="ko-KR" altLang="en-US" sz="800" smtClean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Char char="l"/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group agreed with the proposed LPG </a:t>
            </a: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burner as 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 alternative method to the gasoline </a:t>
            </a: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pool fire in component based test.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8250238" y="6381749"/>
            <a:ext cx="893762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smtClean="0">
                <a:solidFill>
                  <a:srgbClr val="000000"/>
                </a:solidFill>
              </a:rPr>
              <a:t>1/6</a:t>
            </a:r>
            <a:endParaRPr kumimoji="1" lang="en-US" altLang="ko-KR" sz="1400" b="1" dirty="0" smtClean="0">
              <a:solidFill>
                <a:srgbClr val="000000"/>
              </a:solidFill>
            </a:endParaRPr>
          </a:p>
        </p:txBody>
      </p:sp>
      <p:sp>
        <p:nvSpPr>
          <p:cNvPr id="5" name="직사각형 11"/>
          <p:cNvSpPr>
            <a:spLocks noChangeArrowheads="1"/>
          </p:cNvSpPr>
          <p:nvPr/>
        </p:nvSpPr>
        <p:spPr bwMode="auto">
          <a:xfrm>
            <a:off x="3960440" y="3438301"/>
            <a:ext cx="4572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altLang="ko-KR" sz="2000">
                <a:solidFill>
                  <a:srgbClr val="FF33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Gasoline pool fire</a:t>
            </a:r>
          </a:p>
          <a:p>
            <a:pPr marL="457200" indent="-457200">
              <a:lnSpc>
                <a:spcPct val="170000"/>
              </a:lnSpc>
            </a:pPr>
            <a:r>
              <a:rPr lang="en-US" altLang="ko-KR" sz="2000">
                <a:solidFill>
                  <a:srgbClr val="FF33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LPG burner fire</a:t>
            </a:r>
            <a:endParaRPr lang="ko-KR" altLang="en-US">
              <a:solidFill>
                <a:srgbClr val="FF3300"/>
              </a:solidFill>
            </a:endParaRPr>
          </a:p>
        </p:txBody>
      </p:sp>
      <p:sp>
        <p:nvSpPr>
          <p:cNvPr id="6" name="직사각형 16"/>
          <p:cNvSpPr>
            <a:spLocks noChangeArrowheads="1"/>
          </p:cNvSpPr>
          <p:nvPr/>
        </p:nvSpPr>
        <p:spPr bwMode="auto">
          <a:xfrm>
            <a:off x="3946525" y="4306416"/>
            <a:ext cx="457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70000"/>
              </a:lnSpc>
            </a:pPr>
            <a:r>
              <a:rPr lang="en-US" altLang="ko-KR" sz="2000" dirty="0">
                <a:solidFill>
                  <a:srgbClr val="FF33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Gasoline pool fire</a:t>
            </a:r>
          </a:p>
          <a:p>
            <a:pPr marL="457200" indent="-457200">
              <a:lnSpc>
                <a:spcPct val="170000"/>
              </a:lnSpc>
            </a:pPr>
            <a:r>
              <a:rPr lang="en-US" altLang="ko-KR" sz="2000" strike="sngStrike" dirty="0">
                <a:solidFill>
                  <a:srgbClr val="FF33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LPG burner fire </a:t>
            </a:r>
            <a:endParaRPr lang="ko-KR" altLang="en-US" strike="sngStrike" dirty="0">
              <a:solidFill>
                <a:srgbClr val="FF3300"/>
              </a:solidFill>
            </a:endParaRPr>
          </a:p>
        </p:txBody>
      </p:sp>
      <p:grpSp>
        <p:nvGrpSpPr>
          <p:cNvPr id="7" name="그룹 28"/>
          <p:cNvGrpSpPr>
            <a:grpSpLocks/>
          </p:cNvGrpSpPr>
          <p:nvPr/>
        </p:nvGrpSpPr>
        <p:grpSpPr bwMode="auto">
          <a:xfrm>
            <a:off x="3403600" y="3717453"/>
            <a:ext cx="558800" cy="573088"/>
            <a:chOff x="3799564" y="3143248"/>
            <a:chExt cx="558122" cy="573092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4072283" y="3143248"/>
              <a:ext cx="285403" cy="1588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4072283" y="3714752"/>
              <a:ext cx="285403" cy="1588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rot="5400000" flipH="1" flipV="1">
              <a:off x="3787324" y="3428207"/>
              <a:ext cx="571504" cy="1585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3799564" y="3443288"/>
              <a:ext cx="285403" cy="1587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그룹 29"/>
          <p:cNvGrpSpPr>
            <a:grpSpLocks/>
          </p:cNvGrpSpPr>
          <p:nvPr/>
        </p:nvGrpSpPr>
        <p:grpSpPr bwMode="auto">
          <a:xfrm>
            <a:off x="3417887" y="4619153"/>
            <a:ext cx="558800" cy="573088"/>
            <a:chOff x="3799564" y="3143248"/>
            <a:chExt cx="558122" cy="573092"/>
          </a:xfrm>
        </p:grpSpPr>
        <p:cxnSp>
          <p:nvCxnSpPr>
            <p:cNvPr id="14" name="직선 연결선 13"/>
            <p:cNvCxnSpPr/>
            <p:nvPr/>
          </p:nvCxnSpPr>
          <p:spPr>
            <a:xfrm>
              <a:off x="4072283" y="3143248"/>
              <a:ext cx="285403" cy="1588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4072283" y="3714752"/>
              <a:ext cx="285403" cy="1588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5400000" flipH="1" flipV="1">
              <a:off x="3787324" y="3428207"/>
              <a:ext cx="571504" cy="1586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3799564" y="3443288"/>
              <a:ext cx="285403" cy="1587"/>
            </a:xfrm>
            <a:prstGeom prst="line">
              <a:avLst/>
            </a:prstGeom>
            <a:ln w="2222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직사각형 18"/>
          <p:cNvSpPr/>
          <p:nvPr/>
        </p:nvSpPr>
        <p:spPr>
          <a:xfrm>
            <a:off x="107504" y="2958852"/>
            <a:ext cx="475252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defRPr/>
            </a:pP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&lt; Test options(tentative) &gt;</a:t>
            </a:r>
          </a:p>
          <a:p>
            <a:pPr marL="457200" indent="-457200">
              <a:lnSpc>
                <a:spcPct val="130000"/>
              </a:lnSpc>
              <a:defRPr/>
            </a:pPr>
            <a:endParaRPr lang="en-US" altLang="ko-KR" sz="2000" smtClean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457200" indent="-457200">
              <a:lnSpc>
                <a:spcPct val="130000"/>
              </a:lnSpc>
              <a:defRPr/>
            </a:pP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</a:t>
            </a:r>
            <a:r>
              <a:rPr lang="en-US" altLang="ko-KR" sz="2000" smtClean="0">
                <a:solidFill>
                  <a:srgbClr val="FF33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- Component based test</a:t>
            </a:r>
          </a:p>
          <a:p>
            <a:pPr marL="457200" indent="-457200">
              <a:lnSpc>
                <a:spcPct val="150000"/>
              </a:lnSpc>
              <a:defRPr/>
            </a:pPr>
            <a:endParaRPr lang="en-US" altLang="ko-KR" sz="2000" smtClean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457200" indent="-457200">
              <a:lnSpc>
                <a:spcPct val="130000"/>
              </a:lnSpc>
              <a:defRPr/>
            </a:pPr>
            <a:r>
              <a:rPr lang="en-US" altLang="ko-KR" sz="2000" smtClean="0">
                <a:solidFill>
                  <a:srgbClr val="FF33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- Vehicle based test</a:t>
            </a:r>
            <a:endParaRPr lang="en-US" altLang="ko-KR" sz="2000" dirty="0">
              <a:solidFill>
                <a:srgbClr val="FF330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95936" y="3573809"/>
            <a:ext cx="21602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995936" y="4052465"/>
            <a:ext cx="21602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995936" y="4509913"/>
            <a:ext cx="21602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215247" y="4077865"/>
            <a:ext cx="27847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alternative method proposed by Korea</a:t>
            </a:r>
            <a:endParaRPr lang="ko-KR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764704"/>
            <a:ext cx="853244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Char char="ü"/>
            </a:pPr>
            <a:r>
              <a:rPr lang="en-GB" altLang="ko-KR" sz="2200" b="1" smtClean="0">
                <a:solidFill>
                  <a:srgbClr val="003366"/>
                </a:solidFill>
                <a:latin typeface="Arial" charset="0"/>
                <a:ea typeface="Verdana" pitchFamily="34" charset="0"/>
                <a:cs typeface="Arial" charset="0"/>
              </a:rPr>
              <a:t>Action Items</a:t>
            </a:r>
            <a:endParaRPr lang="en-GB" altLang="ko-KR" sz="2200" b="1" dirty="0">
              <a:solidFill>
                <a:srgbClr val="003366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000000"/>
              </a:buClr>
            </a:pPr>
            <a:endParaRPr lang="ko-KR" altLang="en-US" sz="800" smtClean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Char char="l"/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TF7 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leader will submit a proposal for GTR draft with three options </a:t>
            </a: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by 30</a:t>
            </a:r>
            <a:r>
              <a:rPr lang="en-US" altLang="ko-KR" sz="2000" baseline="30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</a:t>
            </a: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March</a:t>
            </a:r>
            <a:r>
              <a:rPr lang="en-GB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GB" altLang="ko-KR" sz="2000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(Action Item </a:t>
            </a:r>
            <a:r>
              <a:rPr lang="en-GB" altLang="ko-KR" sz="200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#</a:t>
            </a:r>
            <a:r>
              <a:rPr lang="en-GB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13)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GB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</a:t>
            </a: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☞</a:t>
            </a:r>
            <a:r>
              <a:rPr lang="en-GB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Korea circulated GTR draft on fire resistance test [EVSTF-08-01e]</a:t>
            </a: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</a:pPr>
            <a:endParaRPr lang="ko-KR" altLang="en-US" sz="800" dirty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Char char="l"/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All members provide comments on TF7 proposal 30th April</a:t>
            </a:r>
            <a:r>
              <a:rPr lang="en-GB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GB" altLang="ko-KR" sz="2000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(Action Item </a:t>
            </a:r>
            <a:r>
              <a:rPr lang="en-GB" altLang="ko-KR" sz="200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#</a:t>
            </a:r>
            <a:r>
              <a:rPr lang="en-GB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14) </a:t>
            </a:r>
            <a:endParaRPr lang="en-GB" altLang="ko-KR" sz="20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☞ Japan replied with comments [EVSTF-08-07e]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☞ OICA replied with comments [EVSTF-08-13e]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☞ OICA proposed alternative text structure [EVSTF-08-14e]</a:t>
            </a:r>
          </a:p>
          <a:p>
            <a:pPr marL="342900" lvl="0" indent="-342900">
              <a:spcBef>
                <a:spcPct val="20000"/>
              </a:spcBef>
              <a:buClr>
                <a:srgbClr val="000000"/>
              </a:buClr>
            </a:pPr>
            <a:endParaRPr lang="ko-KR" altLang="en-US" sz="800" smtClean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Char char="l"/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OICA provides proposal on the vehicle level LPG test parameters</a:t>
            </a:r>
            <a:r>
              <a:rPr lang="en-GB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GB" altLang="ko-KR" sz="2000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(Action Item </a:t>
            </a:r>
            <a:r>
              <a:rPr lang="en-GB" altLang="ko-KR" sz="200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#</a:t>
            </a:r>
            <a:r>
              <a:rPr lang="en-GB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15) </a:t>
            </a:r>
            <a:endParaRPr lang="en-GB" altLang="ko-KR" sz="20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GB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</a:t>
            </a: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☞</a:t>
            </a:r>
            <a:r>
              <a:rPr lang="en-GB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OICA have not found an solution for vehicle based LPG test.</a:t>
            </a:r>
            <a:endParaRPr lang="ko-KR" altLang="en-US" sz="2000" dirty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250238" y="6381749"/>
            <a:ext cx="893762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smtClean="0">
                <a:solidFill>
                  <a:srgbClr val="000000"/>
                </a:solidFill>
              </a:rPr>
              <a:t>2/6</a:t>
            </a:r>
            <a:endParaRPr kumimoji="1" lang="en-US" altLang="ko-KR" sz="14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34938" y="765175"/>
            <a:ext cx="8397502" cy="4985980"/>
          </a:xfrm>
          <a:prstGeom prst="rect">
            <a:avLst/>
          </a:prstGeom>
          <a:noFill/>
          <a:ln w="349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2400" b="1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2200" b="1" smtClean="0">
                <a:solidFill>
                  <a:srgbClr val="003366"/>
                </a:solidFill>
                <a:latin typeface="Arial" charset="0"/>
                <a:ea typeface="Verdana" pitchFamily="34" charset="0"/>
                <a:cs typeface="Arial" charset="0"/>
              </a:rPr>
              <a:t>Open issues</a:t>
            </a:r>
            <a:endParaRPr lang="en-US" altLang="ko-KR" sz="2200" b="1" dirty="0" smtClean="0">
              <a:solidFill>
                <a:srgbClr val="003366"/>
              </a:solidFill>
              <a:latin typeface="Arial" charset="0"/>
              <a:ea typeface="Verdana" pitchFamily="34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US" altLang="ko-KR" sz="800" b="1" dirty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1. Including a description of test equipment(Korean LPG burner) in</a:t>
            </a:r>
          </a:p>
          <a:p>
            <a:pPr>
              <a:lnSpc>
                <a:spcPct val="150000"/>
              </a:lnSpc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regulatory text (Japan and OICA proposal) </a:t>
            </a:r>
          </a:p>
          <a:p>
            <a:pPr>
              <a:lnSpc>
                <a:spcPct val="150000"/>
              </a:lnSpc>
            </a:pP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☞ Is it necessary or not?</a:t>
            </a:r>
          </a:p>
          <a:p>
            <a:pPr>
              <a:lnSpc>
                <a:spcPct val="150000"/>
              </a:lnSpc>
            </a:pPr>
            <a:endParaRPr lang="en-US" altLang="ko-KR" sz="2000" smtClean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2. Temperature sensor’s location and measurement </a:t>
            </a:r>
          </a:p>
          <a:p>
            <a:pPr>
              <a:lnSpc>
                <a:spcPct val="150000"/>
              </a:lnSpc>
            </a:pPr>
            <a:r>
              <a:rPr lang="en-US" altLang="ko-KR" sz="2000" smtClean="0">
                <a:solidFill>
                  <a:srgbClr val="003399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☞ Needed to be clearer</a:t>
            </a:r>
          </a:p>
          <a:p>
            <a:pPr>
              <a:lnSpc>
                <a:spcPct val="150000"/>
              </a:lnSpc>
            </a:pPr>
            <a:endParaRPr lang="en-US" altLang="ko-KR" sz="2000" smtClean="0">
              <a:solidFill>
                <a:srgbClr val="003399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3. Text structure of fire resistance test (OICA proposal) </a:t>
            </a:r>
          </a:p>
          <a:p>
            <a:pPr>
              <a:lnSpc>
                <a:spcPct val="150000"/>
              </a:lnSpc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</a:t>
            </a:r>
            <a:r>
              <a:rPr lang="en-US" altLang="ko-KR" sz="16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(over the page)</a:t>
            </a:r>
            <a:endParaRPr lang="en-US" altLang="ko-KR" sz="200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250238" y="6381749"/>
            <a:ext cx="893762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 smtClean="0">
                <a:solidFill>
                  <a:srgbClr val="000000"/>
                </a:solidFill>
              </a:rPr>
              <a:t>5</a:t>
            </a:r>
            <a:r>
              <a:rPr kumimoji="1" lang="en-US" altLang="ko-KR" sz="1400" b="1" smtClean="0">
                <a:solidFill>
                  <a:srgbClr val="000000"/>
                </a:solidFill>
              </a:rPr>
              <a:t>/6</a:t>
            </a:r>
            <a:endParaRPr kumimoji="1" lang="en-US" altLang="ko-KR" sz="14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34938" y="765175"/>
            <a:ext cx="4653086" cy="4293483"/>
          </a:xfrm>
          <a:prstGeom prst="rect">
            <a:avLst/>
          </a:prstGeom>
          <a:noFill/>
          <a:ln w="349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3. Text structure of fire resistance test</a:t>
            </a: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- KATRI’s proposal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 	Fire resistance test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6.2.6.1 	purpose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6.2.6.2	Installation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6.2.6.3	Procedures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6.2.6.3.1	General test condition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6.2.6.3.2	Test Procedures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6.2.6.3.2.1	Vehicle based test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6.2.6.3.2.2	Component based test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6.2.6.3.2.2.1	Option 1 : LPG burner test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		(a)~(d)  (test procedure)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6.2.6.3.2.2.2	Option 2 : Gasoline pool fire test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		(a)~(e)  (test procedure)</a:t>
            </a:r>
            <a:endParaRPr lang="en-US" altLang="ko-KR" sz="12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250238" y="6381749"/>
            <a:ext cx="893762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 smtClean="0">
                <a:solidFill>
                  <a:srgbClr val="000000"/>
                </a:solidFill>
              </a:rPr>
              <a:t>5</a:t>
            </a:r>
            <a:r>
              <a:rPr kumimoji="1" lang="en-US" altLang="ko-KR" sz="1400" b="1" smtClean="0">
                <a:solidFill>
                  <a:srgbClr val="000000"/>
                </a:solidFill>
              </a:rPr>
              <a:t>/6</a:t>
            </a:r>
            <a:endParaRPr kumimoji="1" lang="en-US" altLang="ko-KR" sz="1400" b="1" dirty="0" smtClean="0">
              <a:solidFill>
                <a:srgbClr val="00000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355976" y="1237625"/>
            <a:ext cx="4968552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- OICA’s alternative proposal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 	Fire resistance test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7.2.6.1 	purpose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7.2.6.2	Installation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	Procedures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7.2.6.3.1	General test condition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7.2.6.3.2	Test Procedures</a:t>
            </a:r>
          </a:p>
          <a:p>
            <a:pPr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7.2.6.3.2.1	Vehicle based test  -&gt; according to 7.2.6.3.3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7.2.6.3.2.2	Component based test -&gt; accorting to 7.2.6.3.3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                or 7.2.6.3.8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7.2.6.3.3	Gasoline pool fire test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7.2.6.3.4 	(test procedure)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7.2.6.3.5 	(test procedure)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7.2.6.3.6 	(test procedure)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7.2.6.3.7	(test procedure)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7.2.6.3.8	LPG burner test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…		(test procedure)</a:t>
            </a:r>
          </a:p>
          <a:p>
            <a:pPr marL="457200" indent="-457200">
              <a:lnSpc>
                <a:spcPct val="150000"/>
              </a:lnSpc>
            </a:pPr>
            <a:endParaRPr lang="en-US" altLang="ko-KR" sz="120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457200" indent="-457200">
              <a:lnSpc>
                <a:spcPct val="150000"/>
              </a:lnSpc>
            </a:pPr>
            <a:r>
              <a:rPr lang="en-US" altLang="ko-KR" sz="1200" smtClean="0">
                <a:latin typeface="휴먼옛체"/>
                <a:ea typeface="휴먼옛체"/>
                <a:cs typeface="Arial Unicode MS" pitchFamily="50" charset="-127"/>
              </a:rPr>
              <a:t>※</a:t>
            </a:r>
            <a:r>
              <a:rPr lang="en-US" altLang="ko-KR" sz="120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Intention is to keep original structure from GTR draft(i.e ECE R100)</a:t>
            </a:r>
          </a:p>
          <a:p>
            <a:pPr marL="457200" indent="-457200">
              <a:lnSpc>
                <a:spcPct val="150000"/>
              </a:lnSpc>
            </a:pPr>
            <a:endParaRPr lang="en-US" altLang="ko-KR" sz="120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224213"/>
            <a:ext cx="2952750" cy="2292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627313" y="2276475"/>
            <a:ext cx="31432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4400">
                <a:solidFill>
                  <a:srgbClr val="000000"/>
                </a:solidFill>
                <a:latin typeface="휴먼둥근헤드라인" pitchFamily="18" charset="-127"/>
                <a:ea typeface="휴먼둥근헤드라인" pitchFamily="18" charset="-127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2608</TotalTime>
  <Words>319</Words>
  <Application>Microsoft Office PowerPoint</Application>
  <PresentationFormat>画面に合わせる (4:3)</PresentationFormat>
  <Paragraphs>84</Paragraphs>
  <Slides>6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테마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정혁</dc:creator>
  <cp:lastModifiedBy>NTSEL</cp:lastModifiedBy>
  <cp:revision>217</cp:revision>
  <dcterms:created xsi:type="dcterms:W3CDTF">2016-01-04T09:35:08Z</dcterms:created>
  <dcterms:modified xsi:type="dcterms:W3CDTF">2016-06-13T13:52:56Z</dcterms:modified>
</cp:coreProperties>
</file>