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9" d="100"/>
          <a:sy n="99" d="100"/>
        </p:scale>
        <p:origin x="-168" y="2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33E46E-BCB0-4A1A-A48D-7F5581AD6040}" type="datetimeFigureOut">
              <a:rPr lang="en-US" smtClean="0"/>
              <a:t>6/15/2016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6A56BF-4965-4039-906A-4499D7237AC8}" type="slidenum">
              <a:rPr lang="en-US" smtClean="0"/>
              <a:t>‹#›</a:t>
            </a:fld>
            <a:endParaRPr lang="en-US"/>
          </a:p>
        </p:txBody>
      </p:sp>
    </p:spTree>
    <p:extLst>
      <p:ext uri="{BB962C8B-B14F-4D97-AF65-F5344CB8AC3E}">
        <p14:creationId xmlns:p14="http://schemas.microsoft.com/office/powerpoint/2010/main" val="1415391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6A56BF-4965-4039-906A-4499D7237AC8}" type="slidenum">
              <a:rPr lang="en-US" smtClean="0"/>
              <a:t>1</a:t>
            </a:fld>
            <a:endParaRPr lang="en-US"/>
          </a:p>
        </p:txBody>
      </p:sp>
    </p:spTree>
    <p:extLst>
      <p:ext uri="{BB962C8B-B14F-4D97-AF65-F5344CB8AC3E}">
        <p14:creationId xmlns:p14="http://schemas.microsoft.com/office/powerpoint/2010/main" val="4281069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B87563-AC9C-46D4-AF70-B8845697FB4B}" type="datetime1">
              <a:rPr lang="en-US" smtClean="0"/>
              <a:t>6/15/2016</a:t>
            </a:fld>
            <a:endParaRPr lang="en-US"/>
          </a:p>
        </p:txBody>
      </p:sp>
      <p:sp>
        <p:nvSpPr>
          <p:cNvPr id="5" name="Footer Placeholder 4"/>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6" name="Slide Number Placeholder 5"/>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3110097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4C3F74-1577-47F8-99E4-CB95C1A17785}" type="datetime1">
              <a:rPr lang="en-US" smtClean="0"/>
              <a:t>6/15/2016</a:t>
            </a:fld>
            <a:endParaRPr lang="en-US"/>
          </a:p>
        </p:txBody>
      </p:sp>
      <p:sp>
        <p:nvSpPr>
          <p:cNvPr id="5" name="Footer Placeholder 4"/>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6" name="Slide Number Placeholder 5"/>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878099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70D742-E899-4C5C-BD0D-BCF9AB97A9C4}" type="datetime1">
              <a:rPr lang="en-US" smtClean="0"/>
              <a:t>6/15/2016</a:t>
            </a:fld>
            <a:endParaRPr lang="en-US"/>
          </a:p>
        </p:txBody>
      </p:sp>
      <p:sp>
        <p:nvSpPr>
          <p:cNvPr id="5" name="Footer Placeholder 4"/>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6" name="Slide Number Placeholder 5"/>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1276675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344306-A814-4C62-98F5-911F7057D8A7}" type="datetime1">
              <a:rPr lang="en-US" smtClean="0"/>
              <a:t>6/15/2016</a:t>
            </a:fld>
            <a:endParaRPr lang="en-US"/>
          </a:p>
        </p:txBody>
      </p:sp>
      <p:sp>
        <p:nvSpPr>
          <p:cNvPr id="5" name="Footer Placeholder 4"/>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6" name="Slide Number Placeholder 5"/>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1033990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E1BD8C-0083-4161-A9A2-13066CCA6A5D}" type="datetime1">
              <a:rPr lang="en-US" smtClean="0"/>
              <a:t>6/15/2016</a:t>
            </a:fld>
            <a:endParaRPr lang="en-US"/>
          </a:p>
        </p:txBody>
      </p:sp>
      <p:sp>
        <p:nvSpPr>
          <p:cNvPr id="5" name="Footer Placeholder 4"/>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6" name="Slide Number Placeholder 5"/>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5211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D87325-EA4A-4FEE-9515-ADD61990BF47}" type="datetime1">
              <a:rPr lang="en-US" smtClean="0"/>
              <a:t>6/15/2016</a:t>
            </a:fld>
            <a:endParaRPr lang="en-US"/>
          </a:p>
        </p:txBody>
      </p:sp>
      <p:sp>
        <p:nvSpPr>
          <p:cNvPr id="6" name="Footer Placeholder 5"/>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7" name="Slide Number Placeholder 6"/>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2910642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1309FA-985E-4B99-A539-0AC71A755CE0}" type="datetime1">
              <a:rPr lang="en-US" smtClean="0"/>
              <a:t>6/15/2016</a:t>
            </a:fld>
            <a:endParaRPr lang="en-US"/>
          </a:p>
        </p:txBody>
      </p:sp>
      <p:sp>
        <p:nvSpPr>
          <p:cNvPr id="8" name="Footer Placeholder 7"/>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9" name="Slide Number Placeholder 8"/>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243322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991DB5-719A-4EC0-82C7-71E3B7CF8ABE}" type="datetime1">
              <a:rPr lang="en-US" smtClean="0"/>
              <a:t>6/15/2016</a:t>
            </a:fld>
            <a:endParaRPr lang="en-US"/>
          </a:p>
        </p:txBody>
      </p:sp>
      <p:sp>
        <p:nvSpPr>
          <p:cNvPr id="4" name="Footer Placeholder 3"/>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5" name="Slide Number Placeholder 4"/>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2653239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4A33C-D238-481D-991C-3CB076BA3484}" type="datetime1">
              <a:rPr lang="en-US" smtClean="0"/>
              <a:t>6/15/2016</a:t>
            </a:fld>
            <a:endParaRPr lang="en-US"/>
          </a:p>
        </p:txBody>
      </p:sp>
      <p:sp>
        <p:nvSpPr>
          <p:cNvPr id="3" name="Footer Placeholder 2"/>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4" name="Slide Number Placeholder 3"/>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859582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AC9D1E-12FF-4EE4-9344-9996CAA2CC9C}" type="datetime1">
              <a:rPr lang="en-US" smtClean="0"/>
              <a:t>6/15/2016</a:t>
            </a:fld>
            <a:endParaRPr lang="en-US"/>
          </a:p>
        </p:txBody>
      </p:sp>
      <p:sp>
        <p:nvSpPr>
          <p:cNvPr id="6" name="Footer Placeholder 5"/>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7" name="Slide Number Placeholder 6"/>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3015168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CD7BF5-4019-4D5C-BB42-06A081D6DC5B}" type="datetime1">
              <a:rPr lang="en-US" smtClean="0"/>
              <a:t>6/15/2016</a:t>
            </a:fld>
            <a:endParaRPr lang="en-US"/>
          </a:p>
        </p:txBody>
      </p:sp>
      <p:sp>
        <p:nvSpPr>
          <p:cNvPr id="6" name="Footer Placeholder 5"/>
          <p:cNvSpPr>
            <a:spLocks noGrp="1"/>
          </p:cNvSpPr>
          <p:nvPr>
            <p:ph type="ftr" sz="quarter" idx="11"/>
          </p:nvPr>
        </p:nvSpPr>
        <p:spPr>
          <a:xfrm>
            <a:off x="845389" y="6356351"/>
            <a:ext cx="10532853" cy="365125"/>
          </a:xfrm>
          <a:prstGeom prst="rect">
            <a:avLst/>
          </a:prstGeom>
        </p:spPr>
        <p:txBody>
          <a:bodyPr/>
          <a:lstStyle/>
          <a:p>
            <a:r>
              <a:rPr lang="en-US" smtClean="0"/>
              <a:t>DRAFT FOR OICA INTERNAL REVIEW ONLY </a:t>
            </a:r>
            <a:endParaRPr lang="en-US"/>
          </a:p>
        </p:txBody>
      </p:sp>
      <p:sp>
        <p:nvSpPr>
          <p:cNvPr id="7" name="Slide Number Placeholder 6"/>
          <p:cNvSpPr>
            <a:spLocks noGrp="1"/>
          </p:cNvSpPr>
          <p:nvPr>
            <p:ph type="sldNum" sz="quarter" idx="12"/>
          </p:nvPr>
        </p:nvSpPr>
        <p:spPr/>
        <p:txBody>
          <a:bodyPr/>
          <a:lstStyle/>
          <a:p>
            <a:fld id="{9AC335BE-80EA-4057-886D-EAAEA0CC01C9}" type="slidenum">
              <a:rPr lang="en-US" smtClean="0"/>
              <a:t>‹#›</a:t>
            </a:fld>
            <a:endParaRPr lang="en-US"/>
          </a:p>
        </p:txBody>
      </p:sp>
    </p:spTree>
    <p:extLst>
      <p:ext uri="{BB962C8B-B14F-4D97-AF65-F5344CB8AC3E}">
        <p14:creationId xmlns:p14="http://schemas.microsoft.com/office/powerpoint/2010/main" val="1532484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108302-CA7B-4DB1-BC6D-85E71350C7A9}" type="datetime1">
              <a:rPr lang="en-US" smtClean="0"/>
              <a:t>6/15/2016</a:t>
            </a:fld>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C335BE-80EA-4057-886D-EAAEA0CC01C9}" type="slidenum">
              <a:rPr lang="en-US" smtClean="0"/>
              <a:t>‹#›</a:t>
            </a:fld>
            <a:endParaRPr lang="en-US"/>
          </a:p>
        </p:txBody>
      </p:sp>
    </p:spTree>
    <p:extLst>
      <p:ext uri="{BB962C8B-B14F-4D97-AF65-F5344CB8AC3E}">
        <p14:creationId xmlns:p14="http://schemas.microsoft.com/office/powerpoint/2010/main" val="1235700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OICA Feedback on Proposed Test Procedure</a:t>
            </a:r>
            <a:endParaRPr lang="en-US" dirty="0"/>
          </a:p>
        </p:txBody>
      </p:sp>
      <p:sp>
        <p:nvSpPr>
          <p:cNvPr id="3" name="Subtitle 2"/>
          <p:cNvSpPr>
            <a:spLocks noGrp="1"/>
          </p:cNvSpPr>
          <p:nvPr>
            <p:ph type="subTitle" idx="1"/>
          </p:nvPr>
        </p:nvSpPr>
        <p:spPr/>
        <p:txBody>
          <a:bodyPr/>
          <a:lstStyle/>
          <a:p>
            <a:endParaRPr lang="en-US" dirty="0"/>
          </a:p>
        </p:txBody>
      </p:sp>
      <p:sp>
        <p:nvSpPr>
          <p:cNvPr id="4" name="正方形/長方形 3"/>
          <p:cNvSpPr/>
          <p:nvPr/>
        </p:nvSpPr>
        <p:spPr>
          <a:xfrm>
            <a:off x="9815627" y="635888"/>
            <a:ext cx="1473737" cy="369332"/>
          </a:xfrm>
          <a:prstGeom prst="rect">
            <a:avLst/>
          </a:prstGeom>
        </p:spPr>
        <p:txBody>
          <a:bodyPr wrap="none">
            <a:spAutoFit/>
          </a:bodyPr>
          <a:lstStyle/>
          <a:p>
            <a:r>
              <a:rPr lang="en-US" altLang="ja-JP" dirty="0"/>
              <a:t>EVSTF-08-63e</a:t>
            </a:r>
            <a:endParaRPr lang="ja-JP" altLang="en-US" dirty="0"/>
          </a:p>
        </p:txBody>
      </p:sp>
    </p:spTree>
    <p:extLst>
      <p:ext uri="{BB962C8B-B14F-4D97-AF65-F5344CB8AC3E}">
        <p14:creationId xmlns:p14="http://schemas.microsoft.com/office/powerpoint/2010/main" val="1836786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Comments</a:t>
            </a:r>
            <a:endParaRPr lang="en-US" dirty="0"/>
          </a:p>
        </p:txBody>
      </p:sp>
      <p:sp>
        <p:nvSpPr>
          <p:cNvPr id="3" name="Content Placeholder 2"/>
          <p:cNvSpPr>
            <a:spLocks noGrp="1"/>
          </p:cNvSpPr>
          <p:nvPr>
            <p:ph idx="1"/>
          </p:nvPr>
        </p:nvSpPr>
        <p:spPr/>
        <p:txBody>
          <a:bodyPr/>
          <a:lstStyle/>
          <a:p>
            <a:r>
              <a:rPr lang="en-US" dirty="0" smtClean="0"/>
              <a:t>OICA is committed to identifying the most appropriate and effective method to minimize occupant safety risk due to single cell internal short circuit</a:t>
            </a:r>
            <a:endParaRPr lang="en-GB" dirty="0" smtClean="0"/>
          </a:p>
          <a:p>
            <a:r>
              <a:rPr lang="en-US" dirty="0" smtClean="0"/>
              <a:t>The latest test proposal which includes substantive updates related to test methodology has been circulated on 6/13/16 allowing insufficient time to evaluate.</a:t>
            </a:r>
          </a:p>
          <a:p>
            <a:r>
              <a:rPr lang="en-US" dirty="0" smtClean="0"/>
              <a:t>OICA continues to believe that the content of EVSTF-08-35e represents a solid foundation for evaluating a proposed test method.</a:t>
            </a:r>
          </a:p>
          <a:p>
            <a:pPr lvl="1"/>
            <a:r>
              <a:rPr lang="en-US" dirty="0" smtClean="0"/>
              <a:t>Following is preliminary comparison of latest proposal to these criteria</a:t>
            </a:r>
            <a:endParaRPr lang="en-US" dirty="0"/>
          </a:p>
        </p:txBody>
      </p:sp>
    </p:spTree>
    <p:extLst>
      <p:ext uri="{BB962C8B-B14F-4D97-AF65-F5344CB8AC3E}">
        <p14:creationId xmlns:p14="http://schemas.microsoft.com/office/powerpoint/2010/main" val="143682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(1 of 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0876775"/>
              </p:ext>
            </p:extLst>
          </p:nvPr>
        </p:nvGraphicFramePr>
        <p:xfrm>
          <a:off x="348342" y="1407613"/>
          <a:ext cx="11207931" cy="4399280"/>
        </p:xfrm>
        <a:graphic>
          <a:graphicData uri="http://schemas.openxmlformats.org/drawingml/2006/table">
            <a:tbl>
              <a:tblPr firstRow="1" bandRow="1">
                <a:tableStyleId>{5C22544A-7EE6-4342-B048-85BDC9FD1C3A}</a:tableStyleId>
              </a:tblPr>
              <a:tblGrid>
                <a:gridCol w="4522347"/>
                <a:gridCol w="6685584"/>
              </a:tblGrid>
              <a:tr h="370840">
                <a:tc>
                  <a:txBody>
                    <a:bodyPr/>
                    <a:lstStyle/>
                    <a:p>
                      <a:r>
                        <a:rPr lang="en-US" dirty="0" smtClean="0"/>
                        <a:t>Criteria</a:t>
                      </a:r>
                      <a:endParaRPr lang="en-US" dirty="0"/>
                    </a:p>
                  </a:txBody>
                  <a:tcPr/>
                </a:tc>
                <a:tc>
                  <a:txBody>
                    <a:bodyPr/>
                    <a:lstStyle/>
                    <a:p>
                      <a:r>
                        <a:rPr lang="en-US" dirty="0" smtClean="0"/>
                        <a:t>Comment</a:t>
                      </a:r>
                      <a:endParaRPr lang="en-US" dirty="0"/>
                    </a:p>
                  </a:txBody>
                  <a:tcPr/>
                </a:tc>
              </a:tr>
              <a:tr h="370840">
                <a:tc>
                  <a:txBody>
                    <a:bodyPr/>
                    <a:lstStyle/>
                    <a:p>
                      <a:pPr lvl="0"/>
                      <a:r>
                        <a:rPr lang="en-GB" sz="1800" b="0" kern="1200" dirty="0" smtClean="0">
                          <a:solidFill>
                            <a:schemeClr val="dk1"/>
                          </a:solidFill>
                          <a:effectLst/>
                          <a:latin typeface="+mn-lt"/>
                          <a:ea typeface="+mn-ea"/>
                          <a:cs typeface="+mn-cs"/>
                        </a:rPr>
                        <a:t>Vehicle or system level assessment </a:t>
                      </a:r>
                      <a:endParaRPr lang="en-US" sz="1800" b="0" kern="1200" dirty="0" smtClean="0">
                        <a:solidFill>
                          <a:schemeClr val="dk1"/>
                        </a:solidFill>
                        <a:effectLst/>
                        <a:latin typeface="+mn-lt"/>
                        <a:ea typeface="+mn-ea"/>
                        <a:cs typeface="+mn-cs"/>
                      </a:endParaRPr>
                    </a:p>
                  </a:txBody>
                  <a:tcPr/>
                </a:tc>
                <a:tc>
                  <a:txBody>
                    <a:bodyPr/>
                    <a:lstStyle/>
                    <a:p>
                      <a:r>
                        <a:rPr lang="en-GB" sz="1800" kern="1200" dirty="0" smtClean="0">
                          <a:solidFill>
                            <a:schemeClr val="dk1"/>
                          </a:solidFill>
                          <a:effectLst/>
                          <a:latin typeface="+mn-lt"/>
                          <a:ea typeface="+mn-ea"/>
                          <a:cs typeface="+mn-cs"/>
                        </a:rPr>
                        <a:t>Current proposal is based on REESS level or vehicle level test.  </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dk1"/>
                          </a:solidFill>
                          <a:effectLst/>
                          <a:latin typeface="+mn-lt"/>
                          <a:ea typeface="+mn-ea"/>
                          <a:cs typeface="+mn-cs"/>
                        </a:rPr>
                        <a:t>Applicable</a:t>
                      </a:r>
                      <a:r>
                        <a:rPr lang="en-GB" sz="1800" b="0" kern="1200" baseline="0" dirty="0" smtClean="0">
                          <a:solidFill>
                            <a:schemeClr val="dk1"/>
                          </a:solidFill>
                          <a:effectLst/>
                          <a:latin typeface="+mn-lt"/>
                          <a:ea typeface="+mn-ea"/>
                          <a:cs typeface="+mn-cs"/>
                        </a:rPr>
                        <a:t> to </a:t>
                      </a:r>
                      <a:r>
                        <a:rPr lang="en-GB" sz="1800" b="0" kern="1200" dirty="0" smtClean="0">
                          <a:solidFill>
                            <a:schemeClr val="dk1"/>
                          </a:solidFill>
                          <a:effectLst/>
                          <a:latin typeface="+mn-lt"/>
                          <a:ea typeface="+mn-ea"/>
                          <a:cs typeface="+mn-cs"/>
                        </a:rPr>
                        <a:t>current state-of-the-art, as well as reasonably anticipated in the foreseeable future </a:t>
                      </a:r>
                      <a:r>
                        <a:rPr lang="en-US" b="0" dirty="0" smtClean="0">
                          <a:effectLst/>
                        </a:rPr>
                        <a:t> </a:t>
                      </a:r>
                      <a:r>
                        <a:rPr lang="en-GB" sz="1800" b="0" kern="1200" dirty="0" smtClean="0">
                          <a:solidFill>
                            <a:schemeClr val="dk1"/>
                          </a:solidFill>
                          <a:effectLst/>
                          <a:latin typeface="+mn-lt"/>
                          <a:ea typeface="+mn-ea"/>
                          <a:cs typeface="+mn-cs"/>
                        </a:rPr>
                        <a:t> </a:t>
                      </a:r>
                      <a:endParaRPr lang="en-US" sz="1800" b="0" kern="1200" dirty="0" smtClean="0">
                        <a:solidFill>
                          <a:schemeClr val="dk1"/>
                        </a:solidFill>
                        <a:effectLst/>
                        <a:latin typeface="+mn-lt"/>
                        <a:ea typeface="+mn-ea"/>
                        <a:cs typeface="+mn-cs"/>
                      </a:endParaRPr>
                    </a:p>
                  </a:txBody>
                  <a:tcPr/>
                </a:tc>
                <a:tc>
                  <a:txBody>
                    <a:bodyPr/>
                    <a:lstStyle/>
                    <a:p>
                      <a:r>
                        <a:rPr lang="en-GB" sz="1800" kern="1200" dirty="0" smtClean="0">
                          <a:solidFill>
                            <a:schemeClr val="dk1"/>
                          </a:solidFill>
                          <a:effectLst/>
                          <a:latin typeface="+mn-lt"/>
                          <a:ea typeface="+mn-ea"/>
                          <a:cs typeface="+mn-cs"/>
                        </a:rPr>
                        <a:t>In view of the rapid pace of changes, it has not been possible to make this evaluation yet.  Once proposal is stabilized, OICA members will be able to conduct and report on such evaluations.</a:t>
                      </a:r>
                      <a:endParaRPr lang="en-US" dirty="0"/>
                    </a:p>
                  </a:txBody>
                  <a:tcPr/>
                </a:tc>
              </a:tr>
              <a:tr h="370840">
                <a:tc>
                  <a:txBody>
                    <a:bodyPr/>
                    <a:lstStyle/>
                    <a:p>
                      <a:r>
                        <a:rPr lang="en-US" b="0" dirty="0" smtClean="0"/>
                        <a:t>Fair</a:t>
                      </a:r>
                      <a:endParaRPr lang="en-US" b="0" dirty="0"/>
                    </a:p>
                  </a:txBody>
                  <a:tcPr/>
                </a:tc>
                <a:tc>
                  <a:txBody>
                    <a:bodyPr/>
                    <a:lstStyle/>
                    <a:p>
                      <a:r>
                        <a:rPr lang="en-GB" sz="1800" kern="1200" dirty="0" smtClean="0">
                          <a:solidFill>
                            <a:schemeClr val="dk1"/>
                          </a:solidFill>
                          <a:effectLst/>
                          <a:latin typeface="+mn-lt"/>
                          <a:ea typeface="+mn-ea"/>
                          <a:cs typeface="+mn-cs"/>
                        </a:rPr>
                        <a:t>The 3 initiation methods are not equivalent evaluations, even within the defined parameters</a:t>
                      </a:r>
                      <a:endParaRPr lang="en-US" dirty="0"/>
                    </a:p>
                  </a:txBody>
                  <a:tcPr/>
                </a:tc>
              </a:tr>
              <a:tr h="370840">
                <a:tc>
                  <a:txBody>
                    <a:bodyPr/>
                    <a:lstStyle/>
                    <a:p>
                      <a:r>
                        <a:rPr lang="en-US" b="0" dirty="0" smtClean="0"/>
                        <a:t>Reasonable</a:t>
                      </a:r>
                      <a:endParaRPr lang="en-US" b="0" dirty="0"/>
                    </a:p>
                  </a:txBody>
                  <a:tcPr/>
                </a:tc>
                <a:tc>
                  <a:txBody>
                    <a:bodyPr/>
                    <a:lstStyle/>
                    <a:p>
                      <a:r>
                        <a:rPr lang="en-GB" sz="1800" kern="1200" dirty="0" smtClean="0">
                          <a:solidFill>
                            <a:schemeClr val="dk1"/>
                          </a:solidFill>
                          <a:effectLst/>
                          <a:latin typeface="+mn-lt"/>
                          <a:ea typeface="+mn-ea"/>
                          <a:cs typeface="+mn-cs"/>
                        </a:rPr>
                        <a:t>While anecdotal field events have been mentioned as basis for concluding this test represents a typical and realistic scenario, many such examples of battery fires have been studied and shown to</a:t>
                      </a:r>
                      <a:r>
                        <a:rPr lang="en-GB" sz="1800" kern="1200" baseline="0" dirty="0" smtClean="0">
                          <a:solidFill>
                            <a:schemeClr val="dk1"/>
                          </a:solidFill>
                          <a:effectLst/>
                          <a:latin typeface="+mn-lt"/>
                          <a:ea typeface="+mn-ea"/>
                          <a:cs typeface="+mn-cs"/>
                        </a:rPr>
                        <a:t> be</a:t>
                      </a:r>
                      <a:r>
                        <a:rPr lang="en-GB" sz="1800" kern="1200" dirty="0" smtClean="0">
                          <a:solidFill>
                            <a:schemeClr val="dk1"/>
                          </a:solidFill>
                          <a:effectLst/>
                          <a:latin typeface="+mn-lt"/>
                          <a:ea typeface="+mn-ea"/>
                          <a:cs typeface="+mn-cs"/>
                        </a:rPr>
                        <a:t> related to events other than single cell thermal runaway initiation</a:t>
                      </a:r>
                      <a:endParaRPr lang="en-US" dirty="0"/>
                    </a:p>
                  </a:txBody>
                  <a:tcPr/>
                </a:tc>
              </a:tr>
              <a:tr h="370840">
                <a:tc>
                  <a:txBody>
                    <a:bodyPr/>
                    <a:lstStyle/>
                    <a:p>
                      <a:r>
                        <a:rPr lang="en-US" b="0" dirty="0" smtClean="0"/>
                        <a:t>Effective</a:t>
                      </a:r>
                      <a:endParaRPr lang="en-US" b="0" dirty="0"/>
                    </a:p>
                  </a:txBody>
                  <a:tcPr/>
                </a:tc>
                <a:tc>
                  <a:txBody>
                    <a:bodyPr/>
                    <a:lstStyle/>
                    <a:p>
                      <a:r>
                        <a:rPr lang="en-US" dirty="0" smtClean="0"/>
                        <a:t>No data presented which demonstrates</a:t>
                      </a:r>
                      <a:r>
                        <a:rPr lang="en-US" baseline="0" dirty="0" smtClean="0"/>
                        <a:t> systems meeting </a:t>
                      </a:r>
                      <a:r>
                        <a:rPr lang="en-GB" sz="1800" kern="1200" dirty="0" smtClean="0">
                          <a:solidFill>
                            <a:schemeClr val="dk1"/>
                          </a:solidFill>
                          <a:effectLst/>
                          <a:latin typeface="+mn-lt"/>
                          <a:ea typeface="+mn-ea"/>
                          <a:cs typeface="+mn-cs"/>
                        </a:rPr>
                        <a:t>proposed criteria are demonstrably safer, compared with systems which do not meet the proposed criteria</a:t>
                      </a:r>
                      <a:endParaRPr lang="en-US" dirty="0"/>
                    </a:p>
                  </a:txBody>
                  <a:tcPr/>
                </a:tc>
              </a:tr>
            </a:tbl>
          </a:graphicData>
        </a:graphic>
      </p:graphicFrame>
    </p:spTree>
    <p:extLst>
      <p:ext uri="{BB962C8B-B14F-4D97-AF65-F5344CB8AC3E}">
        <p14:creationId xmlns:p14="http://schemas.microsoft.com/office/powerpoint/2010/main" val="3250402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(2 of 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9162661"/>
              </p:ext>
            </p:extLst>
          </p:nvPr>
        </p:nvGraphicFramePr>
        <p:xfrm>
          <a:off x="348343" y="1407613"/>
          <a:ext cx="11242766" cy="3215640"/>
        </p:xfrm>
        <a:graphic>
          <a:graphicData uri="http://schemas.openxmlformats.org/drawingml/2006/table">
            <a:tbl>
              <a:tblPr firstRow="1" bandRow="1">
                <a:tableStyleId>{5C22544A-7EE6-4342-B048-85BDC9FD1C3A}</a:tableStyleId>
              </a:tblPr>
              <a:tblGrid>
                <a:gridCol w="4536403"/>
                <a:gridCol w="6706363"/>
              </a:tblGrid>
              <a:tr h="370840">
                <a:tc>
                  <a:txBody>
                    <a:bodyPr/>
                    <a:lstStyle/>
                    <a:p>
                      <a:r>
                        <a:rPr lang="en-US" dirty="0" smtClean="0"/>
                        <a:t>Criteria</a:t>
                      </a:r>
                      <a:endParaRPr lang="en-US" dirty="0"/>
                    </a:p>
                  </a:txBody>
                  <a:tcPr/>
                </a:tc>
                <a:tc>
                  <a:txBody>
                    <a:bodyPr/>
                    <a:lstStyle/>
                    <a:p>
                      <a:r>
                        <a:rPr lang="en-US" dirty="0" smtClean="0"/>
                        <a:t>Comment</a:t>
                      </a:r>
                      <a:endParaRPr lang="en-US" dirty="0"/>
                    </a:p>
                  </a:txBody>
                  <a:tcPr/>
                </a:tc>
              </a:tr>
              <a:tr h="370840">
                <a:tc>
                  <a:txBody>
                    <a:bodyPr/>
                    <a:lstStyle/>
                    <a:p>
                      <a:r>
                        <a:rPr lang="en-US" b="0" dirty="0" smtClean="0"/>
                        <a:t>Practicable</a:t>
                      </a:r>
                    </a:p>
                  </a:txBody>
                  <a:tcPr/>
                </a:tc>
                <a:tc>
                  <a:txBody>
                    <a:bodyPr/>
                    <a:lstStyle/>
                    <a:p>
                      <a:r>
                        <a:rPr lang="en-US" dirty="0" smtClean="0"/>
                        <a:t>Insufficient</a:t>
                      </a:r>
                      <a:r>
                        <a:rPr lang="en-US" baseline="0" dirty="0" smtClean="0"/>
                        <a:t> time to complete evaluation</a:t>
                      </a:r>
                      <a:endParaRPr lang="en-US" dirty="0"/>
                    </a:p>
                  </a:txBody>
                  <a:tcPr/>
                </a:tc>
              </a:tr>
              <a:tr h="370840">
                <a:tc>
                  <a:txBody>
                    <a:bodyPr/>
                    <a:lstStyle/>
                    <a:p>
                      <a:r>
                        <a:rPr lang="en-US" b="0" dirty="0" smtClean="0"/>
                        <a:t>Repeatable</a:t>
                      </a:r>
                      <a:endParaRPr lang="en-US" b="0" dirty="0"/>
                    </a:p>
                  </a:txBody>
                  <a:tcPr/>
                </a:tc>
                <a:tc>
                  <a:txBody>
                    <a:bodyPr/>
                    <a:lstStyle/>
                    <a:p>
                      <a:r>
                        <a:rPr lang="en-US" dirty="0" smtClean="0"/>
                        <a:t>Insufficient</a:t>
                      </a:r>
                      <a:r>
                        <a:rPr lang="en-US" baseline="0" dirty="0" smtClean="0"/>
                        <a:t> time to complete evaluation, however proposed initiation methods (nail penetration, for example) is known to be a highly variable test method.</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Reproducible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Insufficient</a:t>
                      </a:r>
                      <a:r>
                        <a:rPr lang="en-US" baseline="0" dirty="0" smtClean="0"/>
                        <a:t> time to complete evaluation</a:t>
                      </a:r>
                      <a:endParaRPr lang="en-US" dirty="0" smtClean="0"/>
                    </a:p>
                  </a:txBody>
                  <a:tcPr/>
                </a:tc>
              </a:tr>
              <a:tr h="370840">
                <a:tc>
                  <a:txBody>
                    <a:bodyPr/>
                    <a:lstStyle/>
                    <a:p>
                      <a:r>
                        <a:rPr lang="en-GB" sz="1800" b="0" kern="1200" dirty="0" smtClean="0">
                          <a:solidFill>
                            <a:schemeClr val="dk1"/>
                          </a:solidFill>
                          <a:effectLst/>
                          <a:latin typeface="+mn-lt"/>
                          <a:ea typeface="+mn-ea"/>
                          <a:cs typeface="+mn-cs"/>
                        </a:rPr>
                        <a:t>Not influenced by modification/alteration of tested device</a:t>
                      </a:r>
                      <a:endParaRPr lang="en-US" b="0" dirty="0"/>
                    </a:p>
                  </a:txBody>
                  <a:tcPr/>
                </a:tc>
                <a:tc>
                  <a:txBody>
                    <a:bodyPr/>
                    <a:lstStyle/>
                    <a:p>
                      <a:r>
                        <a:rPr lang="en-GB" sz="1800" kern="1200" dirty="0" smtClean="0">
                          <a:solidFill>
                            <a:schemeClr val="dk1"/>
                          </a:solidFill>
                          <a:effectLst/>
                          <a:latin typeface="+mn-lt"/>
                          <a:ea typeface="+mn-ea"/>
                          <a:cs typeface="+mn-cs"/>
                        </a:rPr>
                        <a:t>Current description of allowable modification is not objective and subject to substantial variation.  This also creates risk of unknown regulatory authority expectations which are opposed to manufacturer plans</a:t>
                      </a:r>
                      <a:endParaRPr lang="en-US" dirty="0"/>
                    </a:p>
                  </a:txBody>
                  <a:tcPr/>
                </a:tc>
              </a:tr>
            </a:tbl>
          </a:graphicData>
        </a:graphic>
      </p:graphicFrame>
    </p:spTree>
    <p:extLst>
      <p:ext uri="{BB962C8B-B14F-4D97-AF65-F5344CB8AC3E}">
        <p14:creationId xmlns:p14="http://schemas.microsoft.com/office/powerpoint/2010/main" val="2658782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OICA proposes that additional research be allowed to continue to address the remaining issues</a:t>
            </a:r>
          </a:p>
          <a:p>
            <a:pPr lvl="1"/>
            <a:r>
              <a:rPr lang="en-US" dirty="0" smtClean="0"/>
              <a:t>Current research is underway (NHTSA) and under consideration (OICA members)</a:t>
            </a:r>
          </a:p>
          <a:p>
            <a:pPr lvl="1"/>
            <a:r>
              <a:rPr lang="en-US" dirty="0" smtClean="0"/>
              <a:t>Completion of thorough research is consistent with other tests considered for GTR</a:t>
            </a:r>
          </a:p>
          <a:p>
            <a:pPr lvl="1"/>
            <a:r>
              <a:rPr lang="en-US" dirty="0" smtClean="0"/>
              <a:t>Emphasis must be on an effective requirement, not expediency</a:t>
            </a:r>
          </a:p>
          <a:p>
            <a:endParaRPr lang="en-US" dirty="0"/>
          </a:p>
        </p:txBody>
      </p:sp>
    </p:spTree>
    <p:extLst>
      <p:ext uri="{BB962C8B-B14F-4D97-AF65-F5344CB8AC3E}">
        <p14:creationId xmlns:p14="http://schemas.microsoft.com/office/powerpoint/2010/main" val="302313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TotalTime>
  <Words>381</Words>
  <Application>Microsoft Office PowerPoint</Application>
  <PresentationFormat>ユーザー設定</PresentationFormat>
  <Paragraphs>37</Paragraphs>
  <Slides>5</Slides>
  <Notes>1</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Theme</vt:lpstr>
      <vt:lpstr>OICA Feedback on Proposed Test Procedure</vt:lpstr>
      <vt:lpstr>General Comments</vt:lpstr>
      <vt:lpstr>Comparison (1 of 2)</vt:lpstr>
      <vt:lpstr>Comparison (2 of 2)</vt:lpstr>
      <vt:lpstr>Summary</vt:lpstr>
    </vt:vector>
  </TitlesOfParts>
  <Company>GM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OICA Feedback on Proposed Test Procedure</dc:title>
  <dc:creator>Galen Ressler</dc:creator>
  <cp:lastModifiedBy>NTSEL</cp:lastModifiedBy>
  <cp:revision>13</cp:revision>
  <dcterms:created xsi:type="dcterms:W3CDTF">2016-06-14T01:40:42Z</dcterms:created>
  <dcterms:modified xsi:type="dcterms:W3CDTF">2016-06-14T20:59:58Z</dcterms:modified>
</cp:coreProperties>
</file>