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8"/>
  </p:notesMasterIdLst>
  <p:handoutMasterIdLst>
    <p:handoutMasterId r:id="rId9"/>
  </p:handoutMasterIdLst>
  <p:sldIdLst>
    <p:sldId id="274" r:id="rId6"/>
    <p:sldId id="271" r:id="rId7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FF"/>
    <a:srgbClr val="3167A7"/>
    <a:srgbClr val="2F6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17" autoAdjust="0"/>
    <p:restoredTop sz="96159" autoAdjust="0"/>
  </p:normalViewPr>
  <p:slideViewPr>
    <p:cSldViewPr>
      <p:cViewPr varScale="1">
        <p:scale>
          <a:sx n="74" d="100"/>
          <a:sy n="74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4564063"/>
            <a:ext cx="8477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125486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kumimoji="0" lang="en-US" altLang="ja-JP" dirty="0">
                <a:solidFill>
                  <a:prstClr val="black">
                    <a:tint val="75000"/>
                  </a:prstClr>
                </a:solidFill>
              </a:rPr>
              <a:t>2020/10/02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defTabSz="342900"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D1238F50-F449-4C6C-BB61-EE01345FF7E6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</a:rPr>
              <a:pPr defTabSz="3429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275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AA3808-41A9-CFFF-5B7B-27EB028B0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41F71E-3AEF-43C7-D290-B6986918AC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86D0B8-07CA-2ACF-9018-96216FEF2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D1F04-7845-42C4-889D-1A85F4583D9A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D9EC81-EBDB-E83B-BD1C-40BCF25B1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40AAD9-0FCE-DF49-D61A-9488DD68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F8C87-262E-485E-8BAC-204F120EA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51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70912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8540195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540195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2025/9/9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7989" y="365128"/>
            <a:ext cx="8508023" cy="690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989" y="1244695"/>
            <a:ext cx="8508023" cy="522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9599" y="6590107"/>
            <a:ext cx="2057400" cy="265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2" i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342900">
              <a:defRPr/>
            </a:pPr>
            <a:r>
              <a:rPr kumimoji="0" lang="en-US" altLang="ja-JP" dirty="0">
                <a:solidFill>
                  <a:prstClr val="black">
                    <a:tint val="75000"/>
                  </a:prstClr>
                </a:solidFill>
                <a:ea typeface="Tahoma" panose="020B0604030504040204" pitchFamily="34" charset="0"/>
              </a:rPr>
              <a:t>2020/10/02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990" y="6590106"/>
            <a:ext cx="4866497" cy="265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2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defTabSz="342900"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1351" y="6592271"/>
            <a:ext cx="2057400" cy="265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1" b="1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342900">
              <a:defRPr/>
            </a:pPr>
            <a:fld id="{365BACBC-B89A-47EE-AEA1-B491EE0FE1E2}" type="slidenum">
              <a:rPr kumimoji="0" lang="en-US" altLang="ja-JP" smtClean="0">
                <a:solidFill>
                  <a:prstClr val="black">
                    <a:tint val="75000"/>
                  </a:prstClr>
                </a:solidFill>
                <a:ea typeface="Tahoma" panose="020B0604030504040204" pitchFamily="34" charset="0"/>
              </a:rPr>
              <a:pPr defTabSz="342900">
                <a:defRPr/>
              </a:pPr>
              <a:t>‹#›</a:t>
            </a:fld>
            <a:endParaRPr kumimoji="0" lang="en-US" altLang="ja-JP" dirty="0">
              <a:solidFill>
                <a:prstClr val="black">
                  <a:tint val="75000"/>
                </a:prstClr>
              </a:solidFill>
              <a:ea typeface="Tahoma" panose="020B0604030504040204" pitchFamily="34" charset="0"/>
            </a:endParaRPr>
          </a:p>
        </p:txBody>
      </p:sp>
      <p:sp>
        <p:nvSpPr>
          <p:cNvPr id="8" name="減算 7"/>
          <p:cNvSpPr/>
          <p:nvPr userDrawn="1"/>
        </p:nvSpPr>
        <p:spPr>
          <a:xfrm>
            <a:off x="-1644863" y="6470155"/>
            <a:ext cx="12436572" cy="19920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4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92" y="83806"/>
            <a:ext cx="1096532" cy="427704"/>
          </a:xfrm>
          <a:prstGeom prst="rect">
            <a:avLst/>
          </a:prstGeom>
        </p:spPr>
      </p:pic>
      <p:sp>
        <p:nvSpPr>
          <p:cNvPr id="11" name="フッター プレースホルダー 2"/>
          <p:cNvSpPr txBox="1">
            <a:spLocks/>
          </p:cNvSpPr>
          <p:nvPr userDrawn="1"/>
        </p:nvSpPr>
        <p:spPr>
          <a:xfrm>
            <a:off x="-98732" y="6555263"/>
            <a:ext cx="4586356" cy="288032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3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Copyright© Japan Automobile Manufacturers Association, Inc.</a:t>
            </a:r>
            <a:endParaRPr kumimoji="1" lang="ja-JP" altLang="en-US" sz="831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42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hf hdr="0" ftr="0" dt="0"/>
  <p:txStyles>
    <p:titleStyle>
      <a:lvl1pPr algn="l" defTabSz="633062" rtl="0" eaLnBrk="1" latinLnBrk="0" hangingPunct="1">
        <a:lnSpc>
          <a:spcPct val="90000"/>
        </a:lnSpc>
        <a:spcBef>
          <a:spcPct val="0"/>
        </a:spcBef>
        <a:buNone/>
        <a:defRPr kumimoji="1" sz="1939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58266" indent="-158266" algn="l" defTabSz="633062" rtl="0" eaLnBrk="1" latinLnBrk="0" hangingPunct="1">
        <a:lnSpc>
          <a:spcPct val="90000"/>
        </a:lnSpc>
        <a:spcBef>
          <a:spcPts val="692"/>
        </a:spcBef>
        <a:buFont typeface="Arial" panose="020B0604020202020204" pitchFamily="34" charset="0"/>
        <a:buChar char="•"/>
        <a:defRPr kumimoji="1" sz="166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474797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385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791327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385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107859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424390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740920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2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373983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690513" indent="-158266" algn="l" defTabSz="633062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531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062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9593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6124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2655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9186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5717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2248" algn="l" defTabSz="633062" rtl="0" eaLnBrk="1" latinLnBrk="0" hangingPunct="1">
        <a:defRPr kumimoji="1"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Japan’s Focus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0276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5169"/>
            <a:ext cx="8540195" cy="548680"/>
          </a:xfrm>
          <a:noFill/>
        </p:spPr>
        <p:txBody>
          <a:bodyPr>
            <a:noAutofit/>
          </a:bodyPr>
          <a:lstStyle/>
          <a:p>
            <a:r>
              <a:rPr lang="en-US" altLang="ja-JP" sz="3200" dirty="0">
                <a:latin typeface="+mn-lt"/>
                <a:ea typeface="Meiryo UI" panose="020B0604030504040204" pitchFamily="50" charset="-128"/>
                <a:cs typeface="Arial" panose="020B0604020202020204" pitchFamily="34" charset="0"/>
              </a:rPr>
              <a:t>Japan’s focus in the next phase</a:t>
            </a:r>
            <a:endParaRPr lang="ja-JP" altLang="en-US" sz="3200" dirty="0">
              <a:latin typeface="+mn-lt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DDB010-3187-4A1F-8ACF-5BD3A88AD80E}"/>
              </a:ext>
            </a:extLst>
          </p:cNvPr>
          <p:cNvSpPr txBox="1"/>
          <p:nvPr/>
        </p:nvSpPr>
        <p:spPr>
          <a:xfrm>
            <a:off x="299197" y="463307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>
              <a:spcAft>
                <a:spcPts val="1200"/>
              </a:spcAft>
              <a:buFont typeface="+mj-ea"/>
              <a:buAutoNum type="circleNumDbPlain"/>
            </a:pPr>
            <a:endParaRPr lang="en-US" altLang="ja-JP" sz="2400" dirty="0"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0829FC-A3AC-4C56-BFEB-DF70D093B999}"/>
              </a:ext>
            </a:extLst>
          </p:cNvPr>
          <p:cNvSpPr txBox="1"/>
          <p:nvPr/>
        </p:nvSpPr>
        <p:spPr>
          <a:xfrm>
            <a:off x="367294" y="533081"/>
            <a:ext cx="86862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i="1" dirty="0"/>
              <a:t>Maintaining EV battery safety during the in-use phase</a:t>
            </a:r>
            <a:endParaRPr lang="ja-JP" altLang="en-US" sz="2800" b="1" i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034904E-6C0A-85B7-6629-64490EF13E24}"/>
              </a:ext>
            </a:extLst>
          </p:cNvPr>
          <p:cNvSpPr txBox="1"/>
          <p:nvPr/>
        </p:nvSpPr>
        <p:spPr>
          <a:xfrm>
            <a:off x="276441" y="4647113"/>
            <a:ext cx="6127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Establishing regulations that consider the in-use phase enables timely maintenance, thereby suppressing potential future vehicle fires.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2EC5ACD-780E-6F19-3CF5-B8294C2F5126}"/>
              </a:ext>
            </a:extLst>
          </p:cNvPr>
          <p:cNvSpPr txBox="1"/>
          <p:nvPr/>
        </p:nvSpPr>
        <p:spPr>
          <a:xfrm>
            <a:off x="276441" y="5136471"/>
            <a:ext cx="647230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For example, regulations including provisions on the following points could be considered:</a:t>
            </a:r>
          </a:p>
          <a:p>
            <a:pPr marL="271463" indent="-271463"/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　　・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Durability requirements for battery terminals and structure considering the in-use phase (swappable batteries)</a:t>
            </a:r>
          </a:p>
          <a:p>
            <a:pPr marL="271463" indent="-271463"/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　　・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Introduction of battery monitoring requirements utilizing non-destructive safety diagnostic technology</a:t>
            </a:r>
          </a:p>
          <a:p>
            <a:pPr marL="271463" indent="-271463"/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　　・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Addition of requirements for devices that inform drivers of reduced battery safety based on diagnostic results with alerts and warning lights</a:t>
            </a:r>
          </a:p>
        </p:txBody>
      </p:sp>
      <p:pic>
        <p:nvPicPr>
          <p:cNvPr id="16" name="図 15" descr="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884339F-5D3A-D22D-269A-F0CFD787D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714809"/>
            <a:ext cx="4032457" cy="1263715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352000-B5AE-F9F6-8A0E-F34C05AB92E9}"/>
              </a:ext>
            </a:extLst>
          </p:cNvPr>
          <p:cNvSpPr txBox="1"/>
          <p:nvPr/>
        </p:nvSpPr>
        <p:spPr>
          <a:xfrm>
            <a:off x="237720" y="2920661"/>
            <a:ext cx="470485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Lithium-ion batteries simulating use in low-temperature environments</a:t>
            </a:r>
          </a:p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If degradation progresses as lithium metal precipitates, batteries become prone to thermal runaway.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722D473-B396-72F2-C07F-7EA556C7CFCA}"/>
              </a:ext>
            </a:extLst>
          </p:cNvPr>
          <p:cNvSpPr txBox="1"/>
          <p:nvPr/>
        </p:nvSpPr>
        <p:spPr>
          <a:xfrm>
            <a:off x="4930347" y="3063449"/>
            <a:ext cx="39069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Lithium metal deposition reduces thermal stability.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図 19" descr="電車, 雨, 地下鉄, 建物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2F177E6-2A20-04C2-4755-4DF1243369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158" y="1783432"/>
            <a:ext cx="3758112" cy="1239442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CF893FB1-F0C4-D009-14F3-C4C11CB14C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98"/>
          <a:stretch/>
        </p:blipFill>
        <p:spPr bwMode="auto">
          <a:xfrm>
            <a:off x="6567556" y="4370841"/>
            <a:ext cx="2135290" cy="13881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A0D2F1C-0832-8865-CC04-54FC2D457260}"/>
              </a:ext>
            </a:extLst>
          </p:cNvPr>
          <p:cNvSpPr txBox="1"/>
          <p:nvPr/>
        </p:nvSpPr>
        <p:spPr>
          <a:xfrm>
            <a:off x="276440" y="3956788"/>
            <a:ext cx="61271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Since batteries operate in various environments, regulations should consider battery safety during the in-use phase.</a:t>
            </a:r>
          </a:p>
          <a:p>
            <a:pPr marL="271463" indent="-271463"/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　　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*They should also consider swappable batteries used by a variety of users.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8176970-3A89-9D75-8AC1-0A8A2C0CCE96}"/>
              </a:ext>
            </a:extLst>
          </p:cNvPr>
          <p:cNvSpPr txBox="1"/>
          <p:nvPr/>
        </p:nvSpPr>
        <p:spPr>
          <a:xfrm>
            <a:off x="7935287" y="5762364"/>
            <a:ext cx="85852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8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Source: JAMA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5EC36D9-91C3-0AEA-10DE-2BD3F0BC7CFE}"/>
              </a:ext>
            </a:extLst>
          </p:cNvPr>
          <p:cNvSpPr/>
          <p:nvPr/>
        </p:nvSpPr>
        <p:spPr>
          <a:xfrm>
            <a:off x="179503" y="1370047"/>
            <a:ext cx="8784994" cy="21020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B30A10-1D6B-B905-CC39-CF73E64E3272}"/>
              </a:ext>
            </a:extLst>
          </p:cNvPr>
          <p:cNvSpPr txBox="1"/>
          <p:nvPr/>
        </p:nvSpPr>
        <p:spPr>
          <a:xfrm>
            <a:off x="1403656" y="1050320"/>
            <a:ext cx="6192688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With EV batteries, there are cases where their thermal stability reduces as they degrade.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E891655-8F90-B255-48D3-D59746DFEA19}"/>
              </a:ext>
            </a:extLst>
          </p:cNvPr>
          <p:cNvSpPr txBox="1"/>
          <p:nvPr/>
        </p:nvSpPr>
        <p:spPr>
          <a:xfrm>
            <a:off x="6125392" y="4061376"/>
            <a:ext cx="30030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Swappable battery EVs</a:t>
            </a:r>
            <a:endParaRPr lang="ja-JP" altLang="en-US" sz="1400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B4B20E1-F7CD-30A4-0760-F88B18DA1C81}"/>
              </a:ext>
            </a:extLst>
          </p:cNvPr>
          <p:cNvSpPr/>
          <p:nvPr/>
        </p:nvSpPr>
        <p:spPr>
          <a:xfrm>
            <a:off x="179503" y="3816824"/>
            <a:ext cx="8784994" cy="28544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885BE02-A5A1-AA3F-7DBC-0932537A0C24}"/>
              </a:ext>
            </a:extLst>
          </p:cNvPr>
          <p:cNvSpPr txBox="1"/>
          <p:nvPr/>
        </p:nvSpPr>
        <p:spPr>
          <a:xfrm>
            <a:off x="3215462" y="3603456"/>
            <a:ext cx="2109270" cy="3630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Proposal from Japan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34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nvm0（4対3_新ロゴ）_200930_r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ICAラウンドテーブル結果概要_220518_001" id="{A463F5C4-74C2-4BDB-887E-A4CEA5A90B41}" vid="{C3F49059-FAA6-4EB3-81A6-D75542583BE0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2653808-63dc-48fe-84ab-fb84aa6b1ef8" xsi:nil="true"/>
    <lcf76f155ced4ddcb4097134ff3c332f xmlns="eb6ecc69-7231-4b89-84f7-3463ccaf9f0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65A98B34C670244A8AF7A3AAC788F1B" ma:contentTypeVersion="17" ma:contentTypeDescription="新しいドキュメントを作成します。" ma:contentTypeScope="" ma:versionID="d0eb44e734c01d42856c035d13b3f1db">
  <xsd:schema xmlns:xsd="http://www.w3.org/2001/XMLSchema" xmlns:xs="http://www.w3.org/2001/XMLSchema" xmlns:p="http://schemas.microsoft.com/office/2006/metadata/properties" xmlns:ns2="eb6ecc69-7231-4b89-84f7-3463ccaf9f0d" xmlns:ns3="32653808-63dc-48fe-84ab-fb84aa6b1ef8" targetNamespace="http://schemas.microsoft.com/office/2006/metadata/properties" ma:root="true" ma:fieldsID="1abbf7e4f56c294a2e55a99e37938ce2" ns2:_="" ns3:_="">
    <xsd:import namespace="eb6ecc69-7231-4b89-84f7-3463ccaf9f0d"/>
    <xsd:import namespace="32653808-63dc-48fe-84ab-fb84aa6b1e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ecc69-7231-4b89-84f7-3463ccaf9f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9c6bd6-356e-43f3-bf11-da632621db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653808-63dc-48fe-84ab-fb84aa6b1ef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c38b28a-b847-488d-90db-4aceac93a0bc}" ma:internalName="TaxCatchAll" ma:showField="CatchAllData" ma:web="32653808-63dc-48fe-84ab-fb84aa6b1e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6CA26-5562-47F3-9D16-F757EF30BA26}">
  <ds:schemaRefs>
    <ds:schemaRef ds:uri="32653808-63dc-48fe-84ab-fb84aa6b1ef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6ecc69-7231-4b89-84f7-3463ccaf9f0d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E4B70A8-C4DC-4379-AB78-3702D26CC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6ecc69-7231-4b89-84f7-3463ccaf9f0d"/>
    <ds:schemaRef ds:uri="32653808-63dc-48fe-84ab-fb84aa6b1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2AEA42-B98C-4B40-BDFF-8E9653BFC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4419</TotalTime>
  <Words>187</Words>
  <Application>Microsoft Office PowerPoint</Application>
  <PresentationFormat>画面に合わせる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Arial</vt:lpstr>
      <vt:lpstr>Calibri</vt:lpstr>
      <vt:lpstr>Tahoma</vt:lpstr>
      <vt:lpstr>Times New Roman</vt:lpstr>
      <vt:lpstr>Wingdings</vt:lpstr>
      <vt:lpstr>Office ​​テーマ</vt:lpstr>
      <vt:lpstr>1_envm0（4対3_新ロゴ）_200930_r1</vt:lpstr>
      <vt:lpstr>Japan’s Focus</vt:lpstr>
      <vt:lpstr>Japan’s focus in the next phase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池端 浩和</cp:lastModifiedBy>
  <cp:revision>100</cp:revision>
  <cp:lastPrinted>2025-09-04T07:24:40Z</cp:lastPrinted>
  <dcterms:created xsi:type="dcterms:W3CDTF">2017-09-08T04:17:52Z</dcterms:created>
  <dcterms:modified xsi:type="dcterms:W3CDTF">2025-09-08T23:09:26Z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0x010100465A98B34C670244A8AF7A3AAC788F1B</vt:lpwstr>
  </property>
  <property fmtid="{D5CDD505-2E9C-101B-9397-08002B2CF9AE}" pid="3" name="MediaServiceImageTags">
    <vt:lpwstr/>
  </property>
</Properties>
</file>