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9" d="100"/>
          <a:sy n="119" d="100"/>
        </p:scale>
        <p:origin x="23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6F5C3-6A55-4E5E-9EB1-1B779CAF3DC9}" type="datetimeFigureOut">
              <a:rPr kumimoji="1" lang="ja-JP" altLang="en-US" smtClean="0"/>
              <a:t>2025/5/15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A2C29-055D-474C-B8B6-34F24DE08E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83105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6F5C3-6A55-4E5E-9EB1-1B779CAF3DC9}" type="datetimeFigureOut">
              <a:rPr kumimoji="1" lang="ja-JP" altLang="en-US" smtClean="0"/>
              <a:t>2025/5/15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A2C29-055D-474C-B8B6-34F24DE08E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8067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6F5C3-6A55-4E5E-9EB1-1B779CAF3DC9}" type="datetimeFigureOut">
              <a:rPr kumimoji="1" lang="ja-JP" altLang="en-US" smtClean="0"/>
              <a:t>2025/5/15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A2C29-055D-474C-B8B6-34F24DE08E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76625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6F5C3-6A55-4E5E-9EB1-1B779CAF3DC9}" type="datetimeFigureOut">
              <a:rPr kumimoji="1" lang="ja-JP" altLang="en-US" smtClean="0"/>
              <a:t>2025/5/15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A2C29-055D-474C-B8B6-34F24DE08E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2946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6F5C3-6A55-4E5E-9EB1-1B779CAF3DC9}" type="datetimeFigureOut">
              <a:rPr kumimoji="1" lang="ja-JP" altLang="en-US" smtClean="0"/>
              <a:t>2025/5/15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A2C29-055D-474C-B8B6-34F24DE08E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26990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6F5C3-6A55-4E5E-9EB1-1B779CAF3DC9}" type="datetimeFigureOut">
              <a:rPr kumimoji="1" lang="ja-JP" altLang="en-US" smtClean="0"/>
              <a:t>2025/5/15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A2C29-055D-474C-B8B6-34F24DE08E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9624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6F5C3-6A55-4E5E-9EB1-1B779CAF3DC9}" type="datetimeFigureOut">
              <a:rPr kumimoji="1" lang="ja-JP" altLang="en-US" smtClean="0"/>
              <a:t>2025/5/15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A2C29-055D-474C-B8B6-34F24DE08E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80438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6F5C3-6A55-4E5E-9EB1-1B779CAF3DC9}" type="datetimeFigureOut">
              <a:rPr kumimoji="1" lang="ja-JP" altLang="en-US" smtClean="0"/>
              <a:t>2025/5/15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A2C29-055D-474C-B8B6-34F24DE08E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2217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6F5C3-6A55-4E5E-9EB1-1B779CAF3DC9}" type="datetimeFigureOut">
              <a:rPr kumimoji="1" lang="ja-JP" altLang="en-US" smtClean="0"/>
              <a:t>2025/5/15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A2C29-055D-474C-B8B6-34F24DE08E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0373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6F5C3-6A55-4E5E-9EB1-1B779CAF3DC9}" type="datetimeFigureOut">
              <a:rPr kumimoji="1" lang="ja-JP" altLang="en-US" smtClean="0"/>
              <a:t>2025/5/15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A2C29-055D-474C-B8B6-34F24DE08E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57778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6F5C3-6A55-4E5E-9EB1-1B779CAF3DC9}" type="datetimeFigureOut">
              <a:rPr kumimoji="1" lang="ja-JP" altLang="en-US" smtClean="0"/>
              <a:t>2025/5/15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A2C29-055D-474C-B8B6-34F24DE08E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3441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D6F5C3-6A55-4E5E-9EB1-1B779CAF3DC9}" type="datetimeFigureOut">
              <a:rPr kumimoji="1" lang="ja-JP" altLang="en-US" smtClean="0"/>
              <a:t>2025/5/15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EA2C29-055D-474C-B8B6-34F24DE08E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3144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/>
          <p:cNvGrpSpPr/>
          <p:nvPr/>
        </p:nvGrpSpPr>
        <p:grpSpPr>
          <a:xfrm>
            <a:off x="996181" y="1215190"/>
            <a:ext cx="2790824" cy="1768641"/>
            <a:chOff x="1172818" y="2196549"/>
            <a:chExt cx="2062369" cy="1306994"/>
          </a:xfrm>
        </p:grpSpPr>
        <p:sp>
          <p:nvSpPr>
            <p:cNvPr id="5" name="正方形/長方形 4"/>
            <p:cNvSpPr/>
            <p:nvPr/>
          </p:nvSpPr>
          <p:spPr>
            <a:xfrm>
              <a:off x="2679518" y="2795715"/>
              <a:ext cx="357809" cy="33544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角丸四角形 5"/>
            <p:cNvSpPr/>
            <p:nvPr/>
          </p:nvSpPr>
          <p:spPr>
            <a:xfrm rot="417139">
              <a:off x="2582322" y="2752564"/>
              <a:ext cx="575199" cy="163329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/>
            <p:cNvSpPr/>
            <p:nvPr/>
          </p:nvSpPr>
          <p:spPr>
            <a:xfrm>
              <a:off x="1977886" y="2976770"/>
              <a:ext cx="1257301" cy="17393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1 つの角を切り取り 1 つの角を丸めた四角形 7"/>
            <p:cNvSpPr/>
            <p:nvPr/>
          </p:nvSpPr>
          <p:spPr>
            <a:xfrm flipH="1">
              <a:off x="1172818" y="2196549"/>
              <a:ext cx="924339" cy="1043608"/>
            </a:xfrm>
            <a:prstGeom prst="snipRoundRect">
              <a:avLst>
                <a:gd name="adj1" fmla="val 16667"/>
                <a:gd name="adj2" fmla="val 39167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楕円 8"/>
            <p:cNvSpPr/>
            <p:nvPr/>
          </p:nvSpPr>
          <p:spPr>
            <a:xfrm>
              <a:off x="1451113" y="2976770"/>
              <a:ext cx="526773" cy="52677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楕円 9"/>
            <p:cNvSpPr/>
            <p:nvPr/>
          </p:nvSpPr>
          <p:spPr>
            <a:xfrm>
              <a:off x="2623930" y="2976770"/>
              <a:ext cx="526773" cy="52677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" name="グループ化 10"/>
          <p:cNvGrpSpPr/>
          <p:nvPr/>
        </p:nvGrpSpPr>
        <p:grpSpPr>
          <a:xfrm>
            <a:off x="5174632" y="899630"/>
            <a:ext cx="5726040" cy="2252718"/>
            <a:chOff x="4800601" y="3011557"/>
            <a:chExt cx="4731026" cy="1928111"/>
          </a:xfrm>
        </p:grpSpPr>
        <p:grpSp>
          <p:nvGrpSpPr>
            <p:cNvPr id="12" name="グループ化 11"/>
            <p:cNvGrpSpPr/>
            <p:nvPr/>
          </p:nvGrpSpPr>
          <p:grpSpPr>
            <a:xfrm>
              <a:off x="4800601" y="4335530"/>
              <a:ext cx="4731026" cy="604138"/>
              <a:chOff x="5059018" y="2408090"/>
              <a:chExt cx="4731026" cy="604138"/>
            </a:xfrm>
          </p:grpSpPr>
          <p:sp>
            <p:nvSpPr>
              <p:cNvPr id="14" name="フリーフォーム 13"/>
              <p:cNvSpPr/>
              <p:nvPr/>
            </p:nvSpPr>
            <p:spPr>
              <a:xfrm>
                <a:off x="5059018" y="2408090"/>
                <a:ext cx="4731026" cy="248478"/>
              </a:xfrm>
              <a:custGeom>
                <a:avLst/>
                <a:gdLst>
                  <a:gd name="connsiteX0" fmla="*/ 0 w 4840357"/>
                  <a:gd name="connsiteY0" fmla="*/ 0 h 437322"/>
                  <a:gd name="connsiteX1" fmla="*/ 4840357 w 4840357"/>
                  <a:gd name="connsiteY1" fmla="*/ 0 h 437322"/>
                  <a:gd name="connsiteX2" fmla="*/ 4840357 w 4840357"/>
                  <a:gd name="connsiteY2" fmla="*/ 437322 h 437322"/>
                  <a:gd name="connsiteX3" fmla="*/ 1699592 w 4840357"/>
                  <a:gd name="connsiteY3" fmla="*/ 437322 h 437322"/>
                  <a:gd name="connsiteX4" fmla="*/ 1013792 w 4840357"/>
                  <a:gd name="connsiteY4" fmla="*/ 218661 h 437322"/>
                  <a:gd name="connsiteX5" fmla="*/ 19878 w 4840357"/>
                  <a:gd name="connsiteY5" fmla="*/ 218661 h 437322"/>
                  <a:gd name="connsiteX6" fmla="*/ 0 w 4840357"/>
                  <a:gd name="connsiteY6" fmla="*/ 0 h 437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40357" h="437322">
                    <a:moveTo>
                      <a:pt x="0" y="0"/>
                    </a:moveTo>
                    <a:lnTo>
                      <a:pt x="4840357" y="0"/>
                    </a:lnTo>
                    <a:lnTo>
                      <a:pt x="4840357" y="437322"/>
                    </a:lnTo>
                    <a:lnTo>
                      <a:pt x="1699592" y="437322"/>
                    </a:lnTo>
                    <a:lnTo>
                      <a:pt x="1013792" y="218661"/>
                    </a:lnTo>
                    <a:lnTo>
                      <a:pt x="19878" y="21866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楕円 14"/>
              <p:cNvSpPr/>
              <p:nvPr/>
            </p:nvSpPr>
            <p:spPr>
              <a:xfrm>
                <a:off x="8630478" y="2482968"/>
                <a:ext cx="526773" cy="526773"/>
              </a:xfrm>
              <a:prstGeom prst="ellipse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楕円 15"/>
              <p:cNvSpPr/>
              <p:nvPr/>
            </p:nvSpPr>
            <p:spPr>
              <a:xfrm>
                <a:off x="7990329" y="2485455"/>
                <a:ext cx="526773" cy="526773"/>
              </a:xfrm>
              <a:prstGeom prst="ellipse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" name="正方形/長方形 12"/>
            <p:cNvSpPr/>
            <p:nvPr/>
          </p:nvSpPr>
          <p:spPr>
            <a:xfrm>
              <a:off x="4800601" y="3011557"/>
              <a:ext cx="4731026" cy="1323973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7" name="テキスト ボックス 16"/>
          <p:cNvSpPr txBox="1"/>
          <p:nvPr/>
        </p:nvSpPr>
        <p:spPr>
          <a:xfrm>
            <a:off x="368900" y="436236"/>
            <a:ext cx="18549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u="sng" dirty="0" smtClean="0"/>
              <a:t>1)Only Camera</a:t>
            </a:r>
            <a:endParaRPr kumimoji="1" lang="ja-JP" altLang="en-US" b="1" u="sng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368900" y="3454394"/>
            <a:ext cx="47211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u="sng" dirty="0" smtClean="0"/>
              <a:t>2)Sonar, Radar,  Image recognition etc…</a:t>
            </a:r>
            <a:endParaRPr kumimoji="1" lang="ja-JP" altLang="en-US" b="1" u="sng" dirty="0"/>
          </a:p>
        </p:txBody>
      </p:sp>
      <p:grpSp>
        <p:nvGrpSpPr>
          <p:cNvPr id="19" name="グループ化 18"/>
          <p:cNvGrpSpPr/>
          <p:nvPr/>
        </p:nvGrpSpPr>
        <p:grpSpPr>
          <a:xfrm>
            <a:off x="996181" y="4725905"/>
            <a:ext cx="2790824" cy="1768641"/>
            <a:chOff x="1172818" y="2196549"/>
            <a:chExt cx="2062369" cy="1306994"/>
          </a:xfrm>
        </p:grpSpPr>
        <p:sp>
          <p:nvSpPr>
            <p:cNvPr id="20" name="正方形/長方形 19"/>
            <p:cNvSpPr/>
            <p:nvPr/>
          </p:nvSpPr>
          <p:spPr>
            <a:xfrm>
              <a:off x="2679518" y="2795715"/>
              <a:ext cx="357809" cy="33544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角丸四角形 20"/>
            <p:cNvSpPr/>
            <p:nvPr/>
          </p:nvSpPr>
          <p:spPr>
            <a:xfrm rot="417139">
              <a:off x="2582322" y="2752564"/>
              <a:ext cx="575199" cy="163329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正方形/長方形 21"/>
            <p:cNvSpPr/>
            <p:nvPr/>
          </p:nvSpPr>
          <p:spPr>
            <a:xfrm>
              <a:off x="1977886" y="2976770"/>
              <a:ext cx="1257301" cy="17393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1 つの角を切り取り 1 つの角を丸めた四角形 22"/>
            <p:cNvSpPr/>
            <p:nvPr/>
          </p:nvSpPr>
          <p:spPr>
            <a:xfrm flipH="1">
              <a:off x="1172818" y="2196549"/>
              <a:ext cx="924339" cy="1043608"/>
            </a:xfrm>
            <a:prstGeom prst="snipRoundRect">
              <a:avLst>
                <a:gd name="adj1" fmla="val 16667"/>
                <a:gd name="adj2" fmla="val 39167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楕円 23"/>
            <p:cNvSpPr/>
            <p:nvPr/>
          </p:nvSpPr>
          <p:spPr>
            <a:xfrm>
              <a:off x="1451113" y="2976770"/>
              <a:ext cx="526773" cy="52677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楕円 24"/>
            <p:cNvSpPr/>
            <p:nvPr/>
          </p:nvSpPr>
          <p:spPr>
            <a:xfrm>
              <a:off x="2623930" y="2976770"/>
              <a:ext cx="526773" cy="52677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" name="グループ化 25"/>
          <p:cNvGrpSpPr/>
          <p:nvPr/>
        </p:nvGrpSpPr>
        <p:grpSpPr>
          <a:xfrm>
            <a:off x="5174632" y="4410345"/>
            <a:ext cx="5726040" cy="2252718"/>
            <a:chOff x="4800601" y="3011557"/>
            <a:chExt cx="4731026" cy="1928111"/>
          </a:xfrm>
        </p:grpSpPr>
        <p:grpSp>
          <p:nvGrpSpPr>
            <p:cNvPr id="27" name="グループ化 26"/>
            <p:cNvGrpSpPr/>
            <p:nvPr/>
          </p:nvGrpSpPr>
          <p:grpSpPr>
            <a:xfrm>
              <a:off x="4800601" y="4335530"/>
              <a:ext cx="4731026" cy="604138"/>
              <a:chOff x="5059018" y="2408090"/>
              <a:chExt cx="4731026" cy="604138"/>
            </a:xfrm>
          </p:grpSpPr>
          <p:sp>
            <p:nvSpPr>
              <p:cNvPr id="29" name="フリーフォーム 28"/>
              <p:cNvSpPr/>
              <p:nvPr/>
            </p:nvSpPr>
            <p:spPr>
              <a:xfrm>
                <a:off x="5059018" y="2408090"/>
                <a:ext cx="4731026" cy="248478"/>
              </a:xfrm>
              <a:custGeom>
                <a:avLst/>
                <a:gdLst>
                  <a:gd name="connsiteX0" fmla="*/ 0 w 4840357"/>
                  <a:gd name="connsiteY0" fmla="*/ 0 h 437322"/>
                  <a:gd name="connsiteX1" fmla="*/ 4840357 w 4840357"/>
                  <a:gd name="connsiteY1" fmla="*/ 0 h 437322"/>
                  <a:gd name="connsiteX2" fmla="*/ 4840357 w 4840357"/>
                  <a:gd name="connsiteY2" fmla="*/ 437322 h 437322"/>
                  <a:gd name="connsiteX3" fmla="*/ 1699592 w 4840357"/>
                  <a:gd name="connsiteY3" fmla="*/ 437322 h 437322"/>
                  <a:gd name="connsiteX4" fmla="*/ 1013792 w 4840357"/>
                  <a:gd name="connsiteY4" fmla="*/ 218661 h 437322"/>
                  <a:gd name="connsiteX5" fmla="*/ 19878 w 4840357"/>
                  <a:gd name="connsiteY5" fmla="*/ 218661 h 437322"/>
                  <a:gd name="connsiteX6" fmla="*/ 0 w 4840357"/>
                  <a:gd name="connsiteY6" fmla="*/ 0 h 437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40357" h="437322">
                    <a:moveTo>
                      <a:pt x="0" y="0"/>
                    </a:moveTo>
                    <a:lnTo>
                      <a:pt x="4840357" y="0"/>
                    </a:lnTo>
                    <a:lnTo>
                      <a:pt x="4840357" y="437322"/>
                    </a:lnTo>
                    <a:lnTo>
                      <a:pt x="1699592" y="437322"/>
                    </a:lnTo>
                    <a:lnTo>
                      <a:pt x="1013792" y="218661"/>
                    </a:lnTo>
                    <a:lnTo>
                      <a:pt x="19878" y="21866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楕円 29"/>
              <p:cNvSpPr/>
              <p:nvPr/>
            </p:nvSpPr>
            <p:spPr>
              <a:xfrm>
                <a:off x="8630478" y="2482968"/>
                <a:ext cx="526773" cy="526773"/>
              </a:xfrm>
              <a:prstGeom prst="ellipse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楕円 30"/>
              <p:cNvSpPr/>
              <p:nvPr/>
            </p:nvSpPr>
            <p:spPr>
              <a:xfrm>
                <a:off x="7990329" y="2485455"/>
                <a:ext cx="526773" cy="526773"/>
              </a:xfrm>
              <a:prstGeom prst="ellipse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8" name="正方形/長方形 27"/>
            <p:cNvSpPr/>
            <p:nvPr/>
          </p:nvSpPr>
          <p:spPr>
            <a:xfrm>
              <a:off x="4800601" y="3011557"/>
              <a:ext cx="4731026" cy="1323973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1291220" y="1506225"/>
            <a:ext cx="821446" cy="473360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10612562" y="772966"/>
            <a:ext cx="576219" cy="428685"/>
          </a:xfrm>
          <a:prstGeom prst="rect">
            <a:avLst/>
          </a:prstGeom>
        </p:spPr>
      </p:pic>
      <p:pic>
        <p:nvPicPr>
          <p:cNvPr id="33" name="図 3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3818492" y="2162970"/>
            <a:ext cx="576219" cy="428685"/>
          </a:xfrm>
          <a:prstGeom prst="rect">
            <a:avLst/>
          </a:prstGeom>
        </p:spPr>
      </p:pic>
      <p:cxnSp>
        <p:nvCxnSpPr>
          <p:cNvPr id="35" name="カギ線コネクタ 34"/>
          <p:cNvCxnSpPr>
            <a:stCxn id="2" idx="1"/>
            <a:endCxn id="33" idx="3"/>
          </p:cNvCxnSpPr>
          <p:nvPr/>
        </p:nvCxnSpPr>
        <p:spPr>
          <a:xfrm>
            <a:off x="2112666" y="1742905"/>
            <a:ext cx="1705826" cy="634408"/>
          </a:xfrm>
          <a:prstGeom prst="bentConnector3">
            <a:avLst>
              <a:gd name="adj1" fmla="val 15888"/>
            </a:avLst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カギ線コネクタ 39"/>
          <p:cNvCxnSpPr/>
          <p:nvPr/>
        </p:nvCxnSpPr>
        <p:spPr>
          <a:xfrm flipV="1">
            <a:off x="2392218" y="976356"/>
            <a:ext cx="8220344" cy="865612"/>
          </a:xfrm>
          <a:prstGeom prst="bentConnector3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テキスト ボックス 40"/>
          <p:cNvSpPr txBox="1"/>
          <p:nvPr/>
        </p:nvSpPr>
        <p:spPr>
          <a:xfrm>
            <a:off x="3005560" y="1463267"/>
            <a:ext cx="2735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Image data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(NTSC,PAL)</a:t>
            </a:r>
            <a:endParaRPr kumimoji="1" lang="ja-JP" altLang="en-US" dirty="0"/>
          </a:p>
        </p:txBody>
      </p:sp>
      <p:pic>
        <p:nvPicPr>
          <p:cNvPr id="42" name="図 4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10815" y="5069445"/>
            <a:ext cx="538059" cy="448382"/>
          </a:xfrm>
          <a:prstGeom prst="rect">
            <a:avLst/>
          </a:prstGeom>
        </p:spPr>
      </p:pic>
      <p:pic>
        <p:nvPicPr>
          <p:cNvPr id="43" name="図 4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98201" y="5802085"/>
            <a:ext cx="390580" cy="381053"/>
          </a:xfrm>
          <a:prstGeom prst="rect">
            <a:avLst/>
          </a:prstGeom>
        </p:spPr>
      </p:pic>
      <p:pic>
        <p:nvPicPr>
          <p:cNvPr id="44" name="図 4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10554493" y="4247659"/>
            <a:ext cx="576219" cy="428685"/>
          </a:xfrm>
          <a:prstGeom prst="rect">
            <a:avLst/>
          </a:prstGeom>
        </p:spPr>
      </p:pic>
      <p:pic>
        <p:nvPicPr>
          <p:cNvPr id="45" name="図 4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67052" y="3890230"/>
            <a:ext cx="855395" cy="499731"/>
          </a:xfrm>
          <a:prstGeom prst="rect">
            <a:avLst/>
          </a:prstGeom>
        </p:spPr>
      </p:pic>
      <p:grpSp>
        <p:nvGrpSpPr>
          <p:cNvPr id="49" name="グループ化 48"/>
          <p:cNvGrpSpPr/>
          <p:nvPr/>
        </p:nvGrpSpPr>
        <p:grpSpPr>
          <a:xfrm>
            <a:off x="6801222" y="5253847"/>
            <a:ext cx="588641" cy="356338"/>
            <a:chOff x="3327577" y="2934379"/>
            <a:chExt cx="873319" cy="636971"/>
          </a:xfrm>
        </p:grpSpPr>
        <p:sp>
          <p:nvSpPr>
            <p:cNvPr id="46" name="正方形/長方形 45"/>
            <p:cNvSpPr/>
            <p:nvPr/>
          </p:nvSpPr>
          <p:spPr>
            <a:xfrm>
              <a:off x="4109640" y="3050334"/>
              <a:ext cx="91256" cy="39855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角丸四角形 46"/>
            <p:cNvSpPr/>
            <p:nvPr/>
          </p:nvSpPr>
          <p:spPr>
            <a:xfrm>
              <a:off x="3327577" y="2934379"/>
              <a:ext cx="809344" cy="636971"/>
            </a:xfrm>
            <a:prstGeom prst="roundRect">
              <a:avLst>
                <a:gd name="adj" fmla="val 6667"/>
              </a:avLst>
            </a:prstGeom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角丸四角形 47"/>
            <p:cNvSpPr/>
            <p:nvPr/>
          </p:nvSpPr>
          <p:spPr>
            <a:xfrm>
              <a:off x="3400244" y="3008250"/>
              <a:ext cx="662078" cy="481874"/>
            </a:xfrm>
            <a:prstGeom prst="roundRect">
              <a:avLst>
                <a:gd name="adj" fmla="val 6667"/>
              </a:avLst>
            </a:prstGeom>
            <a:solidFill>
              <a:schemeClr val="bg2">
                <a:lumMod val="7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0" name="下矢印 49"/>
          <p:cNvSpPr/>
          <p:nvPr/>
        </p:nvSpPr>
        <p:spPr>
          <a:xfrm>
            <a:off x="8155709" y="4389961"/>
            <a:ext cx="139040" cy="16268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2" name="カギ線コネクタ 51"/>
          <p:cNvCxnSpPr>
            <a:stCxn id="43" idx="1"/>
            <a:endCxn id="46" idx="3"/>
          </p:cNvCxnSpPr>
          <p:nvPr/>
        </p:nvCxnSpPr>
        <p:spPr>
          <a:xfrm rot="10800000">
            <a:off x="7389863" y="5430198"/>
            <a:ext cx="3408338" cy="562415"/>
          </a:xfrm>
          <a:prstGeom prst="bentConnector3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3" name="グループ化 52"/>
          <p:cNvGrpSpPr/>
          <p:nvPr/>
        </p:nvGrpSpPr>
        <p:grpSpPr>
          <a:xfrm>
            <a:off x="7876189" y="4563206"/>
            <a:ext cx="588641" cy="356338"/>
            <a:chOff x="3327577" y="2934379"/>
            <a:chExt cx="873319" cy="636971"/>
          </a:xfrm>
        </p:grpSpPr>
        <p:sp>
          <p:nvSpPr>
            <p:cNvPr id="54" name="正方形/長方形 53"/>
            <p:cNvSpPr/>
            <p:nvPr/>
          </p:nvSpPr>
          <p:spPr>
            <a:xfrm>
              <a:off x="4109640" y="3050334"/>
              <a:ext cx="91256" cy="39855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角丸四角形 54"/>
            <p:cNvSpPr/>
            <p:nvPr/>
          </p:nvSpPr>
          <p:spPr>
            <a:xfrm>
              <a:off x="3327577" y="2934379"/>
              <a:ext cx="809344" cy="636971"/>
            </a:xfrm>
            <a:prstGeom prst="roundRect">
              <a:avLst>
                <a:gd name="adj" fmla="val 6667"/>
              </a:avLst>
            </a:prstGeom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角丸四角形 55"/>
            <p:cNvSpPr/>
            <p:nvPr/>
          </p:nvSpPr>
          <p:spPr>
            <a:xfrm>
              <a:off x="3400244" y="3008250"/>
              <a:ext cx="662078" cy="481874"/>
            </a:xfrm>
            <a:prstGeom prst="roundRect">
              <a:avLst>
                <a:gd name="adj" fmla="val 6667"/>
              </a:avLst>
            </a:prstGeom>
            <a:solidFill>
              <a:schemeClr val="bg2">
                <a:lumMod val="7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57" name="カギ線コネクタ 56"/>
          <p:cNvCxnSpPr>
            <a:stCxn id="44" idx="3"/>
          </p:cNvCxnSpPr>
          <p:nvPr/>
        </p:nvCxnSpPr>
        <p:spPr>
          <a:xfrm rot="10800000" flipV="1">
            <a:off x="8464831" y="4462002"/>
            <a:ext cx="2089663" cy="234310"/>
          </a:xfrm>
          <a:prstGeom prst="bentConnector3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カギ線コネクタ 59"/>
          <p:cNvCxnSpPr>
            <a:stCxn id="42" idx="3"/>
            <a:endCxn id="55" idx="1"/>
          </p:cNvCxnSpPr>
          <p:nvPr/>
        </p:nvCxnSpPr>
        <p:spPr>
          <a:xfrm flipV="1">
            <a:off x="1948874" y="4741375"/>
            <a:ext cx="5927315" cy="552261"/>
          </a:xfrm>
          <a:prstGeom prst="bentConnector3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カギ線コネクタ 62"/>
          <p:cNvCxnSpPr>
            <a:stCxn id="42" idx="3"/>
            <a:endCxn id="47" idx="1"/>
          </p:cNvCxnSpPr>
          <p:nvPr/>
        </p:nvCxnSpPr>
        <p:spPr>
          <a:xfrm>
            <a:off x="1948874" y="5293636"/>
            <a:ext cx="4852348" cy="138380"/>
          </a:xfrm>
          <a:prstGeom prst="bentConnector3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テキスト ボックス 66"/>
          <p:cNvSpPr txBox="1"/>
          <p:nvPr/>
        </p:nvSpPr>
        <p:spPr>
          <a:xfrm>
            <a:off x="2408891" y="4087609"/>
            <a:ext cx="2590774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CAN </a:t>
            </a:r>
            <a:r>
              <a:rPr lang="en-US" altLang="ja-JP" dirty="0" smtClean="0"/>
              <a:t>communication</a:t>
            </a:r>
            <a:r>
              <a:rPr lang="ja-JP" altLang="en-US" dirty="0" smtClean="0"/>
              <a:t>？</a:t>
            </a:r>
            <a:endParaRPr lang="en-US" altLang="ja-JP" dirty="0" smtClean="0"/>
          </a:p>
          <a:p>
            <a:r>
              <a:rPr lang="en-US" altLang="ja-JP" sz="1400" dirty="0" smtClean="0"/>
              <a:t>VRU position</a:t>
            </a:r>
          </a:p>
          <a:p>
            <a:r>
              <a:rPr kumimoji="1" lang="en-US" altLang="ja-JP" sz="1400" dirty="0" smtClean="0"/>
              <a:t>Left Right Center?</a:t>
            </a:r>
          </a:p>
          <a:p>
            <a:r>
              <a:rPr lang="en-US" altLang="ja-JP" sz="1400" dirty="0" smtClean="0"/>
              <a:t>VRU distance</a:t>
            </a:r>
          </a:p>
          <a:p>
            <a:r>
              <a:rPr kumimoji="1" lang="ja-JP" altLang="en-US" sz="1400" dirty="0" smtClean="0"/>
              <a:t>〇〇 </a:t>
            </a:r>
            <a:r>
              <a:rPr kumimoji="1" lang="en-US" altLang="ja-JP" sz="1400" dirty="0" smtClean="0"/>
              <a:t>m?</a:t>
            </a:r>
            <a:endParaRPr kumimoji="1" lang="ja-JP" altLang="en-US" sz="1400" dirty="0"/>
          </a:p>
        </p:txBody>
      </p:sp>
      <p:pic>
        <p:nvPicPr>
          <p:cNvPr id="69" name="図 6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98201" y="5802490"/>
            <a:ext cx="390580" cy="381053"/>
          </a:xfrm>
          <a:prstGeom prst="rect">
            <a:avLst/>
          </a:prstGeom>
        </p:spPr>
      </p:pic>
      <p:grpSp>
        <p:nvGrpSpPr>
          <p:cNvPr id="70" name="グループ化 69"/>
          <p:cNvGrpSpPr/>
          <p:nvPr/>
        </p:nvGrpSpPr>
        <p:grpSpPr>
          <a:xfrm>
            <a:off x="6801222" y="5254252"/>
            <a:ext cx="588641" cy="356338"/>
            <a:chOff x="3327577" y="2934379"/>
            <a:chExt cx="873319" cy="636971"/>
          </a:xfrm>
        </p:grpSpPr>
        <p:sp>
          <p:nvSpPr>
            <p:cNvPr id="71" name="正方形/長方形 70"/>
            <p:cNvSpPr/>
            <p:nvPr/>
          </p:nvSpPr>
          <p:spPr>
            <a:xfrm>
              <a:off x="4109640" y="3050334"/>
              <a:ext cx="91256" cy="39855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角丸四角形 71"/>
            <p:cNvSpPr/>
            <p:nvPr/>
          </p:nvSpPr>
          <p:spPr>
            <a:xfrm>
              <a:off x="3327577" y="2934379"/>
              <a:ext cx="809344" cy="636971"/>
            </a:xfrm>
            <a:prstGeom prst="roundRect">
              <a:avLst>
                <a:gd name="adj" fmla="val 6667"/>
              </a:avLst>
            </a:prstGeom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角丸四角形 72"/>
            <p:cNvSpPr/>
            <p:nvPr/>
          </p:nvSpPr>
          <p:spPr>
            <a:xfrm>
              <a:off x="3400244" y="3008250"/>
              <a:ext cx="662078" cy="481874"/>
            </a:xfrm>
            <a:prstGeom prst="roundRect">
              <a:avLst>
                <a:gd name="adj" fmla="val 6667"/>
              </a:avLst>
            </a:prstGeom>
            <a:solidFill>
              <a:schemeClr val="bg2">
                <a:lumMod val="7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74" name="カギ線コネクタ 73"/>
          <p:cNvCxnSpPr>
            <a:stCxn id="69" idx="1"/>
            <a:endCxn id="71" idx="3"/>
          </p:cNvCxnSpPr>
          <p:nvPr/>
        </p:nvCxnSpPr>
        <p:spPr>
          <a:xfrm rot="10800000">
            <a:off x="7389863" y="5430603"/>
            <a:ext cx="3408338" cy="562415"/>
          </a:xfrm>
          <a:prstGeom prst="bentConnector3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正方形/長方形 31"/>
          <p:cNvSpPr/>
          <p:nvPr/>
        </p:nvSpPr>
        <p:spPr>
          <a:xfrm>
            <a:off x="7584781" y="1003837"/>
            <a:ext cx="17123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D</a:t>
            </a:r>
            <a:r>
              <a:rPr lang="ja-JP" altLang="en-US" dirty="0" smtClean="0"/>
              <a:t>epend </a:t>
            </a:r>
            <a:r>
              <a:rPr lang="ja-JP" altLang="en-US" dirty="0"/>
              <a:t>on N3</a:t>
            </a:r>
          </a:p>
        </p:txBody>
      </p:sp>
    </p:spTree>
    <p:extLst>
      <p:ext uri="{BB962C8B-B14F-4D97-AF65-F5344CB8AC3E}">
        <p14:creationId xmlns:p14="http://schemas.microsoft.com/office/powerpoint/2010/main" val="26957547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024" y="0"/>
            <a:ext cx="7262215" cy="3182171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1054403" y="3237395"/>
            <a:ext cx="92604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000" dirty="0" smtClean="0"/>
              <a:t>Is </a:t>
            </a:r>
            <a:r>
              <a:rPr lang="en-US" altLang="ja-JP" sz="2000" dirty="0" smtClean="0"/>
              <a:t>this</a:t>
            </a:r>
            <a:r>
              <a:rPr lang="ja-JP" altLang="en-US" sz="2000" dirty="0" smtClean="0"/>
              <a:t> </a:t>
            </a:r>
            <a:r>
              <a:rPr lang="ja-JP" altLang="en-US" sz="2000" dirty="0"/>
              <a:t>concept you gave us similar to the one in </a:t>
            </a:r>
            <a:r>
              <a:rPr lang="ja-JP" altLang="en-US" sz="2000" dirty="0" smtClean="0"/>
              <a:t>2</a:t>
            </a:r>
            <a:r>
              <a:rPr lang="ja-JP" altLang="en-US" sz="2000" dirty="0"/>
              <a:t>) on the previous page?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495" y="4664317"/>
            <a:ext cx="4541344" cy="198993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5546854" y="3962667"/>
            <a:ext cx="47211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u="sng" dirty="0" smtClean="0"/>
              <a:t>2)Sonar, Radar,  Image recognition etc…</a:t>
            </a:r>
            <a:endParaRPr kumimoji="1" lang="ja-JP" altLang="en-US" b="1" u="sng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32614" y="3966245"/>
            <a:ext cx="18549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u="sng" dirty="0" smtClean="0"/>
              <a:t>1)Only Camera</a:t>
            </a:r>
            <a:endParaRPr kumimoji="1" lang="ja-JP" altLang="en-US" b="1" u="sng" dirty="0"/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 rotWithShape="1">
          <a:blip r:embed="rId2"/>
          <a:srcRect r="27127"/>
          <a:stretch/>
        </p:blipFill>
        <p:spPr>
          <a:xfrm>
            <a:off x="5730320" y="4664316"/>
            <a:ext cx="3309406" cy="1989935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 rotWithShape="1">
          <a:blip r:embed="rId2"/>
          <a:srcRect l="73652"/>
          <a:stretch/>
        </p:blipFill>
        <p:spPr>
          <a:xfrm>
            <a:off x="10194757" y="4664315"/>
            <a:ext cx="1196565" cy="1989935"/>
          </a:xfrm>
          <a:prstGeom prst="rect">
            <a:avLst/>
          </a:prstGeom>
        </p:spPr>
      </p:pic>
      <p:cxnSp>
        <p:nvCxnSpPr>
          <p:cNvPr id="11" name="直線コネクタ 10"/>
          <p:cNvCxnSpPr/>
          <p:nvPr/>
        </p:nvCxnSpPr>
        <p:spPr>
          <a:xfrm>
            <a:off x="9039726" y="4788568"/>
            <a:ext cx="0" cy="1796716"/>
          </a:xfrm>
          <a:prstGeom prst="line">
            <a:avLst/>
          </a:prstGeom>
          <a:ln w="222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>
            <a:off x="10194757" y="4788568"/>
            <a:ext cx="0" cy="1796716"/>
          </a:xfrm>
          <a:prstGeom prst="line">
            <a:avLst/>
          </a:prstGeom>
          <a:ln w="222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左右矢印 13"/>
          <p:cNvSpPr/>
          <p:nvPr/>
        </p:nvSpPr>
        <p:spPr>
          <a:xfrm>
            <a:off x="9208517" y="5597843"/>
            <a:ext cx="858982" cy="178165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9318441" y="5040594"/>
            <a:ext cx="6527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Text</a:t>
            </a:r>
          </a:p>
          <a:p>
            <a:r>
              <a:rPr kumimoji="1" lang="en-US" altLang="ja-JP" dirty="0" smtClean="0"/>
              <a:t>data</a:t>
            </a:r>
            <a:endParaRPr kumimoji="1" lang="ja-JP" altLang="en-US" dirty="0"/>
          </a:p>
        </p:txBody>
      </p:sp>
      <p:sp>
        <p:nvSpPr>
          <p:cNvPr id="16" name="正方形/長方形 15"/>
          <p:cNvSpPr/>
          <p:nvPr/>
        </p:nvSpPr>
        <p:spPr>
          <a:xfrm>
            <a:off x="5832902" y="800102"/>
            <a:ext cx="14029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Human-Machine</a:t>
            </a:r>
          </a:p>
          <a:p>
            <a:r>
              <a:rPr lang="en-US" altLang="ja-JP" sz="1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Interface </a:t>
            </a:r>
            <a:r>
              <a:rPr lang="en-US" altLang="ja-JP" sz="1400" dirty="0">
                <a:solidFill>
                  <a:srgbClr val="000000"/>
                </a:solidFill>
                <a:latin typeface="Times New Roman" panose="02020603050405020304" pitchFamily="18" charset="0"/>
              </a:rPr>
              <a:t>(HMI) </a:t>
            </a:r>
            <a:endParaRPr lang="ja-JP" altLang="en-US" sz="1400" dirty="0"/>
          </a:p>
        </p:txBody>
      </p:sp>
      <p:pic>
        <p:nvPicPr>
          <p:cNvPr id="17" name="図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4198" y="2137975"/>
            <a:ext cx="490178" cy="408481"/>
          </a:xfrm>
          <a:prstGeom prst="rect">
            <a:avLst/>
          </a:prstGeom>
        </p:spPr>
      </p:pic>
      <p:pic>
        <p:nvPicPr>
          <p:cNvPr id="18" name="図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75242" y="2152526"/>
            <a:ext cx="395962" cy="321050"/>
          </a:xfrm>
          <a:prstGeom prst="rect">
            <a:avLst/>
          </a:prstGeom>
        </p:spPr>
      </p:pic>
      <p:pic>
        <p:nvPicPr>
          <p:cNvPr id="20" name="図 19"/>
          <p:cNvPicPr>
            <a:picLocks noChangeAspect="1"/>
          </p:cNvPicPr>
          <p:nvPr/>
        </p:nvPicPr>
        <p:blipFill rotWithShape="1">
          <a:blip r:embed="rId2"/>
          <a:srcRect l="24781" t="55469" r="53864" b="6006"/>
          <a:stretch/>
        </p:blipFill>
        <p:spPr>
          <a:xfrm>
            <a:off x="569494" y="5776008"/>
            <a:ext cx="969818" cy="766618"/>
          </a:xfrm>
          <a:prstGeom prst="rect">
            <a:avLst/>
          </a:prstGeom>
        </p:spPr>
      </p:pic>
      <p:sp>
        <p:nvSpPr>
          <p:cNvPr id="21" name="正方形/長方形 20"/>
          <p:cNvSpPr/>
          <p:nvPr/>
        </p:nvSpPr>
        <p:spPr>
          <a:xfrm>
            <a:off x="1717964" y="5776008"/>
            <a:ext cx="969818" cy="7666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cxnSp>
        <p:nvCxnSpPr>
          <p:cNvPr id="23" name="直線矢印コネクタ 22"/>
          <p:cNvCxnSpPr/>
          <p:nvPr/>
        </p:nvCxnSpPr>
        <p:spPr>
          <a:xfrm>
            <a:off x="1539312" y="6140845"/>
            <a:ext cx="1300855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25"/>
          <p:cNvSpPr txBox="1"/>
          <p:nvPr/>
        </p:nvSpPr>
        <p:spPr>
          <a:xfrm>
            <a:off x="2939532" y="5533036"/>
            <a:ext cx="772969" cy="307777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system</a:t>
            </a:r>
            <a:endParaRPr kumimoji="1" lang="ja-JP" altLang="en-US" sz="1400" dirty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745822" y="5539531"/>
            <a:ext cx="8835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camera</a:t>
            </a:r>
            <a:endParaRPr kumimoji="1" lang="ja-JP" altLang="en-US" sz="1600" dirty="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4032490" y="5878085"/>
            <a:ext cx="10217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/>
              <a:t>monitor</a:t>
            </a:r>
            <a:endParaRPr kumimoji="1" lang="ja-JP" altLang="en-US" sz="1600" dirty="0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2442521" y="4378649"/>
            <a:ext cx="1531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Components</a:t>
            </a:r>
            <a:endParaRPr kumimoji="1" lang="ja-JP" altLang="en-US" dirty="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7480359" y="4344368"/>
            <a:ext cx="747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Parts</a:t>
            </a:r>
            <a:endParaRPr kumimoji="1" lang="ja-JP" altLang="en-US" dirty="0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10293347" y="4313491"/>
            <a:ext cx="747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Parts</a:t>
            </a:r>
            <a:endParaRPr kumimoji="1" lang="ja-JP" altLang="en-US" dirty="0"/>
          </a:p>
        </p:txBody>
      </p:sp>
      <p:cxnSp>
        <p:nvCxnSpPr>
          <p:cNvPr id="3" name="直線矢印コネクタ 2"/>
          <p:cNvCxnSpPr/>
          <p:nvPr/>
        </p:nvCxnSpPr>
        <p:spPr>
          <a:xfrm flipH="1">
            <a:off x="9681411" y="2334126"/>
            <a:ext cx="513346" cy="26068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/>
          <p:cNvCxnSpPr/>
          <p:nvPr/>
        </p:nvCxnSpPr>
        <p:spPr>
          <a:xfrm flipH="1">
            <a:off x="7549239" y="2497106"/>
            <a:ext cx="840782" cy="25434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テキスト ボックス 23"/>
          <p:cNvSpPr txBox="1"/>
          <p:nvPr/>
        </p:nvSpPr>
        <p:spPr>
          <a:xfrm>
            <a:off x="1539312" y="4403922"/>
            <a:ext cx="907621" cy="2616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100" dirty="0" smtClean="0"/>
              <a:t>R158 Easy!</a:t>
            </a:r>
            <a:endParaRPr kumimoji="1" lang="ja-JP" altLang="en-US" sz="11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7618119" y="2137975"/>
            <a:ext cx="4320118" cy="584775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/>
              <a:t>Standard : Components</a:t>
            </a:r>
          </a:p>
          <a:p>
            <a:r>
              <a:rPr lang="en-US" altLang="ja-JP" sz="1600" dirty="0"/>
              <a:t>Non Standard(Depend on </a:t>
            </a:r>
            <a:r>
              <a:rPr lang="en-US" altLang="ja-JP" sz="1600" dirty="0" smtClean="0"/>
              <a:t>Vehicle) : STU</a:t>
            </a:r>
            <a:r>
              <a:rPr kumimoji="1" lang="en-US" altLang="ja-JP" sz="1600" dirty="0" smtClean="0"/>
              <a:t>??</a:t>
            </a:r>
            <a:endParaRPr kumimoji="1"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794925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</TotalTime>
  <Words>88</Words>
  <Application>Microsoft Office PowerPoint</Application>
  <PresentationFormat>ワイド画面</PresentationFormat>
  <Paragraphs>25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游ゴシック</vt:lpstr>
      <vt:lpstr>游ゴシック Light</vt:lpstr>
      <vt:lpstr>Arial</vt:lpstr>
      <vt:lpstr>Times New Roman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岡本 斉</dc:creator>
  <cp:lastModifiedBy>岡本 斉</cp:lastModifiedBy>
  <cp:revision>30</cp:revision>
  <dcterms:created xsi:type="dcterms:W3CDTF">2025-05-12T00:15:38Z</dcterms:created>
  <dcterms:modified xsi:type="dcterms:W3CDTF">2025-05-15T02:07:56Z</dcterms:modified>
</cp:coreProperties>
</file>