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handoutMasterIdLst>
    <p:handoutMasterId r:id="rId14"/>
  </p:handoutMasterIdLst>
  <p:sldIdLst>
    <p:sldId id="256" r:id="rId2"/>
    <p:sldId id="16767236" r:id="rId3"/>
    <p:sldId id="16767237" r:id="rId4"/>
    <p:sldId id="16767238" r:id="rId5"/>
    <p:sldId id="16767239" r:id="rId6"/>
    <p:sldId id="16767240" r:id="rId7"/>
    <p:sldId id="16767241" r:id="rId8"/>
    <p:sldId id="16767242" r:id="rId9"/>
    <p:sldId id="16767243" r:id="rId10"/>
    <p:sldId id="16767244" r:id="rId11"/>
    <p:sldId id="259" r:id="rId12"/>
  </p:sldIdLst>
  <p:sldSz cx="12192000" cy="6858000"/>
  <p:notesSz cx="6858000" cy="9144000"/>
  <p:custDataLst>
    <p:tags r:id="rId1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3" clrIdx="0"/>
  <p:cmAuthor id="307" name="未知用户52" initials="未" lastIdx="1" clrIdx="0"/>
  <p:cmAuthor id="1" name="yehuimei" initials="y" lastIdx="2" clrIdx="0"/>
  <p:cmAuthor id="308" name="MA15" initials="M" lastIdx="1" clrIdx="0"/>
  <p:cmAuthor id="2" name="FBS" initials="F" lastIdx="1" clrIdx="1"/>
  <p:cmAuthor id="309" name="未知用户53" initials="未" lastIdx="10" clrIdx="0"/>
  <p:cmAuthor id="3" name="hr" initials="h" lastIdx="1" clrIdx="2"/>
  <p:cmAuthor id="310" name="未知用户96" initials="未" lastIdx="1" clrIdx="0"/>
  <p:cmAuthor id="4" name="ZhangJingee@outlook.com" initials="Z" lastIdx="9" clrIdx="3"/>
  <p:cmAuthor id="311" name="未知用户48" initials="未" lastIdx="1" clrIdx="0"/>
  <p:cmAuthor id="5" name="魏 岩" initials="魏" lastIdx="3" clrIdx="4"/>
  <p:cmAuthor id="312" name="未知用户97" initials="未" lastIdx="2" clrIdx="0"/>
  <p:cmAuthor id="6" name="张妍" initials="张" lastIdx="5" clrIdx="0"/>
  <p:cmAuthor id="313" name="未知用户40" initials="未" lastIdx="5" clrIdx="1"/>
  <p:cmAuthor id="7" name="董苗苗" initials="董" lastIdx="0" clrIdx="1"/>
  <p:cmAuthor id="314" name="未知用户43" initials="未" lastIdx="1" clrIdx="0"/>
  <p:cmAuthor id="8" name="yangkaixin" initials="y" lastIdx="2" clrIdx="7"/>
  <p:cmAuthor id="315" name="未知用户100" initials="未" lastIdx="1" clrIdx="0"/>
  <p:cmAuthor id="9" name="LENOVO" initials="L" lastIdx="1" clrIdx="8"/>
  <p:cmAuthor id="316" name="未知用户101" initials="未" lastIdx="1" clrIdx="0"/>
  <p:cmAuthor id="10" name="Sylvia W" initials="SW" lastIdx="1" clrIdx="9"/>
  <p:cmAuthor id="317" name="WY" initials="W" lastIdx="1" clrIdx="316"/>
  <p:cmAuthor id="11" name="ADC" initials="1" lastIdx="1" clrIdx="10"/>
  <p:cmAuthor id="318" name="鲍越" initials="鲍" lastIdx="1" clrIdx="317"/>
  <p:cmAuthor id="12" name="赵志成" initials="赵志成" lastIdx="5" clrIdx="11"/>
  <p:cmAuthor id="319" name="田晓笛" initials="田" lastIdx="3" clrIdx="318"/>
  <p:cmAuthor id="13" name="黄哲" initials="MeMeX" lastIdx="3" clrIdx="12"/>
  <p:cmAuthor id="320" name="秦志嫒" initials="秦" lastIdx="1" clrIdx="319"/>
  <p:cmAuthor id="14" name="杜志彬" initials="杜" lastIdx="3" clrIdx="13"/>
  <p:cmAuthor id="15" name="c" initials="c" lastIdx="1" clrIdx="14"/>
  <p:cmAuthor id="16" name="边" initials="边" lastIdx="2" clrIdx="15"/>
  <p:cmAuthor id="323" name="shaoxuebin" initials="8" lastIdx="1" clrIdx="322"/>
  <p:cmAuthor id="17" name="未知用户32" initials="未" lastIdx="1" clrIdx="0"/>
  <p:cmAuthor id="18" name="未知用户33" initials="未" lastIdx="1" clrIdx="0"/>
  <p:cmAuthor id="19" name="未知用户34" initials="未" lastIdx="2" clrIdx="0"/>
  <p:cmAuthor id="20" name="未知用户42" initials="未" lastIdx="1" clrIdx="0"/>
  <p:cmAuthor id="21" name="未知的使用者109" initials="未" lastIdx="5" clrIdx="1"/>
  <p:cmAuthor id="22" name="未知的使用者122" initials="未" lastIdx="1" clrIdx="0"/>
  <p:cmAuthor id="23" name="未知的使用者123" initials="未" lastIdx="8" clrIdx="0"/>
  <p:cmAuthor id="26" name="未知用户38" initials="未" lastIdx="8" clrIdx="0"/>
  <p:cmAuthor id="27" name="rita" initials="r" lastIdx="1" clrIdx="1"/>
  <p:cmAuthor id="28" name="未知用户77" initials="未" lastIdx="8" clrIdx="0"/>
  <p:cmAuthor id="29" name="Neno Loje" initials="N" lastIdx="1" clrIdx="0"/>
  <p:cmAuthor id="30" name="未知用户78" initials="未" lastIdx="8" clrIdx="0"/>
  <p:cmAuthor id="31" name="Unknown User1" initials="U" lastIdx="1" clrIdx="0"/>
  <p:cmAuthor id="32" name="未知用户79" initials="未" lastIdx="1" clrIdx="0"/>
  <p:cmAuthor id="33" name="Admin" initials="A" lastIdx="1" clrIdx="2"/>
  <p:cmAuthor id="34" name="未知用户80" initials="未" lastIdx="1" clrIdx="0"/>
  <p:cmAuthor id="35" name="Charley" initials="C" lastIdx="1" clrIdx="0"/>
  <p:cmAuthor id="36" name="Harry xu" initials="H" lastIdx="1" clrIdx="0"/>
  <p:cmAuthor id="37" name="Cindy-NB" initials="C" lastIdx="1" clrIdx="0"/>
  <p:cmAuthor id="38" name="未知用户4" initials="未" lastIdx="1" clrIdx="0"/>
  <p:cmAuthor id="39" name="未知的使用者4" initials="未" lastIdx="1" clrIdx="0"/>
  <p:cmAuthor id="40" name="未知的使用者5" initials="未" lastIdx="10" clrIdx="0"/>
  <p:cmAuthor id="41" name="未知的使用者6" initials="未" lastIdx="1" clrIdx="0"/>
  <p:cmAuthor id="42" name="guocc" initials="g" lastIdx="1" clrIdx="1"/>
  <p:cmAuthor id="43" name="x230" initials="x" lastIdx="1" clrIdx="0"/>
  <p:cmAuthor id="44" name="sharon" initials="s" lastIdx="1" clrIdx="84"/>
  <p:cmAuthor id="45" name="未知的使用者51" initials="未" lastIdx="10" clrIdx="0"/>
  <p:cmAuthor id="46" name="未知的使用者2" initials="未" lastIdx="1" clrIdx="0"/>
  <p:cmAuthor id="47" name="August" initials="A" lastIdx="1" clrIdx="0"/>
  <p:cmAuthor id="48" name="仝德志" initials="仝" lastIdx="1" clrIdx="0"/>
  <p:cmAuthor id="49" name="未知的使用者19" initials="未" lastIdx="8" clrIdx="0"/>
  <p:cmAuthor id="50" name="未知的使用者20" initials="未" lastIdx="1" clrIdx="0"/>
  <p:cmAuthor id="51" name="未知的使用者21" initials="未" lastIdx="1" clrIdx="0"/>
  <p:cmAuthor id="191251535" name="沈霄雷" initials="沈" lastIdx="833089" clrIdx="0"/>
  <p:cmAuthor id="52" name="未知的使用者17" initials="未" lastIdx="8" clrIdx="0"/>
  <p:cmAuthor id="53" name="未知的使用者18" initials="未" lastIdx="1" clrIdx="0"/>
  <p:cmAuthor id="54" name="未知的使用者15" initials="未" lastIdx="1" clrIdx="0"/>
  <p:cmAuthor id="55" name="raymond luan" initials="r" lastIdx="0" clrIdx="0"/>
  <p:cmAuthor id="56" name="alpha" initials="a" lastIdx="1" clrIdx="0"/>
  <p:cmAuthor id="57" name="luxu" initials="l" lastIdx="22" clrIdx="0"/>
  <p:cmAuthor id="58" name="未知用户37" initials="未" lastIdx="1" clrIdx="0"/>
  <p:cmAuthor id="59" name="RS001" initials="R" lastIdx="8" clrIdx="0"/>
  <p:cmAuthor id="60" name="Unknown User22" initials="U" lastIdx="1" clrIdx="0"/>
  <p:cmAuthor id="61" name="jet" initials="j" lastIdx="1" clrIdx="0"/>
  <p:cmAuthor id="62" name="Unknown User23" initials="U" lastIdx="1" clrIdx="0"/>
  <p:cmAuthor id="63" name="PC" initials="P" lastIdx="4" clrIdx="0"/>
  <p:cmAuthor id="64" name="未知的使用者75" initials="未" lastIdx="1" clrIdx="0"/>
  <p:cmAuthor id="65" name="未知的使用者169" initials="未" lastIdx="1" clrIdx="0"/>
  <p:cmAuthor id="66" name="未知的使用者77" initials="未" lastIdx="1" clrIdx="0"/>
  <p:cmAuthor id="67" name="未知的使用者183" initials="未" lastIdx="5" clrIdx="1"/>
  <p:cmAuthor id="68" name="未知的使用者92" initials="未" lastIdx="1" clrIdx="0"/>
  <p:cmAuthor id="69" name="未知的使用者182" initials="未" lastIdx="1" clrIdx="1"/>
  <p:cmAuthor id="70" name="未知的使用者78" initials="未" lastIdx="5" clrIdx="1"/>
  <p:cmAuthor id="71" name="未知的使用者173" initials="未" lastIdx="1" clrIdx="0"/>
  <p:cmAuthor id="72" name="未知用户3" initials="未" lastIdx="1" clrIdx="0"/>
  <p:cmAuthor id="73" name="未知的使用者161" initials="未" lastIdx="1" clrIdx="0"/>
  <p:cmAuthor id="74" name="未知的使用者79" initials="未" lastIdx="0" clrIdx="1"/>
  <p:cmAuthor id="76" name="未知的使用者162" initials="未" lastIdx="1" clrIdx="0"/>
  <p:cmAuthor id="77" name="未知的使用者80" initials="未" lastIdx="0" clrIdx="0"/>
  <p:cmAuthor id="78" name="未知的使用者152" initials="未" lastIdx="1" clrIdx="0"/>
  <p:cmAuthor id="79" name="未知用户51" initials="未" lastIdx="1" clrIdx="1"/>
  <p:cmAuthor id="80" name="未知的使用者184" initials="未" lastIdx="8" clrIdx="0"/>
  <p:cmAuthor id="81" name="未知的使用者82" initials="未" lastIdx="1" clrIdx="0"/>
  <p:cmAuthor id="82" name="未知的使用者185" initials="未" lastIdx="10" clrIdx="0"/>
  <p:cmAuthor id="83" name="未知的使用者186" initials="未" lastIdx="1" clrIdx="0"/>
  <p:cmAuthor id="84" name="未知的使用者83" initials="未" lastIdx="1" clrIdx="0"/>
  <p:cmAuthor id="85" name="未知的使用者175" initials="未" lastIdx="8" clrIdx="0"/>
  <p:cmAuthor id="86" name="未知的使用者118" initials="未" lastIdx="1" clrIdx="0"/>
  <p:cmAuthor id="87" name="未知的使用者84" initials="未" lastIdx="1" clrIdx="1"/>
  <p:cmAuthor id="88" name="未知的使用者187" initials="未" lastIdx="1" clrIdx="0"/>
  <p:cmAuthor id="89" name="未知的使用者70" initials="未" lastIdx="1" clrIdx="0"/>
  <p:cmAuthor id="90" name="未知的使用者178" initials="未" lastIdx="1" clrIdx="0"/>
  <p:cmAuthor id="91" name="未知的使用者85" initials="未" lastIdx="1" clrIdx="0"/>
  <p:cmAuthor id="92" name="未知的使用者179" initials="未" lastIdx="1" clrIdx="0"/>
  <p:cmAuthor id="93" name="未知的使用者40" initials="未" lastIdx="1" clrIdx="0"/>
  <p:cmAuthor id="94" name="未知的使用者180" initials="未" lastIdx="2" clrIdx="0"/>
  <p:cmAuthor id="95" name="未知的使用者87" initials="未" lastIdx="1" clrIdx="0"/>
  <p:cmAuthor id="96" name="未知的使用者181" initials="未" lastIdx="7" clrIdx="1"/>
  <p:cmAuthor id="97" name="曾红" initials="曾" lastIdx="0" clrIdx="0"/>
  <p:cmAuthor id="98" name="未知的使用者170" initials="未" lastIdx="43" clrIdx="1"/>
  <p:cmAuthor id="99" name="未知的使用者90" initials="未" lastIdx="8" clrIdx="0"/>
  <p:cmAuthor id="100" name="未知的使用者29" initials="未" lastIdx="1" clrIdx="0"/>
  <p:cmAuthor id="101" name="未知的使用者91" initials="未" lastIdx="1" clrIdx="0"/>
  <p:cmAuthor id="102" name="未知的使用者98" initials="未" lastIdx="1" clrIdx="0"/>
  <p:cmAuthor id="103" name="CHRISYU" initials="C" lastIdx="1" clrIdx="0"/>
  <p:cmAuthor id="104" name="未知的使用者113" initials="未" lastIdx="1" clrIdx="2"/>
  <p:cmAuthor id="105" name="liucunri" initials="l" lastIdx="1" clrIdx="0"/>
  <p:cmAuthor id="106" name="未知用户9" initials="未" lastIdx="1" clrIdx="0"/>
  <p:cmAuthor id="107" name="Unknown User48" initials="U" lastIdx="8" clrIdx="0"/>
  <p:cmAuthor id="108" name="未知用户103" initials="未" lastIdx="1" clrIdx="0"/>
  <p:cmAuthor id="109" name="Unknown User52" initials="U" lastIdx="1" clrIdx="0"/>
  <p:cmAuthor id="110" name="未知的使用者42" initials="未" lastIdx="1" clrIdx="0"/>
  <p:cmAuthor id="111" name="Unknown User50" initials="U" lastIdx="1" clrIdx="0"/>
  <p:cmAuthor id="112" name="未知的使用者120" initials="未" lastIdx="1" clrIdx="0"/>
  <p:cmAuthor id="113" name="px" initials="p" lastIdx="3" clrIdx="1"/>
  <p:cmAuthor id="114" name="Sky123.Org" initials="S" lastIdx="1" clrIdx="0"/>
  <p:cmAuthor id="115" name="elfinhsu" initials="e" lastIdx="1" clrIdx="0"/>
  <p:cmAuthor id="116" name="微软用户" initials="微" lastIdx="1" clrIdx="0"/>
  <p:cmAuthor id="117" name="未知的使用者73" initials="未" lastIdx="1" clrIdx="0"/>
  <p:cmAuthor id="118" name="未知的使用者24" initials="未" lastIdx="8" clrIdx="0"/>
  <p:cmAuthor id="119" name="未知用户16" initials="未" lastIdx="1" clrIdx="0"/>
  <p:cmAuthor id="120" name="Mary Feil-Jacobs" initials="M" lastIdx="43" clrIdx="1"/>
  <p:cmAuthor id="121" name="LiuHui" initials="L" lastIdx="1" clrIdx="0"/>
  <p:cmAuthor id="122" name="未知的使用者45" initials="未" lastIdx="1" clrIdx="0"/>
  <p:cmAuthor id="123" name="王鹏凯" initials="王" lastIdx="1" clrIdx="0"/>
  <p:cmAuthor id="124" name="未知用户104" initials="未" lastIdx="1" clrIdx="0"/>
  <p:cmAuthor id="125" name="未知用户5" initials="未" lastIdx="1" clrIdx="0"/>
  <p:cmAuthor id="126" name="未知的使用者10" initials="未" lastIdx="3" clrIdx="1"/>
  <p:cmAuthor id="127" name="未知的使用者93" initials="未" lastIdx="1" clrIdx="1"/>
  <p:cmAuthor id="128" name="LeeElva" initials="L" lastIdx="1" clrIdx="0"/>
  <p:cmAuthor id="129" name="未知用户99" initials="未" lastIdx="1" clrIdx="2"/>
  <p:cmAuthor id="130" name="未知的使用者34" initials="未" lastIdx="1" clrIdx="0"/>
  <p:cmAuthor id="131" name="未知的使用者115" initials="未" lastIdx="1" clrIdx="1"/>
  <p:cmAuthor id="132" name="未知用户57" initials="未" lastIdx="1" clrIdx="0"/>
  <p:cmAuthor id="133" name="lianghb" initials="l" lastIdx="19" clrIdx="0"/>
  <p:cmAuthor id="134" name="未知用户17" initials="未" lastIdx="0" clrIdx="1"/>
  <p:cmAuthor id="135" name="Deanna Schuler (Bookey Consulting)" initials="D" lastIdx="2" clrIdx="0"/>
  <p:cmAuthor id="136" name="未知的使用者57" initials="未" lastIdx="1" clrIdx="0"/>
  <p:cmAuthor id="137" name="未知的使用者16" initials="未" lastIdx="6" clrIdx="0"/>
  <p:cmAuthor id="138" name="未知的使用者35" initials="未" lastIdx="1" clrIdx="0"/>
  <p:cmAuthor id="139" name="未知用户102" initials="未" lastIdx="1" clrIdx="1"/>
  <p:cmAuthor id="140" name="maxine" initials="m" lastIdx="0" clrIdx="0"/>
  <p:cmAuthor id="141" name="未知的使用者121" initials="未" lastIdx="1" clrIdx="1"/>
  <p:cmAuthor id="142" name="未知的使用者12" initials="未" lastIdx="1" clrIdx="0"/>
  <p:cmAuthor id="143" name="周元元" initials="周" lastIdx="5" clrIdx="0"/>
  <p:cmAuthor id="144" name="未知的使用者27" initials="未" lastIdx="8" clrIdx="0"/>
  <p:cmAuthor id="145" name="未知的使用者30" initials="未" lastIdx="8" clrIdx="0"/>
  <p:cmAuthor id="146" name="未知的使用者53" initials="未" lastIdx="1" clrIdx="0"/>
  <p:cmAuthor id="147" name="未知用户58" initials="未" lastIdx="5" clrIdx="1"/>
  <p:cmAuthor id="148" name="未知的使用者25" initials="未" lastIdx="1" clrIdx="0"/>
  <p:cmAuthor id="149" name="liupeng" initials="l" lastIdx="1" clrIdx="1"/>
  <p:cmAuthor id="150" name="未知用户24" initials="未" lastIdx="1" clrIdx="0"/>
  <p:cmAuthor id="151" name="AbuSina" initials="A" lastIdx="2" clrIdx="0"/>
  <p:cmAuthor id="152" name="hl sun" initials="h" lastIdx="1" clrIdx="0"/>
  <p:cmAuthor id="153" name="未知的使用者94" initials="未" lastIdx="1" clrIdx="2"/>
  <p:cmAuthor id="154" name="未知用户66" initials="未" lastIdx="1" clrIdx="0"/>
  <p:cmAuthor id="155" name="未知用户19" initials="未" lastIdx="1" clrIdx="0"/>
  <p:cmAuthor id="156" name="周宏達JerryChou" initials="周" lastIdx="6" clrIdx="2"/>
  <p:cmAuthor id="157" name="未知用户7" initials="未" lastIdx="1" clrIdx="0"/>
  <p:cmAuthor id="158" name="未知的使用者56" initials="未" lastIdx="1" clrIdx="0"/>
  <p:cmAuthor id="159" name="未知的使用者119" initials="未" lastIdx="1" clrIdx="2"/>
  <p:cmAuthor id="160" name="未知用户59" initials="未" lastIdx="0" clrIdx="1"/>
  <p:cmAuthor id="161" name="未知的使用者22" initials="未" lastIdx="8" clrIdx="0"/>
  <p:cmAuthor id="162" name="未知的使用者103" initials="未" lastIdx="8" clrIdx="0"/>
  <p:cmAuthor id="163" name="Wenwen" initials="W" lastIdx="1" clrIdx="1"/>
  <p:cmAuthor id="164" name="未知的使用者117" initials="未" lastIdx="1" clrIdx="0"/>
  <p:cmAuthor id="165" name="未知的使用者33" initials="未" lastIdx="1" clrIdx="0"/>
  <p:cmAuthor id="166" name="未知的使用者28" initials="未" lastIdx="1" clrIdx="0"/>
  <p:cmAuthor id="167" name="未知用户67" initials="未" lastIdx="1" clrIdx="0"/>
  <p:cmAuthor id="168" name="未知用户114" initials="未" lastIdx="1" clrIdx="0"/>
  <p:cmAuthor id="169" name="未知用户18" initials="未" lastIdx="10" clrIdx="0"/>
  <p:cmAuthor id="170" name="未知的使用者67" initials="未" lastIdx="1" clrIdx="0"/>
  <p:cmAuthor id="171" name="未知的使用者46" initials="未" lastIdx="1" clrIdx="1"/>
  <p:cmAuthor id="172" name="未知的使用者26" initials="未" lastIdx="1" clrIdx="0"/>
  <p:cmAuthor id="173" name="未知的使用者43" initials="未" lastIdx="1" clrIdx="0"/>
  <p:cmAuthor id="174" name="未知的使用者9" initials="未" lastIdx="1" clrIdx="0"/>
  <p:cmAuthor id="175" name="未知用户62" initials="未" lastIdx="1" clrIdx="1"/>
  <p:cmAuthor id="176" name="yuanzh" initials="y" lastIdx="1" clrIdx="1"/>
  <p:cmAuthor id="177" name="不明使用者57" initials="不" lastIdx="1" clrIdx="0"/>
  <p:cmAuthor id="178" name="未知用户108" initials="未" lastIdx="1" clrIdx="0"/>
  <p:cmAuthor id="179" name="未知的使用者110" initials="未" lastIdx="1" clrIdx="0"/>
  <p:cmAuthor id="180" name="linyd" initials="l" lastIdx="3" clrIdx="1"/>
  <p:cmAuthor id="181" name="未知用户8" initials="未" lastIdx="1" clrIdx="0"/>
  <p:cmAuthor id="182" name="未知的使用者31" initials="未" lastIdx="1" clrIdx="0"/>
  <p:cmAuthor id="183" name="未知用户81" initials="未" lastIdx="1" clrIdx="0"/>
  <p:cmAuthor id="184" name="未知用户115" initials="未" lastIdx="1" clrIdx="0"/>
  <p:cmAuthor id="185" name="未知用户21" initials="未" lastIdx="1" clrIdx="0"/>
  <p:cmAuthor id="186" name="未知的使用者68" initials="未" lastIdx="1" clrIdx="0"/>
  <p:cmAuthor id="187" name="mm" initials="m" lastIdx="1" clrIdx="0"/>
  <p:cmAuthor id="188" name="未知用户15" initials="未" lastIdx="1" clrIdx="0"/>
  <p:cmAuthor id="189" name="朱晓瑜" initials="朱" lastIdx="54" clrIdx="0"/>
  <p:cmAuthor id="190" name="不明使用者20" initials="不" lastIdx="1" clrIdx="0"/>
  <p:cmAuthor id="191" name="未知用户82" initials="未" lastIdx="1" clrIdx="0"/>
  <p:cmAuthor id="192" name="未知的使用者7" initials="未" lastIdx="2" clrIdx="0"/>
  <p:cmAuthor id="193" name="未知用户6" initials="未" lastIdx="8" clrIdx="0"/>
  <p:cmAuthor id="194" name="未知的使用者55" initials="未" lastIdx="1" clrIdx="0"/>
  <p:cmAuthor id="195" name="未知的使用者111" initials="未" lastIdx="1" clrIdx="0"/>
  <p:cmAuthor id="196" name="未知的使用者50" initials="未" lastIdx="1" clrIdx="0"/>
  <p:cmAuthor id="197" name="未知的使用者11" initials="未" lastIdx="1" clrIdx="0"/>
  <p:cmAuthor id="198" name="未知用户47" initials="未" lastIdx="6" clrIdx="0"/>
  <p:cmAuthor id="199" name="未知用户116" initials="未" lastIdx="1" clrIdx="1"/>
  <p:cmAuthor id="200" name="未知的使用者69" initials="未" lastIdx="1" clrIdx="1"/>
  <p:cmAuthor id="201" name="未知的使用者112" initials="未" lastIdx="1" clrIdx="1"/>
  <p:cmAuthor id="202" name="Kevin Hu" initials="K" lastIdx="1" clrIdx="0"/>
  <p:cmAuthor id="203" name="未知的使用者38" initials="未" lastIdx="1" clrIdx="0"/>
  <p:cmAuthor id="204" name="唐可欣" initials="唐" lastIdx="1" clrIdx="0"/>
  <p:cmAuthor id="205" name="未知的使用者8" initials="未" lastIdx="1" clrIdx="0"/>
  <p:cmAuthor id="206" name="不明使用者56" initials="不" lastIdx="1" clrIdx="0"/>
  <p:cmAuthor id="207" name="P00035_jeremy" initials="P" lastIdx="1" clrIdx="0"/>
  <p:cmAuthor id="208" name="Unknown User7" initials="U" lastIdx="1" clrIdx="0"/>
  <p:cmAuthor id="209" name="muzi wei" initials="m" lastIdx="1" clrIdx="0"/>
  <p:cmAuthor id="210" name="未知的使用者41" initials="未" lastIdx="1" clrIdx="0"/>
  <p:cmAuthor id="211" name="未知的使用者13" initials="未" lastIdx="1" clrIdx="0"/>
  <p:cmAuthor id="212" name="djj" initials="d" lastIdx="2" clrIdx="0"/>
  <p:cmAuthor id="213" name="未知用户117" initials="未" lastIdx="1" clrIdx="2"/>
  <p:cmAuthor id="214" name="Saku Uchikawa" initials="S" lastIdx="11" clrIdx="0"/>
  <p:cmAuthor id="215" name="未知用户13" initials="未" lastIdx="1" clrIdx="0"/>
  <p:cmAuthor id="216" name="不明使用者21" initials="不" lastIdx="1" clrIdx="0"/>
  <p:cmAuthor id="217" name="YUMINGNJ" initials="Y" lastIdx="3" clrIdx="0"/>
  <p:cmAuthor id="218" name="未知的使用者52" initials="未" lastIdx="1" clrIdx="1"/>
  <p:cmAuthor id="219" name="未知用户109" initials="未" lastIdx="1" clrIdx="1"/>
  <p:cmAuthor id="220" name="thomas" initials="t" lastIdx="1" clrIdx="49"/>
  <p:cmAuthor id="221" name="未知的使用者3" initials="未" lastIdx="7" clrIdx="1"/>
  <p:cmAuthor id="222" name="未知用户14" initials="未" lastIdx="1" clrIdx="0"/>
  <p:cmAuthor id="223" name="未知用户98" initials="未" lastIdx="1" clrIdx="2"/>
  <p:cmAuthor id="224" name="Windows 用户" initials="W" lastIdx="1" clrIdx="0"/>
  <p:cmAuthor id="225" name="未知用户83" initials="未" lastIdx="1" clrIdx="1"/>
  <p:cmAuthor id="226" name="未知用户61" initials="未" lastIdx="8" clrIdx="0"/>
  <p:cmAuthor id="227" name="張秀娟" initials="張" lastIdx="1" clrIdx="2"/>
  <p:cmAuthor id="228" name="Jason Wang" initials="J" lastIdx="1" clrIdx="0"/>
  <p:cmAuthor id="229" name="不明使用者18" initials="不" lastIdx="0" clrIdx="1"/>
  <p:cmAuthor id="230" name="未知的使用者72" initials="未" lastIdx="1" clrIdx="0"/>
  <p:cmAuthor id="231" name="未知的使用者48" initials="未" lastIdx="1" clrIdx="0"/>
  <p:cmAuthor id="232" name="未知的使用者104" initials="未" lastIdx="1" clrIdx="0"/>
  <p:cmAuthor id="233" name="未知用户60" initials="未" lastIdx="1" clrIdx="0"/>
  <p:cmAuthor id="234" name="Shawna Strickland" initials="S" lastIdx="2" clrIdx="0"/>
  <p:cmAuthor id="235" name="未知的使用者36" initials="未" lastIdx="3" clrIdx="1"/>
  <p:cmAuthor id="236" name="Daniel Wuu" initials="D" lastIdx="1" clrIdx="0"/>
  <p:cmAuthor id="237" name="未知用户56" initials="未" lastIdx="1" clrIdx="0"/>
  <p:cmAuthor id="238" name="未知的使用者14" initials="未" lastIdx="2" clrIdx="0"/>
  <p:cmAuthor id="239" name="Ashley Eberenz" initials="A" lastIdx="7" clrIdx="1"/>
  <p:cmAuthor id="240" name="不明使用者19" initials="不" lastIdx="1" clrIdx="0"/>
  <p:cmAuthor id="241" name="qiantong" initials="q" lastIdx="3" clrIdx="1"/>
  <p:cmAuthor id="242" name="未知的使用者74" initials="未" lastIdx="1" clrIdx="0"/>
  <p:cmAuthor id="243" name="未知的使用者23" initials="未" lastIdx="1" clrIdx="0"/>
  <p:cmAuthor id="244" name="未知的使用者1" initials="未" lastIdx="8" clrIdx="0"/>
  <p:cmAuthor id="245" name="116304" initials="1" lastIdx="1" clrIdx="1"/>
  <p:cmAuthor id="246" name="R affer" initials="R" lastIdx="1" clrIdx="0"/>
  <p:cmAuthor id="247" name="qihua-DCMS" initials="q" lastIdx="0" clrIdx="0"/>
  <p:cmAuthor id="248" name="未知用户55" initials="未" lastIdx="1" clrIdx="0"/>
  <p:cmAuthor id="249" name="未知的使用者95" initials="未" lastIdx="1" clrIdx="0"/>
  <p:cmAuthor id="250" name="未知的使用者32" initials="未" lastIdx="1" clrIdx="0"/>
  <p:cmAuthor id="251" name="未知的使用者49" initials="未" lastIdx="1" clrIdx="0"/>
  <p:cmAuthor id="252" name="yuexuejun" initials="y" lastIdx="3" clrIdx="0"/>
  <p:cmAuthor id="253" name="未知的使用者71" initials="未" lastIdx="1" clrIdx="1"/>
  <p:cmAuthor id="254" name="未知的使用者105" initials="未" lastIdx="1" clrIdx="0"/>
  <p:cmAuthor id="255" name="Unknown User70" initials="U" lastIdx="1" clrIdx="0"/>
  <p:cmAuthor id="256" name="clinchen" initials="c" lastIdx="0" clrIdx="1"/>
  <p:cmAuthor id="257" name="未知用户23" initials="未" lastIdx="1" clrIdx="0"/>
  <p:cmAuthor id="258" name="hanjuncompany" initials="h" lastIdx="1" clrIdx="0"/>
  <p:cmAuthor id="259" name="kathy chen" initials="k" lastIdx="3" clrIdx="0"/>
  <p:cmAuthor id="260" name="未知的使用者63" initials="未" lastIdx="1" clrIdx="0"/>
  <p:cmAuthor id="261" name="未知的使用者64" initials="未" lastIdx="3" clrIdx="1"/>
  <p:cmAuthor id="262" name="未知的使用者47" initials="未" lastIdx="1" clrIdx="0"/>
  <p:cmAuthor id="263" name="未知的使用者60" initials="未" lastIdx="8" clrIdx="0"/>
  <p:cmAuthor id="264" name="未知的使用者59" initials="未" lastIdx="1" clrIdx="0"/>
  <p:cmAuthor id="265" name="未知的使用者54" initials="未" lastIdx="1" clrIdx="0"/>
  <p:cmAuthor id="266" name="未知的使用者66" initials="未" lastIdx="8" clrIdx="0"/>
  <p:cmAuthor id="267" name="未知的使用者65" initials="未" lastIdx="1" clrIdx="0"/>
  <p:cmAuthor id="268" name="未知的使用者106" initials="未" lastIdx="3" clrIdx="1"/>
  <p:cmAuthor id="269" name="未知的使用者107" initials="未" lastIdx="1" clrIdx="1"/>
  <p:cmAuthor id="270" name="未知的使用者108" initials="未" lastIdx="1" clrIdx="0"/>
  <p:cmAuthor id="271" name="未知的使用者86" initials="未" lastIdx="1" clrIdx="0"/>
  <p:cmAuthor id="272" name="未知的使用者116" initials="未" lastIdx="1" clrIdx="1"/>
  <p:cmAuthor id="273" name="未知的使用者44" initials="未" lastIdx="1" clrIdx="0"/>
  <p:cmAuthor id="274" name="未知的使用者37" initials="未" lastIdx="1" clrIdx="0"/>
  <p:cmAuthor id="275" name="未知的使用者126" initials="未" lastIdx="1" clrIdx="0"/>
  <p:cmAuthor id="276" name="未知的使用者127" initials="未" lastIdx="3" clrIdx="1"/>
  <p:cmAuthor id="277" name="未知的使用者128" initials="未" lastIdx="1" clrIdx="1"/>
  <p:cmAuthor id="278" name="未知的使用者124" initials="未" lastIdx="1" clrIdx="0"/>
  <p:cmAuthor id="279" name="未知的使用者125" initials="未" lastIdx="1" clrIdx="0"/>
  <p:cmAuthor id="280" name="Sara Chen" initials="S" lastIdx="1" clrIdx="0"/>
  <p:cmAuthor id="281" name="huang gerrard" initials="h" lastIdx="1" clrIdx="0"/>
  <p:cmAuthor id="282" name="未知用户170" initials="未" lastIdx="1" clrIdx="0"/>
  <p:cmAuthor id="283" name="未知用户171" initials="未" lastIdx="5" clrIdx="1"/>
  <p:cmAuthor id="284" name="未知用户172" initials="未" lastIdx="1" clrIdx="1"/>
  <p:cmAuthor id="285" name="未知用户173" initials="未" lastIdx="1" clrIdx="0"/>
  <p:cmAuthor id="286" name="未知用户149" initials="未" lastIdx="1" clrIdx="0"/>
  <p:cmAuthor id="287" name="未知用户150" initials="未" lastIdx="1" clrIdx="0"/>
  <p:cmAuthor id="288" name="未知用户151" initials="未" lastIdx="2" clrIdx="0"/>
  <p:cmAuthor id="289" name="未知用户152" initials="未" lastIdx="8" clrIdx="0"/>
  <p:cmAuthor id="290" name="未知用户153" initials="未" lastIdx="8" clrIdx="0"/>
  <p:cmAuthor id="291" name="未知用户154" initials="未" lastIdx="1" clrIdx="0"/>
  <p:cmAuthor id="292" name="未知用户155" initials="未" lastIdx="1" clrIdx="0"/>
  <p:cmAuthor id="293" name="未知用户41" initials="未" lastIdx="8" clrIdx="0"/>
  <p:cmAuthor id="294" name="未知用户44" initials="未" lastIdx="1" clrIdx="0"/>
  <p:cmAuthor id="295" name="未知用户45" initials="未" lastIdx="1" clrIdx="0"/>
  <p:cmAuthor id="296" name="未知用户156" initials="未" lastIdx="10" clrIdx="0"/>
  <p:cmAuthor id="297" name="未知用户64" initials="未" lastIdx="1" clrIdx="0"/>
  <p:cmAuthor id="298" name="未知用户65" initials="未" lastIdx="1" clrIdx="0"/>
  <p:cmAuthor id="299" name="未知用户68" initials="未" lastIdx="1" clrIdx="0"/>
  <p:cmAuthor id="300" name="未知用户69" initials="未" lastIdx="2" clrIdx="0"/>
  <p:cmAuthor id="301" name="未知用户70" initials="未" lastIdx="1" clrIdx="1"/>
  <p:cmAuthor id="302" name="未知用户71" initials="未" lastIdx="1" clrIdx="0"/>
  <p:cmAuthor id="303" name="未知用户72" initials="未" lastIdx="1" clrIdx="0"/>
  <p:cmAuthor id="304" name="未知用户73" initials="未" lastIdx="2" clrIdx="0"/>
  <p:cmAuthor id="305" name="未知用户49" initials="未" lastIdx="1" clrIdx="0"/>
  <p:cmAuthor id="306" name="未知用户50" initials="未"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305F8D"/>
    <a:srgbClr val="1F497D"/>
    <a:srgbClr val="F5F7F9"/>
    <a:srgbClr val="0074C7"/>
    <a:srgbClr val="002060"/>
    <a:srgbClr val="0071C2"/>
    <a:srgbClr val="1F4E79"/>
    <a:srgbClr val="223A73"/>
    <a:srgbClr val="2A41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21" autoAdjust="0"/>
    <p:restoredTop sz="93875" autoAdjust="0"/>
  </p:normalViewPr>
  <p:slideViewPr>
    <p:cSldViewPr snapToGrid="0">
      <p:cViewPr varScale="1">
        <p:scale>
          <a:sx n="114" d="100"/>
          <a:sy n="114" d="100"/>
        </p:scale>
        <p:origin x="636" y="114"/>
      </p:cViewPr>
      <p:guideLst/>
    </p:cSldViewPr>
  </p:slideViewPr>
  <p:notesTextViewPr>
    <p:cViewPr>
      <p:scale>
        <a:sx n="100" d="100"/>
        <a:sy n="100" d="100"/>
      </p:scale>
      <p:origin x="0" y="0"/>
    </p:cViewPr>
  </p:notesTextViewPr>
  <p:sorterViewPr>
    <p:cViewPr>
      <p:scale>
        <a:sx n="100" d="100"/>
        <a:sy n="100" d="100"/>
      </p:scale>
      <p:origin x="0" y="-680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2025/6/10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57F419-58B5-459B-BC38-70269356E2DD}" type="datetimeFigureOut">
              <a:rPr lang="zh-CN" altLang="en-US" smtClean="0"/>
              <a:t>2025/6/10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60ED6F-5107-4E75-9052-6499E8944051}"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0860ED6F-5107-4E75-9052-6499E8944051}"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5</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6</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7</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9</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B9205A36-ED9F-4C0F-8801-E1FC77EE6251}" type="slidenum">
              <a:rPr lang="zh-CN" altLang="en-US" smtClean="0"/>
              <a:t>10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灯片编号占位符 5"/>
          <p:cNvSpPr>
            <a:spLocks noGrp="1"/>
          </p:cNvSpPr>
          <p:nvPr>
            <p:ph type="sldNum" sz="quarter" idx="4"/>
          </p:nvPr>
        </p:nvSpPr>
        <p:spPr>
          <a:xfrm>
            <a:off x="11319672" y="662422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8"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11319672" y="6507843"/>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
        <p:nvSpPr>
          <p:cNvPr id="7"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p:spPr>
        <p:txBody>
          <a:bodyPr/>
          <a:lstStyle/>
          <a:p>
            <a:fld id="{5046D8E5-9422-4969-A308-AF0B96081481}" type="datetimeFigureOut">
              <a:rPr lang="zh-CN" altLang="en-US" smtClean="0"/>
              <a:t>2025/6/10</a:t>
            </a:fld>
            <a:endParaRPr lang="zh-CN" altLang="en-US"/>
          </a:p>
        </p:txBody>
      </p:sp>
      <p:sp>
        <p:nvSpPr>
          <p:cNvPr id="3" name="页脚占位符 2"/>
          <p:cNvSpPr>
            <a:spLocks noGrp="1"/>
          </p:cNvSpPr>
          <p:nvPr>
            <p:ph type="ftr" sz="quarter" idx="11"/>
          </p:nvPr>
        </p:nvSpPr>
        <p:spPr>
          <a:xfrm>
            <a:off x="4038600" y="6356350"/>
            <a:ext cx="4114800" cy="365125"/>
          </a:xfrm>
        </p:spPr>
        <p:txBody>
          <a:bodyPr/>
          <a:lstStyle/>
          <a:p>
            <a:endParaRPr lang="zh-CN" altLang="en-US"/>
          </a:p>
        </p:txBody>
      </p:sp>
      <p:sp>
        <p:nvSpPr>
          <p:cNvPr id="4" name="灯片编号占位符 3"/>
          <p:cNvSpPr>
            <a:spLocks noGrp="1"/>
          </p:cNvSpPr>
          <p:nvPr>
            <p:ph type="sldNum" sz="quarter" idx="12"/>
          </p:nvPr>
        </p:nvSpPr>
        <p:spPr/>
        <p:txBody>
          <a:bodyPr/>
          <a:lstStyle/>
          <a:p>
            <a:fld id="{8AF59E48-58FC-44CC-BE72-30856EABCCB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62110" y="752083"/>
            <a:ext cx="11267777" cy="400610"/>
          </a:xfrm>
          <a:prstGeom prst="rect">
            <a:avLst/>
          </a:prstGeom>
        </p:spPr>
        <p:txBody>
          <a:bodyPr vert="horz" lIns="91440" tIns="45720" rIns="91440" bIns="45720" rtlCol="0" anchor="ctr">
            <a:normAutofit/>
          </a:bodyPr>
          <a:lstStyle/>
          <a:p>
            <a:endParaRPr lang="zh-CN" altLang="en-US" dirty="0"/>
          </a:p>
        </p:txBody>
      </p:sp>
      <p:cxnSp>
        <p:nvCxnSpPr>
          <p:cNvPr id="8" name="直接连接符 7"/>
          <p:cNvCxnSpPr/>
          <p:nvPr userDrawn="1"/>
        </p:nvCxnSpPr>
        <p:spPr>
          <a:xfrm>
            <a:off x="462111" y="648845"/>
            <a:ext cx="11267777" cy="0"/>
          </a:xfrm>
          <a:prstGeom prst="line">
            <a:avLst/>
          </a:prstGeom>
          <a:ln>
            <a:solidFill>
              <a:srgbClr val="2A4177"/>
            </a:solidFill>
          </a:ln>
        </p:spPr>
        <p:style>
          <a:lnRef idx="1">
            <a:schemeClr val="accent1"/>
          </a:lnRef>
          <a:fillRef idx="0">
            <a:schemeClr val="accent1"/>
          </a:fillRef>
          <a:effectRef idx="0">
            <a:schemeClr val="accent1"/>
          </a:effectRef>
          <a:fontRef idx="minor">
            <a:schemeClr val="tx1"/>
          </a:fontRef>
        </p:style>
      </p:cxnSp>
      <p:sp>
        <p:nvSpPr>
          <p:cNvPr id="6" name="灯片编号占位符 5"/>
          <p:cNvSpPr>
            <a:spLocks noGrp="1"/>
          </p:cNvSpPr>
          <p:nvPr>
            <p:ph type="sldNum" sz="quarter" idx="4"/>
          </p:nvPr>
        </p:nvSpPr>
        <p:spPr>
          <a:xfrm>
            <a:off x="11319672" y="6502301"/>
            <a:ext cx="410215" cy="233779"/>
          </a:xfrm>
          <a:prstGeom prst="rect">
            <a:avLst/>
          </a:prstGeom>
        </p:spPr>
        <p:txBody>
          <a:bodyPr vert="horz" lIns="91440" tIns="45720" rIns="91440" bIns="45720" rtlCol="0" anchor="ctr"/>
          <a:lstStyle>
            <a:lvl1pPr algn="r">
              <a:defRPr sz="1000">
                <a:solidFill>
                  <a:schemeClr val="tx1">
                    <a:tint val="75000"/>
                  </a:schemeClr>
                </a:solidFill>
              </a:defRPr>
            </a:lvl1pPr>
          </a:lstStyle>
          <a:p>
            <a:fld id="{F9954841-DDB9-4D98-80F0-B7611239509B}" type="slidenum">
              <a:rPr lang="zh-CN" altLang="en-US" smtClean="0"/>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ftr="0" dt="0"/>
  <p:txStyles>
    <p:titleStyle>
      <a:lvl1pPr algn="l" defTabSz="914400" rtl="0" eaLnBrk="1" latinLnBrk="0" hangingPunct="1">
        <a:lnSpc>
          <a:spcPct val="90000"/>
        </a:lnSpc>
        <a:spcBef>
          <a:spcPct val="0"/>
        </a:spcBef>
        <a:buNone/>
        <a:defRPr sz="2000" kern="1200">
          <a:solidFill>
            <a:schemeClr val="tx1"/>
          </a:solidFill>
          <a:latin typeface="黑体" panose="02010609060101010101" pitchFamily="49" charset="-122"/>
          <a:ea typeface="黑体" panose="02010609060101010101" pitchFamily="49"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3" name="矩形 32"/>
          <p:cNvSpPr/>
          <p:nvPr/>
        </p:nvSpPr>
        <p:spPr>
          <a:xfrm>
            <a:off x="1" y="1202051"/>
            <a:ext cx="12192000" cy="4355469"/>
          </a:xfrm>
          <a:prstGeom prst="rect">
            <a:avLst/>
          </a:prstGeom>
          <a:blipFill>
            <a:blip r:embed="rId3" cstate="print"/>
            <a:stretch>
              <a:fillRect l="-25459" r="-24951"/>
            </a:stretch>
          </a:blip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endParaRPr lang="zh-CN" altLang="en-US" strike="noStrike" noProof="1"/>
          </a:p>
        </p:txBody>
      </p:sp>
      <p:sp>
        <p:nvSpPr>
          <p:cNvPr id="11266" name="文本框 33"/>
          <p:cNvSpPr txBox="1"/>
          <p:nvPr/>
        </p:nvSpPr>
        <p:spPr>
          <a:xfrm>
            <a:off x="532448" y="2663190"/>
            <a:ext cx="11163300" cy="1198880"/>
          </a:xfrm>
          <a:prstGeom prst="rect">
            <a:avLst/>
          </a:prstGeom>
          <a:noFill/>
          <a:ln w="9525">
            <a:noFill/>
          </a:ln>
        </p:spPr>
        <p:txBody>
          <a:bodyPr wrap="square" anchor="t" anchorCtr="0">
            <a:spAutoFit/>
          </a:bodyPr>
          <a:lstStyle/>
          <a:p>
            <a:pPr algn="ctr"/>
            <a:r>
              <a:rPr lang="en-US" altLang="zh-CN" sz="3600" b="1" dirty="0">
                <a:solidFill>
                  <a:schemeClr val="bg1"/>
                </a:solidFill>
                <a:latin typeface="Arial" panose="020B0604020202020204" pitchFamily="34" charset="0"/>
                <a:ea typeface="微软雅黑" panose="020B0503020204020204" charset="-122"/>
                <a:cs typeface="Arial" panose="020B0604020202020204" pitchFamily="34" charset="0"/>
              </a:rPr>
              <a:t>Feedback  Opinion about CLIV Regulation Direction for </a:t>
            </a:r>
            <a:r>
              <a:rPr lang="en-US" altLang="zh-CN" sz="3600" b="1" dirty="0">
                <a:solidFill>
                  <a:schemeClr val="bg1"/>
                </a:solidFill>
                <a:latin typeface="Arial" panose="020B0604020202020204" pitchFamily="34" charset="0"/>
                <a:ea typeface="微软雅黑" panose="020B0503020204020204" charset="-122"/>
                <a:cs typeface="Arial" panose="020B0604020202020204" pitchFamily="34" charset="0"/>
                <a:sym typeface="+mn-ea"/>
              </a:rPr>
              <a:t>Light-duty Vehicle</a:t>
            </a:r>
            <a:r>
              <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sym typeface="+mn-ea"/>
              </a:rPr>
              <a:t> </a:t>
            </a:r>
            <a:endParaRPr lang="en-US" altLang="zh-CN" sz="3200" b="1" dirty="0">
              <a:solidFill>
                <a:schemeClr val="bg1"/>
              </a:solidFill>
              <a:latin typeface="Arial" panose="020B0604020202020204" pitchFamily="34" charset="0"/>
              <a:ea typeface="微软雅黑" panose="020B0503020204020204" charset="-122"/>
              <a:cs typeface="Arial" panose="020B0604020202020204" pitchFamily="34" charset="0"/>
            </a:endParaRPr>
          </a:p>
        </p:txBody>
      </p:sp>
      <p:sp>
        <p:nvSpPr>
          <p:cNvPr id="2" name="文本框 1"/>
          <p:cNvSpPr txBox="1"/>
          <p:nvPr/>
        </p:nvSpPr>
        <p:spPr>
          <a:xfrm>
            <a:off x="9702800" y="102150"/>
            <a:ext cx="2418080" cy="368300"/>
          </a:xfrm>
          <a:prstGeom prst="rect">
            <a:avLst/>
          </a:prstGeom>
          <a:noFill/>
        </p:spPr>
        <p:txBody>
          <a:bodyPr wrap="square" rtlCol="0">
            <a:spAutoFit/>
          </a:bodyPr>
          <a:lstStyle/>
          <a:p>
            <a:r>
              <a:rPr lang="en-US" altLang="zh-CN" dirty="0">
                <a:latin typeface="+mj-lt"/>
                <a:ea typeface="+mj-lt"/>
                <a:cs typeface="Arial" panose="020B0604020202020204" pitchFamily="34" charset="0"/>
              </a:rPr>
              <a:t>The 9th IWG on CLIV</a:t>
            </a:r>
            <a:endParaRPr lang="zh-CN" altLang="en-US" dirty="0">
              <a:latin typeface="+mj-lt"/>
              <a:ea typeface="+mj-lt"/>
              <a:cs typeface="Arial" panose="020B0604020202020204" pitchFamily="34" charset="0"/>
            </a:endParaRPr>
          </a:p>
        </p:txBody>
      </p:sp>
      <p:sp>
        <p:nvSpPr>
          <p:cNvPr id="3" name="文本框 2"/>
          <p:cNvSpPr txBox="1"/>
          <p:nvPr/>
        </p:nvSpPr>
        <p:spPr>
          <a:xfrm>
            <a:off x="4173538" y="4464298"/>
            <a:ext cx="3881120" cy="369332"/>
          </a:xfrm>
          <a:prstGeom prst="rect">
            <a:avLst/>
          </a:prstGeom>
          <a:noFill/>
        </p:spPr>
        <p:txBody>
          <a:bodyPr wrap="square" rtlCol="0">
            <a:spAutoFit/>
          </a:bodyPr>
          <a:lstStyle/>
          <a:p>
            <a:r>
              <a:rPr lang="en-US" altLang="zh-CN" dirty="0">
                <a:solidFill>
                  <a:schemeClr val="bg1"/>
                </a:solidFill>
                <a:latin typeface="Arial" panose="020B0604020202020204" pitchFamily="34" charset="0"/>
                <a:cs typeface="Arial" panose="020B0604020202020204" pitchFamily="34" charset="0"/>
              </a:rPr>
              <a:t>Submitted by experts from China</a:t>
            </a:r>
            <a:endParaRPr lang="zh-CN" altLang="en-US"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6201" y="124459"/>
          <a:ext cx="11869994" cy="4791344"/>
        </p:xfrm>
        <a:graphic>
          <a:graphicData uri="http://schemas.openxmlformats.org/drawingml/2006/table">
            <a:tbl>
              <a:tblPr firstRow="1" bandRow="1">
                <a:tableStyleId>{5C22544A-7EE6-4342-B048-85BDC9FD1C3A}</a:tableStyleId>
              </a:tblPr>
              <a:tblGrid>
                <a:gridCol w="1383342">
                  <a:extLst>
                    <a:ext uri="{9D8B030D-6E8A-4147-A177-3AD203B41FA5}">
                      <a16:colId xmlns:a16="http://schemas.microsoft.com/office/drawing/2014/main" val="20000"/>
                    </a:ext>
                  </a:extLst>
                </a:gridCol>
                <a:gridCol w="2217722">
                  <a:extLst>
                    <a:ext uri="{9D8B030D-6E8A-4147-A177-3AD203B41FA5}">
                      <a16:colId xmlns:a16="http://schemas.microsoft.com/office/drawing/2014/main" val="20001"/>
                    </a:ext>
                  </a:extLst>
                </a:gridCol>
                <a:gridCol w="4886632">
                  <a:extLst>
                    <a:ext uri="{9D8B030D-6E8A-4147-A177-3AD203B41FA5}">
                      <a16:colId xmlns:a16="http://schemas.microsoft.com/office/drawing/2014/main" val="20002"/>
                    </a:ext>
                  </a:extLst>
                </a:gridCol>
                <a:gridCol w="3382298">
                  <a:extLst>
                    <a:ext uri="{9D8B030D-6E8A-4147-A177-3AD203B41FA5}">
                      <a16:colId xmlns:a16="http://schemas.microsoft.com/office/drawing/2014/main" val="20003"/>
                    </a:ext>
                  </a:extLst>
                </a:gridCol>
              </a:tblGrid>
              <a:tr h="573388">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1931956">
                <a:tc>
                  <a:txBody>
                    <a:bodyPr/>
                    <a:lstStyle/>
                    <a:p>
                      <a:pPr algn="ctr"/>
                      <a:r>
                        <a:rPr lang="en-US" altLang="zh-CN" dirty="0"/>
                        <a:t>18</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Cancellation of alarm</a:t>
                      </a:r>
                      <a:endParaRPr lang="zh-CN" altLang="en-US" dirty="0"/>
                    </a:p>
                  </a:txBody>
                  <a:tcPr anchor="ctr"/>
                </a:tc>
                <a:tc>
                  <a:txBody>
                    <a:bodyPr/>
                    <a:lstStyle/>
                    <a:p>
                      <a:r>
                        <a:rPr lang="en-US" altLang="zh-CN" sz="1600" b="1" dirty="0"/>
                        <a:t>Opening the door of vehicle</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The driver should physically open the door of the vehicle and check if there is any child left in the vehicle.</a:t>
                      </a:r>
                      <a:endParaRPr lang="en-US" altLang="zh-CN" sz="16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TBD Further discussion is needed.</a:t>
                      </a:r>
                    </a:p>
                    <a:p>
                      <a:r>
                        <a:rPr lang="en-US" altLang="zh-CN" sz="1600" dirty="0"/>
                        <a:t>Partially agree, this can be used as a way, but not the only way.</a:t>
                      </a:r>
                    </a:p>
                    <a:p>
                      <a:r>
                        <a:rPr lang="en-US" altLang="zh-CN" sz="1600" dirty="0"/>
                        <a:t>Close range cancellation is ok.</a:t>
                      </a:r>
                    </a:p>
                    <a:p>
                      <a:endParaRPr lang="en-US" altLang="zh-CN" sz="1600" dirty="0"/>
                    </a:p>
                  </a:txBody>
                  <a:tcPr/>
                </a:tc>
                <a:extLst>
                  <a:ext uri="{0D108BD9-81ED-4DB2-BD59-A6C34878D82A}">
                    <a16:rowId xmlns:a16="http://schemas.microsoft.com/office/drawing/2014/main" val="10001"/>
                  </a:ext>
                </a:extLst>
              </a:tr>
              <a:tr h="1308917">
                <a:tc>
                  <a:txBody>
                    <a:bodyPr/>
                    <a:lstStyle/>
                    <a:p>
                      <a:pPr algn="ctr"/>
                      <a:r>
                        <a:rPr lang="en-US" altLang="zh-CN" dirty="0"/>
                        <a:t>19</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False positive</a:t>
                      </a:r>
                      <a:endParaRPr lang="zh-CN" altLang="en-US" dirty="0"/>
                    </a:p>
                  </a:txBody>
                  <a:tcPr anchor="ctr"/>
                </a:tc>
                <a:tc>
                  <a:txBody>
                    <a:bodyPr/>
                    <a:lstStyle/>
                    <a:p>
                      <a:r>
                        <a:rPr lang="en-US" altLang="zh-CN" sz="1600" b="1" dirty="0"/>
                        <a:t>Let's not include false positive in the regulation.</a:t>
                      </a:r>
                      <a:endParaRPr lang="en-US" altLang="zh-CN" sz="1600" b="1" dirty="0">
                        <a:solidFill>
                          <a:schemeClr val="tx1"/>
                        </a:solidFill>
                      </a:endParaRPr>
                    </a:p>
                    <a:p>
                      <a:r>
                        <a:rPr lang="en-US" altLang="zh-CN" sz="1600" b="0" dirty="0"/>
                        <a:t>Manufacturers are responsible to make their system function properly. </a:t>
                      </a:r>
                    </a:p>
                  </a:txBody>
                  <a:tcPr/>
                </a:tc>
                <a:tc>
                  <a:txBody>
                    <a:bodyPr/>
                    <a:lstStyle/>
                    <a:p>
                      <a:r>
                        <a:rPr lang="en-US" altLang="zh-CN" sz="1600" dirty="0"/>
                        <a:t>TBD  Agreed, frequent false alarms may cause customer complaints or grievances, so companies will try to control the false alarm rate. </a:t>
                      </a:r>
                    </a:p>
                    <a:p>
                      <a:r>
                        <a:rPr lang="en-US" altLang="zh-CN" sz="1600" dirty="0"/>
                        <a:t>Another reason is that false alarms themselves do not have an impact on children's safety (because children are not in the car), they can be excluded from regulations.</a:t>
                      </a: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2A41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灯片编号占位符 1"/>
          <p:cNvSpPr>
            <a:spLocks noGrp="1"/>
          </p:cNvSpPr>
          <p:nvPr>
            <p:ph type="sldNum" sz="quarter" idx="4"/>
          </p:nvPr>
        </p:nvSpPr>
        <p:spPr/>
        <p:txBody>
          <a:bodyPr/>
          <a:lstStyle/>
          <a:p>
            <a:fld id="{F9954841-DDB9-4D98-80F0-B7611239509B}" type="slidenum">
              <a:rPr lang="zh-CN" altLang="en-US" smtClean="0"/>
              <a:t>11</a:t>
            </a:fld>
            <a:endParaRPr lang="zh-CN" altLang="en-US" dirty="0"/>
          </a:p>
        </p:txBody>
      </p:sp>
      <p:sp>
        <p:nvSpPr>
          <p:cNvPr id="3" name="文本框 2"/>
          <p:cNvSpPr txBox="1"/>
          <p:nvPr/>
        </p:nvSpPr>
        <p:spPr>
          <a:xfrm>
            <a:off x="2523490" y="3148965"/>
            <a:ext cx="7145020" cy="706755"/>
          </a:xfrm>
          <a:prstGeom prst="rect">
            <a:avLst/>
          </a:prstGeom>
          <a:noFill/>
        </p:spPr>
        <p:txBody>
          <a:bodyPr wrap="square" rtlCol="0">
            <a:spAutoFit/>
          </a:bodyPr>
          <a:lstStyle/>
          <a:p>
            <a:pPr algn="ctr"/>
            <a:r>
              <a:rPr lang="en-US" altLang="zh-CN" sz="4000" b="1" dirty="0">
                <a:solidFill>
                  <a:schemeClr val="bg1"/>
                </a:solidFill>
                <a:latin typeface="微软雅黑" panose="020B0503020204020204" charset="-122"/>
                <a:ea typeface="微软雅黑" panose="020B0503020204020204" charset="-122"/>
              </a:rPr>
              <a:t>Thanks for your attention!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extLst>
              <p:ext uri="{D42A27DB-BD31-4B8C-83A1-F6EECF244321}">
                <p14:modId xmlns:p14="http://schemas.microsoft.com/office/powerpoint/2010/main" val="2659950444"/>
              </p:ext>
            </p:extLst>
          </p:nvPr>
        </p:nvGraphicFramePr>
        <p:xfrm>
          <a:off x="76201" y="252279"/>
          <a:ext cx="12006941" cy="6560820"/>
        </p:xfrm>
        <a:graphic>
          <a:graphicData uri="http://schemas.openxmlformats.org/drawingml/2006/table">
            <a:tbl>
              <a:tblPr firstRow="1" bandRow="1">
                <a:tableStyleId>{5C22544A-7EE6-4342-B048-85BDC9FD1C3A}</a:tableStyleId>
              </a:tblPr>
              <a:tblGrid>
                <a:gridCol w="750434">
                  <a:extLst>
                    <a:ext uri="{9D8B030D-6E8A-4147-A177-3AD203B41FA5}">
                      <a16:colId xmlns:a16="http://schemas.microsoft.com/office/drawing/2014/main" val="20000"/>
                    </a:ext>
                  </a:extLst>
                </a:gridCol>
                <a:gridCol w="1567082">
                  <a:extLst>
                    <a:ext uri="{9D8B030D-6E8A-4147-A177-3AD203B41FA5}">
                      <a16:colId xmlns:a16="http://schemas.microsoft.com/office/drawing/2014/main" val="20001"/>
                    </a:ext>
                  </a:extLst>
                </a:gridCol>
                <a:gridCol w="4057883">
                  <a:extLst>
                    <a:ext uri="{9D8B030D-6E8A-4147-A177-3AD203B41FA5}">
                      <a16:colId xmlns:a16="http://schemas.microsoft.com/office/drawing/2014/main" val="20002"/>
                    </a:ext>
                  </a:extLst>
                </a:gridCol>
                <a:gridCol w="5631542">
                  <a:extLst>
                    <a:ext uri="{9D8B030D-6E8A-4147-A177-3AD203B41FA5}">
                      <a16:colId xmlns:a16="http://schemas.microsoft.com/office/drawing/2014/main" val="20003"/>
                    </a:ext>
                  </a:extLst>
                </a:gridCol>
              </a:tblGrid>
              <a:tr h="302525">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algn="ctr"/>
                      <a:r>
                        <a:rPr lang="en-US" altLang="zh-CN" dirty="0"/>
                        <a:t>Feedback from China</a:t>
                      </a:r>
                      <a:endParaRPr lang="zh-CN" altLang="en-US" dirty="0"/>
                    </a:p>
                  </a:txBody>
                  <a:tcPr anchor="ctr"/>
                </a:tc>
                <a:extLst>
                  <a:ext uri="{0D108BD9-81ED-4DB2-BD59-A6C34878D82A}">
                    <a16:rowId xmlns:a16="http://schemas.microsoft.com/office/drawing/2014/main" val="10000"/>
                  </a:ext>
                </a:extLst>
              </a:tr>
              <a:tr h="1790864">
                <a:tc>
                  <a:txBody>
                    <a:bodyPr/>
                    <a:lstStyle/>
                    <a:p>
                      <a:pPr algn="ctr"/>
                      <a:r>
                        <a:rPr lang="en-US" altLang="zh-CN" dirty="0"/>
                        <a:t>1</a:t>
                      </a:r>
                      <a:endParaRPr lang="zh-CN" altLang="en-US" dirty="0"/>
                    </a:p>
                  </a:txBody>
                  <a:tcPr anchor="ctr"/>
                </a:tc>
                <a:tc>
                  <a:txBody>
                    <a:bodyPr/>
                    <a:lstStyle/>
                    <a:p>
                      <a:r>
                        <a:rPr lang="en-US" altLang="zh-CN" dirty="0"/>
                        <a:t>Technology fusion overview</a:t>
                      </a:r>
                      <a:r>
                        <a:rPr lang="zh-CN" altLang="en-US" dirty="0"/>
                        <a:t>（</a:t>
                      </a:r>
                      <a:r>
                        <a:rPr lang="en-US" altLang="zh-CN" dirty="0"/>
                        <a:t>Page 6</a:t>
                      </a:r>
                      <a:r>
                        <a:rPr lang="zh-CN" altLang="en-US" dirty="0"/>
                        <a:t>）</a:t>
                      </a:r>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General regulatory approach: define tests that need to be met - whatever technology or combination is used (regulation must be "technology neutral")</a:t>
                      </a:r>
                      <a:br>
                        <a:rPr lang="en-US" sz="1600" b="0" i="0" u="none" strike="noStrike" dirty="0">
                          <a:solidFill>
                            <a:srgbClr val="000000"/>
                          </a:solidFill>
                          <a:effectLst/>
                          <a:latin typeface="等线" panose="02010600030101010101" charset="-122"/>
                          <a:ea typeface="等线" panose="02010600030101010101" charset="-122"/>
                        </a:rPr>
                      </a:br>
                      <a:r>
                        <a:rPr lang="en-US" sz="1600" b="0" i="0" u="none" strike="noStrike" dirty="0">
                          <a:solidFill>
                            <a:srgbClr val="000000"/>
                          </a:solidFill>
                          <a:effectLst/>
                          <a:latin typeface="等线" panose="02010600030101010101" charset="-122"/>
                          <a:ea typeface="等线" panose="02010600030101010101" charset="-122"/>
                        </a:rPr>
                        <a:t>Some combinations appear not to have an added value; a multitude of other combinations is possible</a:t>
                      </a:r>
                      <a:br>
                        <a:rPr lang="en-US" sz="1600" b="0" i="0" u="none" strike="noStrike" dirty="0">
                          <a:solidFill>
                            <a:srgbClr val="000000"/>
                          </a:solidFill>
                          <a:effectLst/>
                          <a:latin typeface="等线" panose="02010600030101010101" charset="-122"/>
                          <a:ea typeface="等线" panose="02010600030101010101" charset="-122"/>
                        </a:rPr>
                      </a:br>
                      <a:r>
                        <a:rPr lang="en-US" sz="1600" b="0" i="0" u="none" strike="noStrike" dirty="0">
                          <a:solidFill>
                            <a:srgbClr val="000000"/>
                          </a:solidFill>
                          <a:effectLst/>
                          <a:latin typeface="等线" panose="02010600030101010101" charset="-122"/>
                          <a:ea typeface="等线" panose="02010600030101010101" charset="-122"/>
                        </a:rPr>
                        <a:t>The focus should be on useful warnings/interventions. </a:t>
                      </a:r>
                    </a:p>
                  </a:txBody>
                  <a:tcPr marL="7620" marR="7620" marT="7620" marB="0"/>
                </a:tc>
                <a:tc>
                  <a:txBody>
                    <a:bodyPr/>
                    <a:lstStyle/>
                    <a:p>
                      <a:r>
                        <a:rPr lang="en-US" altLang="zh-CN" dirty="0"/>
                        <a:t>Agreed. The regulations will not limit what technical means to use. No matter what detection method is used, as long as the child can be detected and meet the requirements for warning or intervention, it is fine. </a:t>
                      </a:r>
                      <a:endParaRPr lang="zh-CN" altLang="en-US" dirty="0"/>
                    </a:p>
                  </a:txBody>
                  <a:tcPr/>
                </a:tc>
                <a:extLst>
                  <a:ext uri="{0D108BD9-81ED-4DB2-BD59-A6C34878D82A}">
                    <a16:rowId xmlns:a16="http://schemas.microsoft.com/office/drawing/2014/main" val="10001"/>
                  </a:ext>
                </a:extLst>
              </a:tr>
              <a:tr h="2143567">
                <a:tc>
                  <a:txBody>
                    <a:bodyPr/>
                    <a:lstStyle/>
                    <a:p>
                      <a:pPr algn="ctr"/>
                      <a:r>
                        <a:rPr lang="en-US" altLang="zh-CN" dirty="0"/>
                        <a:t>2</a:t>
                      </a:r>
                      <a:endParaRPr lang="zh-CN" altLang="en-US" dirty="0"/>
                    </a:p>
                  </a:txBody>
                  <a:tcPr anchor="ctr"/>
                </a:tc>
                <a:tc>
                  <a:txBody>
                    <a:bodyPr/>
                    <a:lstStyle/>
                    <a:p>
                      <a:r>
                        <a:rPr lang="en-US" altLang="zh-CN" dirty="0"/>
                        <a:t>Scenarios 1&amp;2, test cases, child ages and CRS types</a:t>
                      </a:r>
                    </a:p>
                    <a:p>
                      <a:r>
                        <a:rPr lang="zh-CN" altLang="en-US" dirty="0"/>
                        <a:t>（</a:t>
                      </a:r>
                      <a:r>
                        <a:rPr lang="en-US" altLang="zh-CN" dirty="0"/>
                        <a:t>Page 7</a:t>
                      </a:r>
                      <a:r>
                        <a:rPr lang="zh-CN" altLang="en-US" dirty="0"/>
                        <a:t>）</a:t>
                      </a:r>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A proper description of test cases is needed</a:t>
                      </a:r>
                    </a:p>
                  </a:txBody>
                  <a:tcPr marL="7620" marR="7620" marT="7620" marB="0" anchor="ctr"/>
                </a:tc>
                <a:tc>
                  <a:txBody>
                    <a:bodyPr/>
                    <a:lstStyle/>
                    <a:p>
                      <a:r>
                        <a:rPr lang="en-US" altLang="zh-CN" sz="1600" dirty="0"/>
                        <a:t>Specific description: TBD  </a:t>
                      </a:r>
                    </a:p>
                    <a:p>
                      <a:r>
                        <a:rPr lang="en-US" altLang="zh-CN" sz="1600" dirty="0"/>
                        <a:t>Seven tests are required for each seat.​​                                                                               Test 1</a:t>
                      </a:r>
                      <a:r>
                        <a:rPr lang="zh-CN" altLang="en-US" sz="1600" dirty="0"/>
                        <a:t>： </a:t>
                      </a:r>
                      <a:r>
                        <a:rPr lang="en-US" altLang="zh-CN" sz="1600" dirty="0"/>
                        <a:t>The newborn dummy is used to sit on the </a:t>
                      </a:r>
                      <a:r>
                        <a:rPr lang="en-US" altLang="zh-CN" sz="1600" kern="1200" dirty="0">
                          <a:solidFill>
                            <a:schemeClr val="dk1"/>
                          </a:solidFill>
                          <a:latin typeface="+mn-lt"/>
                          <a:ea typeface="+mn-ea"/>
                          <a:cs typeface="+mn-cs"/>
                        </a:rPr>
                        <a:t>rearward-facing CRS</a:t>
                      </a:r>
                      <a:r>
                        <a:rPr lang="en-US" altLang="zh-CN" sz="1600" dirty="0"/>
                        <a:t>, and the dummy is in a sleeping state.​​                                                                                                            Test 2</a:t>
                      </a:r>
                      <a:r>
                        <a:rPr lang="zh-CN" altLang="en-US" sz="1600" dirty="0"/>
                        <a:t>： </a:t>
                      </a:r>
                      <a:r>
                        <a:rPr lang="en-US" altLang="zh-CN" sz="1600" dirty="0"/>
                        <a:t>A one-year-old dummy is used to sit on a rearward</a:t>
                      </a:r>
                      <a:r>
                        <a:rPr lang="en-US" altLang="zh-CN" sz="1600" kern="1200" dirty="0">
                          <a:solidFill>
                            <a:schemeClr val="dk1"/>
                          </a:solidFill>
                          <a:latin typeface="+mn-lt"/>
                          <a:ea typeface="+mn-ea"/>
                          <a:cs typeface="+mn-cs"/>
                        </a:rPr>
                        <a:t>-facing</a:t>
                      </a:r>
                      <a:r>
                        <a:rPr lang="en-US" altLang="zh-CN" sz="1600" dirty="0"/>
                        <a:t> CRS, and the dummy is in a sleeping state.​​                                                                                                                    Test 3</a:t>
                      </a:r>
                      <a:r>
                        <a:rPr lang="zh-CN" altLang="en-US" sz="1600" dirty="0"/>
                        <a:t>： </a:t>
                      </a:r>
                      <a:r>
                        <a:rPr lang="en-US" altLang="zh-CN" sz="1600" dirty="0"/>
                        <a:t>A one-year-old dummy is </a:t>
                      </a:r>
                      <a:r>
                        <a:rPr lang="en-US" altLang="zh-CN" sz="1600" kern="1200" dirty="0">
                          <a:solidFill>
                            <a:schemeClr val="dk1"/>
                          </a:solidFill>
                          <a:latin typeface="+mn-lt"/>
                          <a:ea typeface="+mn-ea"/>
                          <a:cs typeface="+mn-cs"/>
                        </a:rPr>
                        <a:t>used</a:t>
                      </a:r>
                      <a:r>
                        <a:rPr lang="en-US" altLang="zh-CN" sz="1600" dirty="0"/>
                        <a:t> to sit on a rearward</a:t>
                      </a:r>
                      <a:r>
                        <a:rPr lang="en-US" altLang="zh-CN" sz="1600" kern="1200" dirty="0">
                          <a:solidFill>
                            <a:schemeClr val="dk1"/>
                          </a:solidFill>
                          <a:latin typeface="+mn-lt"/>
                          <a:ea typeface="+mn-ea"/>
                          <a:cs typeface="+mn-cs"/>
                        </a:rPr>
                        <a:t>-facing</a:t>
                      </a:r>
                      <a:r>
                        <a:rPr lang="en-US" altLang="zh-CN" sz="1600" dirty="0"/>
                        <a:t> CRS, and the dummy is awake (can have movement).​                                                                                                      Test 4</a:t>
                      </a:r>
                      <a:r>
                        <a:rPr lang="zh-CN" altLang="en-US" sz="1600" dirty="0"/>
                        <a:t>： </a:t>
                      </a:r>
                      <a:r>
                        <a:rPr lang="en-US" altLang="zh-CN" sz="1600" dirty="0"/>
                        <a:t>A 3-year-old dummy is used to sit on a forward</a:t>
                      </a:r>
                      <a:r>
                        <a:rPr lang="en-US" altLang="zh-CN" sz="1600" kern="1200" dirty="0">
                          <a:solidFill>
                            <a:schemeClr val="dk1"/>
                          </a:solidFill>
                          <a:latin typeface="+mn-lt"/>
                          <a:ea typeface="+mn-ea"/>
                          <a:cs typeface="+mn-cs"/>
                        </a:rPr>
                        <a:t>-facing</a:t>
                      </a:r>
                      <a:r>
                        <a:rPr lang="en-US" altLang="zh-CN" sz="1600" dirty="0"/>
                        <a:t> CRS, and the dummy is in a sleeping state.​                                                                                                                    Test 5: A 3-year-old dummy is used to ride on a forward</a:t>
                      </a:r>
                      <a:r>
                        <a:rPr lang="en-US" altLang="zh-CN" sz="1600" kern="1200" dirty="0">
                          <a:solidFill>
                            <a:schemeClr val="dk1"/>
                          </a:solidFill>
                          <a:latin typeface="+mn-lt"/>
                          <a:ea typeface="+mn-ea"/>
                          <a:cs typeface="+mn-cs"/>
                        </a:rPr>
                        <a:t>-facing</a:t>
                      </a:r>
                      <a:r>
                        <a:rPr lang="en-US" altLang="zh-CN" sz="1600" dirty="0"/>
                        <a:t> CRS, and the dummy is awake (can have movement).​                                                                                Test 6: A 6-year-old dummy is used to sit on a forward</a:t>
                      </a:r>
                      <a:r>
                        <a:rPr lang="en-US" altLang="zh-CN" sz="1600" kern="1200" dirty="0">
                          <a:solidFill>
                            <a:schemeClr val="dk1"/>
                          </a:solidFill>
                          <a:latin typeface="+mn-lt"/>
                          <a:ea typeface="+mn-ea"/>
                          <a:cs typeface="+mn-cs"/>
                        </a:rPr>
                        <a:t>-facing</a:t>
                      </a:r>
                      <a:r>
                        <a:rPr lang="en-US" altLang="zh-CN" sz="1600" dirty="0"/>
                        <a:t> CRS, and the dummy is in a sleeping state.​                                                                                                              Test 7: A 6-year-old dummy is used to sit on a forward</a:t>
                      </a:r>
                      <a:r>
                        <a:rPr lang="en-US" altLang="zh-CN" sz="1600" kern="1200" dirty="0">
                          <a:solidFill>
                            <a:schemeClr val="dk1"/>
                          </a:solidFill>
                          <a:latin typeface="+mn-lt"/>
                          <a:ea typeface="+mn-ea"/>
                          <a:cs typeface="+mn-cs"/>
                        </a:rPr>
                        <a:t>-facing</a:t>
                      </a:r>
                      <a:r>
                        <a:rPr lang="en-US" altLang="zh-CN" sz="1600" dirty="0"/>
                        <a:t> CRS, , and the dummy is awake (can have movement);</a:t>
                      </a:r>
                      <a:endParaRPr lang="zh-CN" altLang="en-US" sz="1600"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036132226"/>
              </p:ext>
            </p:extLst>
          </p:nvPr>
        </p:nvGraphicFramePr>
        <p:xfrm>
          <a:off x="76201" y="35971"/>
          <a:ext cx="12006940" cy="6491605"/>
        </p:xfrm>
        <a:graphic>
          <a:graphicData uri="http://schemas.openxmlformats.org/drawingml/2006/table">
            <a:tbl>
              <a:tblPr firstRow="1" bandRow="1">
                <a:tableStyleId>{5C22544A-7EE6-4342-B048-85BDC9FD1C3A}</a:tableStyleId>
              </a:tblPr>
              <a:tblGrid>
                <a:gridCol w="624839">
                  <a:extLst>
                    <a:ext uri="{9D8B030D-6E8A-4147-A177-3AD203B41FA5}">
                      <a16:colId xmlns:a16="http://schemas.microsoft.com/office/drawing/2014/main" val="20000"/>
                    </a:ext>
                  </a:extLst>
                </a:gridCol>
                <a:gridCol w="1580044">
                  <a:extLst>
                    <a:ext uri="{9D8B030D-6E8A-4147-A177-3AD203B41FA5}">
                      <a16:colId xmlns:a16="http://schemas.microsoft.com/office/drawing/2014/main" val="20001"/>
                    </a:ext>
                  </a:extLst>
                </a:gridCol>
                <a:gridCol w="3313471">
                  <a:extLst>
                    <a:ext uri="{9D8B030D-6E8A-4147-A177-3AD203B41FA5}">
                      <a16:colId xmlns:a16="http://schemas.microsoft.com/office/drawing/2014/main" val="20002"/>
                    </a:ext>
                  </a:extLst>
                </a:gridCol>
                <a:gridCol w="3176270">
                  <a:extLst>
                    <a:ext uri="{9D8B030D-6E8A-4147-A177-3AD203B41FA5}">
                      <a16:colId xmlns:a16="http://schemas.microsoft.com/office/drawing/2014/main" val="20003"/>
                    </a:ext>
                  </a:extLst>
                </a:gridCol>
                <a:gridCol w="3312316">
                  <a:extLst>
                    <a:ext uri="{9D8B030D-6E8A-4147-A177-3AD203B41FA5}">
                      <a16:colId xmlns:a16="http://schemas.microsoft.com/office/drawing/2014/main" val="20004"/>
                    </a:ext>
                  </a:extLst>
                </a:gridCol>
              </a:tblGrid>
              <a:tr h="548005">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1468143">
                <a:tc>
                  <a:txBody>
                    <a:bodyPr/>
                    <a:lstStyle/>
                    <a:p>
                      <a:pPr algn="ctr"/>
                      <a:r>
                        <a:rPr lang="en-US" altLang="zh-CN" sz="1700" dirty="0"/>
                        <a:t>3</a:t>
                      </a:r>
                      <a:endParaRPr lang="zh-CN" altLang="en-US" sz="1700" dirty="0"/>
                    </a:p>
                  </a:txBody>
                  <a:tcPr anchor="ctr"/>
                </a:tc>
                <a:tc>
                  <a:txBody>
                    <a:bodyPr/>
                    <a:lstStyle/>
                    <a:p>
                      <a:r>
                        <a:rPr lang="en-US" altLang="zh-CN" sz="1700" dirty="0"/>
                        <a:t>Temporary deactivation</a:t>
                      </a:r>
                    </a:p>
                    <a:p>
                      <a:r>
                        <a:rPr lang="zh-CN" altLang="en-US" sz="1700" dirty="0"/>
                        <a:t>（</a:t>
                      </a:r>
                      <a:r>
                        <a:rPr lang="en-US" altLang="zh-CN" sz="1700" dirty="0"/>
                        <a:t>Page 9</a:t>
                      </a:r>
                      <a:r>
                        <a:rPr lang="zh-CN" altLang="en-US" sz="1700" dirty="0"/>
                        <a:t>）</a:t>
                      </a:r>
                      <a:r>
                        <a:rPr lang="en-US" altLang="zh-CN" sz="1700" dirty="0"/>
                        <a:t> </a:t>
                      </a:r>
                      <a:endParaRPr lang="zh-CN" altLang="en-US" sz="1700" dirty="0"/>
                    </a:p>
                  </a:txBody>
                  <a:tcPr anchor="ctr"/>
                </a:tc>
                <a:tc rowSpan="2">
                  <a:txBody>
                    <a:bodyPr/>
                    <a:lstStyle/>
                    <a:p>
                      <a:pPr algn="l" fontAlgn="t"/>
                      <a:r>
                        <a:rPr lang="en-US" sz="1700" b="0" i="0" u="none" strike="noStrike" dirty="0">
                          <a:solidFill>
                            <a:srgbClr val="000000"/>
                          </a:solidFill>
                          <a:effectLst/>
                          <a:latin typeface="等线" panose="02010600030101010101" charset="-122"/>
                          <a:ea typeface="等线" panose="02010600030101010101" charset="-122"/>
                        </a:rPr>
                        <a:t>CLEPA is open for some flexibility related to temporary or long-term deactivation.</a:t>
                      </a:r>
                    </a:p>
                  </a:txBody>
                  <a:tcPr marL="7620" marR="7620" marT="7620" marB="0"/>
                </a:tc>
                <a:tc rowSpan="2">
                  <a:txBody>
                    <a:bodyPr/>
                    <a:lstStyle/>
                    <a:p>
                      <a:r>
                        <a:rPr lang="en-US" altLang="zh-CN" sz="1700" b="1" dirty="0"/>
                        <a:t>Necessary</a:t>
                      </a:r>
                      <a:r>
                        <a:rPr lang="en-US" altLang="zh-CN" sz="1700" dirty="0"/>
                        <a:t>. Korea does not have strong opinion on how to deactivate, but there should be options of deactivation in case of light vehicles.</a:t>
                      </a:r>
                    </a:p>
                  </a:txBody>
                  <a:tcPr/>
                </a:tc>
                <a:tc rowSpan="2">
                  <a:txBody>
                    <a:bodyPr/>
                    <a:lstStyle/>
                    <a:p>
                      <a:r>
                        <a:rPr lang="en-US" altLang="zh-CN" sz="1700" dirty="0"/>
                        <a:t>The temporary and long-term deactivation functions are not mandatory, but if the vehicle has this function, it needs to meet a series of requirements. Such as avoiding misuse and providing status indication after deactivation. Relevant requirements should be established in regulations.</a:t>
                      </a:r>
                    </a:p>
                  </a:txBody>
                  <a:tcPr/>
                </a:tc>
                <a:extLst>
                  <a:ext uri="{0D108BD9-81ED-4DB2-BD59-A6C34878D82A}">
                    <a16:rowId xmlns:a16="http://schemas.microsoft.com/office/drawing/2014/main" val="10001"/>
                  </a:ext>
                </a:extLst>
              </a:tr>
              <a:tr h="1138886">
                <a:tc>
                  <a:txBody>
                    <a:bodyPr/>
                    <a:lstStyle/>
                    <a:p>
                      <a:pPr algn="ctr"/>
                      <a:r>
                        <a:rPr lang="en-US" altLang="zh-CN" sz="1700"/>
                        <a:t>4</a:t>
                      </a:r>
                      <a:endParaRPr lang="zh-CN" altLang="en-US" sz="1700" dirty="0"/>
                    </a:p>
                  </a:txBody>
                  <a:tcPr anchor="ctr"/>
                </a:tc>
                <a:tc>
                  <a:txBody>
                    <a:bodyPr/>
                    <a:lstStyle/>
                    <a:p>
                      <a:r>
                        <a:rPr lang="en-US" altLang="zh-CN" sz="1700" dirty="0"/>
                        <a:t>Long term deactivation</a:t>
                      </a:r>
                    </a:p>
                    <a:p>
                      <a:r>
                        <a:rPr lang="zh-CN" altLang="en-US" sz="1700" dirty="0"/>
                        <a:t>（</a:t>
                      </a:r>
                      <a:r>
                        <a:rPr lang="en-US" altLang="zh-CN" sz="1700" dirty="0"/>
                        <a:t>Page 9</a:t>
                      </a:r>
                      <a:r>
                        <a:rPr lang="zh-CN" altLang="en-US" sz="1700" dirty="0"/>
                        <a:t>）</a:t>
                      </a:r>
                      <a:r>
                        <a:rPr lang="en-US" altLang="zh-CN" sz="1700" dirty="0"/>
                        <a:t> </a:t>
                      </a:r>
                      <a:endParaRPr lang="zh-CN" altLang="en-US" sz="1700" dirty="0"/>
                    </a:p>
                  </a:txBody>
                  <a:tcPr anchor="ctr"/>
                </a:tc>
                <a:tc vMerge="1">
                  <a:txBody>
                    <a:bodyPr/>
                    <a:lstStyle/>
                    <a:p>
                      <a:endParaRPr lang="en-US"/>
                    </a:p>
                  </a:txBody>
                  <a:tcPr marL="7620" marR="7620" marT="7620" marB="0" anchor="ct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1947833">
                <a:tc>
                  <a:txBody>
                    <a:bodyPr/>
                    <a:lstStyle/>
                    <a:p>
                      <a:pPr algn="ctr"/>
                      <a:r>
                        <a:rPr lang="en-US" altLang="zh-CN" sz="1600" dirty="0"/>
                        <a:t>5</a:t>
                      </a:r>
                      <a:endParaRPr lang="zh-CN" altLang="en-US" sz="1600" dirty="0"/>
                    </a:p>
                  </a:txBody>
                  <a:tcPr anchor="ctr"/>
                </a:tc>
                <a:tc>
                  <a:txBody>
                    <a:bodyPr/>
                    <a:lstStyle/>
                    <a:p>
                      <a:r>
                        <a:rPr lang="en-US" altLang="zh-CN" sz="1600" dirty="0"/>
                        <a:t>System trigger</a:t>
                      </a:r>
                      <a:r>
                        <a:rPr lang="zh-CN" altLang="en-US" sz="1600" dirty="0"/>
                        <a:t>（</a:t>
                      </a:r>
                      <a:r>
                        <a:rPr lang="en-US" altLang="zh-CN" sz="1600" dirty="0"/>
                        <a:t>Page 10</a:t>
                      </a:r>
                      <a:r>
                        <a:rPr lang="zh-CN" altLang="en-US" sz="1600" dirty="0"/>
                        <a:t>）</a:t>
                      </a:r>
                      <a:r>
                        <a:rPr lang="en-US" altLang="zh-CN" sz="1600" dirty="0"/>
                        <a:t> </a:t>
                      </a:r>
                      <a:endParaRPr lang="zh-CN" altLang="en-US" sz="1600" dirty="0"/>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a) CLEPA OK with 15s; 3 min would be too long.</a:t>
                      </a:r>
                    </a:p>
                    <a:p>
                      <a:pPr algn="l" fontAlgn="t"/>
                      <a:r>
                        <a:rPr lang="en-US" sz="1600" b="0" i="0" u="none" strike="noStrike" dirty="0">
                          <a:solidFill>
                            <a:srgbClr val="000000"/>
                          </a:solidFill>
                          <a:effectLst/>
                          <a:latin typeface="等线" panose="02010600030101010101" charset="-122"/>
                          <a:ea typeface="等线" panose="02010600030101010101" charset="-122"/>
                        </a:rPr>
                        <a:t>b) in-vehicle reminder is OK, but not sufficient as the only warning</a:t>
                      </a:r>
                    </a:p>
                    <a:p>
                      <a:pPr algn="l" fontAlgn="t"/>
                      <a:r>
                        <a:rPr lang="en-US" sz="1600" b="0" i="0" u="none" strike="noStrike" dirty="0">
                          <a:solidFill>
                            <a:srgbClr val="000000"/>
                          </a:solidFill>
                          <a:effectLst/>
                          <a:latin typeface="等线" panose="02010600030101010101" charset="-122"/>
                          <a:ea typeface="等线" panose="02010600030101010101" charset="-122"/>
                        </a:rPr>
                        <a:t>c) not needed if "gained access" is not covered</a:t>
                      </a:r>
                    </a:p>
                  </a:txBody>
                  <a:tcPr marL="7620" marR="7620" marT="7620" marB="0"/>
                </a:tc>
                <a:tc>
                  <a:txBody>
                    <a:bodyPr/>
                    <a:lstStyle/>
                    <a:p>
                      <a:r>
                        <a:rPr lang="en-US" altLang="zh-CN" sz="1600" b="1" dirty="0"/>
                        <a:t>60 seconds after the doors of vehicle are locked. </a:t>
                      </a:r>
                    </a:p>
                    <a:p>
                      <a:r>
                        <a:rPr lang="en-US" altLang="zh-CN" sz="1600" b="0" dirty="0"/>
                        <a:t>The shorter time for sensing would be the better, but some manufacturers say they need enough time for sensing in order to minimize false alarm. </a:t>
                      </a:r>
                    </a:p>
                    <a:p>
                      <a:endParaRPr lang="zh-CN" altLang="en-US" sz="1600" b="0" dirty="0"/>
                    </a:p>
                  </a:txBody>
                  <a:tcPr/>
                </a:tc>
                <a:tc>
                  <a:txBody>
                    <a:bodyPr/>
                    <a:lstStyle/>
                    <a:p>
                      <a:r>
                        <a:rPr lang="en-US" altLang="zh-CN" sz="1600" dirty="0"/>
                        <a:t>TBD</a:t>
                      </a:r>
                    </a:p>
                    <a:p>
                      <a:r>
                        <a:rPr lang="en-US" altLang="zh-CN" sz="1600" dirty="0"/>
                        <a:t>For CLEPA:</a:t>
                      </a:r>
                    </a:p>
                    <a:p>
                      <a:r>
                        <a:rPr lang="en-US" altLang="zh-CN" sz="1600" dirty="0"/>
                        <a:t>a) Agree for 15 seconds;                                                                                                                   b) Agreed</a:t>
                      </a:r>
                    </a:p>
                    <a:p>
                      <a:r>
                        <a:rPr lang="en-US" altLang="zh-CN" sz="1600" dirty="0"/>
                        <a:t>c) There are two situations: One is Scenario 3, where the delay from the door closing to the initial alarm should not exceed 10 minutes; Second, the delay function is used, which can delay for up to 10 minutes before activating the initial warning.</a:t>
                      </a: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sz="1600"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806744758"/>
              </p:ext>
            </p:extLst>
          </p:nvPr>
        </p:nvGraphicFramePr>
        <p:xfrm>
          <a:off x="76201" y="35970"/>
          <a:ext cx="12006940" cy="6065520"/>
        </p:xfrm>
        <a:graphic>
          <a:graphicData uri="http://schemas.openxmlformats.org/drawingml/2006/table">
            <a:tbl>
              <a:tblPr firstRow="1" bandRow="1">
                <a:tableStyleId>{5C22544A-7EE6-4342-B048-85BDC9FD1C3A}</a:tableStyleId>
              </a:tblPr>
              <a:tblGrid>
                <a:gridCol w="574039">
                  <a:extLst>
                    <a:ext uri="{9D8B030D-6E8A-4147-A177-3AD203B41FA5}">
                      <a16:colId xmlns:a16="http://schemas.microsoft.com/office/drawing/2014/main" val="20000"/>
                    </a:ext>
                  </a:extLst>
                </a:gridCol>
                <a:gridCol w="1424366">
                  <a:extLst>
                    <a:ext uri="{9D8B030D-6E8A-4147-A177-3AD203B41FA5}">
                      <a16:colId xmlns:a16="http://schemas.microsoft.com/office/drawing/2014/main" val="20001"/>
                    </a:ext>
                  </a:extLst>
                </a:gridCol>
                <a:gridCol w="1995949">
                  <a:extLst>
                    <a:ext uri="{9D8B030D-6E8A-4147-A177-3AD203B41FA5}">
                      <a16:colId xmlns:a16="http://schemas.microsoft.com/office/drawing/2014/main" val="20002"/>
                    </a:ext>
                  </a:extLst>
                </a:gridCol>
                <a:gridCol w="4382565">
                  <a:extLst>
                    <a:ext uri="{9D8B030D-6E8A-4147-A177-3AD203B41FA5}">
                      <a16:colId xmlns:a16="http://schemas.microsoft.com/office/drawing/2014/main" val="20003"/>
                    </a:ext>
                  </a:extLst>
                </a:gridCol>
                <a:gridCol w="3630021">
                  <a:extLst>
                    <a:ext uri="{9D8B030D-6E8A-4147-A177-3AD203B41FA5}">
                      <a16:colId xmlns:a16="http://schemas.microsoft.com/office/drawing/2014/main" val="20004"/>
                    </a:ext>
                  </a:extLst>
                </a:gridCol>
              </a:tblGrid>
              <a:tr h="188595">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5195343">
                <a:tc>
                  <a:txBody>
                    <a:bodyPr/>
                    <a:lstStyle/>
                    <a:p>
                      <a:pPr algn="ctr"/>
                      <a:r>
                        <a:rPr lang="en-US" altLang="zh-CN" dirty="0"/>
                        <a:t>6</a:t>
                      </a:r>
                      <a:endParaRPr lang="zh-CN" altLang="en-US" dirty="0"/>
                    </a:p>
                  </a:txBody>
                  <a:tcPr anchor="ctr"/>
                </a:tc>
                <a:tc>
                  <a:txBody>
                    <a:bodyPr/>
                    <a:lstStyle/>
                    <a:p>
                      <a:r>
                        <a:rPr lang="en-US" altLang="zh-CN" dirty="0"/>
                        <a:t>ATD for direct sensing</a:t>
                      </a:r>
                    </a:p>
                    <a:p>
                      <a:r>
                        <a:rPr lang="zh-CN" altLang="en-US" dirty="0"/>
                        <a:t>（</a:t>
                      </a:r>
                      <a:r>
                        <a:rPr lang="en-US" altLang="zh-CN" dirty="0"/>
                        <a:t>Page 15</a:t>
                      </a:r>
                      <a:r>
                        <a:rPr lang="zh-CN" altLang="en-US" dirty="0"/>
                        <a:t>）</a:t>
                      </a:r>
                    </a:p>
                  </a:txBody>
                  <a:tcPr anchor="ctr"/>
                </a:tc>
                <a:tc>
                  <a:txBody>
                    <a:bodyPr/>
                    <a:lstStyle/>
                    <a:p>
                      <a:pPr algn="l" fontAlgn="t"/>
                      <a:r>
                        <a:rPr lang="en-US" sz="1800" b="0" i="0" u="none" strike="noStrike" dirty="0">
                          <a:solidFill>
                            <a:srgbClr val="000000"/>
                          </a:solidFill>
                          <a:effectLst/>
                          <a:latin typeface="等线" panose="02010600030101010101" charset="-122"/>
                          <a:ea typeface="等线" panose="02010600030101010101" charset="-122"/>
                        </a:rPr>
                        <a:t>Test tools are needed for UN regulation testing, ongoing discussions and development activities; dedicated ISO CPD test tool group.</a:t>
                      </a:r>
                    </a:p>
                  </a:txBody>
                  <a:tcPr marL="7620" marR="7620" marT="7620" marB="0"/>
                </a:tc>
                <a:tc>
                  <a:txBody>
                    <a:bodyPr/>
                    <a:lstStyle/>
                    <a:p>
                      <a:r>
                        <a:rPr lang="en-US" altLang="zh-CN" dirty="0"/>
                        <a:t>1</a:t>
                      </a:r>
                      <a:r>
                        <a:rPr lang="zh-CN" altLang="en-US" dirty="0"/>
                        <a:t>、</a:t>
                      </a:r>
                      <a:r>
                        <a:rPr lang="en-US" altLang="zh-CN" dirty="0"/>
                        <a:t>Reference point for the measurement and calibration is necessary to place a dummy in a vehicle.</a:t>
                      </a:r>
                      <a:r>
                        <a:rPr lang="en-US" altLang="zh-CN" sz="1600" dirty="0"/>
                        <a:t> </a:t>
                      </a:r>
                      <a:r>
                        <a:rPr lang="en-US" altLang="zh-CN" dirty="0"/>
                        <a:t>2. Calibration specifications would be necessary. If dummies have movement like breathing mechanism, there should be calibration cycle and procedure.</a:t>
                      </a:r>
                    </a:p>
                    <a:p>
                      <a:r>
                        <a:rPr lang="en-US" altLang="zh-CN" dirty="0"/>
                        <a:t>3. If the ISO is going to make a prototype or pilot dummy, the CPs of IWG CLIV would like to participate in the round robin tests.</a:t>
                      </a:r>
                      <a:r>
                        <a:rPr lang="zh-CN" altLang="en-US" dirty="0"/>
                        <a:t> </a:t>
                      </a:r>
                      <a:endParaRPr lang="en-US" altLang="zh-CN" dirty="0"/>
                    </a:p>
                    <a:p>
                      <a:r>
                        <a:rPr lang="en-US" altLang="zh-CN" dirty="0"/>
                        <a:t>4. Specifications for testing would be desirable. Although the ISO might not deal with test procedures, if there is any conditions to use the surrogate, such as temperature or humidity, those conditions should be stipulated.</a:t>
                      </a:r>
                    </a:p>
                    <a:p>
                      <a:r>
                        <a:rPr lang="en-US" altLang="zh-CN" dirty="0"/>
                        <a:t>5. Amendment to M.R.1 would be necessary. World SID is included in both ISO and M.R.1.</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TBD</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For CLEPA:</a:t>
                      </a:r>
                    </a:p>
                    <a:p>
                      <a:r>
                        <a:rPr lang="en-US" altLang="zh-CN" sz="1600" dirty="0"/>
                        <a:t>Agreed. </a:t>
                      </a:r>
                    </a:p>
                    <a:p>
                      <a:r>
                        <a:rPr lang="en-US" altLang="zh-CN" sz="1600" dirty="0"/>
                        <a:t>For Korea</a:t>
                      </a:r>
                      <a:r>
                        <a:rPr lang="zh-CN" altLang="en-US" sz="1600" dirty="0"/>
                        <a:t>：</a:t>
                      </a:r>
                      <a:endParaRPr lang="en-US" altLang="zh-CN" sz="1600" dirty="0"/>
                    </a:p>
                    <a:p>
                      <a:r>
                        <a:rPr lang="en-US" altLang="zh-CN" sz="1600" dirty="0"/>
                        <a:t>1. Agreed, when the dummy is placed on the seat, it can be directly installed in the CRS without the need for a reference point. When placing the dummy in the footwell, it is necessary to determine its position and posture to ensure consistency in testing. </a:t>
                      </a:r>
                    </a:p>
                    <a:p>
                      <a:r>
                        <a:rPr lang="en-US" altLang="zh-CN" sz="1600" dirty="0"/>
                        <a:t>2</a:t>
                      </a:r>
                      <a:r>
                        <a:rPr lang="zh-CN" altLang="en-US" sz="1600" dirty="0"/>
                        <a:t>、</a:t>
                      </a:r>
                      <a:r>
                        <a:rPr lang="en-US" altLang="zh-CN" sz="1600" dirty="0"/>
                        <a:t>The calibration standards and cycles for dummies can be defined, and the procedures or methods may vary for different dummies. Should we follow the dummy manual?</a:t>
                      </a:r>
                    </a:p>
                    <a:p>
                      <a:r>
                        <a:rPr lang="en-US" altLang="zh-CN" sz="1600" dirty="0"/>
                        <a:t>3</a:t>
                      </a:r>
                      <a:r>
                        <a:rPr lang="zh-CN" altLang="en-US" sz="1600" dirty="0"/>
                        <a:t>、</a:t>
                      </a:r>
                      <a:r>
                        <a:rPr lang="en-US" altLang="zh-CN" sz="1600" dirty="0"/>
                        <a:t>Agreed. </a:t>
                      </a:r>
                    </a:p>
                    <a:p>
                      <a:r>
                        <a:rPr lang="en-US" altLang="zh-CN" sz="1600" dirty="0"/>
                        <a:t>4</a:t>
                      </a:r>
                      <a:r>
                        <a:rPr lang="zh-CN" altLang="en-US" sz="1600" dirty="0"/>
                        <a:t>、</a:t>
                      </a:r>
                      <a:r>
                        <a:rPr lang="en-US" altLang="zh-CN" sz="1600" dirty="0"/>
                        <a:t>Test conditions can be defined, but it is necessary to investigate the impact of conditions (temperature and humidity) on the dummy and the test results.</a:t>
                      </a:r>
                    </a:p>
                    <a:p>
                      <a:r>
                        <a:rPr lang="en-US" altLang="zh-CN" sz="1600" dirty="0"/>
                        <a:t>5</a:t>
                      </a:r>
                      <a:r>
                        <a:rPr lang="zh-CN" altLang="en-US" sz="1600" dirty="0"/>
                        <a:t>、</a:t>
                      </a:r>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11783485"/>
              </p:ext>
            </p:extLst>
          </p:nvPr>
        </p:nvGraphicFramePr>
        <p:xfrm>
          <a:off x="76201" y="94963"/>
          <a:ext cx="12006940" cy="6604062"/>
        </p:xfrm>
        <a:graphic>
          <a:graphicData uri="http://schemas.openxmlformats.org/drawingml/2006/table">
            <a:tbl>
              <a:tblPr firstRow="1" bandRow="1">
                <a:tableStyleId>{5C22544A-7EE6-4342-B048-85BDC9FD1C3A}</a:tableStyleId>
              </a:tblPr>
              <a:tblGrid>
                <a:gridCol w="798870">
                  <a:extLst>
                    <a:ext uri="{9D8B030D-6E8A-4147-A177-3AD203B41FA5}">
                      <a16:colId xmlns:a16="http://schemas.microsoft.com/office/drawing/2014/main" val="20000"/>
                    </a:ext>
                  </a:extLst>
                </a:gridCol>
                <a:gridCol w="1818968">
                  <a:extLst>
                    <a:ext uri="{9D8B030D-6E8A-4147-A177-3AD203B41FA5}">
                      <a16:colId xmlns:a16="http://schemas.microsoft.com/office/drawing/2014/main" val="20001"/>
                    </a:ext>
                  </a:extLst>
                </a:gridCol>
                <a:gridCol w="3195484">
                  <a:extLst>
                    <a:ext uri="{9D8B030D-6E8A-4147-A177-3AD203B41FA5}">
                      <a16:colId xmlns:a16="http://schemas.microsoft.com/office/drawing/2014/main" val="20002"/>
                    </a:ext>
                  </a:extLst>
                </a:gridCol>
                <a:gridCol w="3421625">
                  <a:extLst>
                    <a:ext uri="{9D8B030D-6E8A-4147-A177-3AD203B41FA5}">
                      <a16:colId xmlns:a16="http://schemas.microsoft.com/office/drawing/2014/main" val="20003"/>
                    </a:ext>
                  </a:extLst>
                </a:gridCol>
                <a:gridCol w="2771993">
                  <a:extLst>
                    <a:ext uri="{9D8B030D-6E8A-4147-A177-3AD203B41FA5}">
                      <a16:colId xmlns:a16="http://schemas.microsoft.com/office/drawing/2014/main" val="20004"/>
                    </a:ext>
                  </a:extLst>
                </a:gridCol>
              </a:tblGrid>
              <a:tr h="447675">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3138867">
                <a:tc>
                  <a:txBody>
                    <a:bodyPr/>
                    <a:lstStyle/>
                    <a:p>
                      <a:pPr algn="ctr"/>
                      <a:r>
                        <a:rPr lang="en-US" altLang="zh-CN" dirty="0"/>
                        <a:t>7</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applicable categories M1 &amp; N1</a:t>
                      </a:r>
                      <a:r>
                        <a:rPr lang="zh-CN" altLang="en-US" dirty="0"/>
                        <a:t>（</a:t>
                      </a:r>
                      <a:r>
                        <a:rPr lang="en-US" altLang="zh-CN" dirty="0"/>
                        <a:t>Page 17</a:t>
                      </a:r>
                      <a:r>
                        <a:rPr lang="zh-CN" altLang="en-US" dirty="0"/>
                        <a:t>）</a:t>
                      </a:r>
                    </a:p>
                  </a:txBody>
                  <a:tcPr anchor="ctr"/>
                </a:tc>
                <a:tc>
                  <a:txBody>
                    <a:bodyPr/>
                    <a:lstStyle/>
                    <a:p>
                      <a:pPr algn="l" fontAlgn="t"/>
                      <a:r>
                        <a:rPr lang="en-US" sz="1800" b="0" i="0" u="none" strike="noStrike" dirty="0">
                          <a:solidFill>
                            <a:srgbClr val="000000"/>
                          </a:solidFill>
                          <a:effectLst/>
                          <a:latin typeface="等线" panose="02010600030101010101" charset="-122"/>
                          <a:ea typeface="等线" panose="02010600030101010101" charset="-122"/>
                        </a:rPr>
                        <a:t>Ensure that vehicles typically used as "family cars" are covered within the regulation; include "large" SUVs and pick-up trucks; extension of current TOR likely needed</a:t>
                      </a:r>
                    </a:p>
                  </a:txBody>
                  <a:tcPr marL="7620" marR="7620" marT="7620" marB="0"/>
                </a:tc>
                <a:tc>
                  <a:txBody>
                    <a:bodyPr/>
                    <a:lstStyle/>
                    <a:p>
                      <a:r>
                        <a:rPr lang="en-US" altLang="zh-CN" sz="1600" b="1" dirty="0"/>
                        <a:t>category 1-1 (M1) passenger cars.</a:t>
                      </a:r>
                    </a:p>
                    <a:p>
                      <a:r>
                        <a:rPr lang="en-US" altLang="zh-CN" sz="1600" b="1" dirty="0"/>
                        <a:t>For N1, only the vehicles has second row seats and subject to install CRS, or specify as pick-ups.</a:t>
                      </a:r>
                      <a:r>
                        <a:rPr lang="zh-CN" altLang="en-US" sz="1600" b="1" dirty="0"/>
                        <a:t> </a:t>
                      </a:r>
                      <a:endParaRPr lang="en-US" altLang="zh-CN" sz="1600" b="1" dirty="0"/>
                    </a:p>
                    <a:p>
                      <a:r>
                        <a:rPr lang="en-US" altLang="zh-CN" sz="1600" dirty="0"/>
                        <a:t>Most Koreans do not use N category vehicle for carrying people, so N are not subject to install CRS. </a:t>
                      </a:r>
                    </a:p>
                    <a:p>
                      <a:r>
                        <a:rPr lang="en-US" altLang="zh-CN" sz="1600" dirty="0"/>
                        <a:t>Maybe we can give options like each CP can use its own vehicle categorization when adopting this regulation.</a:t>
                      </a:r>
                    </a:p>
                  </a:txBody>
                  <a:tcPr/>
                </a:tc>
                <a:tc>
                  <a:txBody>
                    <a:bodyPr/>
                    <a:lstStyle/>
                    <a:p>
                      <a:r>
                        <a:rPr lang="en-US" altLang="zh-CN" sz="1600" dirty="0"/>
                        <a:t>TBD</a:t>
                      </a:r>
                    </a:p>
                    <a:p>
                      <a:r>
                        <a:rPr lang="en-US" altLang="zh-CN" sz="1600" dirty="0"/>
                        <a:t>Further discussion is needed.</a:t>
                      </a:r>
                    </a:p>
                    <a:p>
                      <a:r>
                        <a:rPr lang="en-US" altLang="zh-CN" sz="1600" dirty="0"/>
                        <a:t>Is it possible to not define the vehicle category? The regulations apply to all vehicles equipped with CPD systems.</a:t>
                      </a:r>
                      <a:endParaRPr lang="zh-CN" altLang="en-US" sz="1600" dirty="0"/>
                    </a:p>
                  </a:txBody>
                  <a:tcPr/>
                </a:tc>
                <a:extLst>
                  <a:ext uri="{0D108BD9-81ED-4DB2-BD59-A6C34878D82A}">
                    <a16:rowId xmlns:a16="http://schemas.microsoft.com/office/drawing/2014/main" val="10001"/>
                  </a:ext>
                </a:extLst>
              </a:tr>
              <a:tr h="1931956">
                <a:tc>
                  <a:txBody>
                    <a:bodyPr/>
                    <a:lstStyle/>
                    <a:p>
                      <a:pPr algn="ctr"/>
                      <a:r>
                        <a:rPr lang="en-US" altLang="zh-CN" dirty="0"/>
                        <a:t>8</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detection range</a:t>
                      </a:r>
                      <a:r>
                        <a:rPr lang="zh-CN" altLang="en-US" dirty="0"/>
                        <a:t>（</a:t>
                      </a:r>
                      <a:r>
                        <a:rPr lang="en-US" altLang="zh-CN" dirty="0"/>
                        <a:t>Page 17</a:t>
                      </a:r>
                      <a:r>
                        <a:rPr lang="zh-CN" altLang="en-US" dirty="0"/>
                        <a:t>）</a:t>
                      </a:r>
                    </a:p>
                  </a:txBody>
                  <a:tcPr anchor="ctr"/>
                </a:tc>
                <a:tc>
                  <a:txBody>
                    <a:bodyPr/>
                    <a:lstStyle/>
                    <a:p>
                      <a:pPr algn="l" fontAlgn="t"/>
                      <a:r>
                        <a:rPr lang="en-US" sz="1800" b="0" i="0" u="none" strike="noStrike" dirty="0">
                          <a:solidFill>
                            <a:srgbClr val="000000"/>
                          </a:solidFill>
                          <a:effectLst/>
                          <a:latin typeface="等线" panose="02010600030101010101" charset="-122"/>
                          <a:ea typeface="等线" panose="02010600030101010101" charset="-122"/>
                        </a:rPr>
                        <a:t>rear row seats (3rd row - if fitted - included) and front passenger seat; seating positions relevant for "child left behind“</a:t>
                      </a:r>
                    </a:p>
                  </a:txBody>
                  <a:tcPr marL="7620" marR="7620" marT="7620" marB="0"/>
                </a:tc>
                <a:tc>
                  <a:txBody>
                    <a:bodyPr/>
                    <a:lstStyle/>
                    <a:p>
                      <a:r>
                        <a:rPr lang="en-US" altLang="zh-CN" sz="1600" b="1" dirty="0"/>
                        <a:t>second-row and beyond seats, or passenger cabin.</a:t>
                      </a:r>
                    </a:p>
                    <a:p>
                      <a:r>
                        <a:rPr lang="en-US" altLang="zh-CN" sz="1600" dirty="0"/>
                        <a:t>Trunk, frunk, or anywhere that are not intended to put passengers should be excluded.</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TBD</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Further discussion is needed.</a:t>
                      </a:r>
                    </a:p>
                    <a:p>
                      <a:r>
                        <a:rPr lang="en-US" altLang="zh-CN" sz="1600" dirty="0"/>
                        <a:t>Further confirmation is needed: CLEPA recommends all front and rear seat positions (including the driver's seat?), excluding the footwell?</a:t>
                      </a:r>
                    </a:p>
                    <a:p>
                      <a:r>
                        <a:rPr lang="en-US" altLang="zh-CN" sz="1600" dirty="0"/>
                        <a:t>Korea suggests not including the front seats, only the rear seats. does it include footrests?</a:t>
                      </a:r>
                      <a:endParaRPr lang="zh-CN" altLang="en-US" sz="1600"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76201" y="134291"/>
          <a:ext cx="12006940" cy="4588055"/>
        </p:xfrm>
        <a:graphic>
          <a:graphicData uri="http://schemas.openxmlformats.org/drawingml/2006/table">
            <a:tbl>
              <a:tblPr firstRow="1" bandRow="1">
                <a:tableStyleId>{5C22544A-7EE6-4342-B048-85BDC9FD1C3A}</a:tableStyleId>
              </a:tblPr>
              <a:tblGrid>
                <a:gridCol w="798870">
                  <a:extLst>
                    <a:ext uri="{9D8B030D-6E8A-4147-A177-3AD203B41FA5}">
                      <a16:colId xmlns:a16="http://schemas.microsoft.com/office/drawing/2014/main" val="20000"/>
                    </a:ext>
                  </a:extLst>
                </a:gridCol>
                <a:gridCol w="1897626">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4227871">
                  <a:extLst>
                    <a:ext uri="{9D8B030D-6E8A-4147-A177-3AD203B41FA5}">
                      <a16:colId xmlns:a16="http://schemas.microsoft.com/office/drawing/2014/main" val="20003"/>
                    </a:ext>
                  </a:extLst>
                </a:gridCol>
                <a:gridCol w="2339373">
                  <a:extLst>
                    <a:ext uri="{9D8B030D-6E8A-4147-A177-3AD203B41FA5}">
                      <a16:colId xmlns:a16="http://schemas.microsoft.com/office/drawing/2014/main" val="20004"/>
                    </a:ext>
                  </a:extLst>
                </a:gridCol>
              </a:tblGrid>
              <a:tr h="573388">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3947975">
                <a:tc>
                  <a:txBody>
                    <a:bodyPr/>
                    <a:lstStyle/>
                    <a:p>
                      <a:pPr algn="ctr"/>
                      <a:r>
                        <a:rPr lang="en-US" altLang="zh-CN" dirty="0"/>
                        <a:t>9</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way of detection: indirect or direct?</a:t>
                      </a:r>
                      <a:r>
                        <a:rPr lang="zh-CN" altLang="en-US" dirty="0"/>
                        <a:t> （</a:t>
                      </a:r>
                      <a:r>
                        <a:rPr lang="en-US" altLang="zh-CN" dirty="0"/>
                        <a:t>Page 17</a:t>
                      </a:r>
                      <a:r>
                        <a:rPr lang="zh-CN" altLang="en-US" dirty="0"/>
                        <a:t>）</a:t>
                      </a:r>
                    </a:p>
                  </a:txBody>
                  <a:tcPr anchor="ctr"/>
                </a:tc>
                <a:tc>
                  <a:txBody>
                    <a:bodyPr/>
                    <a:lstStyle/>
                    <a:p>
                      <a:pPr algn="l" fontAlgn="t"/>
                      <a:r>
                        <a:rPr lang="en-US" sz="1800" b="0" i="0" u="none" strike="noStrike" dirty="0">
                          <a:solidFill>
                            <a:srgbClr val="000000"/>
                          </a:solidFill>
                          <a:effectLst/>
                          <a:latin typeface="等线" panose="02010600030101010101" charset="-122"/>
                          <a:ea typeface="等线" panose="02010600030101010101" charset="-122"/>
                        </a:rPr>
                        <a:t>requirement for direct sensing (while allowing support from indirect systems for driver information/alerts, but not as standalone system)</a:t>
                      </a:r>
                    </a:p>
                  </a:txBody>
                  <a:tcPr marL="7620" marR="7620" marT="7620" marB="0"/>
                </a:tc>
                <a:tc>
                  <a:txBody>
                    <a:bodyPr/>
                    <a:lstStyle/>
                    <a:p>
                      <a:r>
                        <a:rPr lang="en-US" altLang="zh-CN" sz="1600" b="1" dirty="0"/>
                        <a:t>1)Direct sensing of breath per minute rate.</a:t>
                      </a:r>
                      <a:r>
                        <a:rPr lang="zh-CN" altLang="en-US" sz="1600" b="1" dirty="0"/>
                        <a:t> </a:t>
                      </a:r>
                      <a:endParaRPr lang="en-US" altLang="zh-CN" sz="1600" b="1" dirty="0"/>
                    </a:p>
                    <a:p>
                      <a:r>
                        <a:rPr lang="en-US" altLang="zh-CN" sz="1600" dirty="0"/>
                        <a:t>Sensing the breath would be the hardest. If a sensor can detect the breath, it can detect any other movements. Types of sensors shall be up to the manufacturer of vehicles. Regulation should remain technology neutral.</a:t>
                      </a:r>
                      <a:r>
                        <a:rPr lang="zh-CN" altLang="en-US" sz="1600" dirty="0"/>
                        <a:t> </a:t>
                      </a:r>
                      <a:endParaRPr lang="en-US" altLang="zh-CN" sz="1600" dirty="0"/>
                    </a:p>
                    <a:p>
                      <a:r>
                        <a:rPr lang="en-US" altLang="zh-CN" sz="1600" b="1" dirty="0"/>
                        <a:t>2) Other Opinion: Let‘s keep the regulation technology neutral. As long as children left in vehicle can be detected, any system can be used.</a:t>
                      </a:r>
                      <a:r>
                        <a:rPr lang="zh-CN" altLang="en-US" sz="1600" b="1" dirty="0"/>
                        <a:t> </a:t>
                      </a:r>
                      <a:r>
                        <a:rPr lang="en-US" altLang="zh-CN" sz="1600" b="1" dirty="0"/>
                        <a:t>If a manufacturer is confident that indirect sensing would be enough to do the job, indirect sensing should be allowed to be applied.</a:t>
                      </a:r>
                    </a:p>
                  </a:txBody>
                  <a:tcPr/>
                </a:tc>
                <a:tc>
                  <a:txBody>
                    <a:bodyPr/>
                    <a:lstStyle/>
                    <a:p>
                      <a:r>
                        <a:rPr lang="en-US" altLang="zh-CN" sz="1600" dirty="0"/>
                        <a:t>Agree with Korea 2) other opinion, keep technical neutrality, and no matter what technology is used, as long as it meets regulatory requirements.</a:t>
                      </a:r>
                      <a:endParaRPr lang="zh-CN" altLang="en-US" sz="1600" dirty="0"/>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122091466"/>
              </p:ext>
            </p:extLst>
          </p:nvPr>
        </p:nvGraphicFramePr>
        <p:xfrm>
          <a:off x="76201" y="55635"/>
          <a:ext cx="12006940" cy="6046756"/>
        </p:xfrm>
        <a:graphic>
          <a:graphicData uri="http://schemas.openxmlformats.org/drawingml/2006/table">
            <a:tbl>
              <a:tblPr firstRow="1" bandRow="1">
                <a:tableStyleId>{5C22544A-7EE6-4342-B048-85BDC9FD1C3A}</a:tableStyleId>
              </a:tblPr>
              <a:tblGrid>
                <a:gridCol w="798870">
                  <a:extLst>
                    <a:ext uri="{9D8B030D-6E8A-4147-A177-3AD203B41FA5}">
                      <a16:colId xmlns:a16="http://schemas.microsoft.com/office/drawing/2014/main" val="20000"/>
                    </a:ext>
                  </a:extLst>
                </a:gridCol>
                <a:gridCol w="1897626">
                  <a:extLst>
                    <a:ext uri="{9D8B030D-6E8A-4147-A177-3AD203B41FA5}">
                      <a16:colId xmlns:a16="http://schemas.microsoft.com/office/drawing/2014/main" val="20001"/>
                    </a:ext>
                  </a:extLst>
                </a:gridCol>
                <a:gridCol w="2123768">
                  <a:extLst>
                    <a:ext uri="{9D8B030D-6E8A-4147-A177-3AD203B41FA5}">
                      <a16:colId xmlns:a16="http://schemas.microsoft.com/office/drawing/2014/main" val="20002"/>
                    </a:ext>
                  </a:extLst>
                </a:gridCol>
                <a:gridCol w="3392129">
                  <a:extLst>
                    <a:ext uri="{9D8B030D-6E8A-4147-A177-3AD203B41FA5}">
                      <a16:colId xmlns:a16="http://schemas.microsoft.com/office/drawing/2014/main" val="20003"/>
                    </a:ext>
                  </a:extLst>
                </a:gridCol>
                <a:gridCol w="3794547">
                  <a:extLst>
                    <a:ext uri="{9D8B030D-6E8A-4147-A177-3AD203B41FA5}">
                      <a16:colId xmlns:a16="http://schemas.microsoft.com/office/drawing/2014/main" val="20004"/>
                    </a:ext>
                  </a:extLst>
                </a:gridCol>
              </a:tblGrid>
              <a:tr h="331470">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1931956">
                <a:tc>
                  <a:txBody>
                    <a:bodyPr/>
                    <a:lstStyle/>
                    <a:p>
                      <a:pPr algn="ctr"/>
                      <a:r>
                        <a:rPr lang="en-US" altLang="zh-CN" dirty="0"/>
                        <a:t>10</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age range</a:t>
                      </a:r>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a:t>
                      </a:r>
                      <a:r>
                        <a:rPr lang="en-US" altLang="zh-CN" dirty="0"/>
                        <a:t>Page 17</a:t>
                      </a:r>
                      <a:r>
                        <a:rPr lang="zh-CN" altLang="en-US" dirty="0"/>
                        <a:t>）</a:t>
                      </a:r>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0 - 6 years; future discussion needed on how to deal with situations where adult is still in vehicle.</a:t>
                      </a:r>
                      <a:r>
                        <a:rPr lang="en-US" altLang="zh-CN" sz="1600" b="0" i="0" u="none" strike="noStrike" dirty="0">
                          <a:solidFill>
                            <a:srgbClr val="000000"/>
                          </a:solidFill>
                          <a:effectLst/>
                          <a:latin typeface="等线" panose="02010600030101010101" charset="-122"/>
                          <a:ea typeface="+mn-ea"/>
                        </a:rPr>
                        <a:t>0 - 6 </a:t>
                      </a:r>
                      <a:r>
                        <a:rPr lang="zh-CN" altLang="en-US" sz="1600" b="0" i="0" u="none" strike="noStrike" dirty="0">
                          <a:solidFill>
                            <a:srgbClr val="000000"/>
                          </a:solidFill>
                          <a:effectLst/>
                          <a:latin typeface="等线" panose="02010600030101010101" charset="-122"/>
                          <a:ea typeface="+mn-ea"/>
                        </a:rPr>
                        <a:t>岁；</a:t>
                      </a:r>
                      <a:endParaRPr lang="en-US" sz="1600" b="0" i="0" u="none" strike="noStrike" dirty="0">
                        <a:solidFill>
                          <a:srgbClr val="000000"/>
                        </a:solidFill>
                        <a:effectLst/>
                        <a:latin typeface="等线" panose="02010600030101010101" charset="-122"/>
                        <a:ea typeface="等线" panose="02010600030101010101" charset="-122"/>
                      </a:endParaRPr>
                    </a:p>
                  </a:txBody>
                  <a:tcPr marL="7620" marR="7620" marT="7620" marB="0"/>
                </a:tc>
                <a:tc>
                  <a:txBody>
                    <a:bodyPr/>
                    <a:lstStyle/>
                    <a:p>
                      <a:r>
                        <a:rPr lang="en-US" altLang="zh-CN" sz="1600" b="1" dirty="0"/>
                        <a:t>0 year old in asleep.</a:t>
                      </a:r>
                    </a:p>
                    <a:p>
                      <a:r>
                        <a:rPr lang="en-US" altLang="zh-CN" sz="1600" b="0" dirty="0"/>
                        <a:t>This would be the worst case for detection. </a:t>
                      </a:r>
                    </a:p>
                    <a:p>
                      <a:r>
                        <a:rPr lang="en-US" altLang="zh-CN" sz="1600" b="0" dirty="0"/>
                        <a:t>If 0 year old without movement can be detected, others would be easily detected as well.</a:t>
                      </a:r>
                    </a:p>
                  </a:txBody>
                  <a:tcPr/>
                </a:tc>
                <a:tc>
                  <a:txBody>
                    <a:bodyPr/>
                    <a:lstStyle/>
                    <a:p>
                      <a:r>
                        <a:rPr lang="en-US" altLang="zh-CN" sz="1600" dirty="0"/>
                        <a:t>For CLEPA:</a:t>
                      </a:r>
                    </a:p>
                    <a:p>
                      <a:r>
                        <a:rPr lang="en-US" altLang="zh-CN" sz="1600" dirty="0"/>
                        <a:t>Agree that children aged 0-6. We think that no need to make warnings if there are adults in the car.</a:t>
                      </a:r>
                    </a:p>
                    <a:p>
                      <a:r>
                        <a:rPr lang="en-US" altLang="zh-CN" sz="1600" dirty="0"/>
                        <a:t>For Korea:</a:t>
                      </a:r>
                    </a:p>
                    <a:p>
                      <a:r>
                        <a:rPr lang="en-US" altLang="zh-CN" sz="1600" dirty="0"/>
                        <a:t>We have different opinions, 0-year-old can only be installed in rear facing child seats. If only this condition is tested, it may cause the manufacturer to install sensors at the back, which may not detect forward facing children in actual situations. It is still necessary to test more operating conditions to ensure that the sensor can take into account in various practical situations.</a:t>
                      </a:r>
                    </a:p>
                  </a:txBody>
                  <a:tcPr/>
                </a:tc>
                <a:extLst>
                  <a:ext uri="{0D108BD9-81ED-4DB2-BD59-A6C34878D82A}">
                    <a16:rowId xmlns:a16="http://schemas.microsoft.com/office/drawing/2014/main" val="10001"/>
                  </a:ext>
                </a:extLst>
              </a:tr>
              <a:tr h="1931956">
                <a:tc>
                  <a:txBody>
                    <a:bodyPr/>
                    <a:lstStyle/>
                    <a:p>
                      <a:pPr algn="ctr"/>
                      <a:r>
                        <a:rPr lang="en-US" altLang="zh-CN" dirty="0"/>
                        <a:t>11</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 scenarios to be covered</a:t>
                      </a:r>
                    </a:p>
                    <a:p>
                      <a:pPr marL="0" marR="0" lvl="0" indent="0" algn="l" defTabSz="914400" rtl="0" eaLnBrk="1" fontAlgn="auto" latinLnBrk="0" hangingPunct="1">
                        <a:lnSpc>
                          <a:spcPct val="100000"/>
                        </a:lnSpc>
                        <a:spcBef>
                          <a:spcPts val="0"/>
                        </a:spcBef>
                        <a:spcAft>
                          <a:spcPts val="0"/>
                        </a:spcAft>
                        <a:buClrTx/>
                        <a:buSzTx/>
                        <a:buFontTx/>
                        <a:buNone/>
                        <a:defRPr/>
                      </a:pPr>
                      <a:r>
                        <a:rPr lang="zh-CN" altLang="en-US" dirty="0"/>
                        <a:t>（</a:t>
                      </a:r>
                      <a:r>
                        <a:rPr lang="en-US" altLang="zh-CN" dirty="0"/>
                        <a:t>Page 17</a:t>
                      </a:r>
                      <a:r>
                        <a:rPr lang="zh-CN" altLang="en-US" dirty="0"/>
                        <a:t>）</a:t>
                      </a: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CLEPA in favor of focusing on "child left behind" in UN regulation</a:t>
                      </a:r>
                    </a:p>
                  </a:txBody>
                  <a:tcPr marL="7620" marR="7620" marT="7620" marB="0"/>
                </a:tc>
                <a:tc>
                  <a:txBody>
                    <a:bodyPr/>
                    <a:lstStyle/>
                    <a:p>
                      <a:r>
                        <a:rPr lang="en-US" altLang="zh-CN" sz="1600" b="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Need to discuss whether scenario 3 (</a:t>
                      </a:r>
                      <a:r>
                        <a:rPr lang="en-US" altLang="zh-CN" sz="1600" dirty="0">
                          <a:sym typeface="+mn-ea"/>
                        </a:rPr>
                        <a:t>Child enters unlocked vehicle and becomes trapped</a:t>
                      </a:r>
                      <a:r>
                        <a:rPr lang="en-US" altLang="zh-CN" sz="1600" dirty="0"/>
                        <a:t>)is included</a:t>
                      </a:r>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924975533"/>
              </p:ext>
            </p:extLst>
          </p:nvPr>
        </p:nvGraphicFramePr>
        <p:xfrm>
          <a:off x="76201" y="124459"/>
          <a:ext cx="12006940" cy="6505844"/>
        </p:xfrm>
        <a:graphic>
          <a:graphicData uri="http://schemas.openxmlformats.org/drawingml/2006/table">
            <a:tbl>
              <a:tblPr firstRow="1" bandRow="1">
                <a:tableStyleId>{5C22544A-7EE6-4342-B048-85BDC9FD1C3A}</a:tableStyleId>
              </a:tblPr>
              <a:tblGrid>
                <a:gridCol w="798870">
                  <a:extLst>
                    <a:ext uri="{9D8B030D-6E8A-4147-A177-3AD203B41FA5}">
                      <a16:colId xmlns:a16="http://schemas.microsoft.com/office/drawing/2014/main" val="20000"/>
                    </a:ext>
                  </a:extLst>
                </a:gridCol>
                <a:gridCol w="1897626">
                  <a:extLst>
                    <a:ext uri="{9D8B030D-6E8A-4147-A177-3AD203B41FA5}">
                      <a16:colId xmlns:a16="http://schemas.microsoft.com/office/drawing/2014/main" val="20001"/>
                    </a:ext>
                  </a:extLst>
                </a:gridCol>
                <a:gridCol w="3824748">
                  <a:extLst>
                    <a:ext uri="{9D8B030D-6E8A-4147-A177-3AD203B41FA5}">
                      <a16:colId xmlns:a16="http://schemas.microsoft.com/office/drawing/2014/main" val="20002"/>
                    </a:ext>
                  </a:extLst>
                </a:gridCol>
                <a:gridCol w="2644878">
                  <a:extLst>
                    <a:ext uri="{9D8B030D-6E8A-4147-A177-3AD203B41FA5}">
                      <a16:colId xmlns:a16="http://schemas.microsoft.com/office/drawing/2014/main" val="20003"/>
                    </a:ext>
                  </a:extLst>
                </a:gridCol>
                <a:gridCol w="2840818">
                  <a:extLst>
                    <a:ext uri="{9D8B030D-6E8A-4147-A177-3AD203B41FA5}">
                      <a16:colId xmlns:a16="http://schemas.microsoft.com/office/drawing/2014/main" val="20004"/>
                    </a:ext>
                  </a:extLst>
                </a:gridCol>
              </a:tblGrid>
              <a:tr h="573388">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algn="ctr"/>
                      <a:r>
                        <a:rPr lang="en-US" altLang="zh-CN" dirty="0"/>
                        <a:t>CLEPA</a:t>
                      </a:r>
                      <a:r>
                        <a:rPr lang="zh-CN" altLang="en-US" dirty="0"/>
                        <a:t> </a:t>
                      </a:r>
                      <a:r>
                        <a:rPr lang="en-US" altLang="zh-CN" dirty="0"/>
                        <a:t>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1931956">
                <a:tc>
                  <a:txBody>
                    <a:bodyPr/>
                    <a:lstStyle/>
                    <a:p>
                      <a:pPr algn="ctr"/>
                      <a:r>
                        <a:rPr lang="en-US" altLang="zh-CN" dirty="0"/>
                        <a:t>12</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self-check</a:t>
                      </a:r>
                      <a:r>
                        <a:rPr lang="zh-CN" altLang="en-US" dirty="0"/>
                        <a:t>（</a:t>
                      </a:r>
                      <a:r>
                        <a:rPr lang="en-US" altLang="zh-CN" dirty="0"/>
                        <a:t>Page 18</a:t>
                      </a:r>
                      <a:r>
                        <a:rPr lang="zh-CN" altLang="en-US" dirty="0"/>
                        <a:t>）</a:t>
                      </a:r>
                    </a:p>
                    <a:p>
                      <a:pPr marL="0" marR="0" lvl="0" indent="0" algn="l" defTabSz="914400" rtl="0" eaLnBrk="1" fontAlgn="auto" latinLnBrk="0" hangingPunct="1">
                        <a:lnSpc>
                          <a:spcPct val="100000"/>
                        </a:lnSpc>
                        <a:spcBef>
                          <a:spcPts val="0"/>
                        </a:spcBef>
                        <a:spcAft>
                          <a:spcPts val="0"/>
                        </a:spcAft>
                        <a:buClrTx/>
                        <a:buSzTx/>
                        <a:buFontTx/>
                        <a:buNone/>
                        <a:defRPr/>
                      </a:pPr>
                      <a:endParaRPr lang="zh-CN" altLang="en-US" dirty="0"/>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'Self-check - warning to the driver shall be given if failure is detected (if not already part of OEM specifications -&gt; OICA is investigating; should these CPD self-checks be done at beginning or end of journey?)</a:t>
                      </a:r>
                    </a:p>
                  </a:txBody>
                  <a:tcPr marL="7620" marR="7620" marT="7620" marB="0"/>
                </a:tc>
                <a:tc>
                  <a:txBody>
                    <a:bodyPr/>
                    <a:lstStyle/>
                    <a:p>
                      <a:r>
                        <a:rPr lang="en-US" altLang="zh-CN" sz="1600" b="1" dirty="0"/>
                        <a:t>Unnecessary</a:t>
                      </a:r>
                    </a:p>
                    <a:p>
                      <a:r>
                        <a:rPr lang="en-US" altLang="zh-CN" sz="1600" b="0" dirty="0"/>
                        <a:t>It is manufacturer's' job to make sure their system or device function properly. It is not something regulators should worry.</a:t>
                      </a:r>
                    </a:p>
                  </a:txBody>
                  <a:tcPr/>
                </a:tc>
                <a:tc>
                  <a:txBody>
                    <a:bodyPr/>
                    <a:lstStyle/>
                    <a:p>
                      <a:r>
                        <a:rPr lang="en-US" altLang="zh-CN" sz="1600" dirty="0"/>
                        <a:t>TBD</a:t>
                      </a:r>
                    </a:p>
                    <a:p>
                      <a:r>
                        <a:rPr lang="en-US" altLang="zh-CN" sz="1600" dirty="0"/>
                        <a:t>Can accept the opinions of Korea.</a:t>
                      </a:r>
                    </a:p>
                  </a:txBody>
                  <a:tcPr/>
                </a:tc>
                <a:extLst>
                  <a:ext uri="{0D108BD9-81ED-4DB2-BD59-A6C34878D82A}">
                    <a16:rowId xmlns:a16="http://schemas.microsoft.com/office/drawing/2014/main" val="10001"/>
                  </a:ext>
                </a:extLst>
              </a:tr>
              <a:tr h="1931956">
                <a:tc>
                  <a:txBody>
                    <a:bodyPr/>
                    <a:lstStyle/>
                    <a:p>
                      <a:pPr algn="ctr"/>
                      <a:r>
                        <a:rPr lang="en-US" altLang="zh-CN" dirty="0"/>
                        <a:t>13</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special scenarios</a:t>
                      </a:r>
                      <a:r>
                        <a:rPr lang="zh-CN" altLang="en-US" dirty="0"/>
                        <a:t>（</a:t>
                      </a:r>
                      <a:r>
                        <a:rPr lang="en-US" altLang="zh-CN" dirty="0"/>
                        <a:t>Page 18</a:t>
                      </a:r>
                      <a:r>
                        <a:rPr lang="zh-CN" altLang="en-US" dirty="0"/>
                        <a:t>）</a:t>
                      </a:r>
                    </a:p>
                  </a:txBody>
                  <a:tcPr anchor="ctr"/>
                </a:tc>
                <a:tc>
                  <a:txBody>
                    <a:bodyPr/>
                    <a:lstStyle/>
                    <a:p>
                      <a:pPr algn="l" fontAlgn="t"/>
                      <a:r>
                        <a:rPr lang="en-US" sz="1600" b="0" i="0" u="none" strike="noStrike" dirty="0">
                          <a:solidFill>
                            <a:srgbClr val="000000"/>
                          </a:solidFill>
                          <a:effectLst/>
                          <a:latin typeface="等线" panose="02010600030101010101" charset="-122"/>
                          <a:ea typeface="等线" panose="02010600030101010101" charset="-122"/>
                        </a:rPr>
                        <a:t>Child without CRS is possibly a meaningful test case for certain world regions</a:t>
                      </a:r>
                    </a:p>
                    <a:p>
                      <a:pPr algn="l" fontAlgn="t"/>
                      <a:r>
                        <a:rPr lang="en-US" sz="1600" b="0" i="0" u="none" strike="noStrike" dirty="0">
                          <a:solidFill>
                            <a:srgbClr val="000000"/>
                          </a:solidFill>
                          <a:effectLst/>
                          <a:latin typeface="等线" panose="02010600030101010101" charset="-122"/>
                          <a:ea typeface="等线" panose="02010600030101010101" charset="-122"/>
                        </a:rPr>
                        <a:t>More than one child in the vehicle - CPD systems shall cover such a situation</a:t>
                      </a:r>
                    </a:p>
                    <a:p>
                      <a:pPr algn="l" fontAlgn="t"/>
                      <a:r>
                        <a:rPr lang="en-US" sz="1600" b="0" i="0" u="none" strike="noStrike" dirty="0">
                          <a:solidFill>
                            <a:srgbClr val="000000"/>
                          </a:solidFill>
                          <a:effectLst/>
                          <a:latin typeface="等线" panose="02010600030101010101" charset="-122"/>
                          <a:ea typeface="等线" panose="02010600030101010101" charset="-122"/>
                        </a:rPr>
                        <a:t>Mid-journey getting on and off the vehicle - should not be relevant for direct sensing (was an issue for certain implementations of indirect systems)</a:t>
                      </a:r>
                    </a:p>
                  </a:txBody>
                  <a:tcPr marL="7620" marR="7620" marT="7620" marB="0"/>
                </a:tc>
                <a:tc>
                  <a:txBody>
                    <a:bodyPr/>
                    <a:lstStyle/>
                    <a:p>
                      <a:r>
                        <a:rPr lang="en-US" altLang="zh-CN" sz="1600" b="0" dirty="0"/>
                        <a:t>----</a:t>
                      </a:r>
                    </a:p>
                  </a:txBody>
                  <a:tcPr/>
                </a:tc>
                <a:tc>
                  <a:txBody>
                    <a:bodyPr/>
                    <a:lstStyle/>
                    <a:p>
                      <a:r>
                        <a:rPr lang="en-US" altLang="zh-CN" sz="1600" dirty="0"/>
                        <a:t>Can accept the opinions of CLEPA.</a:t>
                      </a:r>
                    </a:p>
                  </a:txBody>
                  <a:tcPr/>
                </a:tc>
                <a:extLst>
                  <a:ext uri="{0D108BD9-81ED-4DB2-BD59-A6C34878D82A}">
                    <a16:rowId xmlns:a16="http://schemas.microsoft.com/office/drawing/2014/main" val="10002"/>
                  </a:ext>
                </a:extLst>
              </a:tr>
              <a:tr h="1931956">
                <a:tc>
                  <a:txBody>
                    <a:bodyPr/>
                    <a:lstStyle/>
                    <a:p>
                      <a:pPr algn="ctr"/>
                      <a:r>
                        <a:rPr lang="en-US" altLang="zh-CN" dirty="0"/>
                        <a:t>14</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System robustness</a:t>
                      </a:r>
                      <a:r>
                        <a:rPr lang="zh-CN" altLang="en-US" dirty="0"/>
                        <a:t>（</a:t>
                      </a:r>
                      <a:r>
                        <a:rPr lang="en-US" altLang="zh-CN" dirty="0"/>
                        <a:t>Page 18</a:t>
                      </a:r>
                      <a:r>
                        <a:rPr lang="zh-CN" altLang="en-US" dirty="0"/>
                        <a:t>）</a:t>
                      </a:r>
                    </a:p>
                  </a:txBody>
                  <a:tcPr anchor="ctr"/>
                </a:tc>
                <a:tc>
                  <a:txBody>
                    <a:bodyPr/>
                    <a:lstStyle/>
                    <a:p>
                      <a:pPr marL="0" marR="0" lvl="0" indent="0" algn="l" defTabSz="914400" rtl="0" eaLnBrk="1" fontAlgn="t" latinLnBrk="0" hangingPunct="1">
                        <a:lnSpc>
                          <a:spcPct val="100000"/>
                        </a:lnSpc>
                        <a:spcBef>
                          <a:spcPts val="0"/>
                        </a:spcBef>
                        <a:spcAft>
                          <a:spcPts val="0"/>
                        </a:spcAft>
                        <a:buClrTx/>
                        <a:buSzTx/>
                        <a:buFontTx/>
                        <a:buNone/>
                        <a:defRPr/>
                      </a:pPr>
                      <a:r>
                        <a:rPr lang="en-US" altLang="zh-CN" sz="1600" dirty="0"/>
                        <a:t>System robustness assessments could be considered.</a:t>
                      </a:r>
                      <a:endParaRPr lang="zh-CN" altLang="en-US" sz="1600" dirty="0"/>
                    </a:p>
                  </a:txBody>
                  <a:tcPr marL="7620" marR="7620" marT="7620" marB="0"/>
                </a:tc>
                <a:tc>
                  <a:txBody>
                    <a:bodyPr/>
                    <a:lstStyle/>
                    <a:p>
                      <a:r>
                        <a:rPr lang="en-US" altLang="zh-CN" sz="1600" b="0" dirty="0"/>
                        <a:t>----</a:t>
                      </a:r>
                    </a:p>
                  </a:txBody>
                  <a:tcPr/>
                </a:tc>
                <a:tc>
                  <a:txBody>
                    <a:bodyPr/>
                    <a:lstStyle/>
                    <a:p>
                      <a:r>
                        <a:rPr lang="en-US" altLang="zh-CN" sz="1600" dirty="0"/>
                        <a:t>Acceptable opinions, corresponding testing conditions that affect system robustness should be considered for different technical means, such as camera schemes that need to be tested both day and night.</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236220" y="124460"/>
          <a:ext cx="11878310" cy="6569075"/>
        </p:xfrm>
        <a:graphic>
          <a:graphicData uri="http://schemas.openxmlformats.org/drawingml/2006/table">
            <a:tbl>
              <a:tblPr firstRow="1" bandRow="1">
                <a:tableStyleId>{5C22544A-7EE6-4342-B048-85BDC9FD1C3A}</a:tableStyleId>
              </a:tblPr>
              <a:tblGrid>
                <a:gridCol w="1384300">
                  <a:extLst>
                    <a:ext uri="{9D8B030D-6E8A-4147-A177-3AD203B41FA5}">
                      <a16:colId xmlns:a16="http://schemas.microsoft.com/office/drawing/2014/main" val="20000"/>
                    </a:ext>
                  </a:extLst>
                </a:gridCol>
                <a:gridCol w="1704340">
                  <a:extLst>
                    <a:ext uri="{9D8B030D-6E8A-4147-A177-3AD203B41FA5}">
                      <a16:colId xmlns:a16="http://schemas.microsoft.com/office/drawing/2014/main" val="20001"/>
                    </a:ext>
                  </a:extLst>
                </a:gridCol>
                <a:gridCol w="4671060">
                  <a:extLst>
                    <a:ext uri="{9D8B030D-6E8A-4147-A177-3AD203B41FA5}">
                      <a16:colId xmlns:a16="http://schemas.microsoft.com/office/drawing/2014/main" val="20002"/>
                    </a:ext>
                  </a:extLst>
                </a:gridCol>
                <a:gridCol w="4118610">
                  <a:extLst>
                    <a:ext uri="{9D8B030D-6E8A-4147-A177-3AD203B41FA5}">
                      <a16:colId xmlns:a16="http://schemas.microsoft.com/office/drawing/2014/main" val="20003"/>
                    </a:ext>
                  </a:extLst>
                </a:gridCol>
              </a:tblGrid>
              <a:tr h="442595">
                <a:tc>
                  <a:txBody>
                    <a:bodyPr/>
                    <a:lstStyle/>
                    <a:p>
                      <a:pPr algn="ctr"/>
                      <a:r>
                        <a:rPr lang="en-US" altLang="zh-CN" dirty="0"/>
                        <a:t>NO.</a:t>
                      </a:r>
                      <a:endParaRPr lang="zh-CN" altLang="en-US" dirty="0"/>
                    </a:p>
                  </a:txBody>
                  <a:tcPr anchor="ctr"/>
                </a:tc>
                <a:tc>
                  <a:txBody>
                    <a:bodyPr/>
                    <a:lstStyle/>
                    <a:p>
                      <a:pPr algn="ctr"/>
                      <a:r>
                        <a:rPr lang="en-US" altLang="zh-CN" dirty="0"/>
                        <a:t>Content</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Korea Opinion</a:t>
                      </a:r>
                      <a:endParaRPr lang="zh-CN" altLang="en-US"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dirty="0"/>
                        <a:t>Feedback from China</a:t>
                      </a:r>
                      <a:endParaRPr lang="zh-CN" altLang="en-US" dirty="0"/>
                    </a:p>
                  </a:txBody>
                  <a:tcPr anchor="ctr"/>
                </a:tc>
                <a:extLst>
                  <a:ext uri="{0D108BD9-81ED-4DB2-BD59-A6C34878D82A}">
                    <a16:rowId xmlns:a16="http://schemas.microsoft.com/office/drawing/2014/main" val="10000"/>
                  </a:ext>
                </a:extLst>
              </a:tr>
              <a:tr h="2277745">
                <a:tc>
                  <a:txBody>
                    <a:bodyPr/>
                    <a:lstStyle/>
                    <a:p>
                      <a:pPr algn="ctr"/>
                      <a:r>
                        <a:rPr lang="en-US" altLang="zh-CN" dirty="0"/>
                        <a:t>15</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Types of alert signals</a:t>
                      </a:r>
                      <a:endParaRPr lang="zh-CN" altLang="en-US" dirty="0"/>
                    </a:p>
                  </a:txBody>
                  <a:tcPr anchor="ctr"/>
                </a:tc>
                <a:tc>
                  <a:txBody>
                    <a:bodyPr/>
                    <a:lstStyle/>
                    <a:p>
                      <a:r>
                        <a:rPr lang="en-US" altLang="zh-CN" sz="1600" b="1" dirty="0"/>
                        <a:t>audible &amp; visual</a:t>
                      </a:r>
                    </a:p>
                    <a:p>
                      <a:r>
                        <a:rPr lang="en-US" altLang="zh-CN" sz="1600" b="0" dirty="0"/>
                        <a:t>Warning should be same with buses.</a:t>
                      </a:r>
                    </a:p>
                    <a:p>
                      <a:r>
                        <a:rPr lang="en-US" altLang="zh-CN" sz="1600" b="0" dirty="0"/>
                        <a:t>Is there any other vehicle warnings that involves smart keys or smartphone?</a:t>
                      </a:r>
                    </a:p>
                    <a:p>
                      <a:r>
                        <a:rPr lang="en-US" altLang="zh-CN" sz="1600" b="0" dirty="0"/>
                        <a:t>Additional warnings can be provided by vehicle manufacturers, but that should not be regulation. </a:t>
                      </a:r>
                    </a:p>
                    <a:p>
                      <a:r>
                        <a:rPr lang="en-US" altLang="zh-CN" sz="1600" b="0" dirty="0"/>
                        <a:t>This is a vehicle regulation. Children left in vehicle should be detected by vehicle and alerted by vehicle.</a:t>
                      </a:r>
                    </a:p>
                  </a:txBody>
                  <a:tcPr/>
                </a:tc>
                <a:tc>
                  <a:txBody>
                    <a:bodyPr/>
                    <a:lstStyle/>
                    <a:p>
                      <a:r>
                        <a:rPr lang="en-US" altLang="zh-CN" sz="1600" dirty="0"/>
                        <a:t>TBD</a:t>
                      </a:r>
                    </a:p>
                    <a:p>
                      <a:r>
                        <a:rPr lang="en-US" altLang="zh-CN" sz="1600" dirty="0"/>
                        <a:t>Further discussion is needed.</a:t>
                      </a:r>
                    </a:p>
                    <a:p>
                      <a:endParaRPr lang="en-US" altLang="zh-CN" sz="1600" dirty="0"/>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(Refer to E-NCAP: From vehicles or keys; Sound or visual signals; Tactile signals can also be accompanied by sound or visual components.)</a:t>
                      </a:r>
                    </a:p>
                  </a:txBody>
                  <a:tcPr/>
                </a:tc>
                <a:extLst>
                  <a:ext uri="{0D108BD9-81ED-4DB2-BD59-A6C34878D82A}">
                    <a16:rowId xmlns:a16="http://schemas.microsoft.com/office/drawing/2014/main" val="10001"/>
                  </a:ext>
                </a:extLst>
              </a:tr>
              <a:tr h="2042160">
                <a:tc>
                  <a:txBody>
                    <a:bodyPr/>
                    <a:lstStyle/>
                    <a:p>
                      <a:pPr algn="ctr"/>
                      <a:r>
                        <a:rPr lang="en-US" altLang="zh-CN" dirty="0"/>
                        <a:t>16</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Warning phases (initial to escalation)</a:t>
                      </a:r>
                      <a:endParaRPr lang="zh-CN" altLang="en-US" dirty="0"/>
                    </a:p>
                  </a:txBody>
                  <a:tcPr anchor="ctr"/>
                </a:tc>
                <a:tc>
                  <a:txBody>
                    <a:bodyPr/>
                    <a:lstStyle/>
                    <a:p>
                      <a:r>
                        <a:rPr lang="en-US" altLang="zh-CN" sz="1600" b="1" dirty="0"/>
                        <a:t>Unnecessary</a:t>
                      </a:r>
                    </a:p>
                    <a:p>
                      <a:r>
                        <a:rPr lang="en-US" altLang="zh-CN" sz="1600" b="0" dirty="0"/>
                        <a:t>There seems no necessity for phased warning. Let's keep it simple.</a:t>
                      </a:r>
                    </a:p>
                  </a:txBody>
                  <a:tcPr/>
                </a:tc>
                <a:tc>
                  <a:txBody>
                    <a:bodyPr/>
                    <a:lstStyle/>
                    <a:p>
                      <a:r>
                        <a:rPr lang="en-US" altLang="zh-CN" sz="1600" dirty="0"/>
                        <a:t>TBD</a:t>
                      </a:r>
                    </a:p>
                    <a:p>
                      <a:r>
                        <a:rPr lang="en-US" altLang="zh-CN" sz="1600" dirty="0"/>
                        <a:t>Further discussion is needed.</a:t>
                      </a:r>
                    </a:p>
                    <a:p>
                      <a:r>
                        <a:rPr lang="en-US" altLang="zh-CN" sz="1600" dirty="0"/>
                        <a:t>Suggestion: It is not mandatory, but if the vehicle has this function, it should meet the relevant requirements. Regulations should include relevant requirements for multi-level warnings, such as the trigger of escalation warning.</a:t>
                      </a:r>
                    </a:p>
                  </a:txBody>
                  <a:tcPr/>
                </a:tc>
                <a:extLst>
                  <a:ext uri="{0D108BD9-81ED-4DB2-BD59-A6C34878D82A}">
                    <a16:rowId xmlns:a16="http://schemas.microsoft.com/office/drawing/2014/main" val="10002"/>
                  </a:ext>
                </a:extLst>
              </a:tr>
              <a:tr h="1798320">
                <a:tc>
                  <a:txBody>
                    <a:bodyPr/>
                    <a:lstStyle/>
                    <a:p>
                      <a:pPr algn="ctr"/>
                      <a:r>
                        <a:rPr lang="en-US" altLang="zh-CN" dirty="0"/>
                        <a:t>17</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dirty="0"/>
                        <a:t>Intervention</a:t>
                      </a:r>
                      <a:endParaRPr lang="zh-CN" alt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b="1" dirty="0"/>
                        <a:t>Unnecessary</a:t>
                      </a:r>
                      <a:endParaRPr lang="en-US" altLang="zh-CN" sz="1600" b="0" dirty="0"/>
                    </a:p>
                    <a:p>
                      <a:r>
                        <a:rPr lang="en-US" altLang="zh-CN" sz="1600" b="0" dirty="0"/>
                        <a:t>The proposed ways of intervention seems either ineffective or goes beyond the scope of vehicle.</a:t>
                      </a:r>
                    </a:p>
                  </a:txBody>
                  <a:tcPr/>
                </a:tc>
                <a:tc>
                  <a:txBody>
                    <a:bodyPr/>
                    <a:lstStyle/>
                    <a:p>
                      <a:r>
                        <a:rPr lang="en-US" altLang="zh-CN" sz="1600" dirty="0"/>
                        <a:t>TBD  Further discussion is needed.</a:t>
                      </a:r>
                    </a:p>
                    <a:p>
                      <a:pPr marL="0" marR="0" lvl="0" indent="0" algn="l" defTabSz="914400" rtl="0" eaLnBrk="1" fontAlgn="auto" latinLnBrk="0" hangingPunct="1">
                        <a:lnSpc>
                          <a:spcPct val="100000"/>
                        </a:lnSpc>
                        <a:spcBef>
                          <a:spcPts val="0"/>
                        </a:spcBef>
                        <a:spcAft>
                          <a:spcPts val="0"/>
                        </a:spcAft>
                        <a:buClrTx/>
                        <a:buSzTx/>
                        <a:buFontTx/>
                        <a:buNone/>
                        <a:defRPr/>
                      </a:pPr>
                      <a:r>
                        <a:rPr lang="en-US" altLang="zh-CN" sz="1600" dirty="0"/>
                        <a:t>Suggestion: It is not mandatory, but if the vehicle has intervention, it should meet the relevant requirements. Regulations should include relevant requirements for intervention, such as the timing of intervention.</a:t>
                      </a:r>
                    </a:p>
                  </a:txBody>
                  <a:tcPr/>
                </a:tc>
                <a:extLst>
                  <a:ext uri="{0D108BD9-81ED-4DB2-BD59-A6C34878D82A}">
                    <a16:rowId xmlns:a16="http://schemas.microsoft.com/office/drawing/2014/main" val="10003"/>
                  </a:ext>
                </a:extLst>
              </a:tr>
            </a:tbl>
          </a:graphicData>
        </a:graphic>
      </p:graphicFrame>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ODg5MWYwOWQwODBiMjllMWJiYjQwZGRmZjY1MzZlYTIifQ=="/>
  <p:tag name="KSO_WPP_MARK_KEY" val="92902110-ddfd-4a41-aa72-436fc741a554"/>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935*488"/>
  <p:tag name="TABLE_ENDDRAG_RECT" val="18*9*935*48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TotalTime>
  <Words>2161</Words>
  <Application>Microsoft Office PowerPoint</Application>
  <PresentationFormat>Widescreen</PresentationFormat>
  <Paragraphs>201</Paragraphs>
  <Slides>11</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等线</vt:lpstr>
      <vt:lpstr>等线 Light</vt:lpstr>
      <vt:lpstr>微软雅黑</vt:lpstr>
      <vt:lpstr>黑体</vt:lpstr>
      <vt:lpstr>宋体</vt:lpstr>
      <vt:lpstr>Arial</vt:lpstr>
      <vt:lpstr>Calibri</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yehuimei</dc:creator>
  <cp:lastModifiedBy>KUTSCHKIN, Daniel</cp:lastModifiedBy>
  <cp:revision>470</cp:revision>
  <dcterms:created xsi:type="dcterms:W3CDTF">2020-09-07T03:59:00Z</dcterms:created>
  <dcterms:modified xsi:type="dcterms:W3CDTF">2025-06-10T04:26:58Z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66C66AEA2EA84B1CB478636FB9E640F2_13</vt:lpwstr>
  </property>
  <property fmtid="{D5CDD505-2E9C-101B-9397-08002B2CF9AE}" pid="3" name="KSOProductBuildVer">
    <vt:lpwstr>2052-12.8.2.18676</vt:lpwstr>
  </property>
  <property fmtid="{D5CDD505-2E9C-101B-9397-08002B2CF9AE}" pid="4" name="EagleCloud">
    <vt:lpwstr>{"watermark_type":"track","current_time":"2024-10-10 20:51:53","employee_id":"emp_f4c24be6-a3ee-43ed-b6b0-dfe5f363fab5","agent_id":"e3206b85446ff41568b9482f87c9a6d5c17e6b853532725ced3597b3e80cd874","process":"POWERPNT.EXE","custom_content":"吉利汽车","total_c</vt:lpwstr>
  </property>
</Properties>
</file>