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9" r:id="rId2"/>
    <p:sldId id="260" r:id="rId3"/>
    <p:sldId id="264" r:id="rId4"/>
    <p:sldId id="273" r:id="rId5"/>
    <p:sldId id="265" r:id="rId6"/>
    <p:sldId id="266" r:id="rId7"/>
    <p:sldId id="267" r:id="rId8"/>
    <p:sldId id="269" r:id="rId9"/>
    <p:sldId id="270" r:id="rId10"/>
    <p:sldId id="271" r:id="rId11"/>
    <p:sldId id="257" r:id="rId12"/>
    <p:sldId id="314" r:id="rId13"/>
    <p:sldId id="310" r:id="rId14"/>
    <p:sldId id="311" r:id="rId15"/>
    <p:sldId id="312" r:id="rId16"/>
    <p:sldId id="313" r:id="rId17"/>
    <p:sldId id="272" r:id="rId18"/>
    <p:sldId id="274" r:id="rId19"/>
    <p:sldId id="275" r:id="rId20"/>
    <p:sldId id="261" r:id="rId21"/>
    <p:sldId id="31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AA15AC-09C3-49C3-A995-792B60D9D155}" v="4" dt="2025-06-26T07:03:11.3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102" autoAdjust="0"/>
    <p:restoredTop sz="94660"/>
  </p:normalViewPr>
  <p:slideViewPr>
    <p:cSldViewPr snapToGrid="0">
      <p:cViewPr varScale="1">
        <p:scale>
          <a:sx n="56" d="100"/>
          <a:sy n="56" d="100"/>
        </p:scale>
        <p:origin x="1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46657-46B3-181D-5C7D-48D14E2066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C4236B-1C5D-1606-90FC-C15D63F8FB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71BC7-A78F-AA4F-A9ED-8D9A18BFC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6DC6-9781-407C-BB7B-B93ED1940DD3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8CB85-C8F2-C4FD-D8CD-390A4BA2F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9909F8-D29F-569D-B0A7-8F704D3BC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70AA-107C-43C6-B296-B93653FBB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38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F6B66-BD2D-810C-F1FF-3FD9EF188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B77D53-31BA-46D5-AA4C-E973288997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1221E-45C3-5AC5-4E67-D8154A944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6DC6-9781-407C-BB7B-B93ED1940DD3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B5C27C-A39B-F2C4-80AF-EF152326A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64A0C-A909-E71D-ECA8-2C7183342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70AA-107C-43C6-B296-B93653FBB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505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ACBB9E-E78E-66B8-FDA1-DDD7418A9E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EA10CC-27E4-F7F2-2A47-0ED11CADAC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55DB6-185B-8ECB-A420-3160DDC4D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6DC6-9781-407C-BB7B-B93ED1940DD3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EEBBA-5BA8-65C6-0962-55773FE54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589D2-0C0B-B2E8-AA23-A9A3171DD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70AA-107C-43C6-B296-B93653FBB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572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17335-AB40-611C-DD93-6B4A3BC9F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C7104-F6DF-A270-EF5F-9D84ABA91C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976AC-1BAF-934F-FFF9-2CC7BC9CC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6DC6-9781-407C-BB7B-B93ED1940DD3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1D9614-57EA-B5D8-EE29-37A031999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03DA0-41B6-D388-F7E8-BFD532D62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70AA-107C-43C6-B296-B93653FBB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439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592C2-6C4E-39A3-118B-3A304AC1E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C9D67B-7B57-17DD-CC29-7DA8160177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5E6406-2483-787C-2D9B-85F1B92CF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6DC6-9781-407C-BB7B-B93ED1940DD3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8696B-E9E4-2DD4-0109-B5F4B544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6CEF1E-0CBA-DB9E-211A-607858CF0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70AA-107C-43C6-B296-B93653FBB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855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F7B4E-94F6-43A3-3501-A1E96551A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261B2-DBFE-4BE3-EE14-DA29AE6231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9107B6-1230-5784-E9A2-5B5E4D73D9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E9CE75-43C7-7BD8-93FE-9EB01DB37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6DC6-9781-407C-BB7B-B93ED1940DD3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BA729F-61CA-30F8-D770-49927AA52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7C9552-E8EC-F9E2-1C83-92F3F392A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70AA-107C-43C6-B296-B93653FBB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320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D7EC8-9124-C944-94D3-6F36D2CFD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8DF0FE-93B0-B1C7-2238-C0EAD474A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E7FDF7-B653-15FD-E92D-408BE6C851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077F1-0DCC-E93D-5790-7E4729E7D9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D45FC2-26D4-CC31-8F29-525F6833EB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D8E485-A1CA-505F-8000-31990B460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6DC6-9781-407C-BB7B-B93ED1940DD3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B2282D-F025-AA02-C343-978F6B7D4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173D94-9318-7DD7-6206-1A6761EEF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70AA-107C-43C6-B296-B93653FBB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300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C0F4F-85E4-DC7F-60CB-4AA64719C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7396F0-2EA4-4932-2DD0-CBD74CA4B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6DC6-9781-407C-BB7B-B93ED1940DD3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95A059-9F01-C698-F2F3-C3635DF08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C7FC50-3541-588A-12DE-3D59CD6C5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70AA-107C-43C6-B296-B93653FBB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507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F08-BA58-0AEC-EBF4-8B25C2AB9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6DC6-9781-407C-BB7B-B93ED1940DD3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DA8584-812A-BD86-8B56-F41B5EFE4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94B00E-D3D6-8CB6-0362-73328ED35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70AA-107C-43C6-B296-B93653FBB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866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70FBC-6249-4586-498E-5E50E8132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192287-A22C-D837-65C9-C4CE175691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0DDDD5-516B-C6A4-EF62-750BC57F13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9DEFDB-F711-6AF0-DC2B-329069CAF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6DC6-9781-407C-BB7B-B93ED1940DD3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0B4424-B70E-6807-155D-9EFEC9844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872C6A-6C1C-10C6-2F32-55288B25D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70AA-107C-43C6-B296-B93653FBB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559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7E35C-372B-A535-5D20-EF0A3F173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250127-6678-8C9E-4B67-28C5C816A5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11DA77-FA81-6135-C75D-4110FEDD86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CE5182-7153-01DA-EE13-FA02CEBA1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6DC6-9781-407C-BB7B-B93ED1940DD3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37F6EB-8B1D-62DB-AB16-EF47E1A37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6D0131-439B-9BA8-28E6-BBB9EEC4C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70AA-107C-43C6-B296-B93653FBB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722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C91F1E-424B-4EED-560A-7DD75C9D9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F828D5-0CF8-94CE-0500-D885ECA29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15FDE-F8DD-88E9-ACD2-24201EE6F7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6A6DC6-9781-407C-BB7B-B93ED1940DD3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DE07D4-639F-329A-DA3C-6875409157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F1EF76-7E73-124A-57A6-7EB71AC39A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FA70AA-107C-43C6-B296-B93653FBB16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A5A3D3-E445-345F-6BDE-3BFA06FAC0EC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5865813" y="63500"/>
            <a:ext cx="4889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00">
                    <a:alpha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OFFICIAL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1337A1-EB4B-733A-55D0-64A3D8C56172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865813" y="6642100"/>
            <a:ext cx="4889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00">
                    <a:alpha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OFFICIAL</a:t>
            </a:r>
          </a:p>
        </p:txBody>
      </p:sp>
    </p:spTree>
    <p:extLst>
      <p:ext uri="{BB962C8B-B14F-4D97-AF65-F5344CB8AC3E}">
        <p14:creationId xmlns:p14="http://schemas.microsoft.com/office/powerpoint/2010/main" val="1583494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1903863-F660-DAAE-C330-4DFD76783E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Task Force on </a:t>
            </a:r>
            <a:r>
              <a:rPr lang="en-US" dirty="0" err="1"/>
              <a:t>Tyre</a:t>
            </a:r>
            <a:r>
              <a:rPr lang="en-US" dirty="0"/>
              <a:t> Abrasion</a:t>
            </a:r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ED1AED7-7EB8-3999-5D9E-D78A224C69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Update to GRPE on submission of a new UN Regulation on </a:t>
            </a:r>
            <a:r>
              <a:rPr lang="en-US" dirty="0" err="1"/>
              <a:t>tyre</a:t>
            </a:r>
            <a:r>
              <a:rPr lang="en-US" dirty="0"/>
              <a:t> abrasion performance of C1 </a:t>
            </a:r>
            <a:r>
              <a:rPr lang="en-US" dirty="0" err="1"/>
              <a:t>tyres</a:t>
            </a:r>
            <a:r>
              <a:rPr lang="en-BE" dirty="0"/>
              <a:t> </a:t>
            </a:r>
          </a:p>
          <a:p>
            <a:r>
              <a:rPr lang="en-US" dirty="0"/>
              <a:t>26</a:t>
            </a:r>
            <a:r>
              <a:rPr lang="en-US" baseline="30000" dirty="0"/>
              <a:t>th</a:t>
            </a:r>
            <a:r>
              <a:rPr lang="en-US" dirty="0"/>
              <a:t> June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3417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A14AE-F556-49AB-8209-65C439C63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1CEE1-D8F0-94EB-064B-DDEBE45F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/>
            <a:r>
              <a:rPr lang="en-BE" sz="3600" dirty="0">
                <a:latin typeface="+mj-lt"/>
              </a:rPr>
              <a:t>Draft UN Regulation on tyre abrasion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9BBE0-B4C1-D27E-3E44-1E17161A5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025"/>
            <a:ext cx="10515600" cy="4351338"/>
          </a:xfrm>
        </p:spPr>
        <p:txBody>
          <a:bodyPr>
            <a:normAutofit fontScale="55000" lnSpcReduction="20000"/>
          </a:bodyPr>
          <a:lstStyle/>
          <a:p>
            <a:pPr marL="457200" lvl="1" indent="0">
              <a:buNone/>
            </a:pPr>
            <a:r>
              <a:rPr lang="en-BE" sz="4400" b="1" dirty="0"/>
              <a:t>Structure and values for proposed abrasion limits for C1 tyres</a:t>
            </a:r>
          </a:p>
          <a:p>
            <a:pPr marL="457200" lvl="1" indent="0">
              <a:buNone/>
            </a:pPr>
            <a:endParaRPr lang="en-BE" sz="2000" dirty="0"/>
          </a:p>
          <a:p>
            <a:pPr lvl="1"/>
            <a:r>
              <a:rPr lang="en-BE" sz="2900" dirty="0"/>
              <a:t>The proposed structure for limits reflects the technical complexity of tyres and of testing methods</a:t>
            </a:r>
          </a:p>
          <a:p>
            <a:pPr lvl="2"/>
            <a:r>
              <a:rPr lang="en-BE" sz="2900" dirty="0"/>
              <a:t>‘Core’ limits – Set the overall level of ambition, long-term stability.</a:t>
            </a:r>
          </a:p>
          <a:p>
            <a:pPr lvl="2"/>
            <a:r>
              <a:rPr lang="en-BE" sz="2900" dirty="0"/>
              <a:t>‘</a:t>
            </a:r>
            <a:r>
              <a:rPr lang="en-BE" sz="2900" dirty="0" err="1"/>
              <a:t>A</a:t>
            </a:r>
            <a:r>
              <a:rPr lang="en-BE" sz="2900" baseline="-25000" dirty="0" err="1"/>
              <a:t>margin</a:t>
            </a:r>
            <a:r>
              <a:rPr lang="en-BE" sz="2900" dirty="0"/>
              <a:t>’ – An additional margin that is subtracted from the measured abrasion index result. </a:t>
            </a:r>
          </a:p>
          <a:p>
            <a:pPr lvl="2"/>
            <a:r>
              <a:rPr lang="en-BE" sz="2900" dirty="0"/>
              <a:t>Specific allowances for groups of tyres with special abrasion characteristics (e.g. XL tyres)</a:t>
            </a:r>
          </a:p>
          <a:p>
            <a:pPr lvl="2"/>
            <a:r>
              <a:rPr lang="en-BE" sz="2900" dirty="0"/>
              <a:t>CoP tolerance: fixed value to account for production variability, added in the context of conformity of production testing.</a:t>
            </a:r>
            <a:br>
              <a:rPr lang="en-BE" sz="2900" dirty="0"/>
            </a:br>
            <a:endParaRPr lang="en-BE" sz="2900" dirty="0"/>
          </a:p>
          <a:p>
            <a:pPr lvl="1">
              <a:spcBef>
                <a:spcPts val="1200"/>
              </a:spcBef>
            </a:pPr>
            <a:r>
              <a:rPr lang="en-BE" sz="2900" dirty="0"/>
              <a:t>Limits are</a:t>
            </a:r>
            <a:r>
              <a:rPr lang="en-US" sz="2900" dirty="0"/>
              <a:t> </a:t>
            </a:r>
            <a:r>
              <a:rPr lang="en-BE" sz="2900" dirty="0"/>
              <a:t>proposed with a </a:t>
            </a:r>
            <a:r>
              <a:rPr lang="en-BE" sz="2900" b="1" dirty="0"/>
              <a:t>two-s</a:t>
            </a:r>
            <a:r>
              <a:rPr lang="en-US" sz="2900" b="1" dirty="0" err="1"/>
              <a:t>tage</a:t>
            </a:r>
            <a:r>
              <a:rPr lang="en-BE" sz="2900" b="1" dirty="0"/>
              <a:t> approach</a:t>
            </a:r>
            <a:r>
              <a:rPr lang="en-US" sz="2900" b="1" dirty="0"/>
              <a:t> </a:t>
            </a:r>
            <a:r>
              <a:rPr lang="en-BE" sz="2900" dirty="0"/>
              <a:t>as a way to balance long-term ambition with </a:t>
            </a:r>
            <a:r>
              <a:rPr lang="en-BE" sz="2900" dirty="0" err="1"/>
              <a:t>curren</a:t>
            </a:r>
            <a:r>
              <a:rPr lang="en-IE" sz="2900" dirty="0"/>
              <a:t>t</a:t>
            </a:r>
            <a:r>
              <a:rPr lang="en-BE" sz="2900" dirty="0"/>
              <a:t> state of development of tyres with regard to abrasion</a:t>
            </a:r>
            <a:r>
              <a:rPr lang="en-US" sz="2900" dirty="0"/>
              <a:t>:</a:t>
            </a:r>
            <a:endParaRPr lang="en-BE" sz="2900" b="1" dirty="0"/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BE" sz="2900" dirty="0"/>
              <a:t>S</a:t>
            </a:r>
            <a:r>
              <a:rPr lang="en-US" sz="2900" dirty="0" err="1"/>
              <a:t>tage</a:t>
            </a:r>
            <a:r>
              <a:rPr lang="en-BE" sz="2900" dirty="0"/>
              <a:t> 1: from entry into force – </a:t>
            </a:r>
            <a:r>
              <a:rPr lang="en-BE" sz="2900" dirty="0" err="1"/>
              <a:t>A</a:t>
            </a:r>
            <a:r>
              <a:rPr lang="en-BE" sz="2900" baseline="-25000" dirty="0" err="1"/>
              <a:t>margin</a:t>
            </a:r>
            <a:r>
              <a:rPr lang="en-BE" sz="2900" dirty="0"/>
              <a:t> is more generous to reflect the current uncertainty of the methods, several allowances apply.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sz="2900" dirty="0"/>
              <a:t>Stage</a:t>
            </a:r>
            <a:r>
              <a:rPr lang="en-BE" sz="2900" dirty="0"/>
              <a:t> 2: as of [1st of January 2033] – </a:t>
            </a:r>
            <a:r>
              <a:rPr lang="en-BE" sz="2900" dirty="0" err="1"/>
              <a:t>A</a:t>
            </a:r>
            <a:r>
              <a:rPr lang="en-BE" sz="2900" baseline="-25000" dirty="0" err="1"/>
              <a:t>margin</a:t>
            </a:r>
            <a:r>
              <a:rPr lang="en-BE" sz="2900" dirty="0"/>
              <a:t> is tightened to reflect the</a:t>
            </a:r>
            <a:r>
              <a:rPr lang="en-US" sz="2900" dirty="0"/>
              <a:t> expected</a:t>
            </a:r>
            <a:r>
              <a:rPr lang="en-BE" sz="2900" dirty="0"/>
              <a:t> long-term uncertainty of the methods, certain allowances are dropped.</a:t>
            </a:r>
          </a:p>
          <a:p>
            <a:pPr lvl="1">
              <a:spcBef>
                <a:spcPts val="1200"/>
              </a:spcBef>
            </a:pPr>
            <a:r>
              <a:rPr lang="en-US" sz="2900" dirty="0"/>
              <a:t>All limit values, </a:t>
            </a:r>
            <a:r>
              <a:rPr lang="en-US" sz="2900" dirty="0" err="1"/>
              <a:t>A</a:t>
            </a:r>
            <a:r>
              <a:rPr lang="en-US" sz="2900" baseline="-25000" dirty="0" err="1"/>
              <a:t>margin</a:t>
            </a:r>
            <a:r>
              <a:rPr lang="en-US" sz="2900" dirty="0"/>
              <a:t> values, allowances and two-step approach proposed in brackets and subject to further TF TA discussions before GRBP 82.  </a:t>
            </a:r>
            <a:r>
              <a:rPr lang="en-BE" sz="2900" dirty="0"/>
              <a:t>See </a:t>
            </a:r>
            <a:r>
              <a:rPr lang="en-BE" sz="2900" b="1" dirty="0"/>
              <a:t>next slide </a:t>
            </a:r>
            <a:r>
              <a:rPr lang="en-BE" sz="2900" dirty="0"/>
              <a:t>for limits structure (including </a:t>
            </a:r>
            <a:r>
              <a:rPr lang="en-BE" sz="2900" dirty="0" err="1"/>
              <a:t>A</a:t>
            </a:r>
            <a:r>
              <a:rPr lang="en-BE" sz="2900" baseline="-25000" dirty="0" err="1"/>
              <a:t>margin</a:t>
            </a:r>
            <a:r>
              <a:rPr lang="en-BE" sz="2900" dirty="0"/>
              <a:t> and allowances) and [proposed values].</a:t>
            </a:r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930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A396DF6-831B-4C93-69F6-94DC03868E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942506"/>
              </p:ext>
            </p:extLst>
          </p:nvPr>
        </p:nvGraphicFramePr>
        <p:xfrm>
          <a:off x="446504" y="700423"/>
          <a:ext cx="362819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6889">
                  <a:extLst>
                    <a:ext uri="{9D8B030D-6E8A-4147-A177-3AD203B41FA5}">
                      <a16:colId xmlns:a16="http://schemas.microsoft.com/office/drawing/2014/main" val="1801217592"/>
                    </a:ext>
                  </a:extLst>
                </a:gridCol>
                <a:gridCol w="1741302">
                  <a:extLst>
                    <a:ext uri="{9D8B030D-6E8A-4147-A177-3AD203B41FA5}">
                      <a16:colId xmlns:a16="http://schemas.microsoft.com/office/drawing/2014/main" val="29023784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Category of Use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AICT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1937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Normal </a:t>
                      </a:r>
                      <a:r>
                        <a:rPr lang="en-US" dirty="0" err="1"/>
                        <a:t>tyre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[1.00]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9274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Snow </a:t>
                      </a:r>
                      <a:r>
                        <a:rPr lang="en-US" dirty="0" err="1"/>
                        <a:t>tyre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[1.00]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371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Special use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[Not specified]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64402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6687BCF-B52B-4ECC-EA1D-A1B2AAEBE3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837971"/>
              </p:ext>
            </p:extLst>
          </p:nvPr>
        </p:nvGraphicFramePr>
        <p:xfrm>
          <a:off x="446505" y="2763392"/>
          <a:ext cx="5456991" cy="211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6145">
                  <a:extLst>
                    <a:ext uri="{9D8B030D-6E8A-4147-A177-3AD203B41FA5}">
                      <a16:colId xmlns:a16="http://schemas.microsoft.com/office/drawing/2014/main" val="1801217592"/>
                    </a:ext>
                  </a:extLst>
                </a:gridCol>
                <a:gridCol w="1388046">
                  <a:extLst>
                    <a:ext uri="{9D8B030D-6E8A-4147-A177-3AD203B41FA5}">
                      <a16:colId xmlns:a16="http://schemas.microsoft.com/office/drawing/2014/main" val="2902378451"/>
                    </a:ext>
                  </a:extLst>
                </a:gridCol>
                <a:gridCol w="1482800">
                  <a:extLst>
                    <a:ext uri="{9D8B030D-6E8A-4147-A177-3AD203B41FA5}">
                      <a16:colId xmlns:a16="http://schemas.microsoft.com/office/drawing/2014/main" val="7726082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Category of Use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[Until 2033]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[From 2033]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1937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XL allowance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[+0.10]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[-]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9274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3PMSF allowance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[+0.10]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[+0.10]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6932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UHP allowance </a:t>
                      </a:r>
                    </a:p>
                    <a:p>
                      <a:r>
                        <a:rPr lang="en-US" dirty="0"/>
                        <a:t>(SS &gt;=Y and AR &lt;=40)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[+0.10]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[-]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371783"/>
                  </a:ext>
                </a:extLst>
              </a:tr>
              <a:tr h="358330">
                <a:tc>
                  <a:txBody>
                    <a:bodyPr/>
                    <a:lstStyle/>
                    <a:p>
                      <a:r>
                        <a:rPr lang="en-US" dirty="0"/>
                        <a:t>LI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&lt;77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[+0.10]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[-]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618838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BC9D1F8-5B04-E01E-DF77-773A288CC5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255762"/>
              </p:ext>
            </p:extLst>
          </p:nvPr>
        </p:nvGraphicFramePr>
        <p:xfrm>
          <a:off x="6288507" y="700423"/>
          <a:ext cx="545699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6889">
                  <a:extLst>
                    <a:ext uri="{9D8B030D-6E8A-4147-A177-3AD203B41FA5}">
                      <a16:colId xmlns:a16="http://schemas.microsoft.com/office/drawing/2014/main" val="1801217592"/>
                    </a:ext>
                  </a:extLst>
                </a:gridCol>
                <a:gridCol w="1741302">
                  <a:extLst>
                    <a:ext uri="{9D8B030D-6E8A-4147-A177-3AD203B41FA5}">
                      <a16:colId xmlns:a16="http://schemas.microsoft.com/office/drawing/2014/main" val="290237845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7726082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Category of Use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[Until 2033]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[From 2033]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1937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Normal </a:t>
                      </a:r>
                      <a:r>
                        <a:rPr lang="en-US" dirty="0" err="1"/>
                        <a:t>tyre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[0.20]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[0.15]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9274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Snow </a:t>
                      </a:r>
                      <a:r>
                        <a:rPr lang="en-US" dirty="0" err="1"/>
                        <a:t>tyre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[0.20]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[0.15]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371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Special use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64402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E691DB9-3E15-950B-36F6-19A8325CF034}"/>
              </a:ext>
            </a:extLst>
          </p:cNvPr>
          <p:cNvSpPr txBox="1"/>
          <p:nvPr/>
        </p:nvSpPr>
        <p:spPr>
          <a:xfrm>
            <a:off x="359610" y="331091"/>
            <a:ext cx="4716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Core limits</a:t>
            </a:r>
            <a:endParaRPr lang="en-GB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A1B49B-C23B-71AA-D656-ACF6EBCF8191}"/>
              </a:ext>
            </a:extLst>
          </p:cNvPr>
          <p:cNvSpPr txBox="1"/>
          <p:nvPr/>
        </p:nvSpPr>
        <p:spPr>
          <a:xfrm>
            <a:off x="6201613" y="331091"/>
            <a:ext cx="5830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Abrasion margin applied at type approval – </a:t>
            </a:r>
            <a:r>
              <a:rPr lang="en-US" b="1" u="sng" dirty="0"/>
              <a:t>Open road</a:t>
            </a:r>
            <a:endParaRPr lang="en-GB" b="1" u="sng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B93EAB-1F42-9AD7-4B41-D8250BCDB23C}"/>
              </a:ext>
            </a:extLst>
          </p:cNvPr>
          <p:cNvSpPr txBox="1"/>
          <p:nvPr/>
        </p:nvSpPr>
        <p:spPr>
          <a:xfrm>
            <a:off x="446504" y="2387767"/>
            <a:ext cx="4716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Allowances</a:t>
            </a:r>
            <a:endParaRPr lang="en-GB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E3D17D-1645-5710-9CDB-BFCE50CF0FF4}"/>
              </a:ext>
            </a:extLst>
          </p:cNvPr>
          <p:cNvSpPr txBox="1"/>
          <p:nvPr/>
        </p:nvSpPr>
        <p:spPr>
          <a:xfrm>
            <a:off x="7728458" y="4560775"/>
            <a:ext cx="3056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CoP margin = [0.2]</a:t>
            </a:r>
            <a:endParaRPr lang="en-GB" sz="2400" b="1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4C2CF58-9AB3-FE22-A7B3-18BAA00937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756788"/>
              </p:ext>
            </p:extLst>
          </p:nvPr>
        </p:nvGraphicFramePr>
        <p:xfrm>
          <a:off x="6288505" y="2770511"/>
          <a:ext cx="545699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6889">
                  <a:extLst>
                    <a:ext uri="{9D8B030D-6E8A-4147-A177-3AD203B41FA5}">
                      <a16:colId xmlns:a16="http://schemas.microsoft.com/office/drawing/2014/main" val="1801217592"/>
                    </a:ext>
                  </a:extLst>
                </a:gridCol>
                <a:gridCol w="1741302">
                  <a:extLst>
                    <a:ext uri="{9D8B030D-6E8A-4147-A177-3AD203B41FA5}">
                      <a16:colId xmlns:a16="http://schemas.microsoft.com/office/drawing/2014/main" val="290237845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7726082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Category of Use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[Until 2033]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[From 2033]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1937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Normal </a:t>
                      </a:r>
                      <a:r>
                        <a:rPr lang="en-US" dirty="0" err="1"/>
                        <a:t>tyre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[0.20]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[0.10]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9274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Snow </a:t>
                      </a:r>
                      <a:r>
                        <a:rPr lang="en-US" dirty="0" err="1"/>
                        <a:t>tyre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[0.20]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[0.10]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371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Special use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64402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0DBD4B65-4CD9-839B-717E-7A58C0D655DB}"/>
              </a:ext>
            </a:extLst>
          </p:cNvPr>
          <p:cNvSpPr txBox="1"/>
          <p:nvPr/>
        </p:nvSpPr>
        <p:spPr>
          <a:xfrm>
            <a:off x="6201613" y="2401179"/>
            <a:ext cx="5630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Abrasion margin applied at type approval - </a:t>
            </a:r>
            <a:r>
              <a:rPr lang="en-US" b="1" u="sng" dirty="0"/>
              <a:t>Drum</a:t>
            </a:r>
            <a:endParaRPr lang="en-GB" b="1" u="sng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813E62-C1F9-3051-2623-D476999E5781}"/>
              </a:ext>
            </a:extLst>
          </p:cNvPr>
          <p:cNvSpPr txBox="1"/>
          <p:nvPr/>
        </p:nvSpPr>
        <p:spPr>
          <a:xfrm>
            <a:off x="696496" y="5326580"/>
            <a:ext cx="1041400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BE" dirty="0"/>
              <a:t>Maximum acceptable value:  </a:t>
            </a:r>
          </a:p>
          <a:p>
            <a:r>
              <a:rPr lang="en-BE" dirty="0"/>
              <a:t>	At TA:  Core limit + Abrasion Margin + Allowances (where applicable)</a:t>
            </a:r>
          </a:p>
          <a:p>
            <a:r>
              <a:rPr lang="en-BE" dirty="0"/>
              <a:t>	At CoP: Core limit + Abrasion Margin + Allowances (where applicable) + CoP margin</a:t>
            </a:r>
          </a:p>
        </p:txBody>
      </p:sp>
    </p:spTree>
    <p:extLst>
      <p:ext uri="{BB962C8B-B14F-4D97-AF65-F5344CB8AC3E}">
        <p14:creationId xmlns:p14="http://schemas.microsoft.com/office/powerpoint/2010/main" val="308368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A14AE-F556-49AB-8209-65C439C63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1CEE1-D8F0-94EB-064B-DDEBE45F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/>
            <a:r>
              <a:rPr lang="en-BE" sz="3600" dirty="0">
                <a:latin typeface="+mj-lt"/>
              </a:rPr>
              <a:t>Draft UN Regulation on tyre abrasion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9BBE0-B4C1-D27E-3E44-1E17161A5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025"/>
            <a:ext cx="10515600" cy="4351338"/>
          </a:xfrm>
        </p:spPr>
        <p:txBody>
          <a:bodyPr>
            <a:normAutofit fontScale="25000" lnSpcReduction="20000"/>
          </a:bodyPr>
          <a:lstStyle/>
          <a:p>
            <a:pPr marL="457200" lvl="1" indent="0">
              <a:buNone/>
            </a:pPr>
            <a:r>
              <a:rPr lang="en-BE" sz="9600" b="1" dirty="0"/>
              <a:t>Structure and values for proposed abrasion limits for C1 tyres</a:t>
            </a:r>
          </a:p>
          <a:p>
            <a:pPr marL="457200" lvl="1" indent="0">
              <a:spcBef>
                <a:spcPts val="1200"/>
              </a:spcBef>
              <a:buNone/>
            </a:pPr>
            <a:endParaRPr lang="en-BE" sz="7200" dirty="0"/>
          </a:p>
          <a:p>
            <a:pPr lvl="1">
              <a:spcBef>
                <a:spcPts val="1200"/>
              </a:spcBef>
            </a:pPr>
            <a:r>
              <a:rPr lang="en-BE" sz="7200" dirty="0"/>
              <a:t>The </a:t>
            </a:r>
            <a:r>
              <a:rPr lang="en-BE" sz="7200" b="1" dirty="0"/>
              <a:t>estimated impact </a:t>
            </a:r>
            <a:r>
              <a:rPr lang="en-BE" sz="7200" dirty="0"/>
              <a:t>of the proposed limits was evaluated using the market assessment database (good market representativeness).</a:t>
            </a:r>
            <a:r>
              <a:rPr lang="en-US" sz="7200" dirty="0"/>
              <a:t> </a:t>
            </a:r>
            <a:endParaRPr lang="en-BE" sz="7200" dirty="0"/>
          </a:p>
          <a:p>
            <a:pPr lvl="1">
              <a:spcBef>
                <a:spcPts val="1200"/>
              </a:spcBef>
            </a:pPr>
            <a:r>
              <a:rPr lang="en-BE" sz="7200" dirty="0"/>
              <a:t>A simplified analysis uses two relevant dimensions </a:t>
            </a:r>
          </a:p>
          <a:p>
            <a:pPr lvl="2">
              <a:spcBef>
                <a:spcPts val="1200"/>
              </a:spcBef>
            </a:pPr>
            <a:r>
              <a:rPr lang="en-BE" sz="7200" dirty="0"/>
              <a:t>Market impact (% of tyres that would be excluded from the market at a given abrasion index limit)</a:t>
            </a:r>
          </a:p>
          <a:p>
            <a:pPr lvl="2">
              <a:spcBef>
                <a:spcPts val="1200"/>
              </a:spcBef>
            </a:pPr>
            <a:r>
              <a:rPr lang="en-BE" sz="7200" dirty="0"/>
              <a:t>Environmental impact (% of average abrasion reduction resulting from the exclusions)</a:t>
            </a:r>
          </a:p>
          <a:p>
            <a:pPr lvl="1">
              <a:spcBef>
                <a:spcPts val="1200"/>
              </a:spcBef>
            </a:pPr>
            <a:r>
              <a:rPr lang="en-BE" sz="7200" dirty="0"/>
              <a:t>Significant effort from industry (ETRTO) to update its position during discussions (see evolution of E</a:t>
            </a:r>
            <a:r>
              <a:rPr lang="en-US" sz="7200" dirty="0"/>
              <a:t>T</a:t>
            </a:r>
            <a:r>
              <a:rPr lang="en-BE" sz="7200" dirty="0"/>
              <a:t>RTO v1 to ETRTO v2 in the next slides).</a:t>
            </a:r>
          </a:p>
          <a:p>
            <a:pPr lvl="1">
              <a:spcBef>
                <a:spcPts val="1200"/>
              </a:spcBef>
            </a:pPr>
            <a:r>
              <a:rPr lang="en-BE" sz="7200" dirty="0"/>
              <a:t>Proposed limits and structure of allowances lead to a Stage 1 level of </a:t>
            </a:r>
            <a:r>
              <a:rPr lang="en-BE" sz="7200" b="1" dirty="0"/>
              <a:t>tyre exclusions </a:t>
            </a:r>
            <a:r>
              <a:rPr lang="en-BE" sz="7200" dirty="0"/>
              <a:t>of </a:t>
            </a:r>
            <a:r>
              <a:rPr lang="en-IE" sz="7200" dirty="0"/>
              <a:t>~</a:t>
            </a:r>
            <a:r>
              <a:rPr lang="en-BE" sz="7200" dirty="0"/>
              <a:t>28-31% (normal tyres) and </a:t>
            </a:r>
            <a:r>
              <a:rPr lang="en-IE" sz="7200" dirty="0"/>
              <a:t>~ </a:t>
            </a:r>
            <a:r>
              <a:rPr lang="en-BE" sz="7200" dirty="0"/>
              <a:t>36-42% (snow tyres), depending on the method </a:t>
            </a:r>
            <a:r>
              <a:rPr lang="en-US" sz="7200" dirty="0"/>
              <a:t>*</a:t>
            </a:r>
            <a:endParaRPr lang="en-BE" sz="7200" dirty="0"/>
          </a:p>
          <a:p>
            <a:pPr lvl="1">
              <a:spcBef>
                <a:spcPts val="1200"/>
              </a:spcBef>
            </a:pPr>
            <a:r>
              <a:rPr lang="en-BE" sz="7200" b="1" dirty="0"/>
              <a:t>Environmental benefits </a:t>
            </a:r>
            <a:r>
              <a:rPr lang="en-BE" sz="7200" dirty="0"/>
              <a:t>range from </a:t>
            </a:r>
            <a:r>
              <a:rPr lang="en-IE" sz="7200" dirty="0"/>
              <a:t>~</a:t>
            </a:r>
            <a:r>
              <a:rPr lang="en-BE" sz="7200" dirty="0"/>
              <a:t>10%  (normal tyres) to </a:t>
            </a:r>
            <a:r>
              <a:rPr lang="en-IE" sz="7200" dirty="0"/>
              <a:t>~</a:t>
            </a:r>
            <a:r>
              <a:rPr lang="en-BE" sz="7200" dirty="0"/>
              <a:t>14-17%  lower abrasion (snow tyres), depending on the method.</a:t>
            </a:r>
            <a:r>
              <a:rPr lang="en-US" sz="7200" dirty="0"/>
              <a:t>*</a:t>
            </a:r>
            <a:endParaRPr lang="en-BE" sz="7200" dirty="0"/>
          </a:p>
          <a:p>
            <a:pPr lvl="1"/>
            <a:endParaRPr lang="en-BE" sz="2600" dirty="0"/>
          </a:p>
          <a:p>
            <a:pPr marL="914400" lvl="2" indent="0">
              <a:buNone/>
            </a:pPr>
            <a:br>
              <a:rPr lang="en-BE" dirty="0"/>
            </a:br>
            <a:endParaRPr lang="en-BE" dirty="0"/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3AA8CB-190A-3FE4-CF04-C256CFE7E888}"/>
              </a:ext>
            </a:extLst>
          </p:cNvPr>
          <p:cNvSpPr txBox="1"/>
          <p:nvPr/>
        </p:nvSpPr>
        <p:spPr>
          <a:xfrm>
            <a:off x="6335974" y="6154321"/>
            <a:ext cx="60937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*Similar analyses by TF TA stakeholders may slightly differ</a:t>
            </a:r>
            <a:endParaRPr lang="en-IE" sz="1600" dirty="0"/>
          </a:p>
        </p:txBody>
      </p:sp>
    </p:spTree>
    <p:extLst>
      <p:ext uri="{BB962C8B-B14F-4D97-AF65-F5344CB8AC3E}">
        <p14:creationId xmlns:p14="http://schemas.microsoft.com/office/powerpoint/2010/main" val="2281896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42F4C7B-3D1C-9E13-7D3B-F5DE244E94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024" y="2242428"/>
            <a:ext cx="11429864" cy="3489876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7F62855-2E23-DAFE-FC2C-135DBAAC6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/>
              <a:t>Comparison of positions </a:t>
            </a:r>
            <a:br>
              <a:rPr lang="en-US" b="1" dirty="0"/>
            </a:br>
            <a:r>
              <a:rPr lang="en-US" sz="2400" b="1" dirty="0"/>
              <a:t>Normal </a:t>
            </a:r>
            <a:r>
              <a:rPr lang="en-US" sz="2400" b="1" dirty="0" err="1"/>
              <a:t>tyres</a:t>
            </a:r>
            <a:r>
              <a:rPr lang="en-US" sz="2400" b="1" dirty="0"/>
              <a:t>, convoy method </a:t>
            </a:r>
            <a:endParaRPr lang="en-US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FDD78E-71B3-9A68-5870-A90296F7A2D9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34th session</a:t>
            </a:r>
          </a:p>
          <a:p>
            <a:r>
              <a:rPr lang="en-US" sz="1400" dirty="0"/>
              <a:t>3rd June 2025</a:t>
            </a:r>
            <a:endParaRPr lang="en-GB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CD5A44-27CE-F1C9-FDB4-8034E4573E2F}"/>
              </a:ext>
            </a:extLst>
          </p:cNvPr>
          <p:cNvSpPr txBox="1"/>
          <p:nvPr/>
        </p:nvSpPr>
        <p:spPr>
          <a:xfrm>
            <a:off x="8514739" y="6308209"/>
            <a:ext cx="3939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TA-34-5 (Co-chairs) 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89223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3DE04E-3B90-45F8-8110-F7CAA591E5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04324-2C81-2FDD-A1DB-C8F3C0A8B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Comparison of positions </a:t>
            </a:r>
            <a:br>
              <a:rPr lang="en-US" b="1" dirty="0"/>
            </a:br>
            <a:r>
              <a:rPr lang="en-US" sz="2400" b="1" dirty="0"/>
              <a:t>Snow </a:t>
            </a:r>
            <a:r>
              <a:rPr lang="en-US" sz="2400" b="1" dirty="0" err="1"/>
              <a:t>tyres</a:t>
            </a:r>
            <a:r>
              <a:rPr lang="en-US" sz="2400" b="1" dirty="0"/>
              <a:t>, convoy method </a:t>
            </a: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72ED6F-FE56-8BC0-ACD3-7EFF334D87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5763" y="2242428"/>
            <a:ext cx="11140473" cy="35405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507AE5E-546B-D0BE-1DA4-EA3D109A64E8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34th session</a:t>
            </a:r>
          </a:p>
          <a:p>
            <a:r>
              <a:rPr lang="en-US" sz="1400" dirty="0"/>
              <a:t>3rd June 2025</a:t>
            </a:r>
            <a:endParaRPr lang="en-GB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CE7D70-8250-194C-F02F-C0B79EB9D1F9}"/>
              </a:ext>
            </a:extLst>
          </p:cNvPr>
          <p:cNvSpPr txBox="1"/>
          <p:nvPr/>
        </p:nvSpPr>
        <p:spPr>
          <a:xfrm>
            <a:off x="8514739" y="6308209"/>
            <a:ext cx="3939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TA-34-5 (Co-chairs) 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5889756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AD2829-D646-6F60-6E5B-0CF4E6369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45790E-B4DD-1A14-AA6F-4A4F5F4B0A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5763" y="2320729"/>
            <a:ext cx="11140473" cy="338393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B5252C4-F582-1E0D-EE31-4E95A4D3D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/>
              <a:t>Comparison of positions </a:t>
            </a:r>
            <a:br>
              <a:rPr lang="en-US" b="1" dirty="0"/>
            </a:br>
            <a:r>
              <a:rPr lang="en-US" sz="2400" b="1" dirty="0"/>
              <a:t>Normal </a:t>
            </a:r>
            <a:r>
              <a:rPr lang="en-US" sz="2400" b="1" dirty="0" err="1"/>
              <a:t>tyres</a:t>
            </a:r>
            <a:r>
              <a:rPr lang="en-US" sz="2400" b="1" dirty="0"/>
              <a:t>, drum method </a:t>
            </a:r>
            <a:endParaRPr lang="en-US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6243AF-34D9-7FF1-AB5D-4F72BE6994DB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34th session</a:t>
            </a:r>
          </a:p>
          <a:p>
            <a:r>
              <a:rPr lang="en-US" sz="1400" dirty="0"/>
              <a:t>3rd June 2025</a:t>
            </a:r>
            <a:endParaRPr lang="en-GB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ACDB27-E04B-7158-3B1F-48789B913328}"/>
              </a:ext>
            </a:extLst>
          </p:cNvPr>
          <p:cNvSpPr txBox="1"/>
          <p:nvPr/>
        </p:nvSpPr>
        <p:spPr>
          <a:xfrm>
            <a:off x="8514739" y="6308209"/>
            <a:ext cx="3939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TA-34-5 (Co-chairs) 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4564237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B5DF55-8ECF-E0A3-FBC0-DFDBBCBA62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36A3DD-EBA1-D534-6CA5-75CD809C37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0052" y="2320729"/>
            <a:ext cx="11071895" cy="338393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F4AB3DE-E088-086D-0D78-1197377D7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/>
              <a:t>Comparison of positions </a:t>
            </a:r>
            <a:br>
              <a:rPr lang="en-US" b="1" dirty="0"/>
            </a:br>
            <a:r>
              <a:rPr lang="en-US" sz="2400" b="1" dirty="0"/>
              <a:t>Snow </a:t>
            </a:r>
            <a:r>
              <a:rPr lang="en-US" sz="2400" b="1" dirty="0" err="1"/>
              <a:t>tyres</a:t>
            </a:r>
            <a:r>
              <a:rPr lang="en-US" sz="2400" b="1" dirty="0"/>
              <a:t>, drum method </a:t>
            </a:r>
            <a:endParaRPr lang="en-US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E558FD-6F19-6EE1-4B0F-7C415CD8F9FD}"/>
              </a:ext>
            </a:extLst>
          </p:cNvPr>
          <p:cNvSpPr txBox="1"/>
          <p:nvPr/>
        </p:nvSpPr>
        <p:spPr>
          <a:xfrm>
            <a:off x="8514739" y="6308209"/>
            <a:ext cx="3939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TA-34-5 (Co-chairs) 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395118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A14AE-F556-49AB-8209-65C439C63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1CEE1-D8F0-94EB-064B-DDEBE45F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/>
            <a:r>
              <a:rPr lang="en-BE" sz="3600" dirty="0">
                <a:latin typeface="+mj-lt"/>
              </a:rPr>
              <a:t>Draft UN Regulation on tyre abrasion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9BBE0-B4C1-D27E-3E44-1E17161A5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025"/>
            <a:ext cx="10515600" cy="4351338"/>
          </a:xfrm>
        </p:spPr>
        <p:txBody>
          <a:bodyPr>
            <a:normAutofit fontScale="32500" lnSpcReduction="20000"/>
          </a:bodyPr>
          <a:lstStyle/>
          <a:p>
            <a:pPr marL="457200" lvl="1" indent="0">
              <a:buNone/>
            </a:pPr>
            <a:r>
              <a:rPr lang="en-BE" sz="8600" b="1" dirty="0"/>
              <a:t>Introductory provisions</a:t>
            </a:r>
          </a:p>
          <a:p>
            <a:pPr marL="457200" lvl="1" indent="0">
              <a:buNone/>
            </a:pPr>
            <a:endParaRPr lang="en-BE" sz="5000" b="1" dirty="0"/>
          </a:p>
          <a:p>
            <a:pPr marL="457200" lvl="1" indent="0">
              <a:buNone/>
            </a:pPr>
            <a:r>
              <a:rPr lang="en-BE" sz="6200" dirty="0"/>
              <a:t>The proposed introductory provisions mirror the Euro 7 calendar for C1 tyres and support the two-stage approach.</a:t>
            </a:r>
          </a:p>
          <a:p>
            <a:pPr marL="457200" lvl="1" indent="0">
              <a:buNone/>
            </a:pPr>
            <a:endParaRPr lang="en-BE" sz="5500" dirty="0"/>
          </a:p>
          <a:p>
            <a:pPr marL="531813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altLang="en-US" sz="5500" dirty="0"/>
              <a:t>Stage 1:</a:t>
            </a:r>
          </a:p>
          <a:p>
            <a:pPr marL="531813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BE" altLang="en-US" sz="5500" dirty="0"/>
              <a:t> </a:t>
            </a:r>
            <a:r>
              <a:rPr lang="en-US" altLang="en-US" sz="5500" dirty="0"/>
              <a:t>New approvals required </a:t>
            </a:r>
            <a:r>
              <a:rPr lang="en-BE" altLang="en-US" sz="5500" dirty="0"/>
              <a:t>no sooner than</a:t>
            </a:r>
            <a:r>
              <a:rPr lang="en-US" altLang="en-US" sz="5500" dirty="0"/>
              <a:t> </a:t>
            </a:r>
            <a:r>
              <a:rPr lang="en-BE" altLang="en-US" sz="5500" dirty="0"/>
              <a:t>[</a:t>
            </a:r>
            <a:r>
              <a:rPr lang="en-US" altLang="en-US" sz="5500" dirty="0"/>
              <a:t>30 June 2028</a:t>
            </a:r>
            <a:r>
              <a:rPr lang="en-BE" altLang="en-US" sz="5500" dirty="0"/>
              <a:t>]</a:t>
            </a:r>
            <a:r>
              <a:rPr lang="en-US" altLang="en-US" sz="5500" dirty="0"/>
              <a:t>.</a:t>
            </a:r>
          </a:p>
          <a:p>
            <a:pPr marL="531813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BE" altLang="en-US" sz="5500" dirty="0"/>
              <a:t> All approvals required no sooner than [30 June 2030].</a:t>
            </a:r>
            <a:endParaRPr lang="en-US" altLang="en-US" sz="55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BE" altLang="en-US" sz="5500" dirty="0"/>
          </a:p>
          <a:p>
            <a:pPr marL="531813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altLang="en-US" sz="5500" dirty="0"/>
              <a:t>Stage 2:</a:t>
            </a:r>
          </a:p>
          <a:p>
            <a:pPr marL="531813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BE" altLang="en-US" sz="5500" dirty="0"/>
              <a:t> </a:t>
            </a:r>
            <a:r>
              <a:rPr lang="en-US" altLang="en-US" sz="5500" dirty="0"/>
              <a:t>New approvals required </a:t>
            </a:r>
            <a:r>
              <a:rPr lang="en-BE" altLang="en-US" sz="5500" dirty="0"/>
              <a:t>no sooner than</a:t>
            </a:r>
            <a:r>
              <a:rPr lang="en-US" altLang="en-US" sz="5500" dirty="0"/>
              <a:t> </a:t>
            </a:r>
            <a:r>
              <a:rPr lang="en-BE" altLang="en-US" sz="5500" dirty="0"/>
              <a:t>[</a:t>
            </a:r>
            <a:r>
              <a:rPr lang="en-US" altLang="en-US" sz="5500" dirty="0"/>
              <a:t>31 December 2032</a:t>
            </a:r>
            <a:r>
              <a:rPr lang="en-BE" altLang="en-US" sz="5500" dirty="0"/>
              <a:t>]</a:t>
            </a:r>
            <a:r>
              <a:rPr lang="en-US" altLang="en-US" sz="5500" dirty="0"/>
              <a:t>.</a:t>
            </a:r>
          </a:p>
          <a:p>
            <a:pPr marL="531813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BE" altLang="en-US" sz="5500" dirty="0"/>
              <a:t>  All approvals required no sooner than [31 December 2034].</a:t>
            </a:r>
            <a:endParaRPr lang="en-US" altLang="en-US" sz="55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BE" altLang="en-US" sz="5500" dirty="0"/>
          </a:p>
          <a:p>
            <a:pPr marL="531813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altLang="en-US" sz="5500" dirty="0"/>
              <a:t>Fi</a:t>
            </a:r>
            <a:r>
              <a:rPr lang="en-BE" altLang="en-US" sz="5500" dirty="0" err="1"/>
              <a:t>tting</a:t>
            </a:r>
            <a:r>
              <a:rPr lang="en-BE" altLang="en-US" sz="5500" dirty="0"/>
              <a:t> of non-compliant C1 tyres on a vehicle in use:</a:t>
            </a:r>
          </a:p>
          <a:p>
            <a:pPr marL="531813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BE" altLang="en-US" sz="5500" dirty="0"/>
              <a:t> Until [30 June 2032] for tyres manufactured prior to [30 June 2030].</a:t>
            </a:r>
            <a:endParaRPr lang="en-US" altLang="en-US" sz="55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BE" altLang="en-US" sz="5500" dirty="0"/>
          </a:p>
          <a:p>
            <a:pPr marL="531813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altLang="en-US" sz="5500" dirty="0"/>
              <a:t>Extended acceptance</a:t>
            </a:r>
            <a:r>
              <a:rPr lang="en-BE" altLang="en-US" sz="5500" dirty="0"/>
              <a:t> (transition from Stage 1 to Stage 2)</a:t>
            </a:r>
            <a:r>
              <a:rPr lang="en-US" altLang="en-US" sz="5500" dirty="0"/>
              <a:t>:</a:t>
            </a:r>
          </a:p>
          <a:p>
            <a:pPr marL="531813" marR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BE" altLang="en-US" sz="5500" dirty="0"/>
              <a:t> </a:t>
            </a:r>
            <a:r>
              <a:rPr lang="en-US" altLang="en-US" sz="5500" dirty="0"/>
              <a:t>Approvals granted before the relevant cutoff can be extended until 31 December 2034.</a:t>
            </a:r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33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A14AE-F556-49AB-8209-65C439C63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1CEE1-D8F0-94EB-064B-DDEBE45F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BE" sz="3600" dirty="0"/>
              <a:t>TF TA working document submissions to 82nd GRBP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9BBE0-B4C1-D27E-3E44-1E17161A5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025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457200" lvl="1" indent="0">
              <a:buNone/>
            </a:pPr>
            <a:endParaRPr lang="en-BE" dirty="0"/>
          </a:p>
          <a:p>
            <a:pPr marL="457200" lvl="1" indent="0">
              <a:buNone/>
            </a:pPr>
            <a:r>
              <a:rPr lang="en-BE" sz="2800" u="sng" dirty="0"/>
              <a:t>Two working documents</a:t>
            </a:r>
            <a:r>
              <a:rPr lang="en-BE" sz="2800" dirty="0"/>
              <a:t> submitted for the consideration of GRBP in September 2025:</a:t>
            </a:r>
          </a:p>
          <a:p>
            <a:pPr marL="457200" lvl="1" indent="0">
              <a:buNone/>
            </a:pPr>
            <a:endParaRPr lang="en-BE" sz="2800" dirty="0"/>
          </a:p>
          <a:p>
            <a:pPr marL="971550" lvl="1" indent="-514350" algn="just">
              <a:buFont typeface="+mj-lt"/>
              <a:buAutoNum type="arabicPeriod"/>
            </a:pPr>
            <a:r>
              <a:rPr lang="en-BE" sz="2800" u="sng" dirty="0"/>
              <a:t>Draft UN Regulation on tyre abrasion</a:t>
            </a:r>
            <a:r>
              <a:rPr lang="en-BE" sz="2800" dirty="0"/>
              <a:t>: p</a:t>
            </a:r>
            <a:r>
              <a:rPr lang="en-GB" sz="2800" dirty="0" err="1"/>
              <a:t>roposal</a:t>
            </a:r>
            <a:r>
              <a:rPr lang="en-GB" sz="2800" dirty="0"/>
              <a:t> for a new UN Regulation on the uniform provisions concerning the approval of tyres with regard to abrasion performance</a:t>
            </a:r>
            <a:r>
              <a:rPr lang="en-BE" sz="2800" dirty="0"/>
              <a:t>, following mandate given to TF TA at 81st GRBP session.</a:t>
            </a:r>
          </a:p>
          <a:p>
            <a:pPr marL="457200" lvl="1" indent="0" algn="just">
              <a:buNone/>
            </a:pPr>
            <a:endParaRPr lang="en-BE" sz="2800" dirty="0"/>
          </a:p>
          <a:p>
            <a:pPr marL="971550" lvl="1" indent="-514350" algn="just">
              <a:buFont typeface="+mj-lt"/>
              <a:buAutoNum type="arabicPeriod" startAt="2"/>
            </a:pPr>
            <a:r>
              <a:rPr lang="en-BE" sz="2800" b="1" u="sng" dirty="0">
                <a:solidFill>
                  <a:srgbClr val="00B0F0"/>
                </a:solidFill>
              </a:rPr>
              <a:t>Amendments to UNR 117</a:t>
            </a:r>
            <a:r>
              <a:rPr lang="en-BE" sz="2800" b="1" dirty="0">
                <a:solidFill>
                  <a:srgbClr val="00B0F0"/>
                </a:solidFill>
              </a:rPr>
              <a:t>: </a:t>
            </a:r>
            <a:r>
              <a:rPr lang="en-GB" sz="2800" dirty="0">
                <a:solidFill>
                  <a:srgbClr val="00B0F0"/>
                </a:solidFill>
              </a:rPr>
              <a:t>proposal for a new supplement to UNR 117.04. The main aim of this proposal will be to remove the provisions related to tyre abrasion from UNR 117</a:t>
            </a:r>
            <a:r>
              <a:rPr lang="en-BE" sz="2800" dirty="0">
                <a:solidFill>
                  <a:srgbClr val="00B0F0"/>
                </a:solidFill>
              </a:rPr>
              <a:t>.</a:t>
            </a:r>
          </a:p>
          <a:p>
            <a:pPr lvl="1"/>
            <a:endParaRPr lang="en-BE" sz="2800" dirty="0"/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7771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A14AE-F556-49AB-8209-65C439C63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1CEE1-D8F0-94EB-064B-DDEBE45F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/>
            <a:r>
              <a:rPr lang="en-BE" sz="3600" dirty="0">
                <a:latin typeface="+mj-lt"/>
              </a:rPr>
              <a:t>Amendments to UNR 117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9BBE0-B4C1-D27E-3E44-1E17161A5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025"/>
            <a:ext cx="9245600" cy="4351338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BE" sz="2800" b="1" dirty="0"/>
              <a:t>Overview</a:t>
            </a:r>
          </a:p>
          <a:p>
            <a:pPr marL="457200" lvl="1" indent="0">
              <a:buNone/>
            </a:pPr>
            <a:endParaRPr kumimoji="0" lang="en-BE" alt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algn="just">
              <a:spcBef>
                <a:spcPts val="1200"/>
              </a:spcBef>
            </a:pPr>
            <a:r>
              <a:rPr lang="en-US" altLang="en-US" sz="2000" dirty="0"/>
              <a:t>Justification: </a:t>
            </a:r>
            <a:r>
              <a:rPr lang="en-BE" altLang="en-US" sz="2000" dirty="0"/>
              <a:t>e</a:t>
            </a:r>
            <a:r>
              <a:rPr lang="en-US" altLang="en-US" sz="2000" dirty="0"/>
              <a:t>stablishes the separation of abrasion requirements into a new dedicated UN Regulation, making UNR 117 more focused and streamlined.</a:t>
            </a:r>
            <a:endParaRPr lang="en-US" sz="2000" dirty="0"/>
          </a:p>
          <a:p>
            <a:pPr algn="just" eaLnBrk="0" fontAlgn="base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altLang="en-US" sz="2000" dirty="0"/>
              <a:t> Scope change: </a:t>
            </a:r>
            <a:r>
              <a:rPr lang="en-BE" altLang="en-US" sz="2000" dirty="0"/>
              <a:t>r</a:t>
            </a:r>
            <a:r>
              <a:rPr lang="en-US" altLang="en-US" sz="2000" dirty="0" err="1"/>
              <a:t>emoves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tyre</a:t>
            </a:r>
            <a:r>
              <a:rPr lang="en-US" altLang="en-US" sz="2000" dirty="0"/>
              <a:t> abrasion provisions from UNR 117, focusing it exclusively on rolling resistance, rolling noise, and wet grip.</a:t>
            </a:r>
          </a:p>
          <a:p>
            <a:pPr algn="just" eaLnBrk="0" fontAlgn="base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altLang="en-US" sz="2000" dirty="0"/>
              <a:t> Deletions: </a:t>
            </a:r>
            <a:r>
              <a:rPr lang="en-BE" altLang="en-US" sz="2000" dirty="0"/>
              <a:t>a</a:t>
            </a:r>
            <a:r>
              <a:rPr lang="en-US" altLang="en-US" sz="2000" dirty="0" err="1"/>
              <a:t>ll</a:t>
            </a:r>
            <a:r>
              <a:rPr lang="en-US" altLang="en-US" sz="2000" dirty="0"/>
              <a:t> definitions, requirements, and annexes related to abrasion rate, abrasion level, and abrasion index for C1 </a:t>
            </a:r>
            <a:r>
              <a:rPr lang="en-US" altLang="en-US" sz="2000" dirty="0" err="1"/>
              <a:t>tyres</a:t>
            </a:r>
            <a:r>
              <a:rPr lang="en-US" altLang="en-US" sz="2000" dirty="0"/>
              <a:t> are deleted</a:t>
            </a:r>
            <a:r>
              <a:rPr lang="en-BE" altLang="en-US" sz="2000" dirty="0"/>
              <a:t> from UNR 117.</a:t>
            </a:r>
            <a:endParaRPr lang="en-US" altLang="en-US" sz="2000" dirty="0"/>
          </a:p>
          <a:p>
            <a:pPr algn="just" eaLnBrk="0" fontAlgn="base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altLang="en-US" sz="2000" dirty="0"/>
              <a:t> Updated scope wording: clarifies that UNR 117 applies to abrasion only until the new </a:t>
            </a:r>
            <a:r>
              <a:rPr lang="en-BE" altLang="en-US" sz="2000" dirty="0"/>
              <a:t>dedicated UNR </a:t>
            </a:r>
            <a:r>
              <a:rPr lang="en-US" altLang="en-US" sz="2000" dirty="0"/>
              <a:t>applies.</a:t>
            </a:r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673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A14AE-F556-49AB-8209-65C439C63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1CEE1-D8F0-94EB-064B-DDEBE45F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Index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9BBE0-B4C1-D27E-3E44-1E17161A5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2725"/>
            <a:ext cx="10515600" cy="4351338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BE" b="1" dirty="0"/>
              <a:t>TF TA working document submissions to 82nd GRBP</a:t>
            </a:r>
            <a:endParaRPr lang="en-US" b="1" dirty="0"/>
          </a:p>
          <a:p>
            <a:pPr lvl="1"/>
            <a:r>
              <a:rPr lang="en-BE" dirty="0"/>
              <a:t>Draft UN Regulation on tyre abrasion</a:t>
            </a:r>
          </a:p>
          <a:p>
            <a:pPr lvl="2"/>
            <a:r>
              <a:rPr lang="en-BE" dirty="0"/>
              <a:t>Scope, tyre exclusions</a:t>
            </a:r>
          </a:p>
          <a:p>
            <a:pPr lvl="2"/>
            <a:r>
              <a:rPr lang="en-BE" dirty="0"/>
              <a:t>Testing methods</a:t>
            </a:r>
          </a:p>
          <a:p>
            <a:pPr lvl="2"/>
            <a:r>
              <a:rPr lang="en-BE" dirty="0"/>
              <a:t>Structure and values for proposed abrasion limits for C1 tyres (two-</a:t>
            </a:r>
            <a:r>
              <a:rPr lang="en-BE" dirty="0" err="1"/>
              <a:t>st</a:t>
            </a:r>
            <a:r>
              <a:rPr lang="en-US" dirty="0"/>
              <a:t>age</a:t>
            </a:r>
            <a:r>
              <a:rPr lang="en-BE" dirty="0"/>
              <a:t> limit concept, allowances for specific tyre groups)</a:t>
            </a:r>
          </a:p>
          <a:p>
            <a:pPr lvl="2"/>
            <a:r>
              <a:rPr lang="en-BE" dirty="0"/>
              <a:t>Introductory provisions</a:t>
            </a:r>
          </a:p>
          <a:p>
            <a:pPr lvl="1"/>
            <a:r>
              <a:rPr lang="en-BE" dirty="0"/>
              <a:t>Amendments to UNR 117</a:t>
            </a:r>
          </a:p>
          <a:p>
            <a:pPr marL="514350" indent="-514350">
              <a:buFont typeface="+mj-lt"/>
              <a:buAutoNum type="arabicPeriod"/>
            </a:pPr>
            <a:r>
              <a:rPr lang="en-BE" b="1" dirty="0"/>
              <a:t>TF TA activities in </a:t>
            </a:r>
            <a:r>
              <a:rPr lang="en-BE" b="1" dirty="0" err="1"/>
              <a:t>prepar</a:t>
            </a:r>
            <a:r>
              <a:rPr lang="en-IE" b="1" dirty="0"/>
              <a:t>a</a:t>
            </a:r>
            <a:r>
              <a:rPr lang="en-BE" b="1" dirty="0" err="1"/>
              <a:t>tion</a:t>
            </a:r>
            <a:r>
              <a:rPr lang="en-BE" b="1" dirty="0"/>
              <a:t> of 82nd GRBP</a:t>
            </a:r>
          </a:p>
          <a:p>
            <a:pPr lvl="1"/>
            <a:r>
              <a:rPr lang="en-BE" dirty="0"/>
              <a:t>TFTA sessions (including sub-groups)</a:t>
            </a:r>
          </a:p>
          <a:p>
            <a:pPr lvl="1"/>
            <a:r>
              <a:rPr lang="en-BE" dirty="0"/>
              <a:t>Preparation of informal document(s)</a:t>
            </a:r>
          </a:p>
          <a:p>
            <a:pPr lvl="1"/>
            <a:r>
              <a:rPr lang="en-BE" dirty="0"/>
              <a:t>Amendments to TF TA </a:t>
            </a:r>
            <a:r>
              <a:rPr lang="en-BE" dirty="0" err="1"/>
              <a:t>ToRs</a:t>
            </a:r>
            <a:endParaRPr lang="en-BE" dirty="0"/>
          </a:p>
          <a:p>
            <a:pPr lvl="1"/>
            <a:endParaRPr lang="en-BE" dirty="0"/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5184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6AC831-5BFF-4AAD-77F7-33CD25BB72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68C1B-C978-1018-0888-9FF2D4927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/>
              <a:t>TF TA activities in preparation of 82nd GRBP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68B70C-A923-A530-405A-9C42BDDB9A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TF TA sessions:</a:t>
            </a:r>
          </a:p>
          <a:p>
            <a:pPr lvl="1"/>
            <a:r>
              <a:rPr lang="en-US" dirty="0"/>
              <a:t>7</a:t>
            </a:r>
            <a:r>
              <a:rPr lang="en-US" baseline="30000" dirty="0"/>
              <a:t>th</a:t>
            </a:r>
            <a:r>
              <a:rPr lang="en-US" dirty="0"/>
              <a:t> July</a:t>
            </a:r>
          </a:p>
          <a:p>
            <a:pPr lvl="1"/>
            <a:r>
              <a:rPr lang="en-US" dirty="0"/>
              <a:t>21</a:t>
            </a:r>
            <a:r>
              <a:rPr lang="en-US" baseline="30000" dirty="0"/>
              <a:t>st</a:t>
            </a:r>
            <a:r>
              <a:rPr lang="en-US" dirty="0"/>
              <a:t> August</a:t>
            </a:r>
          </a:p>
          <a:p>
            <a:pPr lvl="1"/>
            <a:r>
              <a:rPr lang="en-US" dirty="0"/>
              <a:t>26</a:t>
            </a:r>
            <a:r>
              <a:rPr lang="en-US" baseline="30000" dirty="0"/>
              <a:t>th</a:t>
            </a:r>
            <a:r>
              <a:rPr lang="en-US" dirty="0"/>
              <a:t> August (placeholder)</a:t>
            </a:r>
          </a:p>
          <a:p>
            <a:r>
              <a:rPr lang="en-US" dirty="0"/>
              <a:t>Preparation of an informal document to amend the working document</a:t>
            </a:r>
          </a:p>
          <a:p>
            <a:pPr lvl="1"/>
            <a:r>
              <a:rPr lang="en-US" dirty="0"/>
              <a:t>Seek to remove square brackets where possible through consensus</a:t>
            </a:r>
          </a:p>
          <a:p>
            <a:pPr lvl="1"/>
            <a:r>
              <a:rPr lang="en-US" dirty="0"/>
              <a:t>Take on-board any additional comments from GRPE</a:t>
            </a:r>
          </a:p>
          <a:p>
            <a:pPr lvl="1"/>
            <a:r>
              <a:rPr lang="en-US" dirty="0"/>
              <a:t>Take on-board initial method improvements aimed at reducing measurement uncertainty and improving correlation</a:t>
            </a:r>
          </a:p>
          <a:p>
            <a:r>
              <a:rPr lang="en-US" dirty="0"/>
              <a:t>Revision of the TF TA </a:t>
            </a:r>
            <a:r>
              <a:rPr lang="en-US" dirty="0" err="1"/>
              <a:t>ToR</a:t>
            </a:r>
            <a:endParaRPr lang="en-US" dirty="0"/>
          </a:p>
          <a:p>
            <a:pPr lvl="1"/>
            <a:r>
              <a:rPr lang="en-US" dirty="0"/>
              <a:t>Introduce a clear timeline for further method improvements to reduce measurement uncertainty and improve correlation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864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0CDC66-F865-AFD8-EC39-0BC5AC24BB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C7802-6569-AAE6-A6CE-A2D3664AC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/>
              <a:t>TF TA activities in preparation of 82nd GRBP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9D5A7F-0CFD-907A-66AF-B8EC3D6CC3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Comments from GRPE participants requested by:</a:t>
            </a:r>
          </a:p>
          <a:p>
            <a:pPr lvl="1"/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of July (initial feedback)</a:t>
            </a:r>
          </a:p>
          <a:p>
            <a:pPr lvl="1"/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of August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990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A14AE-F556-49AB-8209-65C439C63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1CEE1-D8F0-94EB-064B-DDEBE45F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BE" sz="3600" dirty="0"/>
              <a:t>TF TA working document submissions to 82nd GRBP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9BBE0-B4C1-D27E-3E44-1E17161A5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025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457200" lvl="1" indent="0">
              <a:buNone/>
            </a:pPr>
            <a:endParaRPr lang="en-BE" dirty="0"/>
          </a:p>
          <a:p>
            <a:pPr marL="457200" lvl="1" indent="0">
              <a:buNone/>
            </a:pPr>
            <a:r>
              <a:rPr lang="en-BE" sz="2800" b="1" dirty="0"/>
              <a:t>Two working documents </a:t>
            </a:r>
            <a:r>
              <a:rPr lang="en-BE" sz="2800" dirty="0"/>
              <a:t>submitted for the consideration of GRBP in September 2025:</a:t>
            </a:r>
          </a:p>
          <a:p>
            <a:pPr marL="457200" lvl="1" indent="0">
              <a:buNone/>
            </a:pPr>
            <a:endParaRPr lang="en-BE" sz="2800" dirty="0"/>
          </a:p>
          <a:p>
            <a:pPr marL="971550" lvl="1" indent="-514350" algn="just">
              <a:buFont typeface="+mj-lt"/>
              <a:buAutoNum type="arabicPeriod"/>
            </a:pPr>
            <a:r>
              <a:rPr lang="en-BE" sz="2800" u="sng" dirty="0"/>
              <a:t>Draft UN Regulation on tyre abrasion</a:t>
            </a:r>
            <a:r>
              <a:rPr lang="en-BE" sz="2800" dirty="0"/>
              <a:t>:</a:t>
            </a:r>
            <a:r>
              <a:rPr lang="en-US" sz="2800" dirty="0"/>
              <a:t> </a:t>
            </a:r>
            <a:r>
              <a:rPr lang="en-BE" sz="2800" dirty="0"/>
              <a:t>p</a:t>
            </a:r>
            <a:r>
              <a:rPr lang="en-GB" sz="2800" dirty="0" err="1"/>
              <a:t>roposal</a:t>
            </a:r>
            <a:r>
              <a:rPr lang="en-GB" sz="2800" dirty="0"/>
              <a:t> for a new UN Regulation on the uniform provisions concerning the approval of tyres with regard to abrasion performance</a:t>
            </a:r>
            <a:r>
              <a:rPr lang="en-BE" sz="2800" dirty="0"/>
              <a:t>, following mandate given to TF TA at 81st GRBP session.</a:t>
            </a:r>
          </a:p>
          <a:p>
            <a:pPr marL="457200" lvl="1" indent="0" algn="just">
              <a:buNone/>
            </a:pPr>
            <a:endParaRPr lang="en-BE" sz="2800" dirty="0"/>
          </a:p>
          <a:p>
            <a:pPr marL="971550" lvl="1" indent="-514350" algn="just">
              <a:buFont typeface="+mj-lt"/>
              <a:buAutoNum type="arabicPeriod" startAt="2"/>
            </a:pPr>
            <a:r>
              <a:rPr lang="en-BE" sz="2800" u="sng" dirty="0"/>
              <a:t>Amendments to UNR 117</a:t>
            </a:r>
            <a:r>
              <a:rPr lang="en-BE" sz="2800" dirty="0"/>
              <a:t>: </a:t>
            </a:r>
            <a:r>
              <a:rPr lang="en-GB" sz="2800" dirty="0"/>
              <a:t>proposal for a new supplement to UNR 117.04. The main aim of this proposal will be to remove the provisions related to tyre abrasion from UNR 117</a:t>
            </a:r>
            <a:r>
              <a:rPr lang="en-BE" sz="2800" dirty="0"/>
              <a:t>.</a:t>
            </a:r>
          </a:p>
          <a:p>
            <a:pPr lvl="1"/>
            <a:endParaRPr lang="en-BE" sz="2800" dirty="0"/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585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A14AE-F556-49AB-8209-65C439C63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1CEE1-D8F0-94EB-064B-DDEBE45F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BE" sz="3600" dirty="0"/>
              <a:t>TF TA working document submissions to 82nd GRBP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9BBE0-B4C1-D27E-3E44-1E17161A5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025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457200" lvl="1" indent="0">
              <a:buNone/>
            </a:pPr>
            <a:endParaRPr lang="en-BE" dirty="0"/>
          </a:p>
          <a:p>
            <a:pPr marL="457200" lvl="1" indent="0">
              <a:buNone/>
            </a:pPr>
            <a:r>
              <a:rPr lang="en-BE" sz="2800" b="1" dirty="0"/>
              <a:t>Two working documents </a:t>
            </a:r>
            <a:r>
              <a:rPr lang="en-BE" sz="2800" dirty="0"/>
              <a:t>submitted for the consideration of GRBP in September 2025:</a:t>
            </a:r>
          </a:p>
          <a:p>
            <a:pPr marL="457200" lvl="1" indent="0">
              <a:buNone/>
            </a:pPr>
            <a:endParaRPr lang="en-BE" sz="2800" dirty="0"/>
          </a:p>
          <a:p>
            <a:pPr marL="971550" lvl="1" indent="-514350" algn="just">
              <a:buFont typeface="+mj-lt"/>
              <a:buAutoNum type="arabicPeriod"/>
            </a:pPr>
            <a:r>
              <a:rPr lang="en-BE" sz="2800" u="sng" dirty="0">
                <a:solidFill>
                  <a:srgbClr val="00B0F0"/>
                </a:solidFill>
              </a:rPr>
              <a:t>Draft UN Regulation on tyre abrasion</a:t>
            </a:r>
            <a:r>
              <a:rPr lang="en-BE" sz="2800" dirty="0">
                <a:solidFill>
                  <a:srgbClr val="00B0F0"/>
                </a:solidFill>
              </a:rPr>
              <a:t>: p</a:t>
            </a:r>
            <a:r>
              <a:rPr lang="en-GB" sz="2800" dirty="0" err="1">
                <a:solidFill>
                  <a:srgbClr val="00B0F0"/>
                </a:solidFill>
              </a:rPr>
              <a:t>roposal</a:t>
            </a:r>
            <a:r>
              <a:rPr lang="en-GB" sz="2800" dirty="0">
                <a:solidFill>
                  <a:srgbClr val="00B0F0"/>
                </a:solidFill>
              </a:rPr>
              <a:t> for a new UN Regulation on the uniform provisions concerning the approval of tyres with regard to abrasion performance</a:t>
            </a:r>
            <a:r>
              <a:rPr lang="en-BE" sz="2800" dirty="0">
                <a:solidFill>
                  <a:srgbClr val="00B0F0"/>
                </a:solidFill>
              </a:rPr>
              <a:t>, following mandate given to TF TA at 81st GRBP session.</a:t>
            </a:r>
          </a:p>
          <a:p>
            <a:pPr marL="457200" lvl="1" indent="0" algn="just">
              <a:buNone/>
            </a:pPr>
            <a:endParaRPr lang="en-BE" sz="2800" dirty="0"/>
          </a:p>
          <a:p>
            <a:pPr marL="971550" lvl="1" indent="-514350" algn="just">
              <a:buFont typeface="+mj-lt"/>
              <a:buAutoNum type="arabicPeriod" startAt="2"/>
            </a:pPr>
            <a:r>
              <a:rPr lang="en-BE" sz="2800" u="sng" dirty="0"/>
              <a:t>Amendments to UNR 117</a:t>
            </a:r>
            <a:r>
              <a:rPr lang="en-BE" sz="2800" dirty="0"/>
              <a:t>: </a:t>
            </a:r>
            <a:r>
              <a:rPr lang="en-GB" sz="2800" dirty="0"/>
              <a:t>proposal for a new supplement to UNR 117.04. The main aim of this proposal will be to remove the provisions related to tyre abrasion from UNR 117</a:t>
            </a:r>
            <a:r>
              <a:rPr lang="en-BE" sz="2800" dirty="0"/>
              <a:t>.</a:t>
            </a:r>
          </a:p>
          <a:p>
            <a:pPr lvl="1"/>
            <a:endParaRPr lang="en-BE" sz="2800" dirty="0"/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363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A14AE-F556-49AB-8209-65C439C63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1CEE1-D8F0-94EB-064B-DDEBE45F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/>
            <a:r>
              <a:rPr lang="en-BE" sz="3600" dirty="0">
                <a:latin typeface="+mj-lt"/>
              </a:rPr>
              <a:t>Draft UN Regulation on tyre abrasion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9BBE0-B4C1-D27E-3E44-1E17161A5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025"/>
            <a:ext cx="9245600" cy="435133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BE" sz="2800" b="1" dirty="0"/>
              <a:t>Overview</a:t>
            </a:r>
          </a:p>
          <a:p>
            <a:pPr lvl="1"/>
            <a:endParaRPr lang="en-BE" sz="2000" dirty="0"/>
          </a:p>
          <a:p>
            <a:pPr lvl="1"/>
            <a:r>
              <a:rPr lang="en-US" dirty="0"/>
              <a:t>The new UN</a:t>
            </a:r>
            <a:r>
              <a:rPr lang="en-BE" dirty="0"/>
              <a:t> </a:t>
            </a:r>
            <a:r>
              <a:rPr lang="en-US" dirty="0"/>
              <a:t>R introduces </a:t>
            </a:r>
            <a:r>
              <a:rPr lang="en-US" b="1" dirty="0"/>
              <a:t>a dedicated abrasion regulation</a:t>
            </a:r>
            <a:r>
              <a:rPr lang="en-US" dirty="0"/>
              <a:t> for C1 </a:t>
            </a:r>
            <a:r>
              <a:rPr lang="en-US" dirty="0" err="1"/>
              <a:t>tyres</a:t>
            </a:r>
            <a:r>
              <a:rPr lang="en-US" dirty="0"/>
              <a:t> </a:t>
            </a:r>
            <a:r>
              <a:rPr lang="en-BE" dirty="0"/>
              <a:t>(C2 and C3 will be added in the future);</a:t>
            </a:r>
          </a:p>
          <a:p>
            <a:pPr lvl="1"/>
            <a:r>
              <a:rPr lang="en-US" dirty="0"/>
              <a:t>Defines </a:t>
            </a:r>
            <a:r>
              <a:rPr lang="en-BE" dirty="0"/>
              <a:t>two </a:t>
            </a:r>
            <a:r>
              <a:rPr lang="en-US" dirty="0"/>
              <a:t>test methods</a:t>
            </a:r>
            <a:r>
              <a:rPr lang="en-BE" dirty="0"/>
              <a:t>: </a:t>
            </a:r>
            <a:r>
              <a:rPr lang="en-US" dirty="0"/>
              <a:t>laboratory</a:t>
            </a:r>
            <a:r>
              <a:rPr lang="en-BE" dirty="0"/>
              <a:t> (drum)</a:t>
            </a:r>
            <a:r>
              <a:rPr lang="en-US" dirty="0"/>
              <a:t> and on-road</a:t>
            </a:r>
            <a:r>
              <a:rPr lang="en-BE" dirty="0"/>
              <a:t> (vehicle) method;</a:t>
            </a:r>
            <a:endParaRPr lang="en-US" dirty="0"/>
          </a:p>
          <a:p>
            <a:pPr lvl="1"/>
            <a:r>
              <a:rPr lang="en-US" dirty="0"/>
              <a:t>Establishes marking requirements</a:t>
            </a:r>
            <a:r>
              <a:rPr lang="en-BE" dirty="0"/>
              <a:t>;</a:t>
            </a:r>
          </a:p>
          <a:p>
            <a:pPr lvl="1"/>
            <a:r>
              <a:rPr lang="en-BE" dirty="0"/>
              <a:t>Includes</a:t>
            </a:r>
            <a:r>
              <a:rPr lang="en-US" dirty="0"/>
              <a:t> limits</a:t>
            </a:r>
            <a:r>
              <a:rPr lang="en-BE" dirty="0"/>
              <a:t> for C1 tyres</a:t>
            </a:r>
            <a:r>
              <a:rPr lang="en-US" dirty="0"/>
              <a:t>, and </a:t>
            </a:r>
            <a:r>
              <a:rPr lang="en-BE" dirty="0"/>
              <a:t>proposes a</a:t>
            </a:r>
            <a:r>
              <a:rPr lang="en-US" dirty="0"/>
              <a:t> </a:t>
            </a:r>
            <a:r>
              <a:rPr lang="en-BE" dirty="0"/>
              <a:t>two-</a:t>
            </a:r>
            <a:r>
              <a:rPr lang="en-BE" dirty="0" err="1"/>
              <a:t>st</a:t>
            </a:r>
            <a:r>
              <a:rPr lang="en-US" dirty="0"/>
              <a:t>age</a:t>
            </a:r>
            <a:r>
              <a:rPr lang="en-BE" dirty="0"/>
              <a:t> </a:t>
            </a:r>
            <a:r>
              <a:rPr lang="en-BE" dirty="0" err="1"/>
              <a:t>approac</a:t>
            </a:r>
            <a:r>
              <a:rPr lang="en-IE" dirty="0"/>
              <a:t>h</a:t>
            </a:r>
            <a:r>
              <a:rPr lang="en-BE" dirty="0"/>
              <a:t>;</a:t>
            </a:r>
            <a:endParaRPr lang="en-US" dirty="0"/>
          </a:p>
          <a:p>
            <a:pPr lvl="1"/>
            <a:r>
              <a:rPr lang="en-US" dirty="0"/>
              <a:t>Enables systematic control and verification of </a:t>
            </a:r>
            <a:r>
              <a:rPr lang="en-US" dirty="0" err="1"/>
              <a:t>tyre</a:t>
            </a:r>
            <a:r>
              <a:rPr lang="en-US" dirty="0"/>
              <a:t> abrasion across Contracting Parties.</a:t>
            </a:r>
            <a:endParaRPr lang="en-BE" dirty="0"/>
          </a:p>
          <a:p>
            <a:pPr marL="457200" lvl="1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A14AE-F556-49AB-8209-65C439C63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1CEE1-D8F0-94EB-064B-DDEBE45F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/>
            <a:r>
              <a:rPr lang="en-BE" sz="3600" dirty="0">
                <a:latin typeface="+mj-lt"/>
              </a:rPr>
              <a:t>Draft UN Regulation on tyre abrasion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9BBE0-B4C1-D27E-3E44-1E17161A5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025"/>
            <a:ext cx="9245600" cy="435133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BE" sz="2800" b="1" dirty="0"/>
              <a:t>Scope, tyre exclusions</a:t>
            </a:r>
          </a:p>
          <a:p>
            <a:pPr lvl="1"/>
            <a:endParaRPr lang="en-BE" sz="2000" dirty="0"/>
          </a:p>
          <a:p>
            <a:pPr lvl="1"/>
            <a:r>
              <a:rPr lang="en-BE" dirty="0"/>
              <a:t>Applies to new pneumatic tyres of class C1 </a:t>
            </a:r>
            <a:r>
              <a:rPr lang="en-BE" i="1" dirty="0"/>
              <a:t>that conform to UNR 117</a:t>
            </a:r>
            <a:r>
              <a:rPr lang="en-BE" dirty="0"/>
              <a:t> with regard to their abrasion performance.</a:t>
            </a:r>
          </a:p>
          <a:p>
            <a:pPr lvl="1">
              <a:spcBef>
                <a:spcPts val="1200"/>
              </a:spcBef>
            </a:pPr>
            <a:r>
              <a:rPr lang="en-BE" dirty="0"/>
              <a:t>Exclusions*:</a:t>
            </a:r>
          </a:p>
          <a:p>
            <a:pPr lvl="2"/>
            <a:r>
              <a:rPr lang="en-BE" dirty="0"/>
              <a:t>Tyres designed for competition, [road legal race tyres (new definition)];</a:t>
            </a:r>
          </a:p>
          <a:p>
            <a:pPr lvl="2"/>
            <a:r>
              <a:rPr lang="en-BE" dirty="0"/>
              <a:t>Ice grip tyres, studded tyres;</a:t>
            </a:r>
          </a:p>
          <a:p>
            <a:pPr lvl="2"/>
            <a:r>
              <a:rPr lang="en-GB" dirty="0"/>
              <a:t>[Tyres for use in severe snow conditions with a speed category less than or equal to 160 km/h (speed category symbol Q)]</a:t>
            </a:r>
            <a:r>
              <a:rPr lang="en-BE" dirty="0"/>
              <a:t>.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002466-90E0-F48B-5729-9BBD2D51A654}"/>
              </a:ext>
            </a:extLst>
          </p:cNvPr>
          <p:cNvSpPr txBox="1"/>
          <p:nvPr/>
        </p:nvSpPr>
        <p:spPr>
          <a:xfrm>
            <a:off x="4025900" y="5930899"/>
            <a:ext cx="7327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dirty="0"/>
              <a:t>*Non-exhaustive. Exclusions in brackets will require further examination 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726317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A14AE-F556-49AB-8209-65C439C63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1CEE1-D8F0-94EB-064B-DDEBE45F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/>
            <a:r>
              <a:rPr lang="en-BE" sz="3600" dirty="0">
                <a:latin typeface="+mj-lt"/>
              </a:rPr>
              <a:t>Draft UN Regulation on tyre abrasion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9BBE0-B4C1-D27E-3E44-1E17161A5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025"/>
            <a:ext cx="10515600" cy="435133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BE" sz="2800" b="1" dirty="0"/>
              <a:t>Testing methods</a:t>
            </a:r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1BBB04-9E08-431B-41BE-6CBBF222A6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199" y="1908030"/>
            <a:ext cx="8361617" cy="4238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992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A14AE-F556-49AB-8209-65C439C63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1CEE1-D8F0-94EB-064B-DDEBE45F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/>
            <a:r>
              <a:rPr lang="en-BE" sz="3600" dirty="0">
                <a:latin typeface="+mj-lt"/>
              </a:rPr>
              <a:t>Draft UN Regulation on tyre abrasion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9BBE0-B4C1-D27E-3E44-1E17161A5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025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marL="457200" lvl="1" indent="0">
              <a:buNone/>
            </a:pPr>
            <a:r>
              <a:rPr lang="en-BE" sz="3600" b="1" dirty="0"/>
              <a:t>Testing methods</a:t>
            </a:r>
          </a:p>
          <a:p>
            <a:pPr lvl="1"/>
            <a:endParaRPr lang="en-BE" sz="2000" dirty="0"/>
          </a:p>
          <a:p>
            <a:pPr lvl="1"/>
            <a:r>
              <a:rPr lang="en-BE" dirty="0"/>
              <a:t>‘Drum’ and ‘Vehicle’ methods </a:t>
            </a:r>
            <a:r>
              <a:rPr lang="en-US" dirty="0"/>
              <a:t>included</a:t>
            </a:r>
            <a:r>
              <a:rPr lang="en-BE" dirty="0"/>
              <a:t> on equal footing in draft UNR</a:t>
            </a:r>
          </a:p>
          <a:p>
            <a:pPr lvl="1">
              <a:spcBef>
                <a:spcPts val="1200"/>
              </a:spcBef>
            </a:pPr>
            <a:r>
              <a:rPr lang="en-BE" dirty="0"/>
              <a:t>A low level of correlation between the methods presently observed from the market assessment data, with much better results from the dedicated </a:t>
            </a:r>
            <a:r>
              <a:rPr lang="en-US" dirty="0"/>
              <a:t>correlation-validation (</a:t>
            </a:r>
            <a:r>
              <a:rPr lang="en-BE" dirty="0"/>
              <a:t>COVA</a:t>
            </a:r>
            <a:r>
              <a:rPr lang="en-US" dirty="0"/>
              <a:t>)</a:t>
            </a:r>
            <a:r>
              <a:rPr lang="en-BE" dirty="0"/>
              <a:t> testing campaign </a:t>
            </a:r>
          </a:p>
          <a:p>
            <a:pPr lvl="1">
              <a:spcBef>
                <a:spcPts val="1200"/>
              </a:spcBef>
            </a:pPr>
            <a:r>
              <a:rPr lang="en-BE" dirty="0"/>
              <a:t>Abrasion results for a </a:t>
            </a:r>
            <a:r>
              <a:rPr lang="en-US" dirty="0"/>
              <a:t>significant number </a:t>
            </a:r>
            <a:r>
              <a:rPr lang="en-BE" dirty="0"/>
              <a:t>of tyres exhibit high levels of ‘</a:t>
            </a:r>
            <a:r>
              <a:rPr lang="en-BE" b="1" dirty="0"/>
              <a:t>inversion</a:t>
            </a:r>
            <a:r>
              <a:rPr lang="en-BE" dirty="0"/>
              <a:t>’</a:t>
            </a:r>
            <a:r>
              <a:rPr lang="en-US" dirty="0"/>
              <a:t> (see next slide)</a:t>
            </a:r>
            <a:endParaRPr lang="en-BE" dirty="0"/>
          </a:p>
          <a:p>
            <a:pPr lvl="1">
              <a:spcBef>
                <a:spcPts val="1200"/>
              </a:spcBef>
            </a:pPr>
            <a:r>
              <a:rPr lang="en-BE" dirty="0"/>
              <a:t>No systematic biases observed for any of the methods (average of pairwise differences </a:t>
            </a:r>
            <a:r>
              <a:rPr lang="en-BE" dirty="0">
                <a:latin typeface="Cambria Math" panose="02040503050406030204" pitchFamily="18" charset="0"/>
                <a:ea typeface="Cambria Math" panose="02040503050406030204" pitchFamily="18" charset="0"/>
              </a:rPr>
              <a:t>≈ 0.)</a:t>
            </a:r>
            <a:endParaRPr lang="en-BE" dirty="0"/>
          </a:p>
          <a:p>
            <a:pPr lvl="1">
              <a:spcBef>
                <a:spcPts val="1200"/>
              </a:spcBef>
            </a:pPr>
            <a:r>
              <a:rPr lang="en-BE" dirty="0"/>
              <a:t>Some TF TA members proposed to delay the limit setting exercise for the ‘drum’ method by </a:t>
            </a:r>
            <a:r>
              <a:rPr lang="en-US" dirty="0"/>
              <a:t>nine</a:t>
            </a:r>
            <a:r>
              <a:rPr lang="en-BE" dirty="0"/>
              <a:t> months</a:t>
            </a:r>
            <a:r>
              <a:rPr lang="en-US" dirty="0"/>
              <a:t> (two WP.29 sessions)</a:t>
            </a:r>
            <a:endParaRPr lang="en-BE" dirty="0"/>
          </a:p>
          <a:p>
            <a:pPr lvl="1">
              <a:spcBef>
                <a:spcPts val="1200"/>
              </a:spcBef>
            </a:pPr>
            <a:r>
              <a:rPr lang="en-BE" dirty="0"/>
              <a:t>TF TA consensus that technical improvements (tighter specification of key parameters) and dedicated testing to improve correlation will be needed.</a:t>
            </a:r>
            <a:endParaRPr lang="en-US" dirty="0"/>
          </a:p>
          <a:p>
            <a:pPr lvl="1">
              <a:spcBef>
                <a:spcPts val="1200"/>
              </a:spcBef>
            </a:pPr>
            <a:r>
              <a:rPr lang="en-US" sz="2500" dirty="0"/>
              <a:t>Several proposals for improving the test accuracy of the drum test method have been made and have already been incorporated into the working document.</a:t>
            </a:r>
            <a:endParaRPr lang="en-IE" sz="2500" dirty="0"/>
          </a:p>
          <a:p>
            <a:pPr lvl="1">
              <a:spcBef>
                <a:spcPts val="1200"/>
              </a:spcBef>
            </a:pPr>
            <a:endParaRPr lang="en-BE" dirty="0"/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71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A14AE-F556-49AB-8209-65C439C63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1CEE1-D8F0-94EB-064B-DDEBE45F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/>
            <a:r>
              <a:rPr lang="en-BE" sz="3600" dirty="0">
                <a:latin typeface="+mj-lt"/>
              </a:rPr>
              <a:t>Draft UN Regulation on tyre abrasion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9BBE0-B4C1-D27E-3E44-1E17161A5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025"/>
            <a:ext cx="10515600" cy="435133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BE" sz="2800" b="1" dirty="0"/>
              <a:t>Testing methods</a:t>
            </a:r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432CFE-6871-730E-1B33-4D78FE2C1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006" y="2143877"/>
            <a:ext cx="4470780" cy="44248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0AB61A-0323-7855-8C36-3C1646BD8B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964" y="2683066"/>
            <a:ext cx="2576515" cy="107295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900E25-9C1E-EC3E-AAF9-3C809E4E05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5442" y="2302891"/>
            <a:ext cx="5119346" cy="41067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33383C5-E39B-32C0-D675-7A492C4363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77425" y="2740758"/>
            <a:ext cx="1476375" cy="6286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38E5C2E-5CAA-8D70-E083-B92351B5DC7E}"/>
              </a:ext>
            </a:extLst>
          </p:cNvPr>
          <p:cNvSpPr txBox="1"/>
          <p:nvPr/>
        </p:nvSpPr>
        <p:spPr>
          <a:xfrm>
            <a:off x="8965115" y="6497847"/>
            <a:ext cx="3939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TA-32-10rev1 (RDW) 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743628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f0c28fc3-7798-4269-87f4-d58050cd53cb}" enabled="1" method="Privileged" siteId="{28b782fb-41e1-48ea-bfc3-ad7558ce7136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1769</Words>
  <Application>Microsoft Office PowerPoint</Application>
  <PresentationFormat>Widescreen</PresentationFormat>
  <Paragraphs>237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Aptos</vt:lpstr>
      <vt:lpstr>Aptos Display</vt:lpstr>
      <vt:lpstr>Arial</vt:lpstr>
      <vt:lpstr>Calibri</vt:lpstr>
      <vt:lpstr>Cambria Math</vt:lpstr>
      <vt:lpstr>Office Theme</vt:lpstr>
      <vt:lpstr>Task Force on Tyre Abrasion</vt:lpstr>
      <vt:lpstr>Index</vt:lpstr>
      <vt:lpstr>TF TA working document submissions to 82nd GRBP</vt:lpstr>
      <vt:lpstr>TF TA working document submissions to 82nd GRBP</vt:lpstr>
      <vt:lpstr>Draft UN Regulation on tyre abrasion</vt:lpstr>
      <vt:lpstr>Draft UN Regulation on tyre abrasion</vt:lpstr>
      <vt:lpstr>Draft UN Regulation on tyre abrasion</vt:lpstr>
      <vt:lpstr>Draft UN Regulation on tyre abrasion</vt:lpstr>
      <vt:lpstr>Draft UN Regulation on tyre abrasion</vt:lpstr>
      <vt:lpstr>Draft UN Regulation on tyre abrasion</vt:lpstr>
      <vt:lpstr>PowerPoint Presentation</vt:lpstr>
      <vt:lpstr>Draft UN Regulation on tyre abrasion</vt:lpstr>
      <vt:lpstr>Comparison of positions  Normal tyres, convoy method </vt:lpstr>
      <vt:lpstr>Comparison of positions  Snow tyres, convoy method </vt:lpstr>
      <vt:lpstr>Comparison of positions  Normal tyres, drum method </vt:lpstr>
      <vt:lpstr>Comparison of positions  Snow tyres, drum method </vt:lpstr>
      <vt:lpstr>Draft UN Regulation on tyre abrasion</vt:lpstr>
      <vt:lpstr>TF TA working document submissions to 82nd GRBP</vt:lpstr>
      <vt:lpstr>Amendments to UNR 117</vt:lpstr>
      <vt:lpstr>TF TA activities in preparation of 82nd GRBP</vt:lpstr>
      <vt:lpstr>TF TA activities in preparation of 82nd GRBP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2025-06-26T07:03:11Z</dcterms:created>
  <dcterms:modified xsi:type="dcterms:W3CDTF">2025-06-26T07:06:25Z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2025-06-26T07:03:20Z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770470d7-65a0-48ea-adb7-a3aafc7e8c51</vt:lpwstr>
  </property>
  <property fmtid="{D5CDD505-2E9C-101B-9397-08002B2CF9AE}" pid="8" name="MSIP_Label_6bd9ddd1-4d20-43f6-abfa-fc3c07406f94_ContentBits">
    <vt:lpwstr>0</vt:lpwstr>
  </property>
</Properties>
</file>