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8" r:id="rId5"/>
    <p:sldMasterId id="2147483663" r:id="rId6"/>
    <p:sldMasterId id="2147483668" r:id="rId7"/>
    <p:sldMasterId id="2147483671" r:id="rId8"/>
    <p:sldMasterId id="2147483673" r:id="rId9"/>
    <p:sldMasterId id="2147483675" r:id="rId10"/>
  </p:sldMasterIdLst>
  <p:notesMasterIdLst>
    <p:notesMasterId r:id="rId20"/>
  </p:notesMasterIdLst>
  <p:sldIdLst>
    <p:sldId id="261" r:id="rId11"/>
    <p:sldId id="268" r:id="rId12"/>
    <p:sldId id="269" r:id="rId13"/>
    <p:sldId id="272" r:id="rId14"/>
    <p:sldId id="271" r:id="rId15"/>
    <p:sldId id="273" r:id="rId16"/>
    <p:sldId id="275" r:id="rId17"/>
    <p:sldId id="274" r:id="rId18"/>
    <p:sldId id="27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E0150F0-273A-4F71-ACF5-CC738FB1ADF3}">
          <p14:sldIdLst>
            <p14:sldId id="261"/>
            <p14:sldId id="268"/>
            <p14:sldId id="269"/>
            <p14:sldId id="272"/>
            <p14:sldId id="271"/>
            <p14:sldId id="273"/>
            <p14:sldId id="275"/>
            <p14:sldId id="274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D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49" autoAdjust="0"/>
    <p:restoredTop sz="94660"/>
  </p:normalViewPr>
  <p:slideViewPr>
    <p:cSldViewPr snapToGrid="0">
      <p:cViewPr varScale="1">
        <p:scale>
          <a:sx n="71" d="100"/>
          <a:sy n="71" d="100"/>
        </p:scale>
        <p:origin x="6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Hardy" userId="aadf3707-af87-4c46-a72b-1a4e7ae433ad" providerId="ADAL" clId="{E4A4E109-6CA5-47AF-B9E3-29B35AE4F318}"/>
    <pc:docChg chg="undo custSel addSld delSld modSld sldOrd modSection">
      <pc:chgData name="Emily Hardy" userId="aadf3707-af87-4c46-a72b-1a4e7ae433ad" providerId="ADAL" clId="{E4A4E109-6CA5-47AF-B9E3-29B35AE4F318}" dt="2025-06-30T10:51:13.217" v="368" actId="20577"/>
      <pc:docMkLst>
        <pc:docMk/>
      </pc:docMkLst>
      <pc:sldChg chg="addSp delSp modSp mod">
        <pc:chgData name="Emily Hardy" userId="aadf3707-af87-4c46-a72b-1a4e7ae433ad" providerId="ADAL" clId="{E4A4E109-6CA5-47AF-B9E3-29B35AE4F318}" dt="2025-06-30T10:37:57.145" v="255" actId="1076"/>
        <pc:sldMkLst>
          <pc:docMk/>
          <pc:sldMk cId="3711750143" sldId="268"/>
        </pc:sldMkLst>
        <pc:spChg chg="mod">
          <ac:chgData name="Emily Hardy" userId="aadf3707-af87-4c46-a72b-1a4e7ae433ad" providerId="ADAL" clId="{E4A4E109-6CA5-47AF-B9E3-29B35AE4F318}" dt="2025-06-30T10:37:47.622" v="254" actId="1076"/>
          <ac:spMkLst>
            <pc:docMk/>
            <pc:sldMk cId="3711750143" sldId="268"/>
            <ac:spMk id="6" creationId="{9E48DCE5-31AB-02D1-CF1F-1D74ED324F8C}"/>
          </ac:spMkLst>
        </pc:spChg>
        <pc:spChg chg="mod">
          <ac:chgData name="Emily Hardy" userId="aadf3707-af87-4c46-a72b-1a4e7ae433ad" providerId="ADAL" clId="{E4A4E109-6CA5-47AF-B9E3-29B35AE4F318}" dt="2025-06-30T10:37:57.145" v="255" actId="1076"/>
          <ac:spMkLst>
            <pc:docMk/>
            <pc:sldMk cId="3711750143" sldId="268"/>
            <ac:spMk id="7" creationId="{396DBAD8-0C94-F590-D6EA-902E6F8826D1}"/>
          </ac:spMkLst>
        </pc:spChg>
      </pc:sldChg>
      <pc:sldChg chg="addSp delSp modSp mod">
        <pc:chgData name="Emily Hardy" userId="aadf3707-af87-4c46-a72b-1a4e7ae433ad" providerId="ADAL" clId="{E4A4E109-6CA5-47AF-B9E3-29B35AE4F318}" dt="2025-06-30T10:38:04.132" v="256" actId="1076"/>
        <pc:sldMkLst>
          <pc:docMk/>
          <pc:sldMk cId="2288744130" sldId="269"/>
        </pc:sldMkLst>
        <pc:spChg chg="add mod">
          <ac:chgData name="Emily Hardy" userId="aadf3707-af87-4c46-a72b-1a4e7ae433ad" providerId="ADAL" clId="{E4A4E109-6CA5-47AF-B9E3-29B35AE4F318}" dt="2025-06-30T10:15:19.218" v="80" actId="255"/>
          <ac:spMkLst>
            <pc:docMk/>
            <pc:sldMk cId="2288744130" sldId="269"/>
            <ac:spMk id="2" creationId="{2653C5FD-69D0-7487-8DBE-A9960BB74E66}"/>
          </ac:spMkLst>
        </pc:spChg>
        <pc:spChg chg="mod">
          <ac:chgData name="Emily Hardy" userId="aadf3707-af87-4c46-a72b-1a4e7ae433ad" providerId="ADAL" clId="{E4A4E109-6CA5-47AF-B9E3-29B35AE4F318}" dt="2025-06-30T10:38:04.132" v="256" actId="1076"/>
          <ac:spMkLst>
            <pc:docMk/>
            <pc:sldMk cId="2288744130" sldId="269"/>
            <ac:spMk id="6" creationId="{9E48DCE5-31AB-02D1-CF1F-1D74ED324F8C}"/>
          </ac:spMkLst>
        </pc:spChg>
      </pc:sldChg>
      <pc:sldChg chg="modSp mod">
        <pc:chgData name="Emily Hardy" userId="aadf3707-af87-4c46-a72b-1a4e7ae433ad" providerId="ADAL" clId="{E4A4E109-6CA5-47AF-B9E3-29B35AE4F318}" dt="2025-06-30T10:49:05.328" v="348" actId="113"/>
        <pc:sldMkLst>
          <pc:docMk/>
          <pc:sldMk cId="2896135881" sldId="271"/>
        </pc:sldMkLst>
        <pc:spChg chg="mod">
          <ac:chgData name="Emily Hardy" userId="aadf3707-af87-4c46-a72b-1a4e7ae433ad" providerId="ADAL" clId="{E4A4E109-6CA5-47AF-B9E3-29B35AE4F318}" dt="2025-06-30T10:34:08.371" v="212" actId="1076"/>
          <ac:spMkLst>
            <pc:docMk/>
            <pc:sldMk cId="2896135881" sldId="271"/>
            <ac:spMk id="6" creationId="{9E48DCE5-31AB-02D1-CF1F-1D74ED324F8C}"/>
          </ac:spMkLst>
        </pc:spChg>
        <pc:spChg chg="mod">
          <ac:chgData name="Emily Hardy" userId="aadf3707-af87-4c46-a72b-1a4e7ae433ad" providerId="ADAL" clId="{E4A4E109-6CA5-47AF-B9E3-29B35AE4F318}" dt="2025-06-30T10:49:05.328" v="348" actId="113"/>
          <ac:spMkLst>
            <pc:docMk/>
            <pc:sldMk cId="2896135881" sldId="271"/>
            <ac:spMk id="7" creationId="{396DBAD8-0C94-F590-D6EA-902E6F8826D1}"/>
          </ac:spMkLst>
        </pc:spChg>
      </pc:sldChg>
      <pc:sldChg chg="modSp mod">
        <pc:chgData name="Emily Hardy" userId="aadf3707-af87-4c46-a72b-1a4e7ae433ad" providerId="ADAL" clId="{E4A4E109-6CA5-47AF-B9E3-29B35AE4F318}" dt="2025-06-30T10:38:08.933" v="257" actId="1076"/>
        <pc:sldMkLst>
          <pc:docMk/>
          <pc:sldMk cId="2061000875" sldId="272"/>
        </pc:sldMkLst>
        <pc:spChg chg="mod">
          <ac:chgData name="Emily Hardy" userId="aadf3707-af87-4c46-a72b-1a4e7ae433ad" providerId="ADAL" clId="{E4A4E109-6CA5-47AF-B9E3-29B35AE4F318}" dt="2025-06-30T10:38:08.933" v="257" actId="1076"/>
          <ac:spMkLst>
            <pc:docMk/>
            <pc:sldMk cId="2061000875" sldId="272"/>
            <ac:spMk id="6" creationId="{9E48DCE5-31AB-02D1-CF1F-1D74ED324F8C}"/>
          </ac:spMkLst>
        </pc:spChg>
        <pc:spChg chg="mod">
          <ac:chgData name="Emily Hardy" userId="aadf3707-af87-4c46-a72b-1a4e7ae433ad" providerId="ADAL" clId="{E4A4E109-6CA5-47AF-B9E3-29B35AE4F318}" dt="2025-06-30T10:27:46.906" v="189" actId="14100"/>
          <ac:spMkLst>
            <pc:docMk/>
            <pc:sldMk cId="2061000875" sldId="272"/>
            <ac:spMk id="7" creationId="{396DBAD8-0C94-F590-D6EA-902E6F8826D1}"/>
          </ac:spMkLst>
        </pc:spChg>
      </pc:sldChg>
      <pc:sldChg chg="modSp mod">
        <pc:chgData name="Emily Hardy" userId="aadf3707-af87-4c46-a72b-1a4e7ae433ad" providerId="ADAL" clId="{E4A4E109-6CA5-47AF-B9E3-29B35AE4F318}" dt="2025-06-30T10:49:20.721" v="351" actId="113"/>
        <pc:sldMkLst>
          <pc:docMk/>
          <pc:sldMk cId="1201560478" sldId="273"/>
        </pc:sldMkLst>
        <pc:spChg chg="mod">
          <ac:chgData name="Emily Hardy" userId="aadf3707-af87-4c46-a72b-1a4e7ae433ad" providerId="ADAL" clId="{E4A4E109-6CA5-47AF-B9E3-29B35AE4F318}" dt="2025-06-30T10:38:17.233" v="258" actId="1076"/>
          <ac:spMkLst>
            <pc:docMk/>
            <pc:sldMk cId="1201560478" sldId="273"/>
            <ac:spMk id="6" creationId="{9E48DCE5-31AB-02D1-CF1F-1D74ED324F8C}"/>
          </ac:spMkLst>
        </pc:spChg>
        <pc:spChg chg="mod">
          <ac:chgData name="Emily Hardy" userId="aadf3707-af87-4c46-a72b-1a4e7ae433ad" providerId="ADAL" clId="{E4A4E109-6CA5-47AF-B9E3-29B35AE4F318}" dt="2025-06-30T10:49:20.721" v="351" actId="113"/>
          <ac:spMkLst>
            <pc:docMk/>
            <pc:sldMk cId="1201560478" sldId="273"/>
            <ac:spMk id="7" creationId="{396DBAD8-0C94-F590-D6EA-902E6F8826D1}"/>
          </ac:spMkLst>
        </pc:spChg>
      </pc:sldChg>
      <pc:sldChg chg="addSp delSp modSp mod ord">
        <pc:chgData name="Emily Hardy" userId="aadf3707-af87-4c46-a72b-1a4e7ae433ad" providerId="ADAL" clId="{E4A4E109-6CA5-47AF-B9E3-29B35AE4F318}" dt="2025-06-30T10:49:47.034" v="354" actId="1076"/>
        <pc:sldMkLst>
          <pc:docMk/>
          <pc:sldMk cId="2198680930" sldId="274"/>
        </pc:sldMkLst>
        <pc:spChg chg="mod">
          <ac:chgData name="Emily Hardy" userId="aadf3707-af87-4c46-a72b-1a4e7ae433ad" providerId="ADAL" clId="{E4A4E109-6CA5-47AF-B9E3-29B35AE4F318}" dt="2025-06-30T10:43:00.519" v="295"/>
          <ac:spMkLst>
            <pc:docMk/>
            <pc:sldMk cId="2198680930" sldId="274"/>
            <ac:spMk id="6" creationId="{9E48DCE5-31AB-02D1-CF1F-1D74ED324F8C}"/>
          </ac:spMkLst>
        </pc:spChg>
        <pc:spChg chg="add mod">
          <ac:chgData name="Emily Hardy" userId="aadf3707-af87-4c46-a72b-1a4e7ae433ad" providerId="ADAL" clId="{E4A4E109-6CA5-47AF-B9E3-29B35AE4F318}" dt="2025-06-30T10:49:47.034" v="354" actId="1076"/>
          <ac:spMkLst>
            <pc:docMk/>
            <pc:sldMk cId="2198680930" sldId="274"/>
            <ac:spMk id="10" creationId="{6E0ED314-0CDD-1642-00DA-D45AA2C7E7DE}"/>
          </ac:spMkLst>
        </pc:spChg>
      </pc:sldChg>
      <pc:sldChg chg="modSp mod">
        <pc:chgData name="Emily Hardy" userId="aadf3707-af87-4c46-a72b-1a4e7ae433ad" providerId="ADAL" clId="{E4A4E109-6CA5-47AF-B9E3-29B35AE4F318}" dt="2025-06-30T10:41:02.170" v="287" actId="113"/>
        <pc:sldMkLst>
          <pc:docMk/>
          <pc:sldMk cId="2943872398" sldId="275"/>
        </pc:sldMkLst>
        <pc:spChg chg="mod">
          <ac:chgData name="Emily Hardy" userId="aadf3707-af87-4c46-a72b-1a4e7ae433ad" providerId="ADAL" clId="{E4A4E109-6CA5-47AF-B9E3-29B35AE4F318}" dt="2025-06-30T10:40:14.123" v="278" actId="1076"/>
          <ac:spMkLst>
            <pc:docMk/>
            <pc:sldMk cId="2943872398" sldId="275"/>
            <ac:spMk id="6" creationId="{9E48DCE5-31AB-02D1-CF1F-1D74ED324F8C}"/>
          </ac:spMkLst>
        </pc:spChg>
        <pc:spChg chg="mod">
          <ac:chgData name="Emily Hardy" userId="aadf3707-af87-4c46-a72b-1a4e7ae433ad" providerId="ADAL" clId="{E4A4E109-6CA5-47AF-B9E3-29B35AE4F318}" dt="2025-06-30T10:41:02.170" v="287" actId="113"/>
          <ac:spMkLst>
            <pc:docMk/>
            <pc:sldMk cId="2943872398" sldId="275"/>
            <ac:spMk id="8" creationId="{756F2DA2-18D2-5E4D-1A17-7549464C1F3E}"/>
          </ac:spMkLst>
        </pc:spChg>
      </pc:sldChg>
      <pc:sldChg chg="modSp add mod">
        <pc:chgData name="Emily Hardy" userId="aadf3707-af87-4c46-a72b-1a4e7ae433ad" providerId="ADAL" clId="{E4A4E109-6CA5-47AF-B9E3-29B35AE4F318}" dt="2025-06-30T10:51:13.217" v="368" actId="20577"/>
        <pc:sldMkLst>
          <pc:docMk/>
          <pc:sldMk cId="1166516138" sldId="276"/>
        </pc:sldMkLst>
        <pc:spChg chg="mod">
          <ac:chgData name="Emily Hardy" userId="aadf3707-af87-4c46-a72b-1a4e7ae433ad" providerId="ADAL" clId="{E4A4E109-6CA5-47AF-B9E3-29B35AE4F318}" dt="2025-06-30T10:51:13.217" v="368" actId="20577"/>
          <ac:spMkLst>
            <pc:docMk/>
            <pc:sldMk cId="1166516138" sldId="276"/>
            <ac:spMk id="10" creationId="{507EBD5E-F704-1A19-7150-4C2C0582993C}"/>
          </ac:spMkLst>
        </pc:spChg>
      </pc:sldChg>
      <pc:sldChg chg="new del">
        <pc:chgData name="Emily Hardy" userId="aadf3707-af87-4c46-a72b-1a4e7ae433ad" providerId="ADAL" clId="{E4A4E109-6CA5-47AF-B9E3-29B35AE4F318}" dt="2025-06-30T10:45:58.175" v="317" actId="47"/>
        <pc:sldMkLst>
          <pc:docMk/>
          <pc:sldMk cId="1759446965" sldId="276"/>
        </pc:sldMkLst>
      </pc:sldChg>
      <pc:sldChg chg="new del">
        <pc:chgData name="Emily Hardy" userId="aadf3707-af87-4c46-a72b-1a4e7ae433ad" providerId="ADAL" clId="{E4A4E109-6CA5-47AF-B9E3-29B35AE4F318}" dt="2025-06-30T10:45:42.193" v="315" actId="680"/>
        <pc:sldMkLst>
          <pc:docMk/>
          <pc:sldMk cId="2766214133" sldId="276"/>
        </pc:sldMkLst>
      </pc:sldChg>
    </pc:docChg>
  </pc:docChgLst>
  <pc:docChgLst>
    <pc:chgData name="Johan Broeders" userId="b75809dd-f2de-4da2-9aff-d3bdf67db9af" providerId="ADAL" clId="{042F7060-9CC1-4E3D-B0B1-8F70C433BBB1}"/>
    <pc:docChg chg="modSld">
      <pc:chgData name="Johan Broeders" userId="b75809dd-f2de-4da2-9aff-d3bdf67db9af" providerId="ADAL" clId="{042F7060-9CC1-4E3D-B0B1-8F70C433BBB1}" dt="2025-07-03T13:42:06.826" v="16" actId="1076"/>
      <pc:docMkLst>
        <pc:docMk/>
      </pc:docMkLst>
      <pc:sldChg chg="addSp modSp mod">
        <pc:chgData name="Johan Broeders" userId="b75809dd-f2de-4da2-9aff-d3bdf67db9af" providerId="ADAL" clId="{042F7060-9CC1-4E3D-B0B1-8F70C433BBB1}" dt="2025-07-03T13:42:06.826" v="16" actId="1076"/>
        <pc:sldMkLst>
          <pc:docMk/>
          <pc:sldMk cId="3685284410" sldId="261"/>
        </pc:sldMkLst>
        <pc:spChg chg="add mod">
          <ac:chgData name="Johan Broeders" userId="b75809dd-f2de-4da2-9aff-d3bdf67db9af" providerId="ADAL" clId="{042F7060-9CC1-4E3D-B0B1-8F70C433BBB1}" dt="2025-07-03T13:42:06.826" v="16" actId="1076"/>
          <ac:spMkLst>
            <pc:docMk/>
            <pc:sldMk cId="3685284410" sldId="261"/>
            <ac:spMk id="3" creationId="{5C6CF1DF-B995-3273-5D66-7B08650F3E4F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rnd\OneDrive%20-%20Brigade%20Electronics%20Ltd\Desktop\UNECE%20GRSG-VRU-Proxi\1%20VRU-Proxi%20IWG%20-%20Internal\GRSG-VRU-Proxi-37%20(Brussels%20-Belgium)%202025%20Jul\Survey%20Data%20Processing%20-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'Survey Data Processing'!$E$1</c:f>
              <c:strCache>
                <c:ptCount val="1"/>
                <c:pt idx="0">
                  <c:v>Count %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numRef>
              <c:f>'Survey Data Processing'!$C$2:$C$12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cat>
          <c:val>
            <c:numRef>
              <c:f>'Survey Data Processing'!$E$2:$E$12</c:f>
              <c:numCache>
                <c:formatCode>0%</c:formatCode>
                <c:ptCount val="11"/>
                <c:pt idx="0">
                  <c:v>0.06</c:v>
                </c:pt>
                <c:pt idx="1">
                  <c:v>0.1</c:v>
                </c:pt>
                <c:pt idx="2">
                  <c:v>0.06</c:v>
                </c:pt>
                <c:pt idx="3">
                  <c:v>7.0000000000000007E-2</c:v>
                </c:pt>
                <c:pt idx="4">
                  <c:v>0.1</c:v>
                </c:pt>
                <c:pt idx="5">
                  <c:v>0.02</c:v>
                </c:pt>
                <c:pt idx="6">
                  <c:v>0.05</c:v>
                </c:pt>
                <c:pt idx="7">
                  <c:v>0.18</c:v>
                </c:pt>
                <c:pt idx="8">
                  <c:v>0.18</c:v>
                </c:pt>
                <c:pt idx="9">
                  <c:v>0.13</c:v>
                </c:pt>
                <c:pt idx="1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F8-4671-9047-1CCE35E00D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7863279"/>
        <c:axId val="417863759"/>
      </c:barChart>
      <c:catAx>
        <c:axId val="417863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Pro 45 Lt" panose="020B0403020202020204" pitchFamily="34" charset="0"/>
                <a:ea typeface="+mn-ea"/>
                <a:cs typeface="+mn-cs"/>
              </a:defRPr>
            </a:pPr>
            <a:endParaRPr lang="en-US"/>
          </a:p>
        </c:txPr>
        <c:crossAx val="417863759"/>
        <c:crosses val="autoZero"/>
        <c:auto val="1"/>
        <c:lblAlgn val="ctr"/>
        <c:lblOffset val="100"/>
        <c:noMultiLvlLbl val="0"/>
      </c:catAx>
      <c:valAx>
        <c:axId val="417863759"/>
        <c:scaling>
          <c:orientation val="minMax"/>
          <c:max val="0.1900000000000000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Pro 45 Lt" panose="020B0403020202020204" pitchFamily="34" charset="0"/>
                <a:ea typeface="+mn-ea"/>
                <a:cs typeface="+mn-cs"/>
              </a:defRPr>
            </a:pPr>
            <a:endParaRPr lang="en-US"/>
          </a:p>
        </c:txPr>
        <c:crossAx val="417863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4DFA9-E03E-4CC2-9E11-1A0D5A6CFA47}" type="datetimeFigureOut">
              <a:rPr lang="en-GB" smtClean="0"/>
              <a:t>03/07/2025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8B441-3FC6-445D-929E-520291E2235A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871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8B441-3FC6-445D-929E-520291E223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240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8B441-3FC6-445D-929E-520291E2235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992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-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588BD-0C6B-720A-805A-CA352E3C98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73505" y="3371561"/>
            <a:ext cx="4335895" cy="2000539"/>
          </a:xfrm>
          <a:prstGeom prst="rect">
            <a:avLst/>
          </a:prstGeom>
        </p:spPr>
        <p:txBody>
          <a:bodyPr/>
          <a:lstStyle>
            <a:lvl1pPr>
              <a:lnSpc>
                <a:spcPts val="5480"/>
              </a:lnSpc>
              <a:defRPr sz="6600"/>
            </a:lvl1pPr>
          </a:lstStyle>
          <a:p>
            <a:r>
              <a:rPr lang="en-GB"/>
              <a:t>Title heading style here</a:t>
            </a:r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D9CC4C1-2341-6D67-6660-A77E7036462F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7373505" y="5649913"/>
            <a:ext cx="3864840" cy="7104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Helvetica Light" panose="020B0403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subheading text style here</a:t>
            </a:r>
          </a:p>
        </p:txBody>
      </p:sp>
    </p:spTree>
    <p:extLst>
      <p:ext uri="{BB962C8B-B14F-4D97-AF65-F5344CB8AC3E}">
        <p14:creationId xmlns:p14="http://schemas.microsoft.com/office/powerpoint/2010/main" val="307005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8C531C1-4681-D9B9-0AB2-C95B0FA22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364" y="4484544"/>
            <a:ext cx="4260273" cy="1325563"/>
          </a:xfrm>
        </p:spPr>
        <p:txBody>
          <a:bodyPr>
            <a:noAutofit/>
          </a:bodyPr>
          <a:lstStyle>
            <a:lvl1pPr>
              <a:defRPr sz="54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E1DD8625-2F4A-F17B-B3E4-26D879D7E91E}"/>
              </a:ext>
            </a:extLst>
          </p:cNvPr>
          <p:cNvSpPr txBox="1">
            <a:spLocks/>
          </p:cNvSpPr>
          <p:nvPr userDrawn="1"/>
        </p:nvSpPr>
        <p:spPr>
          <a:xfrm>
            <a:off x="-49414" y="6686449"/>
            <a:ext cx="4441373" cy="2572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GB" sz="800" b="0" dirty="0">
                <a:solidFill>
                  <a:schemeClr val="tx1"/>
                </a:solidFill>
              </a:rPr>
              <a:t>VRU-Proxi-37 Brigade Survey 20250708</a:t>
            </a:r>
          </a:p>
        </p:txBody>
      </p:sp>
    </p:spTree>
    <p:extLst>
      <p:ext uri="{BB962C8B-B14F-4D97-AF65-F5344CB8AC3E}">
        <p14:creationId xmlns:p14="http://schemas.microsoft.com/office/powerpoint/2010/main" val="242413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65074-0923-F5F5-A3BF-FF9A2EEEC5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0" y="1335024"/>
            <a:ext cx="4664456" cy="240690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54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GB"/>
              <a:t>Slide title goes here lorem ipsum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532410-1B90-862F-D936-017D284190A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75300" y="1557338"/>
            <a:ext cx="6261100" cy="4297362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00ADAD"/>
              </a:buClr>
              <a:buFont typeface="Arial" panose="020B0604020202020204" pitchFamily="34" charset="0"/>
              <a:buChar char="•"/>
              <a:defRPr sz="3200" b="0" i="0">
                <a:latin typeface="Helvetica Light" panose="020B04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Bullet style lorem ipsum </a:t>
            </a:r>
            <a:r>
              <a:rPr lang="en-GB" err="1"/>
              <a:t>dolor</a:t>
            </a:r>
            <a:endParaRPr lang="en-GB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ADA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Bullet style lorem ipsum </a:t>
            </a:r>
            <a:r>
              <a:rPr lang="en-GB" err="1"/>
              <a:t>dolor</a:t>
            </a:r>
            <a:endParaRPr lang="en-GB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ADA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Bullet style lorem ipsum </a:t>
            </a:r>
            <a:r>
              <a:rPr lang="en-GB" err="1"/>
              <a:t>dolor</a:t>
            </a:r>
            <a:endParaRPr lang="en-GB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ADA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Bullet style lorem ipsum </a:t>
            </a:r>
            <a:r>
              <a:rPr lang="en-GB" err="1"/>
              <a:t>dolor</a:t>
            </a:r>
            <a:endParaRPr lang="en-GB"/>
          </a:p>
          <a:p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F4D5374-FA63-44E1-B6DD-0F55C699A83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38074" y="3976815"/>
            <a:ext cx="3913886" cy="18387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Helvetica Light" panose="020B0403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Subheading style here click to 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358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65074-0923-F5F5-A3BF-FF9A2EEEC5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0" y="1335024"/>
            <a:ext cx="4664456" cy="240690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54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GB"/>
              <a:t>Slide title goes here lorem ipsum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532410-1B90-862F-D936-017D284190A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75300" y="1557338"/>
            <a:ext cx="6261100" cy="4297362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00ADAD"/>
              </a:buClr>
              <a:buFontTx/>
              <a:buNone/>
              <a:defRPr sz="2400" b="0" i="0">
                <a:latin typeface="Helvetica Light" panose="020B04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Text style here lorem ipsum </a:t>
            </a:r>
            <a:r>
              <a:rPr lang="en-GB" err="1"/>
              <a:t>dolor</a:t>
            </a:r>
            <a:endParaRPr lang="en-GB"/>
          </a:p>
          <a:p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F4D5374-FA63-44E1-B6DD-0F55C699A83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38074" y="3976815"/>
            <a:ext cx="3913886" cy="18387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Helvetica Light" panose="020B0403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Subheading style here click to 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608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11B1C-FD7A-0526-27F9-220FC2D36E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766816" y="1414145"/>
            <a:ext cx="5681472" cy="4351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rgbClr val="00ADAD"/>
              </a:buClr>
              <a:defRPr sz="2400" b="0" i="0">
                <a:latin typeface="Helvetica Light" panose="020B0403020202020204" pitchFamily="34" charset="0"/>
              </a:defRPr>
            </a:lvl1pPr>
            <a:lvl2pPr>
              <a:buClr>
                <a:srgbClr val="00ADAD"/>
              </a:buClr>
              <a:defRPr b="0" i="0">
                <a:latin typeface="Helvetica Light" panose="020B0403020202020204" pitchFamily="34" charset="0"/>
              </a:defRPr>
            </a:lvl2pPr>
            <a:lvl3pPr>
              <a:buClr>
                <a:srgbClr val="00ADAD"/>
              </a:buClr>
              <a:defRPr b="0" i="0">
                <a:latin typeface="Helvetica Light" panose="020B0403020202020204" pitchFamily="34" charset="0"/>
              </a:defRPr>
            </a:lvl3pPr>
            <a:lvl4pPr>
              <a:buClr>
                <a:srgbClr val="00ADAD"/>
              </a:buClr>
              <a:defRPr b="0" i="0">
                <a:latin typeface="Helvetica Light" panose="020B0403020202020204" pitchFamily="34" charset="0"/>
              </a:defRPr>
            </a:lvl4pPr>
            <a:lvl5pPr>
              <a:buClr>
                <a:srgbClr val="00ADAD"/>
              </a:buClr>
              <a:defRPr b="0" i="0">
                <a:latin typeface="Helvetica Light" panose="020B0403020202020204" pitchFamily="34" charset="0"/>
              </a:defRPr>
            </a:lvl5pPr>
          </a:lstStyle>
          <a:p>
            <a:pPr lvl="0"/>
            <a:r>
              <a:rPr lang="en-GB"/>
              <a:t>Bullet style lorem ipsum </a:t>
            </a:r>
            <a:r>
              <a:rPr lang="en-GB" err="1"/>
              <a:t>dolor</a:t>
            </a:r>
            <a:endParaRPr lang="en-GB"/>
          </a:p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23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tent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AF917-272D-7149-BC46-F8806BB11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0" y="491427"/>
            <a:ext cx="10820400" cy="1090485"/>
          </a:xfrm>
          <a:prstGeom prst="rect">
            <a:avLst/>
          </a:prstGeo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48ED49-AA72-2057-8065-F4AE5CC61F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60" y="185553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320DFF81-771C-7361-2A74-0559BFC6B2E6}"/>
              </a:ext>
            </a:extLst>
          </p:cNvPr>
          <p:cNvSpPr txBox="1">
            <a:spLocks/>
          </p:cNvSpPr>
          <p:nvPr userDrawn="1"/>
        </p:nvSpPr>
        <p:spPr>
          <a:xfrm>
            <a:off x="-49414" y="6686449"/>
            <a:ext cx="4441373" cy="2572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GB" sz="800" b="0" dirty="0">
                <a:solidFill>
                  <a:schemeClr val="tx1"/>
                </a:solidFill>
              </a:rPr>
              <a:t>VRU-Proxi-37 Brigade Survey 20250708</a:t>
            </a:r>
          </a:p>
        </p:txBody>
      </p:sp>
    </p:spTree>
    <p:extLst>
      <p:ext uri="{BB962C8B-B14F-4D97-AF65-F5344CB8AC3E}">
        <p14:creationId xmlns:p14="http://schemas.microsoft.com/office/powerpoint/2010/main" val="53582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tent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A15D0-5557-A1F2-2437-48D4F6BD20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0728" y="621791"/>
            <a:ext cx="9144000" cy="1681163"/>
          </a:xfrm>
          <a:prstGeom prst="rect">
            <a:avLst/>
          </a:prstGeom>
        </p:spPr>
        <p:txBody>
          <a:bodyPr anchor="b"/>
          <a:lstStyle>
            <a:lvl1pPr algn="l">
              <a:defRPr sz="6000" b="1" i="0">
                <a:solidFill>
                  <a:srgbClr val="00ADAD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69082-FED8-CAA1-569C-15CBC6DFAB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728" y="2559622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>
                <a:latin typeface="Helvetica Light" panose="020B04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5AB3B76C-F86A-B260-4807-C4EABD569F5A}"/>
              </a:ext>
            </a:extLst>
          </p:cNvPr>
          <p:cNvSpPr txBox="1">
            <a:spLocks/>
          </p:cNvSpPr>
          <p:nvPr userDrawn="1"/>
        </p:nvSpPr>
        <p:spPr>
          <a:xfrm>
            <a:off x="-49414" y="6686449"/>
            <a:ext cx="4441373" cy="2572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GB" sz="800" b="0" dirty="0">
                <a:solidFill>
                  <a:schemeClr val="tx1"/>
                </a:solidFill>
              </a:rPr>
              <a:t>VRU-Proxi-37 Brigade Survey 20250708</a:t>
            </a:r>
          </a:p>
        </p:txBody>
      </p:sp>
    </p:spTree>
    <p:extLst>
      <p:ext uri="{BB962C8B-B14F-4D97-AF65-F5344CB8AC3E}">
        <p14:creationId xmlns:p14="http://schemas.microsoft.com/office/powerpoint/2010/main" val="3742765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87511-3AF1-4587-1EE4-AAE3C22303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5912" y="1980293"/>
            <a:ext cx="11560175" cy="4506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879B33-A150-12F9-4486-E60CBB86F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7D100648-E5EB-DFF4-EF6D-07F304602DE7}"/>
              </a:ext>
            </a:extLst>
          </p:cNvPr>
          <p:cNvSpPr txBox="1">
            <a:spLocks/>
          </p:cNvSpPr>
          <p:nvPr userDrawn="1"/>
        </p:nvSpPr>
        <p:spPr>
          <a:xfrm>
            <a:off x="-49414" y="6686449"/>
            <a:ext cx="4441373" cy="2572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GB" sz="800" b="0" dirty="0">
                <a:solidFill>
                  <a:schemeClr val="tx1"/>
                </a:solidFill>
              </a:rPr>
              <a:t>VRU-Proxi-37 Brigade Survey 20250708</a:t>
            </a:r>
          </a:p>
        </p:txBody>
      </p:sp>
    </p:spTree>
    <p:extLst>
      <p:ext uri="{BB962C8B-B14F-4D97-AF65-F5344CB8AC3E}">
        <p14:creationId xmlns:p14="http://schemas.microsoft.com/office/powerpoint/2010/main" val="2444256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92443-E674-7855-F333-EBD58034F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0D3337-FA3E-0272-0A3D-85452BC1F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747-6216-F84D-BB5D-F250A5FA7253}" type="datetimeFigureOut">
              <a:rPr lang="en-US" smtClean="0"/>
              <a:t>7/3/2025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9520F-5686-C03B-E440-612460421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FE0BA4-21F9-ABA4-2944-AFF5D438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05046-8C68-5B4B-ABEC-AB935390584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04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7C1F5DFD-4D01-1269-C6DD-4933CA54B637}"/>
              </a:ext>
            </a:extLst>
          </p:cNvPr>
          <p:cNvSpPr/>
          <p:nvPr userDrawn="1"/>
        </p:nvSpPr>
        <p:spPr>
          <a:xfrm>
            <a:off x="-3304309" y="-1492393"/>
            <a:ext cx="10292845" cy="10292845"/>
          </a:xfrm>
          <a:prstGeom prst="ellipse">
            <a:avLst/>
          </a:prstGeom>
          <a:solidFill>
            <a:srgbClr val="00AD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197C9B-4738-5D1A-7BB2-667D13349D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77436" y="-430482"/>
            <a:ext cx="3981252" cy="281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08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ts val="4880"/>
        </a:lnSpc>
        <a:spcBef>
          <a:spcPct val="0"/>
        </a:spcBef>
        <a:buNone/>
        <a:defRPr sz="5400" b="1" i="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B25BA7-9C27-EC08-7A33-D9E2752F3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B6169-2F2C-3AEC-9E56-9F0501B23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CC62E-FF52-76F0-9A2B-8F924D4C3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E2DF47-79A0-452E-A47A-7291D556921B}" type="datetimeFigureOut">
              <a:rPr lang="en-GB" smtClean="0"/>
              <a:t>03/07/2025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4A4C9-8463-8212-0C8C-FA81479F7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783C5-F6BB-6086-78B8-E4AC314CE4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8BD628-58FA-455C-B822-FDAD3F45462F}" type="slidenum">
              <a:rPr lang="en-GB" smtClean="0"/>
              <a:t>‹nr.›</a:t>
            </a:fld>
            <a:endParaRPr lang="en-GB" dirty="0"/>
          </a:p>
        </p:txBody>
      </p:sp>
      <p:pic>
        <p:nvPicPr>
          <p:cNvPr id="8" name="Picture 7" descr="A truck with its headlights on&#10;&#10;Description automatically generated">
            <a:extLst>
              <a:ext uri="{FF2B5EF4-FFF2-40B4-BE49-F238E27FC236}">
                <a16:creationId xmlns:a16="http://schemas.microsoft.com/office/drawing/2014/main" id="{D1B385CA-8B75-64D2-4DA1-E373F14CFF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60C35A7-A358-3E4B-6F67-5FC97A82F75A}"/>
              </a:ext>
            </a:extLst>
          </p:cNvPr>
          <p:cNvSpPr txBox="1">
            <a:spLocks/>
          </p:cNvSpPr>
          <p:nvPr userDrawn="1"/>
        </p:nvSpPr>
        <p:spPr>
          <a:xfrm>
            <a:off x="443781" y="3802065"/>
            <a:ext cx="3510597" cy="175652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580"/>
              </a:lnSpc>
            </a:pPr>
            <a:endParaRPr lang="en-US" sz="54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6340B99-1049-F361-FAD0-8BA8253781F2}"/>
              </a:ext>
            </a:extLst>
          </p:cNvPr>
          <p:cNvSpPr txBox="1">
            <a:spLocks/>
          </p:cNvSpPr>
          <p:nvPr userDrawn="1"/>
        </p:nvSpPr>
        <p:spPr>
          <a:xfrm>
            <a:off x="460909" y="5732991"/>
            <a:ext cx="4976387" cy="7683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60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BB9050F4-4D39-0E71-E4F7-769CF9DE37B4}"/>
              </a:ext>
            </a:extLst>
          </p:cNvPr>
          <p:cNvSpPr/>
          <p:nvPr userDrawn="1"/>
        </p:nvSpPr>
        <p:spPr>
          <a:xfrm>
            <a:off x="-2705100" y="-1076685"/>
            <a:ext cx="7826736" cy="8163286"/>
          </a:xfrm>
          <a:prstGeom prst="ellipse">
            <a:avLst/>
          </a:prstGeom>
          <a:solidFill>
            <a:srgbClr val="00AD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A1A1A1-0AEA-E126-905C-0CC07A468D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62687" y="5930901"/>
            <a:ext cx="1632719" cy="11557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1BAF637-6AE5-1993-9E4E-ED28A6C305AD}"/>
              </a:ext>
            </a:extLst>
          </p:cNvPr>
          <p:cNvCxnSpPr>
            <a:cxnSpLocks/>
          </p:cNvCxnSpPr>
          <p:nvPr userDrawn="1"/>
        </p:nvCxnSpPr>
        <p:spPr>
          <a:xfrm>
            <a:off x="4216400" y="6184900"/>
            <a:ext cx="765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85C68E0-18BE-31DD-1A1E-C1D833E4B145}"/>
              </a:ext>
            </a:extLst>
          </p:cNvPr>
          <p:cNvCxnSpPr>
            <a:cxnSpLocks/>
          </p:cNvCxnSpPr>
          <p:nvPr userDrawn="1"/>
        </p:nvCxnSpPr>
        <p:spPr>
          <a:xfrm>
            <a:off x="244856" y="6181852"/>
            <a:ext cx="39430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49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AF1B1-0A37-1666-E550-C7823C2A67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FA68B-6616-6B42-AC48-C6B21B30ADFD}" type="datetimeFigureOut">
              <a:rPr lang="en-US" smtClean="0"/>
              <a:t>7/3/2025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C5D3386-A5CE-F0D4-BF2F-5A7E4FCCDA75}"/>
              </a:ext>
            </a:extLst>
          </p:cNvPr>
          <p:cNvSpPr/>
          <p:nvPr userDrawn="1"/>
        </p:nvSpPr>
        <p:spPr>
          <a:xfrm>
            <a:off x="-5325133" y="-1492393"/>
            <a:ext cx="10292845" cy="10292845"/>
          </a:xfrm>
          <a:prstGeom prst="ellipse">
            <a:avLst/>
          </a:prstGeom>
          <a:solidFill>
            <a:srgbClr val="00AD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916D04C-DC11-EB42-3AEC-79EB661A7D2D}"/>
              </a:ext>
            </a:extLst>
          </p:cNvPr>
          <p:cNvCxnSpPr>
            <a:cxnSpLocks/>
          </p:cNvCxnSpPr>
          <p:nvPr userDrawn="1"/>
        </p:nvCxnSpPr>
        <p:spPr>
          <a:xfrm>
            <a:off x="4453128" y="6184900"/>
            <a:ext cx="74213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C8E5B143-6616-793B-C67D-A20A69CBF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62687" y="5930901"/>
            <a:ext cx="1632719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10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144D776-043E-84F1-809B-F0FDF4369A18}"/>
              </a:ext>
            </a:extLst>
          </p:cNvPr>
          <p:cNvCxnSpPr>
            <a:cxnSpLocks/>
          </p:cNvCxnSpPr>
          <p:nvPr userDrawn="1"/>
        </p:nvCxnSpPr>
        <p:spPr>
          <a:xfrm>
            <a:off x="256032" y="6184900"/>
            <a:ext cx="116184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E336C50-B972-A3E6-1B38-16A5258319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62687" y="5930901"/>
            <a:ext cx="1632719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6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blue and white circle&#10;&#10;Description automatically generated">
            <a:extLst>
              <a:ext uri="{FF2B5EF4-FFF2-40B4-BE49-F238E27FC236}">
                <a16:creationId xmlns:a16="http://schemas.microsoft.com/office/drawing/2014/main" id="{B67744BB-535B-689B-AD41-FE23DAA91F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95C10E-FBA4-BCBB-8B45-C01C906FF5EC}"/>
              </a:ext>
            </a:extLst>
          </p:cNvPr>
          <p:cNvCxnSpPr>
            <a:cxnSpLocks/>
          </p:cNvCxnSpPr>
          <p:nvPr userDrawn="1"/>
        </p:nvCxnSpPr>
        <p:spPr>
          <a:xfrm>
            <a:off x="256032" y="6184900"/>
            <a:ext cx="116184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F9810C3-4496-2F6A-64A3-48365C00546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62687" y="5930901"/>
            <a:ext cx="1632719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280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B0A25D-D066-8428-FA0E-72B9541F8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71D09-0077-DC84-6860-1CFA0A0D3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F7825-5136-E0F0-DF98-BE856210EC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30747-6216-F84D-BB5D-F250A5FA7253}" type="datetimeFigureOut">
              <a:rPr lang="en-US" smtClean="0"/>
              <a:t>7/3/2025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C860A-B64B-7496-199B-FB89D07DBB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49C26-0420-C4EA-F570-623541F80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05046-8C68-5B4B-ABEC-AB935390584C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938003-115B-AA31-F465-21895CF494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77436" y="-430482"/>
            <a:ext cx="3981252" cy="281808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358D0C-F525-30C2-8A36-6E5D5B1EE405}"/>
              </a:ext>
            </a:extLst>
          </p:cNvPr>
          <p:cNvCxnSpPr>
            <a:cxnSpLocks/>
          </p:cNvCxnSpPr>
          <p:nvPr userDrawn="1"/>
        </p:nvCxnSpPr>
        <p:spPr>
          <a:xfrm>
            <a:off x="256032" y="6184900"/>
            <a:ext cx="116184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FFFE086-EB2D-DA04-E233-FB3102261FE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62687" y="5930901"/>
            <a:ext cx="1632719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81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abs/pii/S0001457517303391" TargetMode="External"/><Relationship Id="rId2" Type="http://schemas.openxmlformats.org/officeDocument/2006/relationships/hyperlink" Target="https://www.cyclinginjurylegal.co.uk/uk-cycling-accident-injury-statistic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3FDE0-E014-1983-8C66-B812B384D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947" y="3732244"/>
            <a:ext cx="5159856" cy="2845837"/>
          </a:xfrm>
        </p:spPr>
        <p:txBody>
          <a:bodyPr/>
          <a:lstStyle/>
          <a:p>
            <a:r>
              <a:rPr lang="en-GB" sz="2800" noProof="0" dirty="0"/>
              <a:t>Survey on</a:t>
            </a:r>
            <a:br>
              <a:rPr lang="en-GB" sz="2800" noProof="0" dirty="0"/>
            </a:br>
            <a:r>
              <a:rPr lang="en-GB" sz="2800" noProof="0" dirty="0"/>
              <a:t>Factory-Fitted</a:t>
            </a:r>
            <a:br>
              <a:rPr lang="en-GB" sz="2800" noProof="0" dirty="0"/>
            </a:br>
            <a:r>
              <a:rPr lang="en-GB" sz="2800" noProof="0" dirty="0"/>
              <a:t>Side or Front Detection Systems</a:t>
            </a:r>
            <a:br>
              <a:rPr lang="en-GB" sz="2800" noProof="0" dirty="0"/>
            </a:br>
            <a:br>
              <a:rPr lang="en-GB" sz="2400" dirty="0"/>
            </a:br>
            <a:br>
              <a:rPr lang="en-GB" sz="2400" dirty="0"/>
            </a:br>
            <a:r>
              <a:rPr lang="en-GB" sz="1800" noProof="0" dirty="0"/>
              <a:t>37th VRU-</a:t>
            </a:r>
            <a:r>
              <a:rPr lang="en-GB" sz="1800" noProof="0" dirty="0" err="1"/>
              <a:t>Proxi</a:t>
            </a:r>
            <a:r>
              <a:rPr lang="en-GB" sz="1800" noProof="0" dirty="0"/>
              <a:t> IWG meeting</a:t>
            </a:r>
            <a:br>
              <a:rPr lang="en-GB" sz="1800" noProof="0" dirty="0"/>
            </a:br>
            <a:r>
              <a:rPr lang="en-GB" sz="1800" noProof="0" dirty="0"/>
              <a:t>08-09/07/2025</a:t>
            </a:r>
            <a:endParaRPr lang="en-GB" sz="2400" noProof="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C6CF1DF-B995-3273-5D66-7B08650F3E4F}"/>
              </a:ext>
            </a:extLst>
          </p:cNvPr>
          <p:cNvSpPr txBox="1"/>
          <p:nvPr/>
        </p:nvSpPr>
        <p:spPr>
          <a:xfrm>
            <a:off x="10148047" y="215153"/>
            <a:ext cx="1829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VRU-Proxi-37-03</a:t>
            </a:r>
          </a:p>
        </p:txBody>
      </p:sp>
    </p:spTree>
    <p:extLst>
      <p:ext uri="{BB962C8B-B14F-4D97-AF65-F5344CB8AC3E}">
        <p14:creationId xmlns:p14="http://schemas.microsoft.com/office/powerpoint/2010/main" val="3685284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48DCE5-31AB-02D1-CF1F-1D74ED324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600" y="622800"/>
            <a:ext cx="11220626" cy="644301"/>
          </a:xfrm>
        </p:spPr>
        <p:txBody>
          <a:bodyPr anchor="b"/>
          <a:lstStyle/>
          <a:p>
            <a:pPr>
              <a:tabLst>
                <a:tab pos="11031538" algn="r"/>
              </a:tabLst>
            </a:pPr>
            <a:r>
              <a:rPr lang="en-GB" sz="3600" dirty="0"/>
              <a:t>Request for Feedback and Incident Data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96DBAD8-0C94-F590-D6EA-902E6F882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600" y="1407600"/>
            <a:ext cx="11220626" cy="4665784"/>
          </a:xfrm>
        </p:spPr>
        <p:txBody>
          <a:bodyPr lIns="91440" tIns="45720" rIns="91440" bIns="45720" anchor="t"/>
          <a:lstStyle/>
          <a:p>
            <a:pPr>
              <a:spcBef>
                <a:spcPts val="1200"/>
              </a:spcBef>
            </a:pPr>
            <a:r>
              <a:rPr lang="en-GB" sz="1900" b="1" dirty="0"/>
              <a:t>Objective</a:t>
            </a:r>
            <a:br>
              <a:rPr lang="en-GB" sz="1900" dirty="0"/>
            </a:br>
            <a:r>
              <a:rPr lang="en-GB" sz="1900" dirty="0"/>
              <a:t>To gather feedback on incident reports, near-miss data, or similar insights from newer vehicles equipped with factory-installed </a:t>
            </a:r>
            <a:r>
              <a:rPr lang="en-GB" sz="1900" dirty="0" err="1"/>
              <a:t>VRU-Proxi</a:t>
            </a:r>
            <a:r>
              <a:rPr lang="en-GB" sz="1900" dirty="0"/>
              <a:t> regulations related systems.</a:t>
            </a:r>
          </a:p>
          <a:p>
            <a:pPr>
              <a:spcBef>
                <a:spcPts val="1200"/>
              </a:spcBef>
            </a:pPr>
            <a:r>
              <a:rPr lang="en-GB" sz="1900" b="1" dirty="0"/>
              <a:t>Target Audience</a:t>
            </a:r>
            <a:br>
              <a:rPr lang="en-GB" sz="1900" dirty="0"/>
            </a:br>
            <a:r>
              <a:rPr lang="en-GB" sz="1900" dirty="0"/>
              <a:t>Drivers, transport managers, health &amp; safety executives, and others involved in managing commercial fleets or transport operations.</a:t>
            </a:r>
          </a:p>
          <a:p>
            <a:pPr>
              <a:spcBef>
                <a:spcPts val="1200"/>
              </a:spcBef>
            </a:pPr>
            <a:r>
              <a:rPr lang="en-GB" sz="1900" b="1" dirty="0"/>
              <a:t>Progress Summary</a:t>
            </a:r>
            <a:br>
              <a:rPr lang="en-GB" sz="1900" dirty="0"/>
            </a:br>
            <a:r>
              <a:rPr lang="en-GB" sz="1900" dirty="0"/>
              <a:t>The response to this request has been slower and more limited than anticipated. Very little actionable or relevant feedback has been received from the transport sector.</a:t>
            </a:r>
          </a:p>
          <a:p>
            <a:pPr>
              <a:spcBef>
                <a:spcPts val="1200"/>
              </a:spcBef>
            </a:pPr>
            <a:r>
              <a:rPr lang="en-GB" sz="1900" b="1" dirty="0"/>
              <a:t>Key Insight</a:t>
            </a:r>
            <a:br>
              <a:rPr lang="en-GB" sz="1900" dirty="0"/>
            </a:br>
            <a:r>
              <a:rPr lang="en-GB" sz="1900" dirty="0"/>
              <a:t>Conversations with more cooperative fleet operators revealed a reluctance to share such data. Most indicated they were unwilling to engage on this topic.</a:t>
            </a:r>
          </a:p>
          <a:p>
            <a:pPr>
              <a:spcBef>
                <a:spcPts val="1200"/>
              </a:spcBef>
            </a:pPr>
            <a:r>
              <a:rPr lang="en-GB" sz="1900" b="1" dirty="0"/>
              <a:t>Next Steps</a:t>
            </a:r>
            <a:br>
              <a:rPr lang="en-GB" sz="1900" dirty="0"/>
            </a:br>
            <a:r>
              <a:rPr lang="en-GB" sz="1900" dirty="0"/>
              <a:t>This prompted an internal review to understand the underlying reasons – beyond confidentiality and reputational concerns – that prevent companies from sharing this information.</a:t>
            </a:r>
          </a:p>
        </p:txBody>
      </p:sp>
    </p:spTree>
    <p:extLst>
      <p:ext uri="{BB962C8B-B14F-4D97-AF65-F5344CB8AC3E}">
        <p14:creationId xmlns:p14="http://schemas.microsoft.com/office/powerpoint/2010/main" val="3711750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48DCE5-31AB-02D1-CF1F-1D74ED324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600" y="622800"/>
            <a:ext cx="11220626" cy="644301"/>
          </a:xfrm>
        </p:spPr>
        <p:txBody>
          <a:bodyPr anchor="b"/>
          <a:lstStyle/>
          <a:p>
            <a:pPr>
              <a:tabLst>
                <a:tab pos="11031538" algn="r"/>
              </a:tabLst>
            </a:pPr>
            <a:r>
              <a:rPr lang="en-GB" sz="3600" dirty="0"/>
              <a:t>Underlying Reason for Limited Feeback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2653C5FD-69D0-7487-8DBE-A9960BB74E6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89600" y="1407599"/>
            <a:ext cx="11221200" cy="466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73050" marR="0" lvl="0" indent="-273050" fontAlgn="base">
              <a:spcBef>
                <a:spcPts val="1800"/>
              </a:spcBef>
              <a:spcAft>
                <a:spcPct val="0"/>
              </a:spcAft>
              <a:buClrTx/>
              <a:buSzPct val="80000"/>
              <a:buFontTx/>
              <a:buChar char="●"/>
              <a:tabLst/>
            </a:pPr>
            <a:endParaRPr lang="en-US" altLang="en-US" sz="1050" dirty="0"/>
          </a:p>
          <a:p>
            <a:pPr marL="273050" marR="0" lvl="0" indent="-273050" fontAlgn="base">
              <a:spcBef>
                <a:spcPts val="1800"/>
              </a:spcBef>
              <a:spcAft>
                <a:spcPct val="0"/>
              </a:spcAft>
              <a:buClrTx/>
              <a:buSzPct val="80000"/>
              <a:buFontTx/>
              <a:buChar char="●"/>
              <a:tabLst/>
            </a:pPr>
            <a:r>
              <a:rPr lang="en-US" altLang="en-US" sz="2000" dirty="0"/>
              <a:t>A significant number of incidents involving </a:t>
            </a:r>
            <a:r>
              <a:rPr lang="en-US" altLang="en-US" sz="2000" dirty="0" err="1"/>
              <a:t>VRUs</a:t>
            </a:r>
            <a:r>
              <a:rPr lang="en-US" altLang="en-US" sz="2000" dirty="0"/>
              <a:t> (Vulnerable Road Users) go unreported, even in cases resulting up to serious injuries. Many are not formally recorded or are resolved informally.</a:t>
            </a:r>
          </a:p>
          <a:p>
            <a:pPr marL="273050" marR="0" lvl="0" indent="-273050" fontAlgn="base">
              <a:spcBef>
                <a:spcPts val="1800"/>
              </a:spcBef>
              <a:spcAft>
                <a:spcPct val="0"/>
              </a:spcAft>
              <a:buClrTx/>
              <a:buSzPct val="80000"/>
              <a:buFontTx/>
              <a:buChar char="●"/>
              <a:tabLst/>
            </a:pPr>
            <a:r>
              <a:rPr lang="en-US" altLang="en-US" sz="2000" dirty="0"/>
              <a:t>Reporting practices vary widely across countries, influenced by differing rules and cultural attitudes toward incident handling.</a:t>
            </a:r>
          </a:p>
          <a:p>
            <a:pPr marL="273050" marR="0" lvl="0" indent="-273050" fontAlgn="base">
              <a:spcBef>
                <a:spcPts val="1800"/>
              </a:spcBef>
              <a:spcAft>
                <a:spcPct val="0"/>
              </a:spcAft>
              <a:buClrTx/>
              <a:buSzPct val="80000"/>
              <a:buFontTx/>
              <a:buChar char="●"/>
              <a:tabLst/>
            </a:pPr>
            <a:r>
              <a:rPr lang="en-US" altLang="en-US" sz="2000" dirty="0"/>
              <a:t>In many instances, incidents are resolved directly between the parties involved – often without notifying vehicle insurance company or formal authorities.</a:t>
            </a:r>
          </a:p>
          <a:p>
            <a:pPr marL="273050" marR="0" lvl="0" indent="-273050" fontAlgn="base">
              <a:spcBef>
                <a:spcPts val="1800"/>
              </a:spcBef>
              <a:spcAft>
                <a:spcPct val="0"/>
              </a:spcAft>
              <a:buClrTx/>
              <a:buSzPct val="80000"/>
              <a:buFontTx/>
              <a:buChar char="●"/>
              <a:tabLst/>
            </a:pPr>
            <a:r>
              <a:rPr lang="en-US" altLang="en-US" sz="2000" dirty="0"/>
              <a:t>This is supported by findings cited in the “UK Cycling Accident Statistics 2024”, referencing a 2018 study:</a:t>
            </a:r>
            <a:br>
              <a:rPr lang="en-US" altLang="en-US" sz="2000" dirty="0"/>
            </a:br>
            <a:r>
              <a:rPr lang="en-US" altLang="en-US" sz="2000" dirty="0"/>
              <a:t>“Only 30% of cycling accidents are officially reported.”</a:t>
            </a:r>
            <a:br>
              <a:rPr lang="en-US" altLang="en-US" sz="2000" dirty="0">
                <a:latin typeface="Helvetica Light" panose="020B0403020202020204"/>
              </a:rPr>
            </a:br>
            <a:br>
              <a:rPr lang="en-US" altLang="en-US" sz="300" dirty="0">
                <a:latin typeface="Helvetica Light" panose="020B0403020202020204"/>
              </a:rPr>
            </a:br>
            <a:r>
              <a:rPr lang="en-GB" sz="1600" dirty="0"/>
              <a:t>Reference: </a:t>
            </a:r>
            <a:r>
              <a:rPr lang="en-GB" sz="1600" u="sng" dirty="0">
                <a:hlinkClick r:id="rId2"/>
              </a:rPr>
              <a:t>cyclinginjurylegal.co.uk/</a:t>
            </a:r>
            <a:r>
              <a:rPr lang="en-GB" sz="1600" u="sng" dirty="0" err="1">
                <a:hlinkClick r:id="rId2"/>
              </a:rPr>
              <a:t>uk</a:t>
            </a:r>
            <a:r>
              <a:rPr lang="en-GB" sz="1600" u="sng" dirty="0">
                <a:hlinkClick r:id="rId2"/>
              </a:rPr>
              <a:t>-cycling-accident-injury-statistics</a:t>
            </a:r>
            <a:r>
              <a:rPr lang="en-GB" sz="1600" dirty="0"/>
              <a:t>)​</a:t>
            </a:r>
            <a:br>
              <a:rPr lang="en-GB" sz="1600" dirty="0"/>
            </a:br>
            <a:r>
              <a:rPr lang="en-GB" sz="1600" dirty="0"/>
              <a:t>Referenced study: </a:t>
            </a:r>
            <a:r>
              <a:rPr lang="en-GB" sz="1600" u="sng" dirty="0">
                <a:hlinkClick r:id="rId3"/>
              </a:rPr>
              <a:t>sciencedirect.com/science/article/abs/</a:t>
            </a:r>
            <a:r>
              <a:rPr lang="en-GB" sz="1600" u="sng" dirty="0" err="1">
                <a:hlinkClick r:id="rId3"/>
              </a:rPr>
              <a:t>pii</a:t>
            </a:r>
            <a:r>
              <a:rPr lang="en-GB" sz="1600" u="sng" dirty="0">
                <a:hlinkClick r:id="rId3"/>
              </a:rPr>
              <a:t>/S0001457517303391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744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48DCE5-31AB-02D1-CF1F-1D74ED324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600" y="622800"/>
            <a:ext cx="11220626" cy="644301"/>
          </a:xfrm>
        </p:spPr>
        <p:txBody>
          <a:bodyPr/>
          <a:lstStyle/>
          <a:p>
            <a:r>
              <a:rPr lang="en-GB" sz="3600" dirty="0"/>
              <a:t>Challenges for Incident Data Availability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96DBAD8-0C94-F590-D6EA-902E6F882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600" y="1407600"/>
            <a:ext cx="11221200" cy="4665600"/>
          </a:xfrm>
        </p:spPr>
        <p:txBody>
          <a:bodyPr/>
          <a:lstStyle/>
          <a:p>
            <a:pPr marL="27305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Over last 10 - 20 years, various vehicle and infrastructure safety measures have reduced the number of incidents involving </a:t>
            </a:r>
            <a:r>
              <a:rPr lang="en-GB" sz="2000" dirty="0" err="1"/>
              <a:t>VRUs</a:t>
            </a:r>
            <a:r>
              <a:rPr lang="en-GB" sz="2000" dirty="0"/>
              <a:t>.</a:t>
            </a:r>
          </a:p>
          <a:p>
            <a:pPr marL="27305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Obtaining statistically significant data – especially when broken down by vehicle type, regulation, vehicle system, or accident category – has become increasingly difficult using traditional accident data sources and accidentology methods.</a:t>
            </a:r>
          </a:p>
          <a:p>
            <a:pPr marL="27305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This has been already an inherent challenge for the </a:t>
            </a:r>
            <a:r>
              <a:rPr lang="en-GB" sz="2000" dirty="0" err="1"/>
              <a:t>VRU-Proxi</a:t>
            </a:r>
            <a:r>
              <a:rPr lang="en-GB" sz="2000" dirty="0"/>
              <a:t> </a:t>
            </a:r>
            <a:r>
              <a:rPr lang="en-GB" sz="2000" dirty="0" err="1"/>
              <a:t>IWG</a:t>
            </a:r>
            <a:r>
              <a:rPr lang="en-GB" sz="2000" dirty="0"/>
              <a:t> in the past when demonstrating the societal value driving the current regulations.</a:t>
            </a:r>
          </a:p>
          <a:p>
            <a:pPr marL="27305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All Task Forces working on respective topics face similar difficulties in gathering robust data.</a:t>
            </a:r>
          </a:p>
          <a:p>
            <a:pPr marL="27305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Even when data is received by the Task Forces, it is frequently not statistically relevant due to the small number of recorded cases to reach a data driven recommendation.</a:t>
            </a:r>
          </a:p>
          <a:p>
            <a:pPr marL="27305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It takes several years before enough vehicles equipped with these specific systems are on the road to generate meaningful statistical results – if such results are even observable due to intended declining incident rates.</a:t>
            </a:r>
          </a:p>
        </p:txBody>
      </p:sp>
    </p:spTree>
    <p:extLst>
      <p:ext uri="{BB962C8B-B14F-4D97-AF65-F5344CB8AC3E}">
        <p14:creationId xmlns:p14="http://schemas.microsoft.com/office/powerpoint/2010/main" val="2061000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48DCE5-31AB-02D1-CF1F-1D74ED324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600" y="622800"/>
            <a:ext cx="11220626" cy="644301"/>
          </a:xfrm>
        </p:spPr>
        <p:txBody>
          <a:bodyPr/>
          <a:lstStyle/>
          <a:p>
            <a:pPr>
              <a:tabLst>
                <a:tab pos="11031538" algn="r"/>
              </a:tabLst>
            </a:pPr>
            <a:r>
              <a:rPr lang="en-GB" sz="3600" dirty="0"/>
              <a:t>Change of Direction for Feedback to IWG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96DBAD8-0C94-F590-D6EA-902E6F882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600" y="1407600"/>
            <a:ext cx="11221200" cy="4630615"/>
          </a:xfrm>
        </p:spPr>
        <p:txBody>
          <a:bodyPr/>
          <a:lstStyle/>
          <a:p>
            <a:pPr marL="27305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Despite earlier delays, the objective remained to deliver survey result to the </a:t>
            </a:r>
            <a:r>
              <a:rPr lang="en-GB" sz="2000" dirty="0" err="1"/>
              <a:t>IWG</a:t>
            </a:r>
            <a:r>
              <a:rPr lang="en-GB" sz="2000" dirty="0"/>
              <a:t> session for July 2025.</a:t>
            </a:r>
          </a:p>
          <a:p>
            <a:pPr marL="27305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To improve response rates and engagement, the approach shifted from a detailed, incident-based survey to a broader, more acceptable format for fleets.</a:t>
            </a:r>
          </a:p>
          <a:p>
            <a:pPr marL="27305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A formal survey was launched with the following structure:</a:t>
            </a:r>
          </a:p>
          <a:p>
            <a:pPr marL="273050"/>
            <a:r>
              <a:rPr lang="en-GB" sz="1800" b="1" dirty="0">
                <a:latin typeface="Helvetica Light" panose="020B0403020202020204"/>
              </a:rPr>
              <a:t>Survey Question</a:t>
            </a:r>
            <a:br>
              <a:rPr lang="en-GB" sz="1800" b="1" dirty="0">
                <a:latin typeface="Helvetica Light" panose="020B0403020202020204"/>
              </a:rPr>
            </a:br>
            <a:r>
              <a:rPr lang="en-GB" sz="1800" i="1" dirty="0">
                <a:latin typeface="Helvetica Light" panose="020B0403020202020204"/>
              </a:rPr>
              <a:t>If you have a new vehicle (registered from 2022 onwards) with factory-fitted side or front detection systems, to what extent do you agree with the following statement:</a:t>
            </a:r>
            <a:br>
              <a:rPr lang="en-GB" sz="1800" dirty="0">
                <a:latin typeface="Helvetica Light" panose="020B0403020202020204"/>
              </a:rPr>
            </a:br>
            <a:r>
              <a:rPr lang="en-GB" sz="1800" i="1" dirty="0">
                <a:latin typeface="Helvetica Light" panose="020B0403020202020204"/>
              </a:rPr>
              <a:t>‘The safety features on my vehicle have actively helped prevent collisions with vulnerable road users.’</a:t>
            </a:r>
          </a:p>
          <a:p>
            <a:pPr marL="273050"/>
            <a:r>
              <a:rPr lang="en-GB" sz="1800" b="1" dirty="0">
                <a:latin typeface="Helvetica Light" panose="020B0403020202020204"/>
              </a:rPr>
              <a:t>Response Options</a:t>
            </a:r>
            <a:br>
              <a:rPr lang="en-GB" sz="1800" b="1" dirty="0">
                <a:latin typeface="Helvetica Light" panose="020B0403020202020204"/>
              </a:rPr>
            </a:br>
            <a:r>
              <a:rPr lang="en-GB" sz="1800" dirty="0">
                <a:latin typeface="Helvetica Light" panose="020B0403020202020204"/>
              </a:rPr>
              <a:t>Rating scale from 0 (strongly disagree) to 10 (strongly agree)</a:t>
            </a:r>
            <a:br>
              <a:rPr lang="en-GB" sz="1800" dirty="0">
                <a:latin typeface="Helvetica Light" panose="020B0403020202020204"/>
              </a:rPr>
            </a:br>
            <a:r>
              <a:rPr lang="en-GB" sz="1800" dirty="0">
                <a:latin typeface="Helvetica Light" panose="020B0403020202020204"/>
              </a:rPr>
              <a:t>Or select “Not applicable / No such vehicle in fleet” if the respondent doesn’t have relevant experience or data</a:t>
            </a:r>
          </a:p>
          <a:p>
            <a:pPr marL="273050"/>
            <a:r>
              <a:rPr lang="en-GB" sz="1800" b="1" dirty="0">
                <a:latin typeface="Helvetica Light" panose="020B0403020202020204"/>
              </a:rPr>
              <a:t>Target Audience</a:t>
            </a:r>
            <a:br>
              <a:rPr lang="en-GB" sz="1800" b="1" dirty="0">
                <a:latin typeface="Helvetica Light" panose="020B0403020202020204"/>
              </a:rPr>
            </a:br>
            <a:r>
              <a:rPr lang="en-GB" sz="1800" dirty="0">
                <a:latin typeface="Helvetica Light" panose="020B0403020202020204"/>
              </a:rPr>
              <a:t>Professionals in the UK road transport sector, covering both – </a:t>
            </a:r>
            <a:r>
              <a:rPr lang="en-GB" sz="1800" dirty="0"/>
              <a:t>transport companies or companies running their own fleet.</a:t>
            </a:r>
          </a:p>
        </p:txBody>
      </p:sp>
    </p:spTree>
    <p:extLst>
      <p:ext uri="{BB962C8B-B14F-4D97-AF65-F5344CB8AC3E}">
        <p14:creationId xmlns:p14="http://schemas.microsoft.com/office/powerpoint/2010/main" val="2896135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48DCE5-31AB-02D1-CF1F-1D74ED324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600" y="622800"/>
            <a:ext cx="11220626" cy="644301"/>
          </a:xfrm>
        </p:spPr>
        <p:txBody>
          <a:bodyPr/>
          <a:lstStyle/>
          <a:p>
            <a:pPr>
              <a:tabLst>
                <a:tab pos="11031538" algn="r"/>
              </a:tabLst>
            </a:pPr>
            <a:r>
              <a:rPr lang="en-GB" sz="3600" dirty="0"/>
              <a:t>Survey Result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96DBAD8-0C94-F590-D6EA-902E6F882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600" y="1407600"/>
            <a:ext cx="11220626" cy="4665784"/>
          </a:xfrm>
        </p:spPr>
        <p:txBody>
          <a:bodyPr/>
          <a:lstStyle/>
          <a:p>
            <a:pPr marL="273050" indent="-273050">
              <a:spcBef>
                <a:spcPts val="1200"/>
              </a:spcBef>
              <a:buSzPct val="80000"/>
              <a:buFontTx/>
              <a:buChar char="●"/>
            </a:pPr>
            <a:r>
              <a:rPr lang="en-GB" sz="2000" dirty="0"/>
              <a:t>To ensure the relevance and quality of the survey responses, the following metadata was collected from participants via selectable options:</a:t>
            </a:r>
          </a:p>
          <a:p>
            <a:pPr marL="536575" indent="-2667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Responsibility level</a:t>
            </a:r>
          </a:p>
          <a:p>
            <a:pPr marL="536575" indent="-2667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Job position</a:t>
            </a:r>
          </a:p>
          <a:p>
            <a:pPr marL="536575" indent="-2667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Fleet size of HGVs over 3.5t GVW</a:t>
            </a:r>
          </a:p>
          <a:p>
            <a:pPr marL="536575" indent="-2667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Business turnover</a:t>
            </a:r>
          </a:p>
          <a:p>
            <a:pPr marL="536575" indent="-2667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Primary fleet and logistics operation type</a:t>
            </a:r>
          </a:p>
          <a:p>
            <a:pPr marL="536575" indent="-2667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Primary traffic area</a:t>
            </a:r>
          </a:p>
          <a:p>
            <a:pPr marL="180975" indent="-180975">
              <a:spcBef>
                <a:spcPts val="1200"/>
              </a:spcBef>
              <a:buSzPct val="80000"/>
              <a:buFontTx/>
              <a:buChar char="●"/>
            </a:pPr>
            <a:endParaRPr lang="en-GB" sz="2000" dirty="0"/>
          </a:p>
          <a:p>
            <a:pPr marL="273050" indent="-273050">
              <a:spcBef>
                <a:spcPts val="1200"/>
              </a:spcBef>
              <a:buSzPct val="80000"/>
              <a:buFontTx/>
              <a:buChar char="●"/>
            </a:pPr>
            <a:r>
              <a:rPr lang="en-GB" sz="2000" dirty="0"/>
              <a:t>A total of 121 relevant participants submitted responses, verified against the provided metadata.</a:t>
            </a:r>
          </a:p>
          <a:p>
            <a:pPr marL="273050" indent="-273050">
              <a:spcBef>
                <a:spcPts val="1200"/>
              </a:spcBef>
              <a:buSzPct val="80000"/>
              <a:buFontTx/>
              <a:buChar char="●"/>
            </a:pPr>
            <a:r>
              <a:rPr lang="en-GB" sz="2000" dirty="0"/>
              <a:t>38 respondents selected: “Not applicable / No such vehicle in fleet”.</a:t>
            </a:r>
          </a:p>
          <a:p>
            <a:pPr marL="273050" indent="-273050">
              <a:spcBef>
                <a:spcPts val="1200"/>
              </a:spcBef>
              <a:buSzPct val="80000"/>
              <a:buFontTx/>
              <a:buChar char="●"/>
            </a:pPr>
            <a:r>
              <a:rPr lang="en-GB" sz="2000" dirty="0"/>
              <a:t>83 respondents provided a rating on the effectiveness of the safety features.</a:t>
            </a:r>
          </a:p>
        </p:txBody>
      </p:sp>
    </p:spTree>
    <p:extLst>
      <p:ext uri="{BB962C8B-B14F-4D97-AF65-F5344CB8AC3E}">
        <p14:creationId xmlns:p14="http://schemas.microsoft.com/office/powerpoint/2010/main" val="1201560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48DCE5-31AB-02D1-CF1F-1D74ED324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600" y="622800"/>
            <a:ext cx="11220626" cy="644301"/>
          </a:xfrm>
        </p:spPr>
        <p:txBody>
          <a:bodyPr/>
          <a:lstStyle/>
          <a:p>
            <a:pPr>
              <a:tabLst>
                <a:tab pos="11031538" algn="r"/>
              </a:tabLst>
            </a:pPr>
            <a:r>
              <a:rPr lang="en-GB" sz="3600" dirty="0"/>
              <a:t>Survey Graph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96DBAD8-0C94-F590-D6EA-902E6F882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728" y="1418493"/>
            <a:ext cx="11220626" cy="4665784"/>
          </a:xfrm>
        </p:spPr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</a:pPr>
            <a:endParaRPr lang="en-GB" dirty="0"/>
          </a:p>
          <a:p>
            <a:pPr marL="34290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540041-7454-4D84-C458-CABF67A706A4}"/>
              </a:ext>
            </a:extLst>
          </p:cNvPr>
          <p:cNvSpPr txBox="1"/>
          <p:nvPr/>
        </p:nvSpPr>
        <p:spPr>
          <a:xfrm>
            <a:off x="4310744" y="5788349"/>
            <a:ext cx="73905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90925" algn="ctr"/>
                <a:tab pos="7716838" algn="r"/>
              </a:tabLst>
            </a:pPr>
            <a:r>
              <a:rPr lang="en-GB" sz="1000" dirty="0">
                <a:latin typeface="Helvetica Light" panose="020B0403020202020204"/>
              </a:rPr>
              <a:t>not at all	neutral	very effective</a:t>
            </a:r>
            <a:endParaRPr lang="en-GB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71B2A7-0621-ECFC-5A56-7391FC36E58A}"/>
              </a:ext>
            </a:extLst>
          </p:cNvPr>
          <p:cNvSpPr txBox="1"/>
          <p:nvPr/>
        </p:nvSpPr>
        <p:spPr>
          <a:xfrm rot="16200000">
            <a:off x="2993576" y="3580885"/>
            <a:ext cx="16789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tabLst>
                <a:tab pos="7716838" algn="r"/>
              </a:tabLst>
              <a:defRPr sz="1000">
                <a:latin typeface="Helvetica Light" panose="020B0403020202020204"/>
              </a:defRPr>
            </a:lvl1pPr>
          </a:lstStyle>
          <a:p>
            <a:r>
              <a:rPr lang="en-GB" dirty="0"/>
              <a:t>Percentage of scores given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6F2DA2-18D2-5E4D-1A17-7549464C1F3E}"/>
              </a:ext>
            </a:extLst>
          </p:cNvPr>
          <p:cNvSpPr txBox="1"/>
          <p:nvPr/>
        </p:nvSpPr>
        <p:spPr>
          <a:xfrm>
            <a:off x="489600" y="1798911"/>
            <a:ext cx="29013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tabLst>
                <a:tab pos="7716838" algn="r"/>
              </a:tabLst>
              <a:defRPr sz="1000">
                <a:latin typeface="Helvetica Light" panose="020B0403020202020204"/>
              </a:defRPr>
            </a:lvl1pPr>
          </a:lstStyle>
          <a:p>
            <a:r>
              <a:rPr lang="en-GB" sz="1800" b="1" dirty="0"/>
              <a:t>Question</a:t>
            </a:r>
          </a:p>
          <a:p>
            <a:r>
              <a:rPr lang="en-GB" sz="1800" dirty="0"/>
              <a:t>If you have a new vehicle (registered from 2022 onwards) with factory-fitted side or front detection systems, to what extent would you agree with this statement:</a:t>
            </a:r>
          </a:p>
          <a:p>
            <a:endParaRPr lang="en-GB" sz="1800" b="1" dirty="0"/>
          </a:p>
          <a:p>
            <a:r>
              <a:rPr lang="en-GB" sz="1800" b="1" dirty="0"/>
              <a:t>‘The safety features on my vehicle have actively helped prevent collisions with vulnerable road users’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D874782-CA21-4656-8991-6C3358A249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2379310"/>
              </p:ext>
            </p:extLst>
          </p:nvPr>
        </p:nvGraphicFramePr>
        <p:xfrm>
          <a:off x="3905913" y="1415381"/>
          <a:ext cx="7795360" cy="4372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3872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48DCE5-31AB-02D1-CF1F-1D74ED324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600" y="622800"/>
            <a:ext cx="11220626" cy="644301"/>
          </a:xfrm>
        </p:spPr>
        <p:txBody>
          <a:bodyPr/>
          <a:lstStyle/>
          <a:p>
            <a:pPr>
              <a:tabLst>
                <a:tab pos="11031538" algn="r"/>
              </a:tabLst>
            </a:pPr>
            <a:r>
              <a:rPr lang="en-GB" sz="3600" dirty="0"/>
              <a:t>Survey Insights and Recommendations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6E0ED314-0CDD-1642-00DA-D45AA2C7E7D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89600" y="1407599"/>
            <a:ext cx="11221200" cy="466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73050" lvl="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US" altLang="en-US" sz="2000" dirty="0"/>
              <a:t>Over </a:t>
            </a:r>
            <a:r>
              <a:rPr lang="en-US" altLang="en-US" sz="2000" b="1" dirty="0"/>
              <a:t>60%</a:t>
            </a:r>
            <a:r>
              <a:rPr lang="en-US" altLang="en-US" sz="2000" dirty="0"/>
              <a:t> of respondents expressed a positive view toward side and front detection systems, demonstrating </a:t>
            </a:r>
            <a:r>
              <a:rPr lang="en-US" altLang="en-US" sz="2000" b="1" dirty="0"/>
              <a:t>strong support </a:t>
            </a:r>
            <a:r>
              <a:rPr lang="en-US" altLang="en-US" sz="2000" dirty="0"/>
              <a:t>for the adoption of advanced safety technologies.</a:t>
            </a:r>
          </a:p>
          <a:p>
            <a:pPr marL="273050" lvl="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US" altLang="en-US" sz="2000" dirty="0"/>
              <a:t>This indicates a clear recognition of the value of such systems – and likely an even stronger demand for reversing assistance, given the often unavoidable inherently risk associated with this maneuver. </a:t>
            </a:r>
            <a:r>
              <a:rPr lang="en-US" altLang="en-US" sz="1400" dirty="0"/>
              <a:t>(not directly covered in this survey)</a:t>
            </a:r>
          </a:p>
          <a:p>
            <a:pPr marL="273050" marR="0" lvl="0" indent="-273050" fontAlgn="base">
              <a:spcBef>
                <a:spcPts val="1200"/>
              </a:spcBef>
              <a:spcAft>
                <a:spcPct val="0"/>
              </a:spcAft>
              <a:buClrTx/>
              <a:buSzPct val="80000"/>
              <a:buFontTx/>
              <a:buChar char="●"/>
              <a:tabLst/>
            </a:pPr>
            <a:r>
              <a:rPr lang="en-US" altLang="en-US" sz="2000" dirty="0"/>
              <a:t>As Vulnerable Road User safety has steadily improved over the past decade.</a:t>
            </a:r>
            <a:br>
              <a:rPr lang="en-US" altLang="en-US" sz="2000" dirty="0"/>
            </a:br>
            <a:r>
              <a:rPr lang="en-US" altLang="en-US" sz="2000" dirty="0"/>
              <a:t>Therefore, it has become increasingly difficult to gain statistically relevant data from traditional accidentology.</a:t>
            </a:r>
          </a:p>
          <a:p>
            <a:pPr marL="273050" lvl="0" indent="-273050" fontAlgn="base">
              <a:spcBef>
                <a:spcPts val="12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US" altLang="en-US" sz="2000" dirty="0"/>
              <a:t>Especially taking in account the long lead times to accumulate sufficient data from vehicles equipped with systems based on </a:t>
            </a:r>
            <a:r>
              <a:rPr lang="en-US" altLang="en-US" sz="2000" dirty="0" err="1"/>
              <a:t>VRU-Proxi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IWG</a:t>
            </a:r>
            <a:r>
              <a:rPr lang="en-US" altLang="en-US" sz="2000" dirty="0"/>
              <a:t> related regulations contributes adversely to the traditional accidentology.</a:t>
            </a:r>
          </a:p>
          <a:p>
            <a:pPr marL="273050" marR="0" lvl="0" indent="-273050" fontAlgn="base">
              <a:spcBef>
                <a:spcPts val="1200"/>
              </a:spcBef>
              <a:spcAft>
                <a:spcPct val="0"/>
              </a:spcAft>
              <a:buClrTx/>
              <a:buSzPct val="80000"/>
              <a:buFontTx/>
              <a:buChar char="●"/>
              <a:tabLst/>
            </a:pPr>
            <a:r>
              <a:rPr lang="en-US" altLang="en-US" sz="2000" dirty="0"/>
              <a:t>As such, any measures discussed or proposed by the Task Forces for new or improved elements should be seriously considered for the inclusion in the next revision of these regulations.</a:t>
            </a:r>
          </a:p>
        </p:txBody>
      </p:sp>
    </p:spTree>
    <p:extLst>
      <p:ext uri="{BB962C8B-B14F-4D97-AF65-F5344CB8AC3E}">
        <p14:creationId xmlns:p14="http://schemas.microsoft.com/office/powerpoint/2010/main" val="2198680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AD9F0-A1B6-152A-9928-9A262A31E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D76924-F8DD-F03B-D071-E1B9B11DA8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9600" y="622800"/>
            <a:ext cx="11220626" cy="644301"/>
          </a:xfrm>
        </p:spPr>
        <p:txBody>
          <a:bodyPr/>
          <a:lstStyle/>
          <a:p>
            <a:pPr>
              <a:tabLst>
                <a:tab pos="11031538" algn="r"/>
              </a:tabLst>
            </a:pPr>
            <a:r>
              <a:rPr lang="en-GB" sz="3600" dirty="0"/>
              <a:t>Justification and Trends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507EBD5E-F704-1A19-7150-4C2C0582993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89600" y="1407600"/>
            <a:ext cx="11221200" cy="466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lang="en-GB" sz="2000" b="1" dirty="0">
                <a:latin typeface="Helvetica Light" panose="020B0403020202020204"/>
              </a:rPr>
              <a:t>Justification for Regulatory Action</a:t>
            </a:r>
          </a:p>
          <a:p>
            <a:pPr marL="273050" indent="-273050" fontAlgn="base">
              <a:spcBef>
                <a:spcPts val="6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An estimated 70% of all </a:t>
            </a:r>
            <a:r>
              <a:rPr lang="en-US" altLang="en-US" sz="2000" dirty="0"/>
              <a:t>Vulnerable Road User (</a:t>
            </a:r>
            <a:r>
              <a:rPr lang="en-GB" sz="2000" dirty="0"/>
              <a:t>VRU) incidents go unreported based on interpolating the data provided. </a:t>
            </a:r>
          </a:p>
          <a:p>
            <a:pPr marL="273050" indent="-273050" fontAlgn="base">
              <a:spcBef>
                <a:spcPts val="6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This is possibly an understatement, as underreporting has likely increased since 2018.</a:t>
            </a:r>
          </a:p>
          <a:p>
            <a:pPr marL="273050" indent="-273050">
              <a:spcBef>
                <a:spcPts val="0"/>
              </a:spcBef>
            </a:pPr>
            <a:endParaRPr lang="en-GB" sz="2000" b="1" dirty="0">
              <a:latin typeface="Helvetica Light" panose="020B0403020202020204"/>
            </a:endParaRPr>
          </a:p>
          <a:p>
            <a:pPr marL="273050" indent="-273050">
              <a:spcBef>
                <a:spcPts val="0"/>
              </a:spcBef>
            </a:pPr>
            <a:endParaRPr lang="en-GB" sz="2000" b="1" dirty="0">
              <a:latin typeface="Helvetica Light" panose="020B0403020202020204"/>
            </a:endParaRPr>
          </a:p>
          <a:p>
            <a:pPr>
              <a:spcBef>
                <a:spcPts val="0"/>
              </a:spcBef>
            </a:pPr>
            <a:r>
              <a:rPr lang="en-GB" sz="2000" b="1" dirty="0">
                <a:latin typeface="Helvetica Light" panose="020B0403020202020204"/>
              </a:rPr>
              <a:t>This is supported by observed trends:</a:t>
            </a:r>
          </a:p>
          <a:p>
            <a:pPr marL="273050" indent="-273050" fontAlgn="base">
              <a:spcBef>
                <a:spcPts val="6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A decrease in severely injured or killed VRU formally reported</a:t>
            </a:r>
          </a:p>
          <a:p>
            <a:pPr marL="273050" indent="-273050" fontAlgn="base">
              <a:spcBef>
                <a:spcPts val="6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However, an increase in less severely injured formally reported</a:t>
            </a:r>
          </a:p>
          <a:p>
            <a:pPr marL="273050" indent="-273050" fontAlgn="base">
              <a:spcBef>
                <a:spcPts val="6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Both as noted in past IWG statistics and recent Task Forces findings</a:t>
            </a:r>
          </a:p>
          <a:p>
            <a:pPr marL="273050" indent="-273050" fontAlgn="base">
              <a:spcBef>
                <a:spcPts val="600"/>
              </a:spcBef>
              <a:spcAft>
                <a:spcPct val="0"/>
              </a:spcAft>
              <a:buSzPct val="80000"/>
              <a:buFontTx/>
              <a:buChar char="●"/>
            </a:pPr>
            <a:r>
              <a:rPr lang="en-GB" sz="2000" dirty="0"/>
              <a:t>Therefore, the unreported incident rate is expected to rise disproportionately in the future, further weakening reliance on traditional data sources and reinforcing the need for proactive regulation based on available insights.</a:t>
            </a:r>
          </a:p>
        </p:txBody>
      </p:sp>
    </p:spTree>
    <p:extLst>
      <p:ext uri="{BB962C8B-B14F-4D97-AF65-F5344CB8AC3E}">
        <p14:creationId xmlns:p14="http://schemas.microsoft.com/office/powerpoint/2010/main" val="116651613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Page 2 - with im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Page with image 2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ontent page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t page - with im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ontent Page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ontent Page 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4d95f56-729f-4d97-81fd-0af6098fc257">
      <Terms xmlns="http://schemas.microsoft.com/office/infopath/2007/PartnerControls"/>
    </lcf76f155ced4ddcb4097134ff3c332f>
    <TaxCatchAll xmlns="28c305d9-fe36-4c76-a011-b29954a860e8" xsi:nil="true"/>
    <Thumbnail xmlns="b4d95f56-729f-4d97-81fd-0af6098fc257" xsi:nil="true"/>
    <MediaLengthInSeconds xmlns="b4d95f56-729f-4d97-81fd-0af6098fc25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49A5C226EB84469925ECFB804274D1" ma:contentTypeVersion="21" ma:contentTypeDescription="Create a new document." ma:contentTypeScope="" ma:versionID="e3c7fd316288b40314475a26041e3ade">
  <xsd:schema xmlns:xsd="http://www.w3.org/2001/XMLSchema" xmlns:xs="http://www.w3.org/2001/XMLSchema" xmlns:p="http://schemas.microsoft.com/office/2006/metadata/properties" xmlns:ns2="b4d95f56-729f-4d97-81fd-0af6098fc257" xmlns:ns3="28c305d9-fe36-4c76-a011-b29954a860e8" targetNamespace="http://schemas.microsoft.com/office/2006/metadata/properties" ma:root="true" ma:fieldsID="e002655aaa392e9f0763e468f3d3e29e" ns2:_="" ns3:_="">
    <xsd:import namespace="b4d95f56-729f-4d97-81fd-0af6098fc257"/>
    <xsd:import namespace="28c305d9-fe36-4c76-a011-b29954a860e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Thumbnail" minOccurs="0"/>
                <xsd:element ref="ns2:MediaServiceSearchProperties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d95f56-729f-4d97-81fd-0af6098fc2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a625d98-1391-49f5-a297-e3a6c793c5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Thumbnail" ma:index="22" nillable="true" ma:displayName="Thumbnail" ma:format="Dropdown" ma:list="2d0a207c-073f-4e08-b183-5256ecb37ce6" ma:internalName="Thumbnail" ma:showField="Title">
      <xsd:simpleType>
        <xsd:restriction base="dms:Lookup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c305d9-fe36-4c76-a011-b29954a860e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287cc976-4863-4742-85e2-d04b1cf444ae}" ma:internalName="TaxCatchAll" ma:showField="CatchAllData" ma:web="28c305d9-fe36-4c76-a011-b29954a860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3B1F00-03DA-4177-B5BC-20B25ED106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A67B3B-C2BA-424C-BAC9-451B88CDD25D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8c305d9-fe36-4c76-a011-b29954a860e8"/>
    <ds:schemaRef ds:uri="b4d95f56-729f-4d97-81fd-0af6098fc257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82C2D8F-A5D6-4EDE-9552-3806C8774BDE}">
  <ds:schemaRefs>
    <ds:schemaRef ds:uri="28c305d9-fe36-4c76-a011-b29954a860e8"/>
    <ds:schemaRef ds:uri="b4d95f56-729f-4d97-81fd-0af6098fc25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1080</Words>
  <Application>Microsoft Office PowerPoint</Application>
  <PresentationFormat>Breedbeeld</PresentationFormat>
  <Paragraphs>66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7</vt:i4>
      </vt:variant>
      <vt:variant>
        <vt:lpstr>Diatitels</vt:lpstr>
      </vt:variant>
      <vt:variant>
        <vt:i4>9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Calibri Light</vt:lpstr>
      <vt:lpstr>Courier New</vt:lpstr>
      <vt:lpstr>Helvetica</vt:lpstr>
      <vt:lpstr>Helvetica Light</vt:lpstr>
      <vt:lpstr>Title Page 2 - with image</vt:lpstr>
      <vt:lpstr>Title Page with image 2</vt:lpstr>
      <vt:lpstr>Content page 1</vt:lpstr>
      <vt:lpstr>Content page - with image</vt:lpstr>
      <vt:lpstr>Content Page 3</vt:lpstr>
      <vt:lpstr>Content Page 4</vt:lpstr>
      <vt:lpstr>Custom Design</vt:lpstr>
      <vt:lpstr>Survey on Factory-Fitted Side or Front Detection Systems   37th VRU-Proxi IWG meeting 08-09/07/2025</vt:lpstr>
      <vt:lpstr>Request for Feedback and Incident Data</vt:lpstr>
      <vt:lpstr>Underlying Reason for Limited Feeback</vt:lpstr>
      <vt:lpstr>Challenges for Incident Data Availability</vt:lpstr>
      <vt:lpstr>Change of Direction for Feedback to IWG</vt:lpstr>
      <vt:lpstr>Survey Result</vt:lpstr>
      <vt:lpstr>Survey Graph</vt:lpstr>
      <vt:lpstr>Survey Insights and Recommendations</vt:lpstr>
      <vt:lpstr>Justification and Trends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Johan Broeders</cp:lastModifiedBy>
  <cp:revision>155</cp:revision>
  <dcterms:created xsi:type="dcterms:W3CDTF">2024-08-20T12:39:33Z</dcterms:created>
  <dcterms:modified xsi:type="dcterms:W3CDTF">2025-07-03T13:42:31Z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0x010100D049A5C226EB84469925ECFB804274D1</vt:lpwstr>
  </property>
  <property fmtid="{D5CDD505-2E9C-101B-9397-08002B2CF9AE}" pid="3" name="Order">
    <vt:r8>18300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MSIP_Label_ed2ad905-a8c6-4fac-a274-fc3a9e0c7e11_Enabled">
    <vt:lpwstr>true</vt:lpwstr>
  </property>
  <property fmtid="{D5CDD505-2E9C-101B-9397-08002B2CF9AE}" pid="12" name="MSIP_Label_ed2ad905-a8c6-4fac-a274-fc3a9e0c7e11_SetDate">
    <vt:lpwstr>2025-07-03T13:41:51Z</vt:lpwstr>
  </property>
  <property fmtid="{D5CDD505-2E9C-101B-9397-08002B2CF9AE}" pid="13" name="MSIP_Label_ed2ad905-a8c6-4fac-a274-fc3a9e0c7e11_Method">
    <vt:lpwstr>Privileged</vt:lpwstr>
  </property>
  <property fmtid="{D5CDD505-2E9C-101B-9397-08002B2CF9AE}" pid="14" name="MSIP_Label_ed2ad905-a8c6-4fac-a274-fc3a9e0c7e11_Name">
    <vt:lpwstr>ed2ad905-a8c6-4fac-a274-fc3a9e0c7e11</vt:lpwstr>
  </property>
  <property fmtid="{D5CDD505-2E9C-101B-9397-08002B2CF9AE}" pid="15" name="MSIP_Label_ed2ad905-a8c6-4fac-a274-fc3a9e0c7e11_SiteId">
    <vt:lpwstr>e201abf9-c5a3-43f8-8e29-135d4fe67e6b</vt:lpwstr>
  </property>
  <property fmtid="{D5CDD505-2E9C-101B-9397-08002B2CF9AE}" pid="16" name="MSIP_Label_ed2ad905-a8c6-4fac-a274-fc3a9e0c7e11_ActionId">
    <vt:lpwstr>40a9af23-09b2-44a3-9e47-0359d2a1b873</vt:lpwstr>
  </property>
  <property fmtid="{D5CDD505-2E9C-101B-9397-08002B2CF9AE}" pid="17" name="MSIP_Label_ed2ad905-a8c6-4fac-a274-fc3a9e0c7e11_ContentBits">
    <vt:lpwstr>0</vt:lpwstr>
  </property>
  <property fmtid="{D5CDD505-2E9C-101B-9397-08002B2CF9AE}" pid="18" name="MSIP_Label_ed2ad905-a8c6-4fac-a274-fc3a9e0c7e11_Tag">
    <vt:lpwstr>10, 0, 1, 1</vt:lpwstr>
  </property>
</Properties>
</file>