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8"/>
  </p:notesMasterIdLst>
  <p:sldIdLst>
    <p:sldId id="280" r:id="rId5"/>
    <p:sldId id="282" r:id="rId6"/>
    <p:sldId id="281" r:id="rId7"/>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chwarz, Torsten (I/ET-B2)" initials="ST(B" lastIdx="6" clrIdx="0">
    <p:extLst>
      <p:ext uri="{19B8F6BF-5375-455C-9EA6-DF929625EA0E}">
        <p15:presenceInfo xmlns:p15="http://schemas.microsoft.com/office/powerpoint/2012/main" userId="S::torsten.schwarz@audi.de::70f7f55b-7391-448a-a3d4-66805c88f7d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CC"/>
    <a:srgbClr val="5B95C9"/>
    <a:srgbClr val="F6C0F6"/>
    <a:srgbClr val="77787A"/>
    <a:srgbClr val="818283"/>
    <a:srgbClr val="67686A"/>
    <a:srgbClr val="403F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009" autoAdjust="0"/>
    <p:restoredTop sz="96761" autoAdjust="0"/>
  </p:normalViewPr>
  <p:slideViewPr>
    <p:cSldViewPr snapToGrid="0">
      <p:cViewPr varScale="1">
        <p:scale>
          <a:sx n="110" d="100"/>
          <a:sy n="110" d="100"/>
        </p:scale>
        <p:origin x="666" y="114"/>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01A6B3F-8A1F-428A-9ABA-F87A10A58389}" type="datetimeFigureOut">
              <a:rPr lang="it-IT" smtClean="0"/>
              <a:t>25/07/2025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70AEB5-7B7F-4628-AB39-24BD0FD240BE}" type="slidenum">
              <a:rPr lang="it-IT" smtClean="0"/>
              <a:t>‹Nr.›</a:t>
            </a:fld>
            <a:endParaRPr lang="it-IT"/>
          </a:p>
        </p:txBody>
      </p:sp>
    </p:spTree>
    <p:extLst>
      <p:ext uri="{BB962C8B-B14F-4D97-AF65-F5344CB8AC3E}">
        <p14:creationId xmlns:p14="http://schemas.microsoft.com/office/powerpoint/2010/main" val="38827720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titolo">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5248188"/>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42A9DD-DCD2-4224-8D54-177EA3E97985}"/>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p>
        </p:txBody>
      </p:sp>
      <p:sp>
        <p:nvSpPr>
          <p:cNvPr id="3" name="Untertitel 2">
            <a:extLst>
              <a:ext uri="{FF2B5EF4-FFF2-40B4-BE49-F238E27FC236}">
                <a16:creationId xmlns:a16="http://schemas.microsoft.com/office/drawing/2014/main" id="{A6641E07-57B0-4051-9609-E10F84C77F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p>
        </p:txBody>
      </p:sp>
      <p:sp>
        <p:nvSpPr>
          <p:cNvPr id="4" name="Datumsplatzhalter 3">
            <a:extLst>
              <a:ext uri="{FF2B5EF4-FFF2-40B4-BE49-F238E27FC236}">
                <a16:creationId xmlns:a16="http://schemas.microsoft.com/office/drawing/2014/main" id="{7407ED97-1DE1-49B5-A0C1-4C55CDA3967D}"/>
              </a:ext>
            </a:extLst>
          </p:cNvPr>
          <p:cNvSpPr>
            <a:spLocks noGrp="1"/>
          </p:cNvSpPr>
          <p:nvPr>
            <p:ph type="dt" sz="half" idx="10"/>
          </p:nvPr>
        </p:nvSpPr>
        <p:spPr/>
        <p:txBody>
          <a:bodyPr/>
          <a:lstStyle/>
          <a:p>
            <a:fld id="{ADEA4782-768A-4A26-9529-E254BB331CA5}" type="datetime1">
              <a:rPr lang="de-DE" smtClean="0"/>
              <a:t>25.07.2025</a:t>
            </a:fld>
            <a:endParaRPr lang="de-DE"/>
          </a:p>
        </p:txBody>
      </p:sp>
      <p:sp>
        <p:nvSpPr>
          <p:cNvPr id="5" name="Fußzeilenplatzhalter 4">
            <a:extLst>
              <a:ext uri="{FF2B5EF4-FFF2-40B4-BE49-F238E27FC236}">
                <a16:creationId xmlns:a16="http://schemas.microsoft.com/office/drawing/2014/main" id="{013C1724-C9D7-4AF8-AD5D-9D4786D5DC6A}"/>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D58749DF-A721-46B6-8DBF-5FEF9A90124E}"/>
              </a:ext>
            </a:extLst>
          </p:cNvPr>
          <p:cNvSpPr>
            <a:spLocks noGrp="1"/>
          </p:cNvSpPr>
          <p:nvPr>
            <p:ph type="sldNum" sz="quarter" idx="12"/>
          </p:nvPr>
        </p:nvSpPr>
        <p:spPr/>
        <p:txBody>
          <a:bodyPr/>
          <a:lstStyle/>
          <a:p>
            <a:fld id="{AAC85E57-7382-4485-9D14-0BD8FAB214FB}" type="slidenum">
              <a:rPr lang="de-DE" smtClean="0"/>
              <a:t>‹Nr.›</a:t>
            </a:fld>
            <a:endParaRPr lang="de-DE"/>
          </a:p>
        </p:txBody>
      </p:sp>
    </p:spTree>
    <p:extLst>
      <p:ext uri="{BB962C8B-B14F-4D97-AF65-F5344CB8AC3E}">
        <p14:creationId xmlns:p14="http://schemas.microsoft.com/office/powerpoint/2010/main" val="46400166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8EE125BF-D084-459F-806B-DFAA2DB46113}"/>
              </a:ext>
            </a:extLst>
          </p:cNvPr>
          <p:cNvPicPr>
            <a:picLocks noChangeAspect="1"/>
          </p:cNvPicPr>
          <p:nvPr userDrawn="1"/>
        </p:nvPicPr>
        <p:blipFill rotWithShape="1">
          <a:blip r:embed="rId4"/>
          <a:srcRect l="175" t="4754" r="527" b="10762"/>
          <a:stretch/>
        </p:blipFill>
        <p:spPr>
          <a:xfrm>
            <a:off x="0" y="6343650"/>
            <a:ext cx="12192000" cy="514350"/>
          </a:xfrm>
          <a:prstGeom prst="rect">
            <a:avLst/>
          </a:prstGeom>
        </p:spPr>
      </p:pic>
      <p:pic>
        <p:nvPicPr>
          <p:cNvPr id="21" name="Immagine 20">
            <a:extLst>
              <a:ext uri="{FF2B5EF4-FFF2-40B4-BE49-F238E27FC236}">
                <a16:creationId xmlns:a16="http://schemas.microsoft.com/office/drawing/2014/main" id="{3E61341F-C07C-4737-86E7-A2033E177F5E}"/>
              </a:ext>
            </a:extLst>
          </p:cNvPr>
          <p:cNvPicPr>
            <a:picLocks noChangeAspect="1"/>
          </p:cNvPicPr>
          <p:nvPr userDrawn="1"/>
        </p:nvPicPr>
        <p:blipFill>
          <a:blip r:embed="rId5" cstate="hqprint">
            <a:extLst>
              <a:ext uri="{BEBA8EAE-BF5A-486C-A8C5-ECC9F3942E4B}">
                <a14:imgProps xmlns:a14="http://schemas.microsoft.com/office/drawing/2010/main">
                  <a14:imgLayer r:embed="rId6">
                    <a14:imgEffect>
                      <a14:saturation sat="66000"/>
                    </a14:imgEffect>
                  </a14:imgLayer>
                </a14:imgProps>
              </a:ext>
              <a:ext uri="{28A0092B-C50C-407E-A947-70E740481C1C}">
                <a14:useLocalDpi xmlns:a14="http://schemas.microsoft.com/office/drawing/2010/main" val="0"/>
              </a:ext>
            </a:extLst>
          </a:blip>
          <a:stretch>
            <a:fillRect/>
          </a:stretch>
        </p:blipFill>
        <p:spPr>
          <a:xfrm rot="5400000" flipH="1">
            <a:off x="324447" y="-324447"/>
            <a:ext cx="1437084" cy="2085977"/>
          </a:xfrm>
          <a:prstGeom prst="rect">
            <a:avLst/>
          </a:prstGeom>
        </p:spPr>
      </p:pic>
      <p:pic>
        <p:nvPicPr>
          <p:cNvPr id="3" name="Immagine 2">
            <a:extLst>
              <a:ext uri="{FF2B5EF4-FFF2-40B4-BE49-F238E27FC236}">
                <a16:creationId xmlns:a16="http://schemas.microsoft.com/office/drawing/2014/main" id="{3B478787-0D5C-4CA1-A746-EA7466FB9D01}"/>
              </a:ext>
            </a:extLst>
          </p:cNvPr>
          <p:cNvPicPr>
            <a:picLocks noChangeAspect="1"/>
          </p:cNvPicPr>
          <p:nvPr userDrawn="1"/>
        </p:nvPicPr>
        <p:blipFill>
          <a:blip r:embed="rId7" cstate="hqprint">
            <a:extLst>
              <a:ext uri="{28A0092B-C50C-407E-A947-70E740481C1C}">
                <a14:useLocalDpi xmlns:a14="http://schemas.microsoft.com/office/drawing/2010/main" val="0"/>
              </a:ext>
            </a:extLst>
          </a:blip>
          <a:stretch>
            <a:fillRect/>
          </a:stretch>
        </p:blipFill>
        <p:spPr>
          <a:xfrm>
            <a:off x="9883264" y="90452"/>
            <a:ext cx="2213485" cy="882137"/>
          </a:xfrm>
          <a:prstGeom prst="rect">
            <a:avLst/>
          </a:prstGeom>
        </p:spPr>
      </p:pic>
    </p:spTree>
    <p:extLst>
      <p:ext uri="{BB962C8B-B14F-4D97-AF65-F5344CB8AC3E}">
        <p14:creationId xmlns:p14="http://schemas.microsoft.com/office/powerpoint/2010/main" val="3650563672"/>
      </p:ext>
    </p:extLst>
  </p:cSld>
  <p:clrMap bg1="lt1" tx1="dk1" bg2="lt2" tx2="dk2" accent1="accent1" accent2="accent2" accent3="accent3" accent4="accent4" accent5="accent5" accent6="accent6" hlink="hlink" folHlink="folHlink"/>
  <p:sldLayoutIdLst>
    <p:sldLayoutId id="2147483649" r:id="rId1"/>
    <p:sldLayoutId id="2147483651" r:id="rId2"/>
  </p:sldLayoutIdLst>
  <p:hf hdr="0" ftr="0"/>
  <p:txStyles>
    <p:titleStyle>
      <a:lvl1pPr algn="ctr" defTabSz="914400" rtl="0" eaLnBrk="1" latinLnBrk="0" hangingPunct="1">
        <a:lnSpc>
          <a:spcPct val="90000"/>
        </a:lnSpc>
        <a:spcBef>
          <a:spcPct val="0"/>
        </a:spcBef>
        <a:buNone/>
        <a:defRPr sz="4400" b="1" kern="1200">
          <a:solidFill>
            <a:srgbClr val="403F41"/>
          </a:solidFill>
          <a:latin typeface="+mj-lt"/>
          <a:ea typeface="+mj-ea"/>
          <a:cs typeface="+mj-cs"/>
        </a:defRPr>
      </a:lvl1pPr>
    </p:titleStyle>
    <p:bodyStyle>
      <a:lvl1pPr marL="0" indent="0" algn="ctr" defTabSz="914400" rtl="0" eaLnBrk="1" latinLnBrk="0" hangingPunct="1">
        <a:lnSpc>
          <a:spcPct val="90000"/>
        </a:lnSpc>
        <a:spcBef>
          <a:spcPts val="1000"/>
        </a:spcBef>
        <a:buFont typeface="Arial" panose="020B0604020202020204" pitchFamily="34" charset="0"/>
        <a:buNone/>
        <a:defRPr sz="2800" kern="1200">
          <a:solidFill>
            <a:srgbClr val="67686A"/>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978FABA1-06EA-4E7A-ACC0-9CA09B0D9EBB}"/>
              </a:ext>
            </a:extLst>
          </p:cNvPr>
          <p:cNvSpPr txBox="1"/>
          <p:nvPr/>
        </p:nvSpPr>
        <p:spPr>
          <a:xfrm>
            <a:off x="685801" y="646610"/>
            <a:ext cx="11365028" cy="830997"/>
          </a:xfrm>
          <a:prstGeom prst="rect">
            <a:avLst/>
          </a:prstGeom>
          <a:noFill/>
        </p:spPr>
        <p:txBody>
          <a:bodyPr wrap="square" rtlCol="0">
            <a:spAutoFit/>
          </a:bodyPr>
          <a:lstStyle/>
          <a:p>
            <a:r>
              <a:rPr lang="en-US" sz="2400" b="1" dirty="0"/>
              <a:t>ADS Marker Lamp </a:t>
            </a:r>
          </a:p>
          <a:p>
            <a:r>
              <a:rPr lang="en-US" sz="2400" b="1" dirty="0"/>
              <a:t>Draft Regulation: ADS marker lamp </a:t>
            </a:r>
            <a:r>
              <a:rPr lang="en-US" sz="2400" b="1" dirty="0">
                <a:sym typeface="Wingdings" panose="05000000000000000000" pitchFamily="2" charset="2"/>
              </a:rPr>
              <a:t> Draft technical characteristics (</a:t>
            </a:r>
            <a:r>
              <a:rPr lang="en-US" sz="2400" b="1" dirty="0" smtClean="0">
                <a:sym typeface="Wingdings" panose="05000000000000000000" pitchFamily="2" charset="2"/>
              </a:rPr>
              <a:t>1/3)</a:t>
            </a:r>
            <a:endParaRPr lang="en-US" sz="2400" b="1" dirty="0"/>
          </a:p>
        </p:txBody>
      </p:sp>
      <p:sp>
        <p:nvSpPr>
          <p:cNvPr id="2" name="Foliennummernplatzhalter 1">
            <a:extLst>
              <a:ext uri="{FF2B5EF4-FFF2-40B4-BE49-F238E27FC236}">
                <a16:creationId xmlns:a16="http://schemas.microsoft.com/office/drawing/2014/main" id="{745ABBAE-E8EB-4145-93AE-D6369797A8CD}"/>
              </a:ext>
            </a:extLst>
          </p:cNvPr>
          <p:cNvSpPr>
            <a:spLocks noGrp="1"/>
          </p:cNvSpPr>
          <p:nvPr>
            <p:ph type="sldNum" sz="quarter" idx="12"/>
          </p:nvPr>
        </p:nvSpPr>
        <p:spPr>
          <a:xfrm>
            <a:off x="166022" y="6391379"/>
            <a:ext cx="404523" cy="365125"/>
          </a:xfrm>
        </p:spPr>
        <p:txBody>
          <a:bodyPr/>
          <a:lstStyle/>
          <a:p>
            <a:pPr algn="l"/>
            <a:fld id="{AAC85E57-7382-4485-9D14-0BD8FAB214FB}" type="slidenum">
              <a:rPr lang="de-DE" sz="1600" smtClean="0">
                <a:solidFill>
                  <a:schemeClr val="bg1"/>
                </a:solidFill>
              </a:rPr>
              <a:pPr algn="l"/>
              <a:t>1</a:t>
            </a:fld>
            <a:endParaRPr lang="de-DE" sz="1600" dirty="0">
              <a:solidFill>
                <a:schemeClr val="bg1"/>
              </a:solidFill>
            </a:endParaRPr>
          </a:p>
        </p:txBody>
      </p:sp>
      <p:graphicFrame>
        <p:nvGraphicFramePr>
          <p:cNvPr id="3" name="Table 3">
            <a:extLst>
              <a:ext uri="{FF2B5EF4-FFF2-40B4-BE49-F238E27FC236}">
                <a16:creationId xmlns:a16="http://schemas.microsoft.com/office/drawing/2014/main" id="{32EB16DA-EA3F-A2A2-487B-758EA815709B}"/>
              </a:ext>
            </a:extLst>
          </p:cNvPr>
          <p:cNvGraphicFramePr>
            <a:graphicFrameLocks noGrp="1"/>
          </p:cNvGraphicFramePr>
          <p:nvPr>
            <p:extLst>
              <p:ext uri="{D42A27DB-BD31-4B8C-83A1-F6EECF244321}">
                <p14:modId xmlns:p14="http://schemas.microsoft.com/office/powerpoint/2010/main" val="2047025615"/>
              </p:ext>
            </p:extLst>
          </p:nvPr>
        </p:nvGraphicFramePr>
        <p:xfrm>
          <a:off x="777632" y="1393074"/>
          <a:ext cx="10068420" cy="5170688"/>
        </p:xfrm>
        <a:graphic>
          <a:graphicData uri="http://schemas.openxmlformats.org/drawingml/2006/table">
            <a:tbl>
              <a:tblPr firstRow="1" bandRow="1">
                <a:tableStyleId>{5940675A-B579-460E-94D1-54222C63F5DA}</a:tableStyleId>
              </a:tblPr>
              <a:tblGrid>
                <a:gridCol w="1166870">
                  <a:extLst>
                    <a:ext uri="{9D8B030D-6E8A-4147-A177-3AD203B41FA5}">
                      <a16:colId xmlns:a16="http://schemas.microsoft.com/office/drawing/2014/main" val="3652590628"/>
                    </a:ext>
                  </a:extLst>
                </a:gridCol>
                <a:gridCol w="1137235">
                  <a:extLst>
                    <a:ext uri="{9D8B030D-6E8A-4147-A177-3AD203B41FA5}">
                      <a16:colId xmlns:a16="http://schemas.microsoft.com/office/drawing/2014/main" val="3847645297"/>
                    </a:ext>
                  </a:extLst>
                </a:gridCol>
                <a:gridCol w="3599554">
                  <a:extLst>
                    <a:ext uri="{9D8B030D-6E8A-4147-A177-3AD203B41FA5}">
                      <a16:colId xmlns:a16="http://schemas.microsoft.com/office/drawing/2014/main" val="3077959721"/>
                    </a:ext>
                  </a:extLst>
                </a:gridCol>
                <a:gridCol w="4164761">
                  <a:extLst>
                    <a:ext uri="{9D8B030D-6E8A-4147-A177-3AD203B41FA5}">
                      <a16:colId xmlns:a16="http://schemas.microsoft.com/office/drawing/2014/main" val="254254533"/>
                    </a:ext>
                  </a:extLst>
                </a:gridCol>
              </a:tblGrid>
              <a:tr h="226411">
                <a:tc>
                  <a:txBody>
                    <a:bodyPr/>
                    <a:lstStyle/>
                    <a:p>
                      <a:pPr algn="ctr"/>
                      <a:endParaRPr lang="en-US" sz="900" dirty="0"/>
                    </a:p>
                  </a:txBody>
                  <a:tcPr marL="36000" marR="36000" marT="18000" marB="18000" anchor="ctr">
                    <a:solidFill>
                      <a:schemeClr val="accent4">
                        <a:lumMod val="60000"/>
                        <a:lumOff val="40000"/>
                      </a:schemeClr>
                    </a:solidFill>
                  </a:tcPr>
                </a:tc>
                <a:tc>
                  <a:txBody>
                    <a:bodyPr/>
                    <a:lstStyle/>
                    <a:p>
                      <a:endParaRPr lang="en-US" sz="1100" dirty="0"/>
                    </a:p>
                  </a:txBody>
                  <a:tcPr marL="36000" marR="36000" marT="18000" marB="18000" anchor="ctr">
                    <a:solidFill>
                      <a:schemeClr val="accent4">
                        <a:lumMod val="60000"/>
                        <a:lumOff val="40000"/>
                      </a:schemeClr>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1" kern="1200" dirty="0">
                          <a:solidFill>
                            <a:schemeClr val="tx1"/>
                          </a:solidFill>
                          <a:latin typeface="+mn-lt"/>
                          <a:ea typeface="+mn-ea"/>
                          <a:cs typeface="+mn-cs"/>
                        </a:rPr>
                        <a:t>DESIGNATED MARKER LAMPS </a:t>
                      </a:r>
                      <a:r>
                        <a:rPr lang="en-US" sz="1200" b="1" dirty="0"/>
                        <a:t>FOR AUTOMATED VEHICLES</a:t>
                      </a:r>
                      <a:endParaRPr lang="en-US" sz="1000" b="1" dirty="0"/>
                    </a:p>
                  </a:txBody>
                  <a:tcPr marL="36000" marR="36000" marT="18000" marB="18000" anchor="ctr">
                    <a:solidFill>
                      <a:schemeClr val="accent4">
                        <a:lumMod val="60000"/>
                        <a:lumOff val="40000"/>
                      </a:schemeClr>
                    </a:solidFill>
                  </a:tcPr>
                </a:tc>
                <a:tc hMerge="1">
                  <a:txBody>
                    <a:bodyPr/>
                    <a:lstStyle/>
                    <a:p>
                      <a:endParaRPr lang="en-GB"/>
                    </a:p>
                  </a:txBody>
                  <a:tcPr/>
                </a:tc>
                <a:extLst>
                  <a:ext uri="{0D108BD9-81ED-4DB2-BD59-A6C34878D82A}">
                    <a16:rowId xmlns:a16="http://schemas.microsoft.com/office/drawing/2014/main" val="2108405749"/>
                  </a:ext>
                </a:extLst>
              </a:tr>
              <a:tr h="253703">
                <a:tc>
                  <a:txBody>
                    <a:bodyPr/>
                    <a:lstStyle/>
                    <a:p>
                      <a:pPr algn="ctr"/>
                      <a:r>
                        <a:rPr lang="en-US" sz="900" b="1" dirty="0"/>
                        <a:t>Number</a:t>
                      </a:r>
                    </a:p>
                  </a:txBody>
                  <a:tcPr marL="36000" marR="36000" marT="18000" marB="18000" anchor="ctr">
                    <a:solidFill>
                      <a:schemeClr val="accent4">
                        <a:lumMod val="60000"/>
                        <a:lumOff val="40000"/>
                      </a:schemeClr>
                    </a:solidFill>
                  </a:tcPr>
                </a:tc>
                <a:tc>
                  <a:txBody>
                    <a:bodyPr/>
                    <a:lstStyle/>
                    <a:p>
                      <a:endParaRPr lang="en-US" sz="900" dirty="0"/>
                    </a:p>
                  </a:txBody>
                  <a:tcPr marL="36000" marR="36000" marT="18000" marB="18000" anchor="ctr">
                    <a:solidFill>
                      <a:schemeClr val="bg1"/>
                    </a:solidFill>
                  </a:tcPr>
                </a:tc>
                <a:tc>
                  <a:txBody>
                    <a:bodyPr/>
                    <a:lstStyle/>
                    <a:p>
                      <a:pPr algn="ctr"/>
                      <a:r>
                        <a:rPr lang="en-US" sz="900" dirty="0"/>
                        <a:t>1 </a:t>
                      </a:r>
                    </a:p>
                  </a:txBody>
                  <a:tcPr marL="36000" marR="36000" marT="18000" marB="18000" anchor="ctr">
                    <a:solidFill>
                      <a:schemeClr val="bg1"/>
                    </a:solidFill>
                  </a:tcPr>
                </a:tc>
                <a:tc>
                  <a:txBody>
                    <a:bodyPr/>
                    <a:lstStyle/>
                    <a:p>
                      <a:pPr algn="ctr"/>
                      <a:r>
                        <a:rPr lang="en-GB" sz="900" dirty="0"/>
                        <a:t>2</a:t>
                      </a:r>
                      <a:endParaRPr lang="en-US" sz="900" dirty="0"/>
                    </a:p>
                  </a:txBody>
                  <a:tcPr marL="36000" marR="36000" marT="18000" marB="18000" anchor="ctr">
                    <a:solidFill>
                      <a:schemeClr val="bg1"/>
                    </a:solidFill>
                  </a:tcPr>
                </a:tc>
                <a:extLst>
                  <a:ext uri="{0D108BD9-81ED-4DB2-BD59-A6C34878D82A}">
                    <a16:rowId xmlns:a16="http://schemas.microsoft.com/office/drawing/2014/main" val="468023289"/>
                  </a:ext>
                </a:extLst>
              </a:tr>
              <a:tr h="425435">
                <a:tc rowSpan="2">
                  <a:txBody>
                    <a:bodyPr/>
                    <a:lstStyle/>
                    <a:p>
                      <a:pPr algn="ctr"/>
                      <a:r>
                        <a:rPr lang="en-US" sz="900" b="1" dirty="0" smtClean="0"/>
                        <a:t>Photometry</a:t>
                      </a:r>
                    </a:p>
                    <a:p>
                      <a:pPr algn="ctr"/>
                      <a:r>
                        <a:rPr lang="en-US" sz="600" b="1" dirty="0" smtClean="0">
                          <a:solidFill>
                            <a:srgbClr val="00B050"/>
                          </a:solidFill>
                        </a:rPr>
                        <a:t>(1) See photometry grids in the next page</a:t>
                      </a:r>
                      <a:endParaRPr lang="en-US" sz="600" b="1" dirty="0">
                        <a:solidFill>
                          <a:srgbClr val="00B050"/>
                        </a:solidFill>
                      </a:endParaRPr>
                    </a:p>
                  </a:txBody>
                  <a:tcPr marL="36000" marR="36000" marT="18000" marB="18000" anchor="ctr">
                    <a:solidFill>
                      <a:schemeClr val="accent4">
                        <a:lumMod val="60000"/>
                        <a:lumOff val="40000"/>
                      </a:schemeClr>
                    </a:solidFill>
                  </a:tcPr>
                </a:tc>
                <a:tc>
                  <a:txBody>
                    <a:bodyPr/>
                    <a:lstStyle/>
                    <a:p>
                      <a:r>
                        <a:rPr lang="en-US" sz="900" dirty="0"/>
                        <a:t>Daytime</a:t>
                      </a:r>
                    </a:p>
                    <a:p>
                      <a:r>
                        <a:rPr lang="en-US" sz="900" dirty="0"/>
                        <a:t>(min/max)</a:t>
                      </a:r>
                    </a:p>
                  </a:txBody>
                  <a:tcPr marL="36000" marR="36000" marT="18000" marB="18000" anchor="ctr">
                    <a:solidFill>
                      <a:schemeClr val="bg1"/>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rPr>
                        <a:t>Front: 50 / 300 cd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rPr>
                        <a:t>Rear:  [20 / 120 cd]</a:t>
                      </a:r>
                      <a:endParaRPr lang="en-US" sz="900" i="1" dirty="0">
                        <a:solidFill>
                          <a:schemeClr val="tx1"/>
                        </a:solidFill>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solidFill>
                            <a:schemeClr val="tx1"/>
                          </a:solidFill>
                        </a:rPr>
                        <a:t>Side:  20 / 120  cd  </a:t>
                      </a:r>
                    </a:p>
                  </a:txBody>
                  <a:tcPr marL="36000" marR="36000" marT="18000" marB="18000" anchor="ctr">
                    <a:solidFill>
                      <a:schemeClr val="bg1"/>
                    </a:solidFill>
                  </a:tcPr>
                </a:tc>
                <a:tc hMerge="1">
                  <a:txBody>
                    <a:bodyPr/>
                    <a:lstStyle/>
                    <a:p>
                      <a:endParaRPr lang="en-GB"/>
                    </a:p>
                  </a:txBody>
                  <a:tcPr/>
                </a:tc>
                <a:extLst>
                  <a:ext uri="{0D108BD9-81ED-4DB2-BD59-A6C34878D82A}">
                    <a16:rowId xmlns:a16="http://schemas.microsoft.com/office/drawing/2014/main" val="2644636482"/>
                  </a:ext>
                </a:extLst>
              </a:tr>
              <a:tr h="425435">
                <a:tc vMerge="1">
                  <a:txBody>
                    <a:bodyPr/>
                    <a:lstStyle/>
                    <a:p>
                      <a:pPr algn="ctr"/>
                      <a:endParaRPr lang="en-US" sz="900" b="1" dirty="0"/>
                    </a:p>
                  </a:txBody>
                  <a:tcPr marL="36000" marR="36000" marT="18000" marB="18000" anchor="ctr">
                    <a:solidFill>
                      <a:schemeClr val="accent4">
                        <a:lumMod val="60000"/>
                        <a:lumOff val="40000"/>
                      </a:schemeClr>
                    </a:solidFill>
                  </a:tcPr>
                </a:tc>
                <a:tc>
                  <a:txBody>
                    <a:bodyPr/>
                    <a:lstStyle/>
                    <a:p>
                      <a:r>
                        <a:rPr lang="en-US" sz="900" dirty="0"/>
                        <a:t>Nighttime</a:t>
                      </a:r>
                    </a:p>
                    <a:p>
                      <a:r>
                        <a:rPr lang="en-US" sz="900" dirty="0"/>
                        <a:t>(min/max)</a:t>
                      </a:r>
                    </a:p>
                  </a:txBody>
                  <a:tcPr marL="36000" marR="36000" marT="18000" marB="18000" anchor="ctr">
                    <a:solidFill>
                      <a:schemeClr val="bg1"/>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Front: 10 / 125</a:t>
                      </a:r>
                      <a:endParaRPr lang="en-US" sz="900" i="1"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Rear:  4 / 42 cd   </a:t>
                      </a:r>
                      <a:r>
                        <a:rPr lang="en-US" sz="900" i="1" dirty="0"/>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Side:  4 / 25 cd  </a:t>
                      </a:r>
                    </a:p>
                  </a:txBody>
                  <a:tcPr marL="36000" marR="36000" marT="18000" marB="18000" anchor="ctr">
                    <a:solidFill>
                      <a:schemeClr val="bg1"/>
                    </a:solidFill>
                  </a:tcPr>
                </a:tc>
                <a:tc hMerge="1">
                  <a:txBody>
                    <a:bodyPr/>
                    <a:lstStyle/>
                    <a:p>
                      <a:endParaRPr lang="en-GB"/>
                    </a:p>
                  </a:txBody>
                  <a:tcPr/>
                </a:tc>
                <a:extLst>
                  <a:ext uri="{0D108BD9-81ED-4DB2-BD59-A6C34878D82A}">
                    <a16:rowId xmlns:a16="http://schemas.microsoft.com/office/drawing/2014/main" val="3951785047"/>
                  </a:ext>
                </a:extLst>
              </a:tr>
              <a:tr h="425435">
                <a:tc rowSpan="3">
                  <a:txBody>
                    <a:bodyPr/>
                    <a:lstStyle/>
                    <a:p>
                      <a:pPr algn="ctr"/>
                      <a:r>
                        <a:rPr lang="en-US" sz="900" b="1" dirty="0"/>
                        <a:t>Geometric visibility</a:t>
                      </a:r>
                    </a:p>
                  </a:txBody>
                  <a:tcPr marL="36000" marR="36000" marT="18000" marB="18000" anchor="ctr">
                    <a:solidFill>
                      <a:schemeClr val="accent4">
                        <a:lumMod val="60000"/>
                        <a:lumOff val="40000"/>
                      </a:schemeClr>
                    </a:solidFill>
                  </a:tcPr>
                </a:tc>
                <a:tc>
                  <a:txBody>
                    <a:bodyPr/>
                    <a:lstStyle/>
                    <a:p>
                      <a:r>
                        <a:rPr lang="en-US" sz="900" dirty="0"/>
                        <a:t>Vertical </a:t>
                      </a:r>
                    </a:p>
                    <a:p>
                      <a:r>
                        <a:rPr lang="en-US" sz="900" dirty="0"/>
                        <a:t>(up/down)</a:t>
                      </a:r>
                    </a:p>
                  </a:txBody>
                  <a:tcPr marL="36000" marR="36000" marT="18000" marB="18000" anchor="ctr">
                    <a:solidFill>
                      <a:schemeClr val="bg1"/>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Front:  15° / 15° (5° down if lower than 750mm)   (5° up 30° down if higher that 3000mm)</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Rear:  15° / 15° (5 down if lower than 750mm)   (5° up 30° down if higher that 3000mm)</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Side:  10° / 10° (5 down if lower than 750mm)   (5° up 30° down if higher that 3000mm)</a:t>
                      </a:r>
                    </a:p>
                  </a:txBody>
                  <a:tcPr marL="36000" marR="36000" marT="18000" marB="18000" anchor="ctr">
                    <a:solidFill>
                      <a:schemeClr val="bg1"/>
                    </a:solidFill>
                  </a:tcPr>
                </a:tc>
                <a:tc hMerge="1">
                  <a:txBody>
                    <a:bodyPr/>
                    <a:lstStyle/>
                    <a:p>
                      <a:endParaRPr lang="en-GB"/>
                    </a:p>
                  </a:txBody>
                  <a:tcPr/>
                </a:tc>
                <a:extLst>
                  <a:ext uri="{0D108BD9-81ED-4DB2-BD59-A6C34878D82A}">
                    <a16:rowId xmlns:a16="http://schemas.microsoft.com/office/drawing/2014/main" val="2729177944"/>
                  </a:ext>
                </a:extLst>
              </a:tr>
              <a:tr h="425435">
                <a:tc vMerge="1">
                  <a:txBody>
                    <a:bodyPr/>
                    <a:lstStyle/>
                    <a:p>
                      <a:pPr algn="ctr"/>
                      <a:endParaRPr lang="en-US" sz="900" b="1" dirty="0"/>
                    </a:p>
                  </a:txBody>
                  <a:tcPr marL="36000" marR="36000" marT="18000" marB="18000" anchor="ctr">
                    <a:solidFill>
                      <a:schemeClr val="accent4">
                        <a:lumMod val="60000"/>
                        <a:lumOff val="40000"/>
                      </a:schemeClr>
                    </a:solidFill>
                  </a:tcPr>
                </a:tc>
                <a:tc>
                  <a:txBody>
                    <a:bodyPr/>
                    <a:lstStyle/>
                    <a:p>
                      <a:r>
                        <a:rPr lang="en-US" sz="900" dirty="0"/>
                        <a:t>Horizontal</a:t>
                      </a:r>
                    </a:p>
                    <a:p>
                      <a:r>
                        <a:rPr lang="en-US" sz="900" dirty="0" smtClean="0"/>
                        <a:t>(outboard / inboard)</a:t>
                      </a:r>
                      <a:endParaRPr lang="en-US" sz="900" dirty="0"/>
                    </a:p>
                  </a:txBody>
                  <a:tcPr marL="36000" marR="36000" marT="18000" marB="1800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Front</a:t>
                      </a:r>
                      <a:r>
                        <a:rPr lang="en-US" sz="900" b="0" dirty="0"/>
                        <a:t>:  [60° / 60°]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dirty="0"/>
                        <a:t>Rear:  [60° / 60°]</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dirty="0"/>
                        <a:t>Side:   45° / 45°</a:t>
                      </a:r>
                    </a:p>
                  </a:txBody>
                  <a:tcPr marL="36000" marR="36000" marT="18000" marB="1800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dirty="0"/>
                        <a:t>Front:  [60° / </a:t>
                      </a:r>
                      <a:r>
                        <a:rPr lang="en-US" sz="900" b="1" strike="sngStrike" dirty="0">
                          <a:solidFill>
                            <a:srgbClr val="00B050"/>
                          </a:solidFill>
                        </a:rPr>
                        <a:t>20</a:t>
                      </a:r>
                      <a:r>
                        <a:rPr lang="en-US" sz="900" b="1" strike="sngStrike" dirty="0" smtClean="0">
                          <a:solidFill>
                            <a:srgbClr val="00B050"/>
                          </a:solidFill>
                        </a:rPr>
                        <a:t>°</a:t>
                      </a:r>
                      <a:r>
                        <a:rPr lang="en-US" sz="900" b="1" dirty="0" smtClean="0">
                          <a:solidFill>
                            <a:srgbClr val="00B050"/>
                          </a:solidFill>
                        </a:rPr>
                        <a:t> 45°</a:t>
                      </a:r>
                      <a:r>
                        <a:rPr lang="en-US" sz="900" dirty="0" smtClean="0"/>
                        <a:t>]</a:t>
                      </a:r>
                      <a:endParaRPr lang="en-US" sz="9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0" dirty="0"/>
                        <a:t>Rear:  [60° / </a:t>
                      </a:r>
                      <a:r>
                        <a:rPr lang="en-US" sz="900" b="1" strike="sngStrike" dirty="0" smtClean="0">
                          <a:solidFill>
                            <a:srgbClr val="00B050"/>
                          </a:solidFill>
                        </a:rPr>
                        <a:t>20°</a:t>
                      </a:r>
                      <a:r>
                        <a:rPr lang="en-US" sz="900" b="1" dirty="0" smtClean="0">
                          <a:solidFill>
                            <a:srgbClr val="00B050"/>
                          </a:solidFill>
                        </a:rPr>
                        <a:t> 45°</a:t>
                      </a:r>
                      <a:r>
                        <a:rPr lang="en-US" sz="900" dirty="0" smtClean="0"/>
                        <a:t>]</a:t>
                      </a:r>
                      <a:endParaRPr lang="en-US" sz="90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Side front:  45°  forward / 30° rearward   Side rear:  45° rearward / 30° forward </a:t>
                      </a:r>
                    </a:p>
                  </a:txBody>
                  <a:tcPr marL="36000" marR="36000" marT="18000" marB="18000" anchor="ctr">
                    <a:solidFill>
                      <a:schemeClr val="bg1"/>
                    </a:solidFill>
                  </a:tcPr>
                </a:tc>
                <a:extLst>
                  <a:ext uri="{0D108BD9-81ED-4DB2-BD59-A6C34878D82A}">
                    <a16:rowId xmlns:a16="http://schemas.microsoft.com/office/drawing/2014/main" val="4052070328"/>
                  </a:ext>
                </a:extLst>
              </a:tr>
              <a:tr h="177210">
                <a:tc vMerge="1">
                  <a:txBody>
                    <a:bodyPr/>
                    <a:lstStyle/>
                    <a:p>
                      <a:pPr algn="ctr"/>
                      <a:endParaRPr lang="en-US" sz="900" b="1" dirty="0"/>
                    </a:p>
                  </a:txBody>
                  <a:tcPr marL="36000" marR="36000" marT="18000" marB="18000" anchor="ctr">
                    <a:solidFill>
                      <a:schemeClr val="accent4">
                        <a:lumMod val="60000"/>
                        <a:lumOff val="40000"/>
                      </a:schemeClr>
                    </a:solidFill>
                  </a:tcPr>
                </a:tc>
                <a:tc>
                  <a:txBody>
                    <a:bodyPr/>
                    <a:lstStyle/>
                    <a:p>
                      <a:r>
                        <a:rPr lang="en-US" sz="900" dirty="0"/>
                        <a:t>To be considered visible</a:t>
                      </a:r>
                    </a:p>
                  </a:txBody>
                  <a:tcPr marL="36000" marR="36000" marT="18000" marB="18000" anchor="ctr">
                    <a:solidFill>
                      <a:schemeClr val="bg1"/>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Front</a:t>
                      </a:r>
                      <a:r>
                        <a:rPr lang="en-US" sz="900" b="1" strike="sngStrike" dirty="0">
                          <a:solidFill>
                            <a:srgbClr val="00B050"/>
                          </a:solidFill>
                        </a:rPr>
                        <a:t>,</a:t>
                      </a:r>
                      <a:r>
                        <a:rPr lang="en-US" sz="900" dirty="0">
                          <a:solidFill>
                            <a:srgbClr val="00B050"/>
                          </a:solidFill>
                        </a:rPr>
                        <a:t> </a:t>
                      </a:r>
                      <a:r>
                        <a:rPr lang="en-US" sz="900" b="1" dirty="0" smtClean="0">
                          <a:solidFill>
                            <a:srgbClr val="00B050"/>
                          </a:solidFill>
                        </a:rPr>
                        <a:t>and</a:t>
                      </a:r>
                      <a:r>
                        <a:rPr lang="en-US" sz="900" dirty="0" smtClean="0">
                          <a:solidFill>
                            <a:srgbClr val="00B050"/>
                          </a:solidFill>
                        </a:rPr>
                        <a:t> </a:t>
                      </a:r>
                      <a:r>
                        <a:rPr lang="en-US" sz="900" dirty="0" smtClean="0"/>
                        <a:t>rear</a:t>
                      </a:r>
                      <a:r>
                        <a:rPr lang="en-US" sz="900" b="1" strike="sngStrike" dirty="0" smtClean="0">
                          <a:solidFill>
                            <a:srgbClr val="00B050"/>
                          </a:solidFill>
                        </a:rPr>
                        <a:t> </a:t>
                      </a:r>
                      <a:r>
                        <a:rPr lang="en-US" sz="900" b="1" strike="sngStrike" dirty="0">
                          <a:solidFill>
                            <a:srgbClr val="00B050"/>
                          </a:solidFill>
                        </a:rPr>
                        <a:t>and side</a:t>
                      </a:r>
                      <a:r>
                        <a:rPr lang="en-US" sz="900" dirty="0"/>
                        <a:t>: </a:t>
                      </a:r>
                      <a:r>
                        <a:rPr lang="en-US" sz="900" b="1" strike="sngStrike" dirty="0" smtClean="0">
                          <a:solidFill>
                            <a:srgbClr val="00B050"/>
                          </a:solidFill>
                        </a:rPr>
                        <a:t>1</a:t>
                      </a:r>
                      <a:r>
                        <a:rPr lang="en-US" sz="900" b="1" dirty="0" smtClean="0">
                          <a:solidFill>
                            <a:srgbClr val="00B050"/>
                          </a:solidFill>
                        </a:rPr>
                        <a:t> 0.3</a:t>
                      </a:r>
                      <a:r>
                        <a:rPr lang="en-US" sz="900" dirty="0" smtClean="0">
                          <a:solidFill>
                            <a:srgbClr val="00B050"/>
                          </a:solidFill>
                        </a:rPr>
                        <a:t> </a:t>
                      </a:r>
                      <a:r>
                        <a:rPr lang="en-US" sz="900" dirty="0"/>
                        <a:t>cd (day) / 0.05 cd (night</a:t>
                      </a:r>
                      <a:r>
                        <a:rPr lang="en-US" sz="900" dirty="0" smtClean="0"/>
                        <a:t>)</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900" b="1" dirty="0" smtClean="0">
                          <a:solidFill>
                            <a:srgbClr val="00B050"/>
                          </a:solidFill>
                        </a:rPr>
                        <a:t>Side: 3 cd (day) / 0.6 cd (night)</a:t>
                      </a:r>
                      <a:endParaRPr lang="en-US" sz="900" b="1" dirty="0">
                        <a:solidFill>
                          <a:srgbClr val="00B050"/>
                        </a:solidFill>
                      </a:endParaRPr>
                    </a:p>
                  </a:txBody>
                  <a:tcPr marL="36000" marR="36000" marT="18000" marB="18000" anchor="ctr">
                    <a:solidFill>
                      <a:schemeClr val="bg1"/>
                    </a:solidFill>
                  </a:tcPr>
                </a:tc>
                <a:tc hMerge="1">
                  <a:txBody>
                    <a:bodyPr/>
                    <a:lstStyle/>
                    <a:p>
                      <a:endParaRPr lang="en-GB"/>
                    </a:p>
                  </a:txBody>
                  <a:tcPr/>
                </a:tc>
                <a:extLst>
                  <a:ext uri="{0D108BD9-81ED-4DB2-BD59-A6C34878D82A}">
                    <a16:rowId xmlns:a16="http://schemas.microsoft.com/office/drawing/2014/main" val="1630533347"/>
                  </a:ext>
                </a:extLst>
              </a:tr>
              <a:tr h="196928">
                <a:tc rowSpan="3">
                  <a:txBody>
                    <a:bodyPr/>
                    <a:lstStyle/>
                    <a:p>
                      <a:pPr algn="ctr"/>
                      <a:r>
                        <a:rPr lang="en-US" sz="900" b="1" dirty="0"/>
                        <a:t>Mounting </a:t>
                      </a:r>
                      <a:r>
                        <a:rPr lang="en-US" sz="900" dirty="0"/>
                        <a:t>(Location)</a:t>
                      </a:r>
                      <a:endParaRPr lang="en-US" sz="900" b="1" dirty="0"/>
                    </a:p>
                  </a:txBody>
                  <a:tcPr marL="36000" marR="36000" marT="18000" marB="18000" anchor="ctr">
                    <a:solidFill>
                      <a:schemeClr val="accent4">
                        <a:lumMod val="60000"/>
                        <a:lumOff val="40000"/>
                      </a:schemeClr>
                    </a:solidFill>
                  </a:tcPr>
                </a:tc>
                <a:tc>
                  <a:txBody>
                    <a:bodyPr/>
                    <a:lstStyle/>
                    <a:p>
                      <a:r>
                        <a:rPr lang="en-US" sz="900"/>
                        <a:t>Height min/max</a:t>
                      </a:r>
                    </a:p>
                  </a:txBody>
                  <a:tcPr marL="36000" marR="36000" marT="18000" marB="18000" anchor="ctr">
                    <a:solidFill>
                      <a:schemeClr val="bg1"/>
                    </a:solidFill>
                  </a:tcPr>
                </a:tc>
                <a:tc gridSpan="2">
                  <a:txBody>
                    <a:bodyPr/>
                    <a:lstStyle/>
                    <a:p>
                      <a:pPr algn="ctr"/>
                      <a:r>
                        <a:rPr lang="en-US" sz="900" dirty="0"/>
                        <a:t>250 mm / -</a:t>
                      </a:r>
                    </a:p>
                  </a:txBody>
                  <a:tcPr marL="36000" marR="36000" marT="18000" marB="18000" anchor="ctr">
                    <a:solidFill>
                      <a:schemeClr val="bg1"/>
                    </a:solidFill>
                  </a:tcPr>
                </a:tc>
                <a:tc hMerge="1">
                  <a:txBody>
                    <a:bodyPr/>
                    <a:lstStyle/>
                    <a:p>
                      <a:endParaRPr lang="en-GB"/>
                    </a:p>
                  </a:txBody>
                  <a:tcPr/>
                </a:tc>
                <a:extLst>
                  <a:ext uri="{0D108BD9-81ED-4DB2-BD59-A6C34878D82A}">
                    <a16:rowId xmlns:a16="http://schemas.microsoft.com/office/drawing/2014/main" val="227790535"/>
                  </a:ext>
                </a:extLst>
              </a:tr>
              <a:tr h="174613">
                <a:tc vMerge="1">
                  <a:txBody>
                    <a:bodyPr/>
                    <a:lstStyle/>
                    <a:p>
                      <a:pPr algn="ctr"/>
                      <a:endParaRPr lang="en-US" sz="900" b="1" dirty="0"/>
                    </a:p>
                  </a:txBody>
                  <a:tcPr marL="36000" marR="36000" marT="18000" marB="18000" anchor="ctr">
                    <a:solidFill>
                      <a:schemeClr val="accent4">
                        <a:lumMod val="60000"/>
                        <a:lumOff val="40000"/>
                      </a:schemeClr>
                    </a:solidFill>
                  </a:tcPr>
                </a:tc>
                <a:tc>
                  <a:txBody>
                    <a:bodyPr/>
                    <a:lstStyle/>
                    <a:p>
                      <a:r>
                        <a:rPr lang="en-US" sz="900" dirty="0"/>
                        <a:t>Width</a:t>
                      </a:r>
                    </a:p>
                  </a:txBody>
                  <a:tcPr marL="36000" marR="36000" marT="18000" marB="1800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Front and rear:  Centerline of vehicle</a:t>
                      </a:r>
                    </a:p>
                  </a:txBody>
                  <a:tcPr marL="36000" marR="36000" marT="18000" marB="1800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Front and rear:  evenly spaced about vertical longitudinal plane</a:t>
                      </a:r>
                    </a:p>
                  </a:txBody>
                  <a:tcPr marL="36000" marR="36000" marT="18000" marB="18000" anchor="ctr">
                    <a:solidFill>
                      <a:schemeClr val="bg1"/>
                    </a:solidFill>
                  </a:tcPr>
                </a:tc>
                <a:extLst>
                  <a:ext uri="{0D108BD9-81ED-4DB2-BD59-A6C34878D82A}">
                    <a16:rowId xmlns:a16="http://schemas.microsoft.com/office/drawing/2014/main" val="11105347"/>
                  </a:ext>
                </a:extLst>
              </a:tr>
              <a:tr h="179958">
                <a:tc vMerge="1">
                  <a:txBody>
                    <a:bodyPr/>
                    <a:lstStyle/>
                    <a:p>
                      <a:pPr algn="ctr"/>
                      <a:endParaRPr lang="en-US" sz="900" b="1" dirty="0"/>
                    </a:p>
                  </a:txBody>
                  <a:tcPr marL="36000" marR="36000" marT="18000" marB="18000" anchor="ctr">
                    <a:solidFill>
                      <a:schemeClr val="accent4">
                        <a:lumMod val="60000"/>
                        <a:lumOff val="40000"/>
                      </a:schemeClr>
                    </a:solidFill>
                  </a:tcPr>
                </a:tc>
                <a:tc>
                  <a:txBody>
                    <a:bodyPr/>
                    <a:lstStyle/>
                    <a:p>
                      <a:r>
                        <a:rPr lang="en-US" sz="900" dirty="0"/>
                        <a:t>Length</a:t>
                      </a:r>
                    </a:p>
                  </a:txBody>
                  <a:tcPr marL="36000" marR="36000" marT="18000" marB="1800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Side:   &lt; 3m from the front</a:t>
                      </a:r>
                    </a:p>
                  </a:txBody>
                  <a:tcPr marL="36000" marR="36000" marT="18000" marB="18000" anchor="c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900" dirty="0"/>
                        <a:t>Side front and side rear:    &lt; 3m from the front</a:t>
                      </a:r>
                    </a:p>
                  </a:txBody>
                  <a:tcPr marL="36000" marR="36000" marT="18000" marB="18000" anchor="ctr">
                    <a:solidFill>
                      <a:schemeClr val="bg1"/>
                    </a:solidFill>
                  </a:tcPr>
                </a:tc>
                <a:extLst>
                  <a:ext uri="{0D108BD9-81ED-4DB2-BD59-A6C34878D82A}">
                    <a16:rowId xmlns:a16="http://schemas.microsoft.com/office/drawing/2014/main" val="1180936936"/>
                  </a:ext>
                </a:extLst>
              </a:tr>
              <a:tr h="1361834">
                <a:tc>
                  <a:txBody>
                    <a:bodyPr/>
                    <a:lstStyle/>
                    <a:p>
                      <a:pPr algn="ctr"/>
                      <a:r>
                        <a:rPr lang="en-US" sz="900" b="1" dirty="0"/>
                        <a:t>Activation</a:t>
                      </a:r>
                    </a:p>
                  </a:txBody>
                  <a:tcPr marL="36000" marR="36000" marT="18000" marB="18000" anchor="ctr">
                    <a:solidFill>
                      <a:schemeClr val="accent4">
                        <a:lumMod val="60000"/>
                        <a:lumOff val="40000"/>
                      </a:schemeClr>
                    </a:solidFill>
                  </a:tcPr>
                </a:tc>
                <a:tc>
                  <a:txBody>
                    <a:bodyPr/>
                    <a:lstStyle/>
                    <a:p>
                      <a:r>
                        <a:rPr lang="en-US" sz="900" dirty="0"/>
                        <a:t>Other </a:t>
                      </a:r>
                    </a:p>
                    <a:p>
                      <a:r>
                        <a:rPr lang="en-US" sz="900" dirty="0"/>
                        <a:t>requirements</a:t>
                      </a:r>
                    </a:p>
                  </a:txBody>
                  <a:tcPr marL="36000" marR="36000" marT="18000" marB="18000" anchor="ctr">
                    <a:solidFill>
                      <a:schemeClr val="bg1"/>
                    </a:solidFill>
                  </a:tcPr>
                </a:tc>
                <a:tc gridSpan="2">
                  <a:txBody>
                    <a:bodyPr/>
                    <a:lstStyle/>
                    <a:p>
                      <a:pPr marL="171450" indent="-171450" algn="l">
                        <a:spcAft>
                          <a:spcPts val="0"/>
                        </a:spcAft>
                        <a:buFont typeface="Arial" panose="020B0604020202020204" pitchFamily="34" charset="0"/>
                        <a:buChar char="•"/>
                      </a:pPr>
                      <a:r>
                        <a:rPr lang="en-US" sz="900" dirty="0"/>
                        <a:t>Switched ON automatically</a:t>
                      </a:r>
                      <a:r>
                        <a:rPr lang="en-US" sz="900" baseline="0" dirty="0"/>
                        <a:t> </a:t>
                      </a:r>
                      <a:r>
                        <a:rPr lang="en-US" sz="900" dirty="0"/>
                        <a:t>only when the vehicle is in fully automated mode and human input is not expected/required. </a:t>
                      </a:r>
                    </a:p>
                    <a:p>
                      <a:pPr marL="171450" indent="-171450" algn="l">
                        <a:spcAft>
                          <a:spcPts val="0"/>
                        </a:spcAft>
                        <a:buFont typeface="Arial" panose="020B0604020202020204" pitchFamily="34" charset="0"/>
                        <a:buChar char="•"/>
                      </a:pPr>
                      <a:r>
                        <a:rPr lang="en-US" sz="900" dirty="0"/>
                        <a:t>Switched OFF </a:t>
                      </a:r>
                      <a:r>
                        <a:rPr lang="en-US" sz="900" dirty="0">
                          <a:solidFill>
                            <a:schemeClr val="tx1"/>
                          </a:solidFill>
                        </a:rPr>
                        <a:t>automatically when the vehicle is not in fully automated mode.</a:t>
                      </a:r>
                    </a:p>
                    <a:p>
                      <a:pPr marL="171450" indent="-171450" algn="l">
                        <a:spcAft>
                          <a:spcPts val="0"/>
                        </a:spcAft>
                        <a:buFont typeface="Arial" panose="020B0604020202020204" pitchFamily="34" charset="0"/>
                        <a:buChar char="•"/>
                      </a:pPr>
                      <a:r>
                        <a:rPr lang="en-US" sz="900" dirty="0"/>
                        <a:t>Manual switching ON or </a:t>
                      </a:r>
                      <a:r>
                        <a:rPr lang="en-US" sz="900" dirty="0">
                          <a:solidFill>
                            <a:schemeClr val="tx1"/>
                          </a:solidFill>
                        </a:rPr>
                        <a:t>OFF </a:t>
                      </a:r>
                      <a:r>
                        <a:rPr lang="en-US" sz="900" dirty="0"/>
                        <a:t>prohibited.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dirty="0">
                          <a:solidFill>
                            <a:schemeClr val="tx1"/>
                          </a:solidFill>
                          <a:latin typeface="+mn-lt"/>
                          <a:ea typeface="+mn-ea"/>
                          <a:cs typeface="+mn-cs"/>
                        </a:rPr>
                        <a:t>It should be possible to disable the automatic switching ON and OFF of ADS marker lamp (GPS/software switch)</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900" kern="1200" dirty="0">
                          <a:solidFill>
                            <a:schemeClr val="tx1"/>
                          </a:solidFill>
                          <a:latin typeface="+mn-lt"/>
                          <a:ea typeface="+mn-ea"/>
                          <a:cs typeface="+mn-cs"/>
                        </a:rPr>
                        <a:t>[It must not be easily accessible by the vehicle operator]</a:t>
                      </a:r>
                    </a:p>
                    <a:p>
                      <a:pPr marL="171450" indent="-171450" algn="l">
                        <a:spcAft>
                          <a:spcPts val="0"/>
                        </a:spcAft>
                        <a:buFont typeface="Arial" panose="020B0604020202020204" pitchFamily="34" charset="0"/>
                        <a:buChar char="•"/>
                      </a:pPr>
                      <a:r>
                        <a:rPr lang="en-US" sz="900" kern="1200" dirty="0">
                          <a:solidFill>
                            <a:schemeClr val="tx1"/>
                          </a:solidFill>
                          <a:latin typeface="+mn-lt"/>
                          <a:ea typeface="+mn-ea"/>
                          <a:cs typeface="+mn-cs"/>
                        </a:rPr>
                        <a:t>Reciprocal incorporation allowed with DRL, front position lamps, side marker lamps, direction indicators, rear position lamps (only partial incorporation, remaining part of the rear position lamp shall comply with the requirements).</a:t>
                      </a:r>
                    </a:p>
                    <a:p>
                      <a:pPr marL="171450" indent="-171450" algn="l">
                        <a:spcAft>
                          <a:spcPts val="0"/>
                        </a:spcAft>
                        <a:buFont typeface="Arial" panose="020B0604020202020204" pitchFamily="34" charset="0"/>
                        <a:buChar char="•"/>
                      </a:pPr>
                      <a:r>
                        <a:rPr lang="en-US" sz="900" kern="1200" dirty="0">
                          <a:solidFill>
                            <a:schemeClr val="tx1"/>
                          </a:solidFill>
                          <a:latin typeface="+mn-lt"/>
                          <a:ea typeface="+mn-ea"/>
                          <a:cs typeface="+mn-cs"/>
                        </a:rPr>
                        <a:t>In the case of reciprocal incorporation with direction indicator, the ADS marker lamp should switch off when direction indicator is activated on the relevant side</a:t>
                      </a:r>
                    </a:p>
                    <a:p>
                      <a:pPr marL="171450" indent="-171450" algn="l">
                        <a:spcAft>
                          <a:spcPts val="0"/>
                        </a:spcAft>
                        <a:buFont typeface="Arial" panose="020B0604020202020204" pitchFamily="34" charset="0"/>
                        <a:buChar char="•"/>
                      </a:pPr>
                      <a:r>
                        <a:rPr lang="en-US" sz="900" kern="1200" dirty="0">
                          <a:solidFill>
                            <a:schemeClr val="tx1"/>
                          </a:solidFill>
                          <a:latin typeface="+mn-lt"/>
                          <a:ea typeface="+mn-ea"/>
                          <a:cs typeface="+mn-cs"/>
                        </a:rPr>
                        <a:t>In the case of grouped with front DI, similar requirements as UN R-48 par. 6.19.7.6. for front DI/DRL </a:t>
                      </a:r>
                      <a:r>
                        <a:rPr lang="en-US" sz="900" b="1" kern="1200" dirty="0" smtClean="0">
                          <a:solidFill>
                            <a:srgbClr val="00B050"/>
                          </a:solidFill>
                          <a:latin typeface="+mn-lt"/>
                          <a:ea typeface="+mn-ea"/>
                          <a:cs typeface="+mn-cs"/>
                        </a:rPr>
                        <a:t>((2) see page 3)</a:t>
                      </a:r>
                      <a:endParaRPr lang="en-US" sz="900" b="1" kern="1200" dirty="0">
                        <a:solidFill>
                          <a:srgbClr val="00B050"/>
                        </a:solidFill>
                        <a:latin typeface="+mn-lt"/>
                        <a:ea typeface="+mn-ea"/>
                        <a:cs typeface="+mn-cs"/>
                      </a:endParaRPr>
                    </a:p>
                    <a:p>
                      <a:pPr marL="171450" indent="-171450" algn="l">
                        <a:spcAft>
                          <a:spcPts val="0"/>
                        </a:spcAft>
                        <a:buFont typeface="Arial" panose="020B0604020202020204" pitchFamily="34" charset="0"/>
                        <a:buChar char="•"/>
                      </a:pPr>
                      <a:r>
                        <a:rPr lang="en-US" sz="900" kern="1200" dirty="0">
                          <a:solidFill>
                            <a:schemeClr val="tx1"/>
                          </a:solidFill>
                          <a:latin typeface="+mn-lt"/>
                          <a:ea typeface="+mn-ea"/>
                          <a:cs typeface="+mn-cs"/>
                        </a:rPr>
                        <a:t>[Shall not mask or otherwise interfere optically, physically or operationally with any one of the required lighting or light </a:t>
                      </a:r>
                      <a:r>
                        <a:rPr lang="en-US" sz="900" kern="1200" dirty="0" err="1">
                          <a:solidFill>
                            <a:schemeClr val="tx1"/>
                          </a:solidFill>
                          <a:latin typeface="+mn-lt"/>
                          <a:ea typeface="+mn-ea"/>
                          <a:cs typeface="+mn-cs"/>
                        </a:rPr>
                        <a:t>signalling</a:t>
                      </a:r>
                      <a:r>
                        <a:rPr lang="en-US" sz="900" kern="1200" dirty="0">
                          <a:solidFill>
                            <a:schemeClr val="tx1"/>
                          </a:solidFill>
                          <a:latin typeface="+mn-lt"/>
                          <a:ea typeface="+mn-ea"/>
                          <a:cs typeface="+mn-cs"/>
                        </a:rPr>
                        <a:t> functions]</a:t>
                      </a:r>
                    </a:p>
                  </a:txBody>
                  <a:tcPr marL="36000" marR="36000" marT="18000" marB="18000" anchor="ctr">
                    <a:solidFill>
                      <a:schemeClr val="bg1"/>
                    </a:solidFill>
                  </a:tcPr>
                </a:tc>
                <a:tc hMerge="1">
                  <a:txBody>
                    <a:bodyPr/>
                    <a:lstStyle/>
                    <a:p>
                      <a:endParaRPr lang="en-GB"/>
                    </a:p>
                  </a:txBody>
                  <a:tcPr/>
                </a:tc>
                <a:extLst>
                  <a:ext uri="{0D108BD9-81ED-4DB2-BD59-A6C34878D82A}">
                    <a16:rowId xmlns:a16="http://schemas.microsoft.com/office/drawing/2014/main" val="701261262"/>
                  </a:ext>
                </a:extLst>
              </a:tr>
              <a:tr h="425435">
                <a:tc>
                  <a:txBody>
                    <a:bodyPr/>
                    <a:lstStyle/>
                    <a:p>
                      <a:pPr algn="ctr"/>
                      <a:r>
                        <a:rPr lang="en-US" sz="900" b="1" dirty="0"/>
                        <a:t>Color</a:t>
                      </a:r>
                    </a:p>
                  </a:txBody>
                  <a:tcPr marL="36000" marR="36000" marT="18000" marB="18000" anchor="ctr">
                    <a:solidFill>
                      <a:schemeClr val="accent4">
                        <a:lumMod val="60000"/>
                        <a:lumOff val="40000"/>
                      </a:schemeClr>
                    </a:solidFill>
                  </a:tcPr>
                </a:tc>
                <a:tc>
                  <a:txBody>
                    <a:bodyPr/>
                    <a:lstStyle/>
                    <a:p>
                      <a:endParaRPr lang="en-US" sz="900" dirty="0"/>
                    </a:p>
                  </a:txBody>
                  <a:tcPr marL="36000" marR="36000" marT="18000" marB="18000" anchor="ctr">
                    <a:solidFill>
                      <a:schemeClr val="bg1"/>
                    </a:solidFill>
                  </a:tcPr>
                </a:tc>
                <a:tc gridSpan="2">
                  <a:txBody>
                    <a:bodyPr/>
                    <a:lstStyle/>
                    <a:p>
                      <a:pPr algn="ctr"/>
                      <a:r>
                        <a:rPr lang="en-US" sz="900" dirty="0"/>
                        <a:t>“blue-green” / “t</a:t>
                      </a:r>
                      <a:r>
                        <a:rPr lang="en-US" sz="900" kern="1200" dirty="0">
                          <a:solidFill>
                            <a:schemeClr val="tx1"/>
                          </a:solidFill>
                          <a:latin typeface="+mn-lt"/>
                          <a:ea typeface="+mn-ea"/>
                          <a:cs typeface="+mn-cs"/>
                        </a:rPr>
                        <a:t>urquoise”</a:t>
                      </a:r>
                      <a:endParaRPr lang="en-US" sz="900" dirty="0"/>
                    </a:p>
                    <a:p>
                      <a:pPr algn="ctr"/>
                      <a:r>
                        <a:rPr lang="en-US" sz="900" dirty="0"/>
                        <a:t>x=0.012, y=0.495; x=0.200, y=0.400; </a:t>
                      </a:r>
                    </a:p>
                    <a:p>
                      <a:pPr algn="ctr"/>
                      <a:r>
                        <a:rPr lang="en-US" sz="900" dirty="0"/>
                        <a:t>x=0.200, y=0.320; x=0.040, y=0.320.</a:t>
                      </a:r>
                    </a:p>
                  </a:txBody>
                  <a:tcPr marL="36000" marR="36000" marT="18000" marB="18000" anchor="ctr">
                    <a:solidFill>
                      <a:schemeClr val="bg1"/>
                    </a:solidFill>
                  </a:tcPr>
                </a:tc>
                <a:tc hMerge="1">
                  <a:txBody>
                    <a:bodyPr/>
                    <a:lstStyle/>
                    <a:p>
                      <a:endParaRPr lang="en-GB"/>
                    </a:p>
                  </a:txBody>
                  <a:tcPr/>
                </a:tc>
                <a:extLst>
                  <a:ext uri="{0D108BD9-81ED-4DB2-BD59-A6C34878D82A}">
                    <a16:rowId xmlns:a16="http://schemas.microsoft.com/office/drawing/2014/main" val="2098261761"/>
                  </a:ext>
                </a:extLst>
              </a:tr>
              <a:tr h="183755">
                <a:tc>
                  <a:txBody>
                    <a:bodyPr/>
                    <a:lstStyle/>
                    <a:p>
                      <a:pPr algn="ctr"/>
                      <a:r>
                        <a:rPr lang="en-US" sz="900" b="1" dirty="0" smtClean="0">
                          <a:solidFill>
                            <a:srgbClr val="00B050"/>
                          </a:solidFill>
                        </a:rPr>
                        <a:t>Symbols</a:t>
                      </a:r>
                      <a:endParaRPr lang="en-US" sz="900" b="1" dirty="0">
                        <a:solidFill>
                          <a:srgbClr val="00B050"/>
                        </a:solidFill>
                      </a:endParaRPr>
                    </a:p>
                  </a:txBody>
                  <a:tcPr marL="36000" marR="36000" marT="18000" marB="18000" anchor="ctr">
                    <a:solidFill>
                      <a:schemeClr val="accent4">
                        <a:lumMod val="60000"/>
                        <a:lumOff val="40000"/>
                      </a:schemeClr>
                    </a:solidFill>
                  </a:tcPr>
                </a:tc>
                <a:tc>
                  <a:txBody>
                    <a:bodyPr/>
                    <a:lstStyle/>
                    <a:p>
                      <a:endParaRPr lang="en-US" sz="900" b="1" dirty="0">
                        <a:solidFill>
                          <a:srgbClr val="00B050"/>
                        </a:solidFill>
                      </a:endParaRPr>
                    </a:p>
                  </a:txBody>
                  <a:tcPr marL="36000" marR="36000" marT="18000" marB="18000" anchor="ctr">
                    <a:solidFill>
                      <a:schemeClr val="bg1"/>
                    </a:solidFill>
                  </a:tcPr>
                </a:tc>
                <a:tc gridSpan="2">
                  <a:txBody>
                    <a:bodyPr/>
                    <a:lstStyle/>
                    <a:p>
                      <a:pPr algn="ctr"/>
                      <a:r>
                        <a:rPr lang="en-US" sz="900" b="1" dirty="0" smtClean="0">
                          <a:solidFill>
                            <a:srgbClr val="00B050"/>
                          </a:solidFill>
                        </a:rPr>
                        <a:t>AV1</a:t>
                      </a:r>
                      <a:r>
                        <a:rPr lang="en-US" sz="900" b="1" baseline="0" dirty="0" smtClean="0">
                          <a:solidFill>
                            <a:srgbClr val="00B050"/>
                          </a:solidFill>
                        </a:rPr>
                        <a:t> (front), AV2 (rear), AV3 (side)</a:t>
                      </a:r>
                      <a:endParaRPr lang="en-US" sz="900" b="1" dirty="0">
                        <a:solidFill>
                          <a:srgbClr val="00B050"/>
                        </a:solidFill>
                      </a:endParaRPr>
                    </a:p>
                  </a:txBody>
                  <a:tcPr marL="36000" marR="36000" marT="18000" marB="18000" anchor="ctr">
                    <a:solidFill>
                      <a:schemeClr val="bg1"/>
                    </a:solidFill>
                  </a:tcPr>
                </a:tc>
                <a:tc hMerge="1">
                  <a:txBody>
                    <a:bodyPr/>
                    <a:lstStyle/>
                    <a:p>
                      <a:endParaRPr lang="de-DE"/>
                    </a:p>
                  </a:txBody>
                  <a:tcPr/>
                </a:tc>
                <a:extLst>
                  <a:ext uri="{0D108BD9-81ED-4DB2-BD59-A6C34878D82A}">
                    <a16:rowId xmlns:a16="http://schemas.microsoft.com/office/drawing/2014/main" val="3841127289"/>
                  </a:ext>
                </a:extLst>
              </a:tr>
            </a:tbl>
          </a:graphicData>
        </a:graphic>
      </p:graphicFrame>
      <p:sp>
        <p:nvSpPr>
          <p:cNvPr id="10" name="CasellaDiTesto 5">
            <a:extLst>
              <a:ext uri="{FF2B5EF4-FFF2-40B4-BE49-F238E27FC236}">
                <a16:creationId xmlns:a16="http://schemas.microsoft.com/office/drawing/2014/main" id="{5E494473-F2CF-D42C-4585-3BA3C31D2581}"/>
              </a:ext>
            </a:extLst>
          </p:cNvPr>
          <p:cNvSpPr txBox="1"/>
          <p:nvPr/>
        </p:nvSpPr>
        <p:spPr>
          <a:xfrm>
            <a:off x="8932605" y="6391379"/>
            <a:ext cx="2966173" cy="338554"/>
          </a:xfrm>
          <a:prstGeom prst="rect">
            <a:avLst/>
          </a:prstGeom>
          <a:noFill/>
        </p:spPr>
        <p:txBody>
          <a:bodyPr wrap="square" rtlCol="0">
            <a:spAutoFit/>
          </a:bodyPr>
          <a:lstStyle/>
          <a:p>
            <a:pPr algn="r"/>
            <a:r>
              <a:rPr lang="en-GB" sz="1600" i="1" dirty="0" smtClean="0">
                <a:solidFill>
                  <a:schemeClr val="bg1"/>
                </a:solidFill>
              </a:rPr>
              <a:t>07-2025</a:t>
            </a:r>
            <a:endParaRPr lang="en-GB" sz="1600" i="1" dirty="0">
              <a:solidFill>
                <a:schemeClr val="bg1"/>
              </a:solidFill>
            </a:endParaRPr>
          </a:p>
        </p:txBody>
      </p:sp>
    </p:spTree>
    <p:extLst>
      <p:ext uri="{BB962C8B-B14F-4D97-AF65-F5344CB8AC3E}">
        <p14:creationId xmlns:p14="http://schemas.microsoft.com/office/powerpoint/2010/main" val="29884105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978FABA1-06EA-4E7A-ACC0-9CA09B0D9EBB}"/>
              </a:ext>
            </a:extLst>
          </p:cNvPr>
          <p:cNvSpPr txBox="1"/>
          <p:nvPr/>
        </p:nvSpPr>
        <p:spPr>
          <a:xfrm>
            <a:off x="685801" y="646610"/>
            <a:ext cx="11365028" cy="830997"/>
          </a:xfrm>
          <a:prstGeom prst="rect">
            <a:avLst/>
          </a:prstGeom>
          <a:noFill/>
        </p:spPr>
        <p:txBody>
          <a:bodyPr wrap="square" rtlCol="0">
            <a:spAutoFit/>
          </a:bodyPr>
          <a:lstStyle/>
          <a:p>
            <a:r>
              <a:rPr lang="en-US" sz="2400" b="1" dirty="0"/>
              <a:t>ADS Marker Lamp </a:t>
            </a:r>
          </a:p>
          <a:p>
            <a:r>
              <a:rPr lang="en-US" sz="2400" b="1" dirty="0"/>
              <a:t>Draft Regulation: ADS marker lamp </a:t>
            </a:r>
            <a:r>
              <a:rPr lang="en-US" sz="2400" b="1" dirty="0">
                <a:sym typeface="Wingdings" panose="05000000000000000000" pitchFamily="2" charset="2"/>
              </a:rPr>
              <a:t> Draft technical characteristics </a:t>
            </a:r>
            <a:r>
              <a:rPr lang="en-US" sz="2400" b="1" dirty="0" smtClean="0">
                <a:sym typeface="Wingdings" panose="05000000000000000000" pitchFamily="2" charset="2"/>
              </a:rPr>
              <a:t>(2/3)</a:t>
            </a:r>
            <a:endParaRPr lang="en-US" sz="2400" b="1" dirty="0"/>
          </a:p>
        </p:txBody>
      </p:sp>
      <p:sp>
        <p:nvSpPr>
          <p:cNvPr id="7" name="Foliennummernplatzhalter 1">
            <a:extLst>
              <a:ext uri="{FF2B5EF4-FFF2-40B4-BE49-F238E27FC236}">
                <a16:creationId xmlns:a16="http://schemas.microsoft.com/office/drawing/2014/main" id="{745ABBAE-E8EB-4145-93AE-D6369797A8CD}"/>
              </a:ext>
            </a:extLst>
          </p:cNvPr>
          <p:cNvSpPr>
            <a:spLocks noGrp="1"/>
          </p:cNvSpPr>
          <p:nvPr>
            <p:ph type="sldNum" sz="quarter" idx="12"/>
          </p:nvPr>
        </p:nvSpPr>
        <p:spPr>
          <a:xfrm>
            <a:off x="166022" y="6391379"/>
            <a:ext cx="404523" cy="365125"/>
          </a:xfrm>
        </p:spPr>
        <p:txBody>
          <a:bodyPr/>
          <a:lstStyle/>
          <a:p>
            <a:pPr algn="l"/>
            <a:fld id="{AAC85E57-7382-4485-9D14-0BD8FAB214FB}" type="slidenum">
              <a:rPr lang="de-DE" sz="1600" smtClean="0">
                <a:solidFill>
                  <a:schemeClr val="bg1"/>
                </a:solidFill>
              </a:rPr>
              <a:pPr algn="l"/>
              <a:t>2</a:t>
            </a:fld>
            <a:endParaRPr lang="de-DE" sz="1600" dirty="0">
              <a:solidFill>
                <a:schemeClr val="bg1"/>
              </a:solidFill>
            </a:endParaRPr>
          </a:p>
        </p:txBody>
      </p:sp>
      <p:sp>
        <p:nvSpPr>
          <p:cNvPr id="9" name="CasellaDiTesto 5">
            <a:extLst>
              <a:ext uri="{FF2B5EF4-FFF2-40B4-BE49-F238E27FC236}">
                <a16:creationId xmlns:a16="http://schemas.microsoft.com/office/drawing/2014/main" id="{5E494473-F2CF-D42C-4585-3BA3C31D2581}"/>
              </a:ext>
            </a:extLst>
          </p:cNvPr>
          <p:cNvSpPr txBox="1"/>
          <p:nvPr/>
        </p:nvSpPr>
        <p:spPr>
          <a:xfrm>
            <a:off x="8932605" y="6391379"/>
            <a:ext cx="2966173" cy="338554"/>
          </a:xfrm>
          <a:prstGeom prst="rect">
            <a:avLst/>
          </a:prstGeom>
          <a:noFill/>
        </p:spPr>
        <p:txBody>
          <a:bodyPr wrap="square" rtlCol="0">
            <a:spAutoFit/>
          </a:bodyPr>
          <a:lstStyle/>
          <a:p>
            <a:pPr algn="r"/>
            <a:r>
              <a:rPr lang="en-GB" sz="1600" i="1" dirty="0" smtClean="0">
                <a:solidFill>
                  <a:schemeClr val="bg1"/>
                </a:solidFill>
              </a:rPr>
              <a:t>07-2025</a:t>
            </a:r>
            <a:endParaRPr lang="en-GB" sz="1600" i="1" dirty="0">
              <a:solidFill>
                <a:schemeClr val="bg1"/>
              </a:solidFill>
            </a:endParaRPr>
          </a:p>
        </p:txBody>
      </p:sp>
      <p:sp>
        <p:nvSpPr>
          <p:cNvPr id="8" name="Textfeld 7">
            <a:extLst>
              <a:ext uri="{FF2B5EF4-FFF2-40B4-BE49-F238E27FC236}">
                <a16:creationId xmlns:a16="http://schemas.microsoft.com/office/drawing/2014/main" id="{978FABA1-06EA-4E7A-ACC0-9CA09B0D9EBB}"/>
              </a:ext>
            </a:extLst>
          </p:cNvPr>
          <p:cNvSpPr txBox="1"/>
          <p:nvPr/>
        </p:nvSpPr>
        <p:spPr>
          <a:xfrm>
            <a:off x="3815443" y="1669869"/>
            <a:ext cx="4561114" cy="369332"/>
          </a:xfrm>
          <a:prstGeom prst="rect">
            <a:avLst/>
          </a:prstGeom>
          <a:noFill/>
        </p:spPr>
        <p:txBody>
          <a:bodyPr wrap="square" rtlCol="0">
            <a:spAutoFit/>
          </a:bodyPr>
          <a:lstStyle/>
          <a:p>
            <a:pPr algn="ctr"/>
            <a:r>
              <a:rPr lang="en-US" b="1" u="sng" dirty="0" smtClean="0"/>
              <a:t>Light distribution (photometry grids)</a:t>
            </a:r>
            <a:endParaRPr lang="en-US" b="1" u="sng" dirty="0"/>
          </a:p>
        </p:txBody>
      </p:sp>
      <p:pic>
        <p:nvPicPr>
          <p:cNvPr id="2" name="Grafik 1"/>
          <p:cNvPicPr>
            <a:picLocks noChangeAspect="1"/>
          </p:cNvPicPr>
          <p:nvPr/>
        </p:nvPicPr>
        <p:blipFill>
          <a:blip r:embed="rId2"/>
          <a:stretch>
            <a:fillRect/>
          </a:stretch>
        </p:blipFill>
        <p:spPr>
          <a:xfrm>
            <a:off x="117699" y="2138771"/>
            <a:ext cx="5689122" cy="3661138"/>
          </a:xfrm>
          <a:prstGeom prst="rect">
            <a:avLst/>
          </a:prstGeom>
          <a:ln>
            <a:solidFill>
              <a:schemeClr val="tx1"/>
            </a:solidFill>
          </a:ln>
        </p:spPr>
      </p:pic>
      <p:sp>
        <p:nvSpPr>
          <p:cNvPr id="3" name="Rechteck 2"/>
          <p:cNvSpPr/>
          <p:nvPr/>
        </p:nvSpPr>
        <p:spPr>
          <a:xfrm>
            <a:off x="2090056" y="2351314"/>
            <a:ext cx="1497874" cy="182880"/>
          </a:xfrm>
          <a:prstGeom prst="rect">
            <a:avLst/>
          </a:prstGeom>
          <a:solidFill>
            <a:srgbClr val="33CCCC">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p:cNvSpPr/>
          <p:nvPr/>
        </p:nvSpPr>
        <p:spPr>
          <a:xfrm>
            <a:off x="3853544" y="2355663"/>
            <a:ext cx="1497874" cy="182880"/>
          </a:xfrm>
          <a:prstGeom prst="rect">
            <a:avLst/>
          </a:prstGeom>
          <a:solidFill>
            <a:srgbClr val="33CCCC">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Grafik 4"/>
          <p:cNvPicPr>
            <a:picLocks noChangeAspect="1"/>
          </p:cNvPicPr>
          <p:nvPr/>
        </p:nvPicPr>
        <p:blipFill>
          <a:blip r:embed="rId3"/>
          <a:stretch>
            <a:fillRect/>
          </a:stretch>
        </p:blipFill>
        <p:spPr>
          <a:xfrm>
            <a:off x="6003051" y="2132569"/>
            <a:ext cx="6020151" cy="3667339"/>
          </a:xfrm>
          <a:prstGeom prst="rect">
            <a:avLst/>
          </a:prstGeom>
          <a:ln>
            <a:solidFill>
              <a:schemeClr val="tx1"/>
            </a:solidFill>
          </a:ln>
        </p:spPr>
      </p:pic>
      <p:sp>
        <p:nvSpPr>
          <p:cNvPr id="11" name="Rechteck 10"/>
          <p:cNvSpPr/>
          <p:nvPr/>
        </p:nvSpPr>
        <p:spPr>
          <a:xfrm>
            <a:off x="8177357" y="2481939"/>
            <a:ext cx="1567533" cy="212224"/>
          </a:xfrm>
          <a:prstGeom prst="rect">
            <a:avLst/>
          </a:prstGeom>
          <a:solidFill>
            <a:srgbClr val="33CCCC">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41926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978FABA1-06EA-4E7A-ACC0-9CA09B0D9EBB}"/>
              </a:ext>
            </a:extLst>
          </p:cNvPr>
          <p:cNvSpPr txBox="1"/>
          <p:nvPr/>
        </p:nvSpPr>
        <p:spPr>
          <a:xfrm>
            <a:off x="685801" y="646610"/>
            <a:ext cx="11365028" cy="830997"/>
          </a:xfrm>
          <a:prstGeom prst="rect">
            <a:avLst/>
          </a:prstGeom>
          <a:noFill/>
        </p:spPr>
        <p:txBody>
          <a:bodyPr wrap="square" rtlCol="0">
            <a:spAutoFit/>
          </a:bodyPr>
          <a:lstStyle/>
          <a:p>
            <a:r>
              <a:rPr lang="en-US" sz="2400" b="1" dirty="0"/>
              <a:t>ADS Marker Lamp </a:t>
            </a:r>
          </a:p>
          <a:p>
            <a:r>
              <a:rPr lang="en-US" sz="2400" b="1" dirty="0"/>
              <a:t>Draft Regulation: ADS marker lamp </a:t>
            </a:r>
            <a:r>
              <a:rPr lang="en-US" sz="2400" b="1" dirty="0">
                <a:sym typeface="Wingdings" panose="05000000000000000000" pitchFamily="2" charset="2"/>
              </a:rPr>
              <a:t> Draft technical characteristics </a:t>
            </a:r>
            <a:r>
              <a:rPr lang="en-US" sz="2400" b="1" dirty="0" smtClean="0">
                <a:sym typeface="Wingdings" panose="05000000000000000000" pitchFamily="2" charset="2"/>
              </a:rPr>
              <a:t>(3/3)</a:t>
            </a:r>
            <a:endParaRPr lang="en-US" sz="2400" b="1" dirty="0"/>
          </a:p>
        </p:txBody>
      </p:sp>
      <p:sp>
        <p:nvSpPr>
          <p:cNvPr id="6" name="Google Shape;62;p7"/>
          <p:cNvSpPr txBox="1"/>
          <p:nvPr/>
        </p:nvSpPr>
        <p:spPr>
          <a:xfrm>
            <a:off x="418050" y="1562189"/>
            <a:ext cx="11355900" cy="3862282"/>
          </a:xfrm>
          <a:prstGeom prst="rect">
            <a:avLst/>
          </a:prstGeom>
          <a:solidFill>
            <a:schemeClr val="bg1"/>
          </a:solidFill>
          <a:ln>
            <a:noFill/>
          </a:ln>
        </p:spPr>
        <p:txBody>
          <a:bodyPr spcFirstLastPara="1" wrap="square" lIns="91425" tIns="91425" rIns="91425" bIns="91425" anchor="t" anchorCtr="0">
            <a:noAutofit/>
          </a:bodyPr>
          <a:lstStyle/>
          <a:p>
            <a:r>
              <a:rPr lang="en-US" sz="1200" b="1" dirty="0" smtClean="0">
                <a:solidFill>
                  <a:srgbClr val="00B050"/>
                </a:solidFill>
              </a:rPr>
              <a:t>(2) </a:t>
            </a:r>
            <a:r>
              <a:rPr lang="en-US" sz="1200" b="1" dirty="0" smtClean="0">
                <a:solidFill>
                  <a:srgbClr val="00B050"/>
                </a:solidFill>
              </a:rPr>
              <a:t>coming </a:t>
            </a:r>
            <a:r>
              <a:rPr lang="en-US" sz="1200" b="1" dirty="0">
                <a:solidFill>
                  <a:srgbClr val="00B050"/>
                </a:solidFill>
              </a:rPr>
              <a:t>from </a:t>
            </a:r>
            <a:r>
              <a:rPr lang="en-US" sz="1200" b="1" dirty="0" smtClean="0">
                <a:solidFill>
                  <a:srgbClr val="00B050"/>
                </a:solidFill>
              </a:rPr>
              <a:t>page 1:</a:t>
            </a:r>
            <a:endParaRPr lang="en-US" sz="1200" b="1" dirty="0">
              <a:solidFill>
                <a:srgbClr val="00B050"/>
              </a:solidFill>
            </a:endParaRPr>
          </a:p>
          <a:p>
            <a:r>
              <a:rPr lang="en-US" sz="1200" dirty="0"/>
              <a:t>Case of ADS-ML grouped but non reciprocally incorporated with front DI</a:t>
            </a:r>
          </a:p>
          <a:p>
            <a:endParaRPr lang="en-US" sz="1200" dirty="0"/>
          </a:p>
          <a:p>
            <a:r>
              <a:rPr lang="en-US" sz="1200" dirty="0"/>
              <a:t>Proposal of provision to be introduced in the new hybrid regulation ADS-ML, based on UN R-48 par. 6.19.7.6. for not reciprocally incorporated front DI &amp; DRL. </a:t>
            </a:r>
          </a:p>
          <a:p>
            <a:r>
              <a:rPr lang="en-US" sz="1200" dirty="0"/>
              <a:t>Chosen value 125cd is the night time maximum requirement of the Front ADS-ML </a:t>
            </a:r>
          </a:p>
          <a:p>
            <a:endParaRPr lang="en-US" sz="1200" dirty="0"/>
          </a:p>
          <a:p>
            <a:pPr marL="808038" indent="-808038">
              <a:spcAft>
                <a:spcPts val="600"/>
              </a:spcAft>
            </a:pPr>
            <a:r>
              <a:rPr lang="en-US" sz="1200" dirty="0"/>
              <a:t>X.X.X.	If a front direction-indicator lamp is not reciprocally incorporated with </a:t>
            </a:r>
            <a:r>
              <a:rPr lang="en-US" sz="1200" b="1" dirty="0">
                <a:solidFill>
                  <a:srgbClr val="0070C0"/>
                </a:solidFill>
              </a:rPr>
              <a:t>an ADS marker lamp </a:t>
            </a:r>
            <a:r>
              <a:rPr lang="en-US" sz="1200" dirty="0"/>
              <a:t>and the distance between the edges of the apparent surfaces in the direction of the reference axis of the front direction-indicator lamp and the </a:t>
            </a:r>
            <a:r>
              <a:rPr lang="en-US" sz="1200" b="1" dirty="0">
                <a:solidFill>
                  <a:srgbClr val="0070C0"/>
                </a:solidFill>
              </a:rPr>
              <a:t>ADS marker lamp </a:t>
            </a:r>
            <a:r>
              <a:rPr lang="en-US" sz="1200" dirty="0"/>
              <a:t>is </a:t>
            </a:r>
            <a:r>
              <a:rPr lang="en-US" sz="1200" b="1" dirty="0"/>
              <a:t>equal or less than 40 mm</a:t>
            </a:r>
            <a:r>
              <a:rPr lang="en-US" sz="1200" dirty="0"/>
              <a:t>, the electrical connections of the </a:t>
            </a:r>
            <a:r>
              <a:rPr lang="en-US" sz="1200" b="1" dirty="0">
                <a:solidFill>
                  <a:srgbClr val="0070C0"/>
                </a:solidFill>
              </a:rPr>
              <a:t>ADS marker lamp </a:t>
            </a:r>
            <a:r>
              <a:rPr lang="en-US" sz="1200" dirty="0"/>
              <a:t>shall be such that, either: </a:t>
            </a:r>
          </a:p>
          <a:p>
            <a:pPr marL="1079500" indent="-271463">
              <a:spcAft>
                <a:spcPts val="600"/>
              </a:spcAft>
            </a:pPr>
            <a:r>
              <a:rPr lang="en-US" sz="1200" dirty="0"/>
              <a:t>(a)	The </a:t>
            </a:r>
            <a:r>
              <a:rPr lang="en-US" sz="1200" b="1" dirty="0">
                <a:solidFill>
                  <a:srgbClr val="0070C0"/>
                </a:solidFill>
              </a:rPr>
              <a:t>ADS marker lamp </a:t>
            </a:r>
            <a:r>
              <a:rPr lang="en-US" sz="1200" dirty="0"/>
              <a:t>on the relevant side of the vehicle is switched OFF during the entire period (both ON and OFF cycle) of operation of the front direction-indicator lamp; or</a:t>
            </a:r>
          </a:p>
          <a:p>
            <a:pPr marL="1079500" indent="-271463">
              <a:spcAft>
                <a:spcPts val="600"/>
              </a:spcAft>
            </a:pPr>
            <a:r>
              <a:rPr lang="en-US" sz="1200" dirty="0"/>
              <a:t>(b)	The luminous intensity of the </a:t>
            </a:r>
            <a:r>
              <a:rPr lang="en-US" sz="1200" b="1" dirty="0">
                <a:solidFill>
                  <a:srgbClr val="0070C0"/>
                </a:solidFill>
              </a:rPr>
              <a:t>ADS marker lamp </a:t>
            </a:r>
            <a:r>
              <a:rPr lang="en-US" sz="1200" dirty="0"/>
              <a:t>on the relevant side of the vehicle is reduced during the entire period (both ON and OFF cycle) of operation of a front direction-indicator lamp, to attain not more than </a:t>
            </a:r>
            <a:r>
              <a:rPr lang="en-US" sz="1200" b="1" dirty="0">
                <a:solidFill>
                  <a:srgbClr val="0070C0"/>
                </a:solidFill>
              </a:rPr>
              <a:t>125 cd </a:t>
            </a:r>
            <a:r>
              <a:rPr lang="en-US" sz="1200" dirty="0"/>
              <a:t>within the angles of geometric visibility. The conformity to this requirement shall be verified at the time of the </a:t>
            </a:r>
            <a:r>
              <a:rPr lang="en-US" sz="1200" b="1" dirty="0">
                <a:solidFill>
                  <a:srgbClr val="0070C0"/>
                </a:solidFill>
              </a:rPr>
              <a:t>ADS marker lamp </a:t>
            </a:r>
            <a:r>
              <a:rPr lang="en-US" sz="1200" dirty="0"/>
              <a:t>type approval and indicated in the related communication form.</a:t>
            </a:r>
          </a:p>
          <a:p>
            <a:pPr marL="808038" indent="-808038">
              <a:spcAft>
                <a:spcPts val="600"/>
              </a:spcAft>
            </a:pPr>
            <a:r>
              <a:rPr lang="en-US" sz="1200" dirty="0"/>
              <a:t>	If the luminous intensity of the front direction-indicator lamp in HV is at least 50% higher than the luminous intensity of the </a:t>
            </a:r>
            <a:r>
              <a:rPr lang="en-US" sz="1200" b="1" dirty="0">
                <a:solidFill>
                  <a:srgbClr val="0070C0"/>
                </a:solidFill>
              </a:rPr>
              <a:t>ADS marker lamp </a:t>
            </a:r>
            <a:r>
              <a:rPr lang="en-US" sz="1200" dirty="0"/>
              <a:t>in HV, the </a:t>
            </a:r>
            <a:r>
              <a:rPr lang="en-US" sz="1200" b="1" dirty="0">
                <a:solidFill>
                  <a:srgbClr val="0070C0"/>
                </a:solidFill>
              </a:rPr>
              <a:t>ADS marker lamp </a:t>
            </a:r>
            <a:r>
              <a:rPr lang="en-US" sz="1200" dirty="0"/>
              <a:t>does not need to be switched OFF as required under (a) of this paragraph nor dimmed as required under (b) of this paragraph. In this case the applicant shall demonstrate compliance with a concise description or other means acceptable to the Type Approval Authority</a:t>
            </a:r>
            <a:r>
              <a:rPr lang="en-US" sz="1200" dirty="0" smtClean="0"/>
              <a:t>.</a:t>
            </a:r>
          </a:p>
          <a:p>
            <a:pPr marL="808038" indent="-808038">
              <a:spcAft>
                <a:spcPts val="600"/>
              </a:spcAft>
            </a:pPr>
            <a:endParaRPr lang="en-US" sz="1200" dirty="0"/>
          </a:p>
          <a:p>
            <a:pPr marL="808038" indent="-808038">
              <a:spcAft>
                <a:spcPts val="600"/>
              </a:spcAft>
            </a:pPr>
            <a:endParaRPr lang="en-US" sz="1200" dirty="0" smtClean="0"/>
          </a:p>
          <a:p>
            <a:pPr marL="808038" indent="-808038">
              <a:spcAft>
                <a:spcPts val="600"/>
              </a:spcAft>
            </a:pPr>
            <a:r>
              <a:rPr lang="en-US" sz="1200" b="1" u="sng" dirty="0" smtClean="0">
                <a:solidFill>
                  <a:srgbClr val="00B050"/>
                </a:solidFill>
              </a:rPr>
              <a:t>Remark</a:t>
            </a:r>
            <a:r>
              <a:rPr lang="en-US" sz="1200" b="1" dirty="0" smtClean="0">
                <a:solidFill>
                  <a:srgbClr val="00B050"/>
                </a:solidFill>
              </a:rPr>
              <a:t>: activation of ADS-ML in combination with Stop lamp (grouped, reciprocally incorporated, partially reciprocally incorporated) still to be drafted by GTB</a:t>
            </a:r>
            <a:endParaRPr lang="en-US" sz="1200" b="1" dirty="0">
              <a:solidFill>
                <a:srgbClr val="00B050"/>
              </a:solidFill>
            </a:endParaRPr>
          </a:p>
          <a:p>
            <a:pPr marL="808038" indent="-808038">
              <a:spcAft>
                <a:spcPts val="600"/>
              </a:spcAft>
            </a:pPr>
            <a:endParaRPr lang="en-US" sz="1200" dirty="0"/>
          </a:p>
          <a:p>
            <a:pPr marL="808038" indent="-808038">
              <a:spcAft>
                <a:spcPts val="600"/>
              </a:spcAft>
            </a:pPr>
            <a:endParaRPr lang="en-US" sz="1200" dirty="0"/>
          </a:p>
          <a:p>
            <a:pPr marL="808038" indent="-808038"/>
            <a:endParaRPr lang="en-US" sz="1200" dirty="0"/>
          </a:p>
          <a:p>
            <a:endParaRPr lang="en-US" sz="1200" dirty="0"/>
          </a:p>
          <a:p>
            <a:endParaRPr lang="en-GB" sz="1200" b="1" dirty="0"/>
          </a:p>
        </p:txBody>
      </p:sp>
      <p:sp>
        <p:nvSpPr>
          <p:cNvPr id="7" name="Foliennummernplatzhalter 1">
            <a:extLst>
              <a:ext uri="{FF2B5EF4-FFF2-40B4-BE49-F238E27FC236}">
                <a16:creationId xmlns:a16="http://schemas.microsoft.com/office/drawing/2014/main" id="{745ABBAE-E8EB-4145-93AE-D6369797A8CD}"/>
              </a:ext>
            </a:extLst>
          </p:cNvPr>
          <p:cNvSpPr>
            <a:spLocks noGrp="1"/>
          </p:cNvSpPr>
          <p:nvPr>
            <p:ph type="sldNum" sz="quarter" idx="12"/>
          </p:nvPr>
        </p:nvSpPr>
        <p:spPr>
          <a:xfrm>
            <a:off x="166022" y="6391379"/>
            <a:ext cx="404523" cy="365125"/>
          </a:xfrm>
        </p:spPr>
        <p:txBody>
          <a:bodyPr/>
          <a:lstStyle/>
          <a:p>
            <a:pPr algn="l"/>
            <a:fld id="{AAC85E57-7382-4485-9D14-0BD8FAB214FB}" type="slidenum">
              <a:rPr lang="de-DE" sz="1600" smtClean="0">
                <a:solidFill>
                  <a:schemeClr val="bg1"/>
                </a:solidFill>
              </a:rPr>
              <a:pPr algn="l"/>
              <a:t>3</a:t>
            </a:fld>
            <a:endParaRPr lang="de-DE" sz="1600" dirty="0">
              <a:solidFill>
                <a:schemeClr val="bg1"/>
              </a:solidFill>
            </a:endParaRPr>
          </a:p>
        </p:txBody>
      </p:sp>
      <p:sp>
        <p:nvSpPr>
          <p:cNvPr id="9" name="CasellaDiTesto 5">
            <a:extLst>
              <a:ext uri="{FF2B5EF4-FFF2-40B4-BE49-F238E27FC236}">
                <a16:creationId xmlns:a16="http://schemas.microsoft.com/office/drawing/2014/main" id="{5E494473-F2CF-D42C-4585-3BA3C31D2581}"/>
              </a:ext>
            </a:extLst>
          </p:cNvPr>
          <p:cNvSpPr txBox="1"/>
          <p:nvPr/>
        </p:nvSpPr>
        <p:spPr>
          <a:xfrm>
            <a:off x="8932605" y="6391379"/>
            <a:ext cx="2966173" cy="338554"/>
          </a:xfrm>
          <a:prstGeom prst="rect">
            <a:avLst/>
          </a:prstGeom>
          <a:noFill/>
        </p:spPr>
        <p:txBody>
          <a:bodyPr wrap="square" rtlCol="0">
            <a:spAutoFit/>
          </a:bodyPr>
          <a:lstStyle/>
          <a:p>
            <a:pPr algn="r"/>
            <a:r>
              <a:rPr lang="en-GB" sz="1600" i="1" dirty="0" smtClean="0">
                <a:solidFill>
                  <a:schemeClr val="bg1"/>
                </a:solidFill>
              </a:rPr>
              <a:t>07-2025</a:t>
            </a:r>
            <a:endParaRPr lang="en-GB" sz="1600" i="1" dirty="0">
              <a:solidFill>
                <a:schemeClr val="bg1"/>
              </a:solidFill>
            </a:endParaRPr>
          </a:p>
        </p:txBody>
      </p:sp>
    </p:spTree>
    <p:extLst>
      <p:ext uri="{BB962C8B-B14F-4D97-AF65-F5344CB8AC3E}">
        <p14:creationId xmlns:p14="http://schemas.microsoft.com/office/powerpoint/2010/main" val="2642960548"/>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TB Presentation.potx" id="{41C6BDE2-2956-479F-9A3D-A8BA3D5C5A5E}" vid="{216C8B9B-96A5-4780-95F4-C21CE9216F4E}"/>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cccb6d4-dbe5-46d2-b4d3-5733603d8cc6">
      <Terms xmlns="http://schemas.microsoft.com/office/infopath/2007/PartnerControls"/>
    </lcf76f155ced4ddcb4097134ff3c332f>
    <TaxCatchAll xmlns="985ec44e-1bab-4c0b-9df0-6ba128686fc9"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B8422D08C252547BB1CFA7F78E2CB83" ma:contentTypeVersion="19" ma:contentTypeDescription="Create a new document." ma:contentTypeScope="" ma:versionID="957983f112ff70deb4ba3514eaba81b6">
  <xsd:schema xmlns:xsd="http://www.w3.org/2001/XMLSchema" xmlns:xs="http://www.w3.org/2001/XMLSchema" xmlns:p="http://schemas.microsoft.com/office/2006/metadata/properties" xmlns:ns2="4b4a1c0d-4a69-4996-a84a-fc699b9f49de" xmlns:ns3="acccb6d4-dbe5-46d2-b4d3-5733603d8cc6" xmlns:ns4="985ec44e-1bab-4c0b-9df0-6ba128686fc9" targetNamespace="http://schemas.microsoft.com/office/2006/metadata/properties" ma:root="true" ma:fieldsID="226e8c697896011a9f0e61e90df53f9c" ns2:_="" ns3:_="" ns4:_="">
    <xsd:import namespace="4b4a1c0d-4a69-4996-a84a-fc699b9f49de"/>
    <xsd:import namespace="acccb6d4-dbe5-46d2-b4d3-5733603d8cc6"/>
    <xsd:import namespace="985ec44e-1bab-4c0b-9df0-6ba128686fc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LengthInSeconds" minOccurs="0"/>
                <xsd:element ref="ns3:lcf76f155ced4ddcb4097134ff3c332f" minOccurs="0"/>
                <xsd:element ref="ns4:TaxCatchAll" minOccurs="0"/>
                <xsd:element ref="ns3:MediaServiceObjectDetectorVersions" minOccurs="0"/>
                <xsd:element ref="ns3: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b4a1c0d-4a69-4996-a84a-fc699b9f49de"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cccb6d4-dbe5-46d2-b4d3-5733603d8cc6"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78175662-8596-484a-92c7-351d01561e22"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85ec44e-1bab-4c0b-9df0-6ba128686fc9"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2cb41a6-c265-4598-b948-df01c7e084ec}" ma:internalName="TaxCatchAll" ma:showField="CatchAllData" ma:web="4b4a1c0d-4a69-4996-a84a-fc699b9f49d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9CADEAF-2418-4373-8B3C-825FBE6C0191}">
  <ds:schemaRefs>
    <ds:schemaRef ds:uri="http://purl.org/dc/terms/"/>
    <ds:schemaRef ds:uri="http://schemas.microsoft.com/office/2006/documentManagement/types"/>
    <ds:schemaRef ds:uri="http://purl.org/dc/elements/1.1/"/>
    <ds:schemaRef ds:uri="http://schemas.microsoft.com/office/2006/metadata/properties"/>
    <ds:schemaRef ds:uri="985ec44e-1bab-4c0b-9df0-6ba128686fc9"/>
    <ds:schemaRef ds:uri="http://schemas.openxmlformats.org/package/2006/metadata/core-properties"/>
    <ds:schemaRef ds:uri="4b4a1c0d-4a69-4996-a84a-fc699b9f49de"/>
    <ds:schemaRef ds:uri="http://schemas.microsoft.com/office/infopath/2007/PartnerControls"/>
    <ds:schemaRef ds:uri="acccb6d4-dbe5-46d2-b4d3-5733603d8cc6"/>
    <ds:schemaRef ds:uri="http://www.w3.org/XML/1998/namespace"/>
    <ds:schemaRef ds:uri="http://purl.org/dc/dcmitype/"/>
  </ds:schemaRefs>
</ds:datastoreItem>
</file>

<file path=customXml/itemProps2.xml><?xml version="1.0" encoding="utf-8"?>
<ds:datastoreItem xmlns:ds="http://schemas.openxmlformats.org/officeDocument/2006/customXml" ds:itemID="{AD3C950D-B2B3-4B41-9558-3DEFC93F397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b4a1c0d-4a69-4996-a84a-fc699b9f49de"/>
    <ds:schemaRef ds:uri="acccb6d4-dbe5-46d2-b4d3-5733603d8cc6"/>
    <ds:schemaRef ds:uri="985ec44e-1bab-4c0b-9df0-6ba128686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ECE0FEE-6D53-4650-B4CC-C61664B92E71}">
  <ds:schemaRefs>
    <ds:schemaRef ds:uri="http://schemas.microsoft.com/sharepoint/v3/contenttype/forms"/>
  </ds:schemaRefs>
</ds:datastoreItem>
</file>

<file path=docMetadata/LabelInfo.xml><?xml version="1.0" encoding="utf-8"?>
<clbl:labelList xmlns:clbl="http://schemas.microsoft.com/office/2020/mipLabelMetadata">
  <clbl:label id="{0f9e35db-544f-4f60-bdcc-5ea416e6dc70}" enabled="0" method="" siteId="{0f9e35db-544f-4f60-bdcc-5ea416e6dc70}" removed="1"/>
  <clbl:label id="{ecd8a103-d543-4248-b674-6a73234556fa}" enabled="1" method="Privileged" siteId="{5047bca2-da88-442e-a09a-d9b8af692adc}" removed="0"/>
</clbl:labelList>
</file>

<file path=docProps/app.xml><?xml version="1.0" encoding="utf-8"?>
<Properties xmlns="http://schemas.openxmlformats.org/officeDocument/2006/extended-properties" xmlns:vt="http://schemas.openxmlformats.org/officeDocument/2006/docPropsVTypes">
  <Template/>
  <TotalTime>0</TotalTime>
  <Words>949</Words>
  <Application>Microsoft Office PowerPoint</Application>
  <PresentationFormat>Breitbild</PresentationFormat>
  <Paragraphs>89</Paragraphs>
  <Slides>3</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3</vt:i4>
      </vt:variant>
    </vt:vector>
  </HeadingPairs>
  <TitlesOfParts>
    <vt:vector size="8" baseType="lpstr">
      <vt:lpstr>Arial</vt:lpstr>
      <vt:lpstr>Calibri</vt:lpstr>
      <vt:lpstr>Calibri Light</vt:lpstr>
      <vt:lpstr>Wingdings</vt:lpstr>
      <vt:lpstr>Tema di Office</vt:lpstr>
      <vt:lpstr>PowerPoint-Präsentation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AVSR-26-03 - ADS-ML - draft technical characteristics</dc:title>
  <dc:creator>GTB WG SL</dc:creator>
  <cp:lastModifiedBy>Ana-Isabel MUNOZ</cp:lastModifiedBy>
  <cp:revision>207</cp:revision>
  <dcterms:created xsi:type="dcterms:W3CDTF">2020-02-13T10:33:39Z</dcterms:created>
  <dcterms:modified xsi:type="dcterms:W3CDTF">2025-07-25T07:37:37Z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1e6743f2-12c7-4edd-9d1f-c7648963e091_Enabled">
    <vt:lpwstr>true</vt:lpwstr>
  </property>
  <property fmtid="{D5CDD505-2E9C-101B-9397-08002B2CF9AE}" pid="3" name="MSIP_Label_1e6743f2-12c7-4edd-9d1f-c7648963e091_SetDate">
    <vt:lpwstr>2022-09-29T13:22:54Z</vt:lpwstr>
  </property>
  <property fmtid="{D5CDD505-2E9C-101B-9397-08002B2CF9AE}" pid="4" name="MSIP_Label_1e6743f2-12c7-4edd-9d1f-c7648963e091_Method">
    <vt:lpwstr>Privileged</vt:lpwstr>
  </property>
  <property fmtid="{D5CDD505-2E9C-101B-9397-08002B2CF9AE}" pid="5" name="MSIP_Label_1e6743f2-12c7-4edd-9d1f-c7648963e091_Name">
    <vt:lpwstr>Internal Usage (no visual markings)</vt:lpwstr>
  </property>
  <property fmtid="{D5CDD505-2E9C-101B-9397-08002B2CF9AE}" pid="6" name="MSIP_Label_1e6743f2-12c7-4edd-9d1f-c7648963e091_SiteId">
    <vt:lpwstr>2d5eb7e2-d3ee-4bf5-bc62-79d5ae9cd9e1</vt:lpwstr>
  </property>
  <property fmtid="{D5CDD505-2E9C-101B-9397-08002B2CF9AE}" pid="7" name="MSIP_Label_1e6743f2-12c7-4edd-9d1f-c7648963e091_ActionId">
    <vt:lpwstr>8005f573-ad37-4a92-b299-ac600b8f9ac9</vt:lpwstr>
  </property>
  <property fmtid="{D5CDD505-2E9C-101B-9397-08002B2CF9AE}" pid="8" name="MSIP_Label_1e6743f2-12c7-4edd-9d1f-c7648963e091_ContentBits">
    <vt:lpwstr>0</vt:lpwstr>
  </property>
  <property fmtid="{D5CDD505-2E9C-101B-9397-08002B2CF9AE}" pid="9" name="MediaServiceImageTags">
    <vt:lpwstr/>
  </property>
  <property fmtid="{D5CDD505-2E9C-101B-9397-08002B2CF9AE}" pid="10" name="ContentTypeId">
    <vt:lpwstr>0x010100A251C6467B19EC4B8511680A335C6C79</vt:lpwstr>
  </property>
  <property fmtid="{D5CDD505-2E9C-101B-9397-08002B2CF9AE}" pid="11" name="RevIMBCS">
    <vt:lpwstr>1;#0.1 Initial category|0239cc7a-0c96-48a8-9e0e-a383e362571c</vt:lpwstr>
  </property>
  <property fmtid="{D5CDD505-2E9C-101B-9397-08002B2CF9AE}" pid="12" name="LegalHoldTag">
    <vt:lpwstr/>
  </property>
  <property fmtid="{D5CDD505-2E9C-101B-9397-08002B2CF9AE}" pid="13" name="MSIP_Label_b1c9b508-7c6e-42bd-bedf-808292653d6c_Enabled">
    <vt:lpwstr>true</vt:lpwstr>
  </property>
  <property fmtid="{D5CDD505-2E9C-101B-9397-08002B2CF9AE}" pid="14" name="MSIP_Label_b1c9b508-7c6e-42bd-bedf-808292653d6c_SetDate">
    <vt:lpwstr>2024-01-19T09:50:10Z</vt:lpwstr>
  </property>
  <property fmtid="{D5CDD505-2E9C-101B-9397-08002B2CF9AE}" pid="15" name="MSIP_Label_b1c9b508-7c6e-42bd-bedf-808292653d6c_Method">
    <vt:lpwstr>Standard</vt:lpwstr>
  </property>
  <property fmtid="{D5CDD505-2E9C-101B-9397-08002B2CF9AE}" pid="16" name="MSIP_Label_b1c9b508-7c6e-42bd-bedf-808292653d6c_Name">
    <vt:lpwstr>b1c9b508-7c6e-42bd-bedf-808292653d6c</vt:lpwstr>
  </property>
  <property fmtid="{D5CDD505-2E9C-101B-9397-08002B2CF9AE}" pid="17" name="MSIP_Label_b1c9b508-7c6e-42bd-bedf-808292653d6c_SiteId">
    <vt:lpwstr>2882be50-2012-4d88-ac86-544124e120c8</vt:lpwstr>
  </property>
  <property fmtid="{D5CDD505-2E9C-101B-9397-08002B2CF9AE}" pid="18" name="MSIP_Label_b1c9b508-7c6e-42bd-bedf-808292653d6c_ActionId">
    <vt:lpwstr>56d6d82f-288c-4cf0-a09c-c490e24f5caa</vt:lpwstr>
  </property>
  <property fmtid="{D5CDD505-2E9C-101B-9397-08002B2CF9AE}" pid="19" name="MSIP_Label_b1c9b508-7c6e-42bd-bedf-808292653d6c_ContentBits">
    <vt:lpwstr>3</vt:lpwstr>
  </property>
  <property fmtid="{D5CDD505-2E9C-101B-9397-08002B2CF9AE}" pid="20" name="ClassificationContentMarkingFooterText">
    <vt:lpwstr>5acXjzUk</vt:lpwstr>
  </property>
  <property fmtid="{D5CDD505-2E9C-101B-9397-08002B2CF9AE}" pid="21" name="ClassificationContentMarkingHeaderLocations">
    <vt:lpwstr>Tema di Office:5</vt:lpwstr>
  </property>
  <property fmtid="{D5CDD505-2E9C-101B-9397-08002B2CF9AE}" pid="22" name="ClassificationContentMarkingHeaderText">
    <vt:lpwstr>INTERNAL &amp; PARTNERS</vt:lpwstr>
  </property>
  <property fmtid="{D5CDD505-2E9C-101B-9397-08002B2CF9AE}" pid="23" name="gba66df640194346a5267c50f24d4797">
    <vt:lpwstr/>
  </property>
  <property fmtid="{D5CDD505-2E9C-101B-9397-08002B2CF9AE}" pid="24" name="Office_x0020_of_x0020_Origin">
    <vt:lpwstr/>
  </property>
</Properties>
</file>