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630" r:id="rId5"/>
    <p:sldId id="625" r:id="rId6"/>
    <p:sldId id="631" r:id="rId7"/>
  </p:sldIdLst>
  <p:sldSz cx="12192000" cy="6858000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37" autoAdjust="0"/>
    <p:restoredTop sz="94643"/>
  </p:normalViewPr>
  <p:slideViewPr>
    <p:cSldViewPr snapToGrid="0">
      <p:cViewPr varScale="1">
        <p:scale>
          <a:sx n="57" d="100"/>
          <a:sy n="57" d="100"/>
        </p:scale>
        <p:origin x="12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D58F1-A51A-4C99-831C-1F0425AB9C55}" type="datetimeFigureOut">
              <a:rPr lang="ru-RU" smtClean="0"/>
              <a:t>29.07.2025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B8C945-2BC2-46A8-8D7F-F588777C69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002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B8C945-2BC2-46A8-8D7F-F588777C693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212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E517F2-B761-56C7-D1F7-E53C35ED46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88024C6-40F4-C12F-53BE-429CB7E33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886AF9-8B54-71FA-1F8D-909AC443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C435-4705-437A-96B2-A4AE1F21ADEC}" type="datetimeFigureOut">
              <a:rPr lang="ru-RU" smtClean="0"/>
              <a:t>29.07.2025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8D3F0D-B3C0-C2F4-8559-836AF4D33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EA8A92-2BAE-C400-41E5-FBF3F2F72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035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5C30CC-D489-4CC4-22CD-2B6A231EE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09FEBDD-ACE5-7317-2216-B8A884457B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555FF5-30F6-733F-90A0-760C82FA0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C435-4705-437A-96B2-A4AE1F21ADEC}" type="datetimeFigureOut">
              <a:rPr lang="ru-RU" smtClean="0"/>
              <a:t>29.07.2025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B1DC651-6082-68E8-203A-601A6B21F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8EA817-B425-78F3-4C56-333BFA8EE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903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2707732-5F0B-458B-C99B-5E6792D557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E3E6177-1F5E-214B-4863-5C55164F98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79406D-17E4-9E4B-CF86-D7D1FAE0D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C435-4705-437A-96B2-A4AE1F21ADEC}" type="datetimeFigureOut">
              <a:rPr lang="ru-RU" smtClean="0"/>
              <a:t>29.07.2025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1E0182-9F9D-D621-92FE-A4F50E1DB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7C5A8F-9903-B59B-1C21-FF20E9DDC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1592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825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4F89FD-E8F5-14B1-AB53-D65BF8ACA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75CE5F-EEC8-5C29-9944-6356DD4876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A884B2-EB89-B176-14BB-E3EA02AD0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C435-4705-437A-96B2-A4AE1F21ADEC}" type="datetimeFigureOut">
              <a:rPr lang="ru-RU" smtClean="0"/>
              <a:t>29.07.2025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B604AE-DCDC-A17A-609C-FBF57F330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7B300B-5B2E-6CB6-C8CA-7AF415144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995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7C98C1-C12D-5DFD-F464-DBB0A9FEF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87FDD63-D84B-3D2E-CF7A-5793DB6126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CB0DDC-608E-1D57-EDA5-6842820F9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C435-4705-437A-96B2-A4AE1F21ADEC}" type="datetimeFigureOut">
              <a:rPr lang="ru-RU" smtClean="0"/>
              <a:t>29.07.2025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E02C3A-5D98-D459-6B55-5C6C0C943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C8757E-5C80-AD98-A7BC-E97AF8A2F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934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678964-28D0-736E-0D8F-D0F9BC5DA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E3BBB1-AD4A-3235-7DB2-CA02FCA6F9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D3074A5-B92E-B137-E7CD-8671D0AC5B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8C7BAC-C088-DB37-525B-38CAD2A0B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C435-4705-437A-96B2-A4AE1F21ADEC}" type="datetimeFigureOut">
              <a:rPr lang="ru-RU" smtClean="0"/>
              <a:t>29.07.2025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C6162C3-0201-9BDC-174F-1444B1148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E743738-0D11-48C5-05E4-4865BD6E8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491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529FB1-4DCE-1D2C-E4C3-64466AB8A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98BA470-A303-37BD-46FF-3162F0E6D2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F2BA335-4B09-3AFB-479B-3A938A0C14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12BC2E8-F571-D60C-51D3-5FECFE9A57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C0C4E28-FE41-A65D-9FE1-012D8402FB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1E2C2D8-CA8D-FBD6-187A-E845FF398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C435-4705-437A-96B2-A4AE1F21ADEC}" type="datetimeFigureOut">
              <a:rPr lang="ru-RU" smtClean="0"/>
              <a:t>29.07.2025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F2F0FBB-E4BB-9D92-FB1A-0C0209509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13AC171-E13F-EFD9-E645-259198554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879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2783CA-789A-53D9-F94B-A40A9037D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761AEFD-3310-F56A-3A82-A47765ADA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C435-4705-437A-96B2-A4AE1F21ADEC}" type="datetimeFigureOut">
              <a:rPr lang="ru-RU" smtClean="0"/>
              <a:t>29.07.2025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095402B-4CAF-B5A3-21D3-8618B574D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B566A66-C18E-A040-DD1E-A4076A129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152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F10627D-4ED2-A78F-C648-49F2F789A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C435-4705-437A-96B2-A4AE1F21ADEC}" type="datetimeFigureOut">
              <a:rPr lang="ru-RU" smtClean="0"/>
              <a:t>29.07.2025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A1C3C13-CC2D-F5A4-2379-C49E6B54A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185C2D8-61F4-923C-C7E4-02F2F23E0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798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39946E-51B7-FAC9-F5F2-EAEB88A91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900BED-94B9-4EF0-BD2B-507345207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CC3F57A-FEA0-D40A-0A06-1DA321976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0D07D3-BD07-4C5C-C729-23E148CC9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C435-4705-437A-96B2-A4AE1F21ADEC}" type="datetimeFigureOut">
              <a:rPr lang="ru-RU" smtClean="0"/>
              <a:t>29.07.2025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E1BBCF4-8BE8-5941-46A0-364CA7454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F2112E5-0CFC-5753-79B3-AE1B13A8F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016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D01B51-A4B1-51AC-F240-D87F31677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1F1DC64-85CE-181F-0D86-E7757810A2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31D4DE8-EF3F-0525-63FC-650FD839E0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A43F77F-4C9E-44A8-529D-9E55FC6BF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C435-4705-437A-96B2-A4AE1F21ADEC}" type="datetimeFigureOut">
              <a:rPr lang="ru-RU" smtClean="0"/>
              <a:t>29.07.2025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BFA696C-9788-168E-9AA5-EFCD353E0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23B8F6-DAC5-4916-B3D5-91BAA48A1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018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F03E8D-26E0-16C9-9584-28689AEB1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AA00B57-DA76-AA2C-5276-F48B49B907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D6E582-6B9A-4660-BFA4-4ADFC4B9BF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FC435-4705-437A-96B2-A4AE1F21ADEC}" type="datetimeFigureOut">
              <a:rPr lang="ru-RU" smtClean="0"/>
              <a:t>29.07.2025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E49733-CBF9-AADC-90FA-46789AA25C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7B61E7-32B9-FEB1-B000-9728681D27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90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A9C631-F9A3-9945-0AFC-CF32F6AA3B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FA3B378-4C14-AF12-F968-DFE7978A2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916" y="1769632"/>
            <a:ext cx="10809303" cy="3729206"/>
          </a:xfrm>
        </p:spPr>
        <p:txBody>
          <a:bodyPr>
            <a:normAutofit/>
          </a:bodyPr>
          <a:lstStyle/>
          <a:p>
            <a:r>
              <a:rPr lang="en-US" dirty="0"/>
              <a:t>SIM on highway, </a:t>
            </a:r>
            <a:r>
              <a:rPr lang="en-US" dirty="0" err="1"/>
              <a:t>wHOR</a:t>
            </a:r>
            <a:r>
              <a:rPr lang="en-US" dirty="0"/>
              <a:t> (EC, Industry)</a:t>
            </a:r>
            <a:endParaRPr lang="ru-RU" dirty="0"/>
          </a:p>
          <a:p>
            <a:r>
              <a:rPr lang="en-US" sz="2800" kern="1200" dirty="0">
                <a:effectLst/>
                <a:latin typeface="+mn-lt"/>
                <a:ea typeface="+mn-ea"/>
                <a:cs typeface="+mn-cs"/>
              </a:rPr>
              <a:t>SIM in urban environment, hands-on (EC, Industry)</a:t>
            </a:r>
          </a:p>
          <a:p>
            <a:r>
              <a:rPr lang="en-US" dirty="0"/>
              <a:t>SIM in other domains (e.g., roundabouts), hands-on (Industry)</a:t>
            </a:r>
          </a:p>
          <a:p>
            <a:r>
              <a:rPr lang="en-US" dirty="0"/>
              <a:t>SIM on highway-like roads (e.g., bicycles allowed), </a:t>
            </a:r>
            <a:r>
              <a:rPr lang="en-US" dirty="0" err="1"/>
              <a:t>wHOR</a:t>
            </a:r>
            <a:r>
              <a:rPr lang="en-US" dirty="0"/>
              <a:t> (Industry)</a:t>
            </a:r>
          </a:p>
          <a:p>
            <a:r>
              <a:rPr lang="en-US" dirty="0"/>
              <a:t>DCAS operation in closed parking areas at low speed (Industry)</a:t>
            </a:r>
          </a:p>
          <a:p>
            <a:r>
              <a:rPr lang="en-US" dirty="0"/>
              <a:t>Expanding lane change requirements for more natural driving experience (Industry)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35EF607-D79C-1D2B-BC34-E6BB05F2B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5717C-9100-4B67-BBBE-0E8CFF0344F7}" type="slidenum">
              <a:rPr lang="ru-RU" smtClean="0"/>
              <a:t>1</a:t>
            </a:fld>
            <a:endParaRPr lang="ru-RU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75C0E1F5-3BF6-13E2-FDB9-46B0B0A50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916" y="753368"/>
            <a:ext cx="11275142" cy="482139"/>
          </a:xfrm>
        </p:spPr>
        <p:txBody>
          <a:bodyPr>
            <a:noAutofit/>
          </a:bodyPr>
          <a:lstStyle/>
          <a:p>
            <a:r>
              <a:rPr lang="en-US" sz="4000" dirty="0"/>
              <a:t>Prioritized Items for Phase 3 of DCAS UN Regulation</a:t>
            </a:r>
            <a:endParaRPr lang="ru-RU" sz="4000" dirty="0"/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B2378295-236F-19E8-DF75-227EA787C7C9}"/>
              </a:ext>
            </a:extLst>
          </p:cNvPr>
          <p:cNvSpPr txBox="1">
            <a:spLocks/>
          </p:cNvSpPr>
          <p:nvPr/>
        </p:nvSpPr>
        <p:spPr>
          <a:xfrm>
            <a:off x="536716" y="157636"/>
            <a:ext cx="11350483" cy="3048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/>
              <a:t>TF on ADAS</a:t>
            </a:r>
            <a:r>
              <a:rPr lang="ru-RU" sz="1800" dirty="0"/>
              <a:t> </a:t>
            </a:r>
            <a:r>
              <a:rPr lang="en-US" sz="1800" dirty="0"/>
              <a:t>leadership									ADAS-40-08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782764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Ellipse 11">
            <a:extLst>
              <a:ext uri="{FF2B5EF4-FFF2-40B4-BE49-F238E27FC236}">
                <a16:creationId xmlns:a16="http://schemas.microsoft.com/office/drawing/2014/main" id="{808BF905-E02A-FF50-29DA-CE460747A16E}"/>
              </a:ext>
            </a:extLst>
          </p:cNvPr>
          <p:cNvSpPr/>
          <p:nvPr/>
        </p:nvSpPr>
        <p:spPr>
          <a:xfrm>
            <a:off x="10605105" y="1748121"/>
            <a:ext cx="1107262" cy="52944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C6D9BA-359B-3541-E9B8-C3C0D7409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913" y="366105"/>
            <a:ext cx="11220453" cy="782357"/>
          </a:xfrm>
        </p:spPr>
        <p:txBody>
          <a:bodyPr/>
          <a:lstStyle/>
          <a:p>
            <a:r>
              <a:rPr lang="en-US" dirty="0"/>
              <a:t>Proposed Schedule &amp; Deliverables (Indicative)</a:t>
            </a:r>
            <a:endParaRPr lang="ru-RU" dirty="0"/>
          </a:p>
        </p:txBody>
      </p:sp>
      <p:sp>
        <p:nvSpPr>
          <p:cNvPr id="3" name="Pfeil: nach rechts 4">
            <a:extLst>
              <a:ext uri="{FF2B5EF4-FFF2-40B4-BE49-F238E27FC236}">
                <a16:creationId xmlns:a16="http://schemas.microsoft.com/office/drawing/2014/main" id="{F4CE0BED-AFE3-2F4D-57F9-F2F6A7B12B86}"/>
              </a:ext>
            </a:extLst>
          </p:cNvPr>
          <p:cNvSpPr/>
          <p:nvPr/>
        </p:nvSpPr>
        <p:spPr>
          <a:xfrm>
            <a:off x="746677" y="3273480"/>
            <a:ext cx="11350483" cy="839051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11">
            <a:extLst>
              <a:ext uri="{FF2B5EF4-FFF2-40B4-BE49-F238E27FC236}">
                <a16:creationId xmlns:a16="http://schemas.microsoft.com/office/drawing/2014/main" id="{5EA04181-A7D0-39B0-C1B5-6B743AE8880C}"/>
              </a:ext>
            </a:extLst>
          </p:cNvPr>
          <p:cNvSpPr/>
          <p:nvPr/>
        </p:nvSpPr>
        <p:spPr>
          <a:xfrm>
            <a:off x="6685280" y="1702693"/>
            <a:ext cx="1107262" cy="52944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22">
            <a:extLst>
              <a:ext uri="{FF2B5EF4-FFF2-40B4-BE49-F238E27FC236}">
                <a16:creationId xmlns:a16="http://schemas.microsoft.com/office/drawing/2014/main" id="{A10C197D-4F5E-F418-521A-E9957320AED5}"/>
              </a:ext>
            </a:extLst>
          </p:cNvPr>
          <p:cNvSpPr txBox="1"/>
          <p:nvPr/>
        </p:nvSpPr>
        <p:spPr>
          <a:xfrm>
            <a:off x="1276466" y="2391412"/>
            <a:ext cx="1091966" cy="64633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TF on ADAS 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</a:br>
            <a:r>
              <a:rPr lang="ru-RU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38</a:t>
            </a:r>
            <a:r>
              <a:rPr lang="de-DE" sz="1200" baseline="30000" dirty="0" err="1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th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 Session 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30</a:t>
            </a:r>
            <a:r>
              <a:rPr lang="en-US" sz="1200" baseline="300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th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 Apr</a:t>
            </a:r>
          </a:p>
        </p:txBody>
      </p:sp>
      <p:cxnSp>
        <p:nvCxnSpPr>
          <p:cNvPr id="12" name="Gerader Verbinder 23">
            <a:extLst>
              <a:ext uri="{FF2B5EF4-FFF2-40B4-BE49-F238E27FC236}">
                <a16:creationId xmlns:a16="http://schemas.microsoft.com/office/drawing/2014/main" id="{9352578B-6E1B-B2F2-227B-E89D6150DA48}"/>
              </a:ext>
            </a:extLst>
          </p:cNvPr>
          <p:cNvCxnSpPr>
            <a:cxnSpLocks/>
          </p:cNvCxnSpPr>
          <p:nvPr/>
        </p:nvCxnSpPr>
        <p:spPr>
          <a:xfrm>
            <a:off x="1801005" y="3169065"/>
            <a:ext cx="0" cy="29886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feld 22">
            <a:extLst>
              <a:ext uri="{FF2B5EF4-FFF2-40B4-BE49-F238E27FC236}">
                <a16:creationId xmlns:a16="http://schemas.microsoft.com/office/drawing/2014/main" id="{898DE6C7-3A3A-D3B5-B3CC-78CC73EC72CF}"/>
              </a:ext>
            </a:extLst>
          </p:cNvPr>
          <p:cNvSpPr txBox="1"/>
          <p:nvPr/>
        </p:nvSpPr>
        <p:spPr>
          <a:xfrm>
            <a:off x="924565" y="4224620"/>
            <a:ext cx="124494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Questionnaire  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</a:b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distributed</a:t>
            </a:r>
          </a:p>
        </p:txBody>
      </p:sp>
      <p:sp>
        <p:nvSpPr>
          <p:cNvPr id="44" name="Textfeld 22">
            <a:extLst>
              <a:ext uri="{FF2B5EF4-FFF2-40B4-BE49-F238E27FC236}">
                <a16:creationId xmlns:a16="http://schemas.microsoft.com/office/drawing/2014/main" id="{B3871123-35B5-9DBA-A0E4-98A357CF3DE8}"/>
              </a:ext>
            </a:extLst>
          </p:cNvPr>
          <p:cNvSpPr txBox="1"/>
          <p:nvPr/>
        </p:nvSpPr>
        <p:spPr>
          <a:xfrm>
            <a:off x="1989457" y="5583024"/>
            <a:ext cx="75078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Answers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</a:b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collected</a:t>
            </a:r>
            <a:endParaRPr lang="ru-RU" sz="1200" dirty="0">
              <a:solidFill>
                <a:schemeClr val="tx1">
                  <a:lumMod val="50000"/>
                </a:schemeClr>
              </a:solidFill>
              <a:latin typeface="+mn-lt"/>
              <a:cs typeface="Times New Roman"/>
            </a:endParaRPr>
          </a:p>
          <a:p>
            <a:pPr algn="ctr"/>
            <a:r>
              <a:rPr lang="ru-RU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23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 May </a:t>
            </a:r>
          </a:p>
        </p:txBody>
      </p:sp>
      <p:sp>
        <p:nvSpPr>
          <p:cNvPr id="45" name="Textfeld 22">
            <a:extLst>
              <a:ext uri="{FF2B5EF4-FFF2-40B4-BE49-F238E27FC236}">
                <a16:creationId xmlns:a16="http://schemas.microsoft.com/office/drawing/2014/main" id="{5AFF2542-63F3-9912-B1DF-35AD4D8344E5}"/>
              </a:ext>
            </a:extLst>
          </p:cNvPr>
          <p:cNvSpPr txBox="1"/>
          <p:nvPr/>
        </p:nvSpPr>
        <p:spPr>
          <a:xfrm>
            <a:off x="2588998" y="4198622"/>
            <a:ext cx="141507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Answers 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</a:b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processed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first outcome 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</a:b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to identify recommendations and gaps </a:t>
            </a:r>
          </a:p>
        </p:txBody>
      </p:sp>
      <p:graphicFrame>
        <p:nvGraphicFramePr>
          <p:cNvPr id="47" name="Таблица 46">
            <a:extLst>
              <a:ext uri="{FF2B5EF4-FFF2-40B4-BE49-F238E27FC236}">
                <a16:creationId xmlns:a16="http://schemas.microsoft.com/office/drawing/2014/main" id="{E8E505FA-E2CB-93E9-29BC-1AAB18E66B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253038"/>
              </p:ext>
            </p:extLst>
          </p:nvPr>
        </p:nvGraphicFramePr>
        <p:xfrm>
          <a:off x="775731" y="3509517"/>
          <a:ext cx="1102418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2418">
                  <a:extLst>
                    <a:ext uri="{9D8B030D-6E8A-4147-A177-3AD203B41FA5}">
                      <a16:colId xmlns:a16="http://schemas.microsoft.com/office/drawing/2014/main" val="3083433276"/>
                    </a:ext>
                  </a:extLst>
                </a:gridCol>
                <a:gridCol w="1102418">
                  <a:extLst>
                    <a:ext uri="{9D8B030D-6E8A-4147-A177-3AD203B41FA5}">
                      <a16:colId xmlns:a16="http://schemas.microsoft.com/office/drawing/2014/main" val="2201094473"/>
                    </a:ext>
                  </a:extLst>
                </a:gridCol>
                <a:gridCol w="1102418">
                  <a:extLst>
                    <a:ext uri="{9D8B030D-6E8A-4147-A177-3AD203B41FA5}">
                      <a16:colId xmlns:a16="http://schemas.microsoft.com/office/drawing/2014/main" val="3903261077"/>
                    </a:ext>
                  </a:extLst>
                </a:gridCol>
                <a:gridCol w="1102418">
                  <a:extLst>
                    <a:ext uri="{9D8B030D-6E8A-4147-A177-3AD203B41FA5}">
                      <a16:colId xmlns:a16="http://schemas.microsoft.com/office/drawing/2014/main" val="810743200"/>
                    </a:ext>
                  </a:extLst>
                </a:gridCol>
                <a:gridCol w="1102418">
                  <a:extLst>
                    <a:ext uri="{9D8B030D-6E8A-4147-A177-3AD203B41FA5}">
                      <a16:colId xmlns:a16="http://schemas.microsoft.com/office/drawing/2014/main" val="297428456"/>
                    </a:ext>
                  </a:extLst>
                </a:gridCol>
                <a:gridCol w="1102418">
                  <a:extLst>
                    <a:ext uri="{9D8B030D-6E8A-4147-A177-3AD203B41FA5}">
                      <a16:colId xmlns:a16="http://schemas.microsoft.com/office/drawing/2014/main" val="468249123"/>
                    </a:ext>
                  </a:extLst>
                </a:gridCol>
                <a:gridCol w="1102418">
                  <a:extLst>
                    <a:ext uri="{9D8B030D-6E8A-4147-A177-3AD203B41FA5}">
                      <a16:colId xmlns:a16="http://schemas.microsoft.com/office/drawing/2014/main" val="3809868175"/>
                    </a:ext>
                  </a:extLst>
                </a:gridCol>
                <a:gridCol w="1102418">
                  <a:extLst>
                    <a:ext uri="{9D8B030D-6E8A-4147-A177-3AD203B41FA5}">
                      <a16:colId xmlns:a16="http://schemas.microsoft.com/office/drawing/2014/main" val="264699062"/>
                    </a:ext>
                  </a:extLst>
                </a:gridCol>
                <a:gridCol w="1102418">
                  <a:extLst>
                    <a:ext uri="{9D8B030D-6E8A-4147-A177-3AD203B41FA5}">
                      <a16:colId xmlns:a16="http://schemas.microsoft.com/office/drawing/2014/main" val="2228968336"/>
                    </a:ext>
                  </a:extLst>
                </a:gridCol>
                <a:gridCol w="1102418">
                  <a:extLst>
                    <a:ext uri="{9D8B030D-6E8A-4147-A177-3AD203B41FA5}">
                      <a16:colId xmlns:a16="http://schemas.microsoft.com/office/drawing/2014/main" val="6370247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Apr. 25</a:t>
                      </a:r>
                      <a:endParaRPr lang="ru-RU" sz="14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May 25 </a:t>
                      </a:r>
                      <a:endParaRPr lang="ru-RU" sz="14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Jun. 25</a:t>
                      </a:r>
                      <a:endParaRPr lang="ru-RU" sz="14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Jul. 25</a:t>
                      </a:r>
                      <a:endParaRPr lang="ru-RU" sz="14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Aug. 25</a:t>
                      </a:r>
                      <a:endParaRPr lang="ru-RU" sz="14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Sep. 25</a:t>
                      </a:r>
                      <a:endParaRPr lang="ru-RU" sz="14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Oct. 25</a:t>
                      </a:r>
                      <a:endParaRPr lang="ru-RU" sz="14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Nov. 25</a:t>
                      </a:r>
                      <a:endParaRPr lang="ru-RU" sz="14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Dec. 25</a:t>
                      </a:r>
                      <a:endParaRPr lang="ru-RU" sz="14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Jan. 26</a:t>
                      </a:r>
                      <a:endParaRPr lang="ru-RU" sz="1400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9776131"/>
                  </a:ext>
                </a:extLst>
              </a:tr>
            </a:tbl>
          </a:graphicData>
        </a:graphic>
      </p:graphicFrame>
      <p:cxnSp>
        <p:nvCxnSpPr>
          <p:cNvPr id="48" name="Gerader Verbinder 23">
            <a:extLst>
              <a:ext uri="{FF2B5EF4-FFF2-40B4-BE49-F238E27FC236}">
                <a16:creationId xmlns:a16="http://schemas.microsoft.com/office/drawing/2014/main" id="{D27DAED3-4774-9007-6449-1F873BEC2BF2}"/>
              </a:ext>
            </a:extLst>
          </p:cNvPr>
          <p:cNvCxnSpPr>
            <a:cxnSpLocks/>
          </p:cNvCxnSpPr>
          <p:nvPr/>
        </p:nvCxnSpPr>
        <p:spPr>
          <a:xfrm>
            <a:off x="1801005" y="3930989"/>
            <a:ext cx="0" cy="29886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r Verbinder 23">
            <a:extLst>
              <a:ext uri="{FF2B5EF4-FFF2-40B4-BE49-F238E27FC236}">
                <a16:creationId xmlns:a16="http://schemas.microsoft.com/office/drawing/2014/main" id="{37E96617-A321-AF5C-E4EB-2609CE9F2033}"/>
              </a:ext>
            </a:extLst>
          </p:cNvPr>
          <p:cNvCxnSpPr>
            <a:cxnSpLocks/>
            <a:endCxn id="44" idx="0"/>
          </p:cNvCxnSpPr>
          <p:nvPr/>
        </p:nvCxnSpPr>
        <p:spPr>
          <a:xfrm>
            <a:off x="2364848" y="3904724"/>
            <a:ext cx="0" cy="16783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r Verbinder 23">
            <a:extLst>
              <a:ext uri="{FF2B5EF4-FFF2-40B4-BE49-F238E27FC236}">
                <a16:creationId xmlns:a16="http://schemas.microsoft.com/office/drawing/2014/main" id="{94394965-B33A-C9A4-AA3A-0619274825CC}"/>
              </a:ext>
            </a:extLst>
          </p:cNvPr>
          <p:cNvCxnSpPr>
            <a:cxnSpLocks/>
          </p:cNvCxnSpPr>
          <p:nvPr/>
        </p:nvCxnSpPr>
        <p:spPr>
          <a:xfrm>
            <a:off x="2847820" y="3915269"/>
            <a:ext cx="0" cy="29886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feld 22">
            <a:extLst>
              <a:ext uri="{FF2B5EF4-FFF2-40B4-BE49-F238E27FC236}">
                <a16:creationId xmlns:a16="http://schemas.microsoft.com/office/drawing/2014/main" id="{155F6B53-DF30-36B0-E67A-6C5395054D50}"/>
              </a:ext>
            </a:extLst>
          </p:cNvPr>
          <p:cNvSpPr txBox="1"/>
          <p:nvPr/>
        </p:nvSpPr>
        <p:spPr>
          <a:xfrm>
            <a:off x="2368432" y="2412816"/>
            <a:ext cx="1091966" cy="64633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TF on ADAS 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</a:br>
            <a:r>
              <a:rPr lang="ru-RU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3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9</a:t>
            </a:r>
            <a:r>
              <a:rPr lang="de-DE" sz="1200" baseline="30000" dirty="0" err="1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th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 Session 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28</a:t>
            </a:r>
            <a:r>
              <a:rPr lang="en-US" sz="1200" baseline="300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th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 May</a:t>
            </a:r>
          </a:p>
        </p:txBody>
      </p:sp>
      <p:cxnSp>
        <p:nvCxnSpPr>
          <p:cNvPr id="52" name="Gerader Verbinder 23">
            <a:extLst>
              <a:ext uri="{FF2B5EF4-FFF2-40B4-BE49-F238E27FC236}">
                <a16:creationId xmlns:a16="http://schemas.microsoft.com/office/drawing/2014/main" id="{1C8DCD1A-FAAD-11D9-1188-5EF40DDF02E8}"/>
              </a:ext>
            </a:extLst>
          </p:cNvPr>
          <p:cNvCxnSpPr>
            <a:cxnSpLocks/>
          </p:cNvCxnSpPr>
          <p:nvPr/>
        </p:nvCxnSpPr>
        <p:spPr>
          <a:xfrm>
            <a:off x="2859847" y="3169065"/>
            <a:ext cx="0" cy="29886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22">
            <a:extLst>
              <a:ext uri="{FF2B5EF4-FFF2-40B4-BE49-F238E27FC236}">
                <a16:creationId xmlns:a16="http://schemas.microsoft.com/office/drawing/2014/main" id="{2365CE2E-A1C7-D075-3E74-7807CDB1280A}"/>
              </a:ext>
            </a:extLst>
          </p:cNvPr>
          <p:cNvSpPr txBox="1"/>
          <p:nvPr/>
        </p:nvSpPr>
        <p:spPr>
          <a:xfrm>
            <a:off x="6189802" y="2391412"/>
            <a:ext cx="1091966" cy="64633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TF on ADAS 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</a:b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41</a:t>
            </a:r>
            <a:r>
              <a:rPr lang="de-DE" sz="1200" baseline="30000" dirty="0" err="1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th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 Session 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37</a:t>
            </a:r>
            <a:r>
              <a:rPr lang="en-US" sz="1200" baseline="300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th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 Week</a:t>
            </a:r>
          </a:p>
        </p:txBody>
      </p:sp>
      <p:cxnSp>
        <p:nvCxnSpPr>
          <p:cNvPr id="54" name="Gerader Verbinder 23">
            <a:extLst>
              <a:ext uri="{FF2B5EF4-FFF2-40B4-BE49-F238E27FC236}">
                <a16:creationId xmlns:a16="http://schemas.microsoft.com/office/drawing/2014/main" id="{C8C139E3-EC70-A56D-01CB-25CA36DBD20F}"/>
              </a:ext>
            </a:extLst>
          </p:cNvPr>
          <p:cNvCxnSpPr>
            <a:cxnSpLocks/>
          </p:cNvCxnSpPr>
          <p:nvPr/>
        </p:nvCxnSpPr>
        <p:spPr>
          <a:xfrm>
            <a:off x="6785398" y="3130138"/>
            <a:ext cx="0" cy="29886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r Verbinder 23">
            <a:extLst>
              <a:ext uri="{FF2B5EF4-FFF2-40B4-BE49-F238E27FC236}">
                <a16:creationId xmlns:a16="http://schemas.microsoft.com/office/drawing/2014/main" id="{B449467B-0260-570B-C076-2A65F84F33B7}"/>
              </a:ext>
            </a:extLst>
          </p:cNvPr>
          <p:cNvCxnSpPr>
            <a:cxnSpLocks/>
          </p:cNvCxnSpPr>
          <p:nvPr/>
        </p:nvCxnSpPr>
        <p:spPr>
          <a:xfrm>
            <a:off x="6763978" y="3925392"/>
            <a:ext cx="0" cy="29886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22">
            <a:extLst>
              <a:ext uri="{FF2B5EF4-FFF2-40B4-BE49-F238E27FC236}">
                <a16:creationId xmlns:a16="http://schemas.microsoft.com/office/drawing/2014/main" id="{22C6C4BC-BCD1-54C5-C642-B2F8719E23A3}"/>
              </a:ext>
            </a:extLst>
          </p:cNvPr>
          <p:cNvSpPr txBox="1"/>
          <p:nvPr/>
        </p:nvSpPr>
        <p:spPr>
          <a:xfrm>
            <a:off x="6225068" y="4222440"/>
            <a:ext cx="10567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Draft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provisions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</a:b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agreed.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Informal 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</a:b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document 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</a:b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to GRVA-23 </a:t>
            </a:r>
          </a:p>
        </p:txBody>
      </p:sp>
      <p:cxnSp>
        <p:nvCxnSpPr>
          <p:cNvPr id="57" name="Gerader Verbinder 23">
            <a:extLst>
              <a:ext uri="{FF2B5EF4-FFF2-40B4-BE49-F238E27FC236}">
                <a16:creationId xmlns:a16="http://schemas.microsoft.com/office/drawing/2014/main" id="{820309D2-1DEB-6269-F847-5644823953EA}"/>
              </a:ext>
            </a:extLst>
          </p:cNvPr>
          <p:cNvCxnSpPr>
            <a:cxnSpLocks/>
            <a:stCxn id="9" idx="4"/>
          </p:cNvCxnSpPr>
          <p:nvPr/>
        </p:nvCxnSpPr>
        <p:spPr>
          <a:xfrm>
            <a:off x="7238911" y="2232138"/>
            <a:ext cx="0" cy="12357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feld 22">
            <a:extLst>
              <a:ext uri="{FF2B5EF4-FFF2-40B4-BE49-F238E27FC236}">
                <a16:creationId xmlns:a16="http://schemas.microsoft.com/office/drawing/2014/main" id="{4CBFD08C-D848-4015-B3F1-9C28F7032530}"/>
              </a:ext>
            </a:extLst>
          </p:cNvPr>
          <p:cNvSpPr txBox="1"/>
          <p:nvPr/>
        </p:nvSpPr>
        <p:spPr>
          <a:xfrm>
            <a:off x="6828315" y="1726949"/>
            <a:ext cx="934872" cy="46166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GRVA-23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</a:b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22-26 Sep.</a:t>
            </a:r>
          </a:p>
        </p:txBody>
      </p:sp>
      <p:sp>
        <p:nvSpPr>
          <p:cNvPr id="60" name="Textfeld 22">
            <a:extLst>
              <a:ext uri="{FF2B5EF4-FFF2-40B4-BE49-F238E27FC236}">
                <a16:creationId xmlns:a16="http://schemas.microsoft.com/office/drawing/2014/main" id="{9C717CEA-B62D-96D5-51BA-3C3B93CE2E5F}"/>
              </a:ext>
            </a:extLst>
          </p:cNvPr>
          <p:cNvSpPr txBox="1"/>
          <p:nvPr/>
        </p:nvSpPr>
        <p:spPr>
          <a:xfrm>
            <a:off x="10775051" y="1770473"/>
            <a:ext cx="909223" cy="46166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GRVA-24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</a:b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19-23 Jan.</a:t>
            </a:r>
          </a:p>
        </p:txBody>
      </p:sp>
      <p:cxnSp>
        <p:nvCxnSpPr>
          <p:cNvPr id="62" name="Gerader Verbinder 23">
            <a:extLst>
              <a:ext uri="{FF2B5EF4-FFF2-40B4-BE49-F238E27FC236}">
                <a16:creationId xmlns:a16="http://schemas.microsoft.com/office/drawing/2014/main" id="{FAEC407A-769E-12C5-F11B-98C839F32F58}"/>
              </a:ext>
            </a:extLst>
          </p:cNvPr>
          <p:cNvCxnSpPr>
            <a:cxnSpLocks/>
          </p:cNvCxnSpPr>
          <p:nvPr/>
        </p:nvCxnSpPr>
        <p:spPr>
          <a:xfrm>
            <a:off x="11160340" y="2277566"/>
            <a:ext cx="0" cy="119036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feld 22">
            <a:extLst>
              <a:ext uri="{FF2B5EF4-FFF2-40B4-BE49-F238E27FC236}">
                <a16:creationId xmlns:a16="http://schemas.microsoft.com/office/drawing/2014/main" id="{1D63EDEB-2C73-C5E9-F551-54E23CAFAA00}"/>
              </a:ext>
            </a:extLst>
          </p:cNvPr>
          <p:cNvSpPr txBox="1"/>
          <p:nvPr/>
        </p:nvSpPr>
        <p:spPr>
          <a:xfrm>
            <a:off x="7656036" y="4231050"/>
            <a:ext cx="10567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Working 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</a:b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document 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</a:b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to GRVA-24 </a:t>
            </a:r>
          </a:p>
        </p:txBody>
      </p:sp>
      <p:cxnSp>
        <p:nvCxnSpPr>
          <p:cNvPr id="64" name="Gerader Verbinder 23">
            <a:extLst>
              <a:ext uri="{FF2B5EF4-FFF2-40B4-BE49-F238E27FC236}">
                <a16:creationId xmlns:a16="http://schemas.microsoft.com/office/drawing/2014/main" id="{CF2379E3-CC7D-F793-DA8B-1F7DB9F6B100}"/>
              </a:ext>
            </a:extLst>
          </p:cNvPr>
          <p:cNvCxnSpPr>
            <a:cxnSpLocks/>
          </p:cNvCxnSpPr>
          <p:nvPr/>
        </p:nvCxnSpPr>
        <p:spPr>
          <a:xfrm>
            <a:off x="8132505" y="3940416"/>
            <a:ext cx="0" cy="29886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lipse 11">
            <a:extLst>
              <a:ext uri="{FF2B5EF4-FFF2-40B4-BE49-F238E27FC236}">
                <a16:creationId xmlns:a16="http://schemas.microsoft.com/office/drawing/2014/main" id="{9422B988-D367-F906-B8D5-148B1EC6A35C}"/>
              </a:ext>
            </a:extLst>
          </p:cNvPr>
          <p:cNvSpPr/>
          <p:nvPr/>
        </p:nvSpPr>
        <p:spPr>
          <a:xfrm>
            <a:off x="2832093" y="1717582"/>
            <a:ext cx="1107262" cy="52944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" name="Gerader Verbinder 23">
            <a:extLst>
              <a:ext uri="{FF2B5EF4-FFF2-40B4-BE49-F238E27FC236}">
                <a16:creationId xmlns:a16="http://schemas.microsoft.com/office/drawing/2014/main" id="{AAC5F22C-AB68-B27F-E090-5E4C8F130C40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3385724" y="2209786"/>
            <a:ext cx="11543" cy="125814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22">
            <a:extLst>
              <a:ext uri="{FF2B5EF4-FFF2-40B4-BE49-F238E27FC236}">
                <a16:creationId xmlns:a16="http://schemas.microsoft.com/office/drawing/2014/main" id="{550FAFE8-D72C-2299-BDBC-86B41D13DE65}"/>
              </a:ext>
            </a:extLst>
          </p:cNvPr>
          <p:cNvSpPr txBox="1"/>
          <p:nvPr/>
        </p:nvSpPr>
        <p:spPr>
          <a:xfrm>
            <a:off x="2921816" y="1748121"/>
            <a:ext cx="950901" cy="46166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GRVA-22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</a:b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02-05 June</a:t>
            </a:r>
          </a:p>
        </p:txBody>
      </p:sp>
      <p:sp>
        <p:nvSpPr>
          <p:cNvPr id="7" name="Textfeld 22">
            <a:extLst>
              <a:ext uri="{FF2B5EF4-FFF2-40B4-BE49-F238E27FC236}">
                <a16:creationId xmlns:a16="http://schemas.microsoft.com/office/drawing/2014/main" id="{2374830F-F830-EC15-FD9D-E275F4D14620}"/>
              </a:ext>
            </a:extLst>
          </p:cNvPr>
          <p:cNvSpPr txBox="1"/>
          <p:nvPr/>
        </p:nvSpPr>
        <p:spPr>
          <a:xfrm>
            <a:off x="4440859" y="2472471"/>
            <a:ext cx="1091966" cy="64633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TF on ADAS 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</a:b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40</a:t>
            </a:r>
            <a:r>
              <a:rPr lang="de-DE" sz="1200" baseline="30000" dirty="0" err="1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th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 Session 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30</a:t>
            </a:r>
            <a:r>
              <a:rPr lang="en-US" sz="1200" baseline="300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th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 Week</a:t>
            </a:r>
          </a:p>
        </p:txBody>
      </p:sp>
      <p:cxnSp>
        <p:nvCxnSpPr>
          <p:cNvPr id="8" name="Gerader Verbinder 23">
            <a:extLst>
              <a:ext uri="{FF2B5EF4-FFF2-40B4-BE49-F238E27FC236}">
                <a16:creationId xmlns:a16="http://schemas.microsoft.com/office/drawing/2014/main" id="{BAB8A342-0147-9D08-EA69-39DB4775AFF4}"/>
              </a:ext>
            </a:extLst>
          </p:cNvPr>
          <p:cNvCxnSpPr>
            <a:cxnSpLocks/>
          </p:cNvCxnSpPr>
          <p:nvPr/>
        </p:nvCxnSpPr>
        <p:spPr>
          <a:xfrm>
            <a:off x="4998397" y="3192567"/>
            <a:ext cx="0" cy="29886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22">
            <a:extLst>
              <a:ext uri="{FF2B5EF4-FFF2-40B4-BE49-F238E27FC236}">
                <a16:creationId xmlns:a16="http://schemas.microsoft.com/office/drawing/2014/main" id="{FCAFF896-B032-A14A-8114-7F8ADE2C6F09}"/>
              </a:ext>
            </a:extLst>
          </p:cNvPr>
          <p:cNvSpPr txBox="1"/>
          <p:nvPr/>
        </p:nvSpPr>
        <p:spPr>
          <a:xfrm>
            <a:off x="4247080" y="4214131"/>
            <a:ext cx="1502634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Further Discussions and agreements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Provisions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</a:b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first draft </a:t>
            </a:r>
          </a:p>
        </p:txBody>
      </p:sp>
      <p:cxnSp>
        <p:nvCxnSpPr>
          <p:cNvPr id="13" name="Gerader Verbinder 23">
            <a:extLst>
              <a:ext uri="{FF2B5EF4-FFF2-40B4-BE49-F238E27FC236}">
                <a16:creationId xmlns:a16="http://schemas.microsoft.com/office/drawing/2014/main" id="{70F1AAA4-C55A-76B4-3CDA-84C19E850CE9}"/>
              </a:ext>
            </a:extLst>
          </p:cNvPr>
          <p:cNvCxnSpPr>
            <a:cxnSpLocks/>
          </p:cNvCxnSpPr>
          <p:nvPr/>
        </p:nvCxnSpPr>
        <p:spPr>
          <a:xfrm>
            <a:off x="5008521" y="3904724"/>
            <a:ext cx="0" cy="29886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Номер слайда 3">
            <a:extLst>
              <a:ext uri="{FF2B5EF4-FFF2-40B4-BE49-F238E27FC236}">
                <a16:creationId xmlns:a16="http://schemas.microsoft.com/office/drawing/2014/main" id="{5DCFC3CE-5EFD-0BCA-7F93-77EDD2F7C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705717C-9100-4B67-BBBE-0E8CFF0344F7}" type="slidenum">
              <a:rPr lang="ru-RU" smtClean="0"/>
              <a:t>2</a:t>
            </a:fld>
            <a:endParaRPr lang="ru-RU"/>
          </a:p>
        </p:txBody>
      </p:sp>
      <p:pic>
        <p:nvPicPr>
          <p:cNvPr id="15" name="Graphic 15" descr="Checkmark with solid fill">
            <a:extLst>
              <a:ext uri="{FF2B5EF4-FFF2-40B4-BE49-F238E27FC236}">
                <a16:creationId xmlns:a16="http://schemas.microsoft.com/office/drawing/2014/main" id="{8EEBD4CA-D8AA-6CED-C5DD-A0A7C76F2C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59875" y="2805699"/>
            <a:ext cx="259164" cy="518328"/>
          </a:xfrm>
          <a:prstGeom prst="rect">
            <a:avLst/>
          </a:prstGeom>
        </p:spPr>
      </p:pic>
      <p:pic>
        <p:nvPicPr>
          <p:cNvPr id="16" name="Graphic 15" descr="Checkmark with solid fill">
            <a:extLst>
              <a:ext uri="{FF2B5EF4-FFF2-40B4-BE49-F238E27FC236}">
                <a16:creationId xmlns:a16="http://schemas.microsoft.com/office/drawing/2014/main" id="{EECCDCCA-C43F-8C49-43D6-09D5A24D03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86037" y="5798193"/>
            <a:ext cx="259164" cy="518328"/>
          </a:xfrm>
          <a:prstGeom prst="rect">
            <a:avLst/>
          </a:prstGeom>
        </p:spPr>
      </p:pic>
      <p:pic>
        <p:nvPicPr>
          <p:cNvPr id="17" name="Graphic 15" descr="Checkmark with solid fill">
            <a:extLst>
              <a:ext uri="{FF2B5EF4-FFF2-40B4-BE49-F238E27FC236}">
                <a16:creationId xmlns:a16="http://schemas.microsoft.com/office/drawing/2014/main" id="{D67E615E-B16D-A9D8-2D11-80C5EB8DF1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65444" y="5108445"/>
            <a:ext cx="259164" cy="518328"/>
          </a:xfrm>
          <a:prstGeom prst="rect">
            <a:avLst/>
          </a:prstGeom>
        </p:spPr>
      </p:pic>
      <p:pic>
        <p:nvPicPr>
          <p:cNvPr id="18" name="Graphic 15" descr="Checkmark with solid fill">
            <a:extLst>
              <a:ext uri="{FF2B5EF4-FFF2-40B4-BE49-F238E27FC236}">
                <a16:creationId xmlns:a16="http://schemas.microsoft.com/office/drawing/2014/main" id="{30C38E72-3B11-4FD6-142C-BA3EA9071A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62311" y="2818071"/>
            <a:ext cx="259164" cy="518328"/>
          </a:xfrm>
          <a:prstGeom prst="rect">
            <a:avLst/>
          </a:prstGeom>
        </p:spPr>
      </p:pic>
      <p:pic>
        <p:nvPicPr>
          <p:cNvPr id="19" name="Graphic 15" descr="Checkmark with solid fill">
            <a:extLst>
              <a:ext uri="{FF2B5EF4-FFF2-40B4-BE49-F238E27FC236}">
                <a16:creationId xmlns:a16="http://schemas.microsoft.com/office/drawing/2014/main" id="{ECBA74B6-5193-0902-E064-66CFDCED17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89457" y="4456948"/>
            <a:ext cx="259164" cy="518328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D7DD48B5-D3F0-CF68-FAF1-F7ED22D89EFE}"/>
              </a:ext>
            </a:extLst>
          </p:cNvPr>
          <p:cNvSpPr/>
          <p:nvPr/>
        </p:nvSpPr>
        <p:spPr>
          <a:xfrm>
            <a:off x="3549226" y="3324027"/>
            <a:ext cx="2610177" cy="690522"/>
          </a:xfrm>
          <a:prstGeom prst="rect">
            <a:avLst/>
          </a:prstGeom>
          <a:solidFill>
            <a:srgbClr val="FFC0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Gerader Verbinder 23">
            <a:extLst>
              <a:ext uri="{FF2B5EF4-FFF2-40B4-BE49-F238E27FC236}">
                <a16:creationId xmlns:a16="http://schemas.microsoft.com/office/drawing/2014/main" id="{2C67E54A-9B26-3FCC-8AD6-FEE3FA0419F0}"/>
              </a:ext>
            </a:extLst>
          </p:cNvPr>
          <p:cNvCxnSpPr>
            <a:cxnSpLocks/>
          </p:cNvCxnSpPr>
          <p:nvPr/>
        </p:nvCxnSpPr>
        <p:spPr>
          <a:xfrm>
            <a:off x="4136075" y="4006587"/>
            <a:ext cx="0" cy="157643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2">
            <a:extLst>
              <a:ext uri="{FF2B5EF4-FFF2-40B4-BE49-F238E27FC236}">
                <a16:creationId xmlns:a16="http://schemas.microsoft.com/office/drawing/2014/main" id="{280AF62A-E187-E28F-A5C9-3E0C6E614AF4}"/>
              </a:ext>
            </a:extLst>
          </p:cNvPr>
          <p:cNvSpPr txBox="1"/>
          <p:nvPr/>
        </p:nvSpPr>
        <p:spPr>
          <a:xfrm>
            <a:off x="3581401" y="5626773"/>
            <a:ext cx="3962175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Small Drafting Group: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cs typeface="Times New Roman"/>
              </a:rPr>
              <a:t>To review recommendations and gaps collected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To judge whether the current provisions are enough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cs typeface="Times New Roman"/>
              </a:rPr>
              <a:t>To identify whether additional evidence is needed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To identify whether additional research will be needed</a:t>
            </a:r>
          </a:p>
        </p:txBody>
      </p:sp>
      <p:sp>
        <p:nvSpPr>
          <p:cNvPr id="26" name="Textfeld 22">
            <a:extLst>
              <a:ext uri="{FF2B5EF4-FFF2-40B4-BE49-F238E27FC236}">
                <a16:creationId xmlns:a16="http://schemas.microsoft.com/office/drawing/2014/main" id="{A718D4FF-34A4-3A93-5F22-10708F23557C}"/>
              </a:ext>
            </a:extLst>
          </p:cNvPr>
          <p:cNvSpPr txBox="1"/>
          <p:nvPr/>
        </p:nvSpPr>
        <p:spPr>
          <a:xfrm>
            <a:off x="1585776" y="6272012"/>
            <a:ext cx="1459759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Diversity of opinions</a:t>
            </a:r>
          </a:p>
        </p:txBody>
      </p:sp>
      <p:sp>
        <p:nvSpPr>
          <p:cNvPr id="21" name="Textfeld 22">
            <a:extLst>
              <a:ext uri="{FF2B5EF4-FFF2-40B4-BE49-F238E27FC236}">
                <a16:creationId xmlns:a16="http://schemas.microsoft.com/office/drawing/2014/main" id="{4FD4E0B3-14BD-9EC5-931C-6E675C22034A}"/>
              </a:ext>
            </a:extLst>
          </p:cNvPr>
          <p:cNvSpPr txBox="1"/>
          <p:nvPr/>
        </p:nvSpPr>
        <p:spPr>
          <a:xfrm>
            <a:off x="975193" y="4708593"/>
            <a:ext cx="934231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ADAS-38-04</a:t>
            </a:r>
          </a:p>
        </p:txBody>
      </p:sp>
      <p:sp>
        <p:nvSpPr>
          <p:cNvPr id="24" name="Textfeld 22">
            <a:extLst>
              <a:ext uri="{FF2B5EF4-FFF2-40B4-BE49-F238E27FC236}">
                <a16:creationId xmlns:a16="http://schemas.microsoft.com/office/drawing/2014/main" id="{EC1792DF-C086-D66E-D78E-8AA0B3B2CD95}"/>
              </a:ext>
            </a:extLst>
          </p:cNvPr>
          <p:cNvSpPr txBox="1"/>
          <p:nvPr/>
        </p:nvSpPr>
        <p:spPr>
          <a:xfrm>
            <a:off x="2718872" y="5386272"/>
            <a:ext cx="934231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ADAS-40-02</a:t>
            </a:r>
          </a:p>
        </p:txBody>
      </p:sp>
      <p:sp>
        <p:nvSpPr>
          <p:cNvPr id="27" name="Textfeld 22">
            <a:extLst>
              <a:ext uri="{FF2B5EF4-FFF2-40B4-BE49-F238E27FC236}">
                <a16:creationId xmlns:a16="http://schemas.microsoft.com/office/drawing/2014/main" id="{82864FA2-7B27-44C4-AF14-C248240A8734}"/>
              </a:ext>
            </a:extLst>
          </p:cNvPr>
          <p:cNvSpPr txBox="1"/>
          <p:nvPr/>
        </p:nvSpPr>
        <p:spPr>
          <a:xfrm>
            <a:off x="4323588" y="5440829"/>
            <a:ext cx="934231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/>
              </a:rPr>
              <a:t>ADAS-40-03</a:t>
            </a:r>
          </a:p>
        </p:txBody>
      </p:sp>
    </p:spTree>
    <p:extLst>
      <p:ext uri="{BB962C8B-B14F-4D97-AF65-F5344CB8AC3E}">
        <p14:creationId xmlns:p14="http://schemas.microsoft.com/office/powerpoint/2010/main" val="1079816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879BD7-ABAD-DEED-3F28-94D4D534AB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AD488AA-7251-3370-339B-CCC3F7E19A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410" y="1382751"/>
            <a:ext cx="10698809" cy="5084955"/>
          </a:xfrm>
        </p:spPr>
        <p:txBody>
          <a:bodyPr>
            <a:normAutofit/>
          </a:bodyPr>
          <a:lstStyle/>
          <a:p>
            <a:r>
              <a:rPr lang="en-US" dirty="0"/>
              <a:t>ISMR</a:t>
            </a:r>
            <a:endParaRPr lang="ru-RU" dirty="0"/>
          </a:p>
          <a:p>
            <a:r>
              <a:rPr lang="en-US" sz="2800" kern="1200" dirty="0">
                <a:effectLst/>
                <a:latin typeface="+mn-lt"/>
                <a:ea typeface="+mn-ea"/>
                <a:cs typeface="+mn-cs"/>
              </a:rPr>
              <a:t>Audit</a:t>
            </a:r>
          </a:p>
          <a:p>
            <a:r>
              <a:rPr lang="en-GB" dirty="0"/>
              <a:t>Monitoring of DCAS by the driver</a:t>
            </a:r>
          </a:p>
          <a:p>
            <a:r>
              <a:rPr lang="en-GB" dirty="0"/>
              <a:t>Driver monitoring by DCAS </a:t>
            </a:r>
          </a:p>
          <a:p>
            <a:r>
              <a:rPr lang="en-GB" dirty="0"/>
              <a:t>Attentiveness of the driver </a:t>
            </a:r>
          </a:p>
          <a:p>
            <a:r>
              <a:rPr lang="en-GB" dirty="0"/>
              <a:t>Controllability</a:t>
            </a:r>
          </a:p>
          <a:p>
            <a:r>
              <a:rPr lang="en-GB" dirty="0"/>
              <a:t>Reactiveness</a:t>
            </a:r>
          </a:p>
          <a:p>
            <a:r>
              <a:rPr lang="en-GB" dirty="0"/>
              <a:t>System performance</a:t>
            </a:r>
          </a:p>
          <a:p>
            <a:r>
              <a:rPr lang="en-GB" dirty="0"/>
              <a:t>HMI</a:t>
            </a:r>
          </a:p>
          <a:p>
            <a:r>
              <a:rPr lang="en-GB" dirty="0"/>
              <a:t>Definitions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AF05123-C7F1-9AEC-A039-12F4EC842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5717C-9100-4B67-BBBE-0E8CFF0344F7}" type="slidenum">
              <a:rPr lang="ru-RU" smtClean="0"/>
              <a:t>3</a:t>
            </a:fld>
            <a:endParaRPr lang="ru-RU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298D6287-CE76-4542-BC76-C398A3C14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429" y="501650"/>
            <a:ext cx="11275142" cy="482139"/>
          </a:xfrm>
        </p:spPr>
        <p:txBody>
          <a:bodyPr>
            <a:noAutofit/>
          </a:bodyPr>
          <a:lstStyle/>
          <a:p>
            <a:r>
              <a:rPr lang="en-US" sz="4000" dirty="0"/>
              <a:t>Topics for Consideration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892102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ccb6d4-dbe5-46d2-b4d3-5733603d8cc6">
      <Terms xmlns="http://schemas.microsoft.com/office/infopath/2007/PartnerControls"/>
    </lcf76f155ced4ddcb4097134ff3c332f>
    <TaxCatchAll xmlns="985ec44e-1bab-4c0b-9df0-6ba128686fc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9" ma:contentTypeDescription="Crée un document." ma:contentTypeScope="" ma:versionID="52b44823ef0053eacd17618c4087f0a0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58afff9b86f3ba890056f1ee7ef951e8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E50588D-9C13-44ED-84B6-DA92B89064CB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www.w3.org/XML/1998/namespace"/>
    <ds:schemaRef ds:uri="985ec44e-1bab-4c0b-9df0-6ba128686fc9"/>
    <ds:schemaRef ds:uri="acccb6d4-dbe5-46d2-b4d3-5733603d8cc6"/>
    <ds:schemaRef ds:uri="4b4a1c0d-4a69-4996-a84a-fc699b9f49d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6EEA3E4-EBF7-4E40-A62A-A494358B8D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72DC79D-7C07-4B15-BDF4-68B1FA66812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13724</TotalTime>
  <Words>298</Words>
  <Application>Microsoft Office PowerPoint</Application>
  <PresentationFormat>Широкоэкранный</PresentationFormat>
  <Paragraphs>65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Prioritized Items for Phase 3 of DCAS UN Regulation</vt:lpstr>
      <vt:lpstr>Proposed Schedule &amp; Deliverables (Indicative)</vt:lpstr>
      <vt:lpstr>Topics for Consideration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 of the TF on ADAS</dc:title>
  <dc:creator>Andrei Bocharov</dc:creator>
  <cp:lastModifiedBy>andrei bocharov</cp:lastModifiedBy>
  <cp:revision>72</cp:revision>
  <cp:lastPrinted>2025-07-28T08:42:19Z</cp:lastPrinted>
  <dcterms:created xsi:type="dcterms:W3CDTF">2024-12-10T12:01:52Z</dcterms:created>
  <dcterms:modified xsi:type="dcterms:W3CDTF">2025-07-29T06:34:09Z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  <property fmtid="{D5CDD505-2E9C-101B-9397-08002B2CF9AE}" pid="3" name="MediaServiceImageTags">
    <vt:lpwstr/>
  </property>
  <property fmtid="{D5CDD505-2E9C-101B-9397-08002B2CF9AE}" pid="4" name="gba66df640194346a5267c50f24d4797">
    <vt:lpwstr/>
  </property>
  <property fmtid="{D5CDD505-2E9C-101B-9397-08002B2CF9AE}" pid="5" name="Office_x0020_of_x0020_Origin">
    <vt:lpwstr/>
  </property>
  <property fmtid="{D5CDD505-2E9C-101B-9397-08002B2CF9AE}" pid="6" name="Office of Origin">
    <vt:lpwstr/>
  </property>
</Properties>
</file>