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8" r:id="rId3"/>
    <p:sldId id="259" r:id="rId4"/>
    <p:sldId id="265" r:id="rId5"/>
    <p:sldId id="260" r:id="rId6"/>
    <p:sldId id="266" r:id="rId7"/>
    <p:sldId id="262" r:id="rId8"/>
    <p:sldId id="261" r:id="rId9"/>
    <p:sldId id="267" r:id="rId10"/>
    <p:sldId id="26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FEF217-1AE6-4F75-891D-A886125C4118}" v="1" dt="2025-07-07T09:22:19.0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77" y="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4459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9201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6400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117095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892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9406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-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4977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541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5277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045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4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530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200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250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353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8601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9249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F6C97-8882-4E21-8000-7F79AE3DF55A}" type="datetimeFigureOut">
              <a:rPr lang="en-GB" smtClean="0"/>
              <a:t>12/07/2025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A86E9A-284E-44B7-A790-52F1EB3E11D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1988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3F80F5-6E1E-1F48-BB37-FC777520F9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F&amp;SC kick-off meeting </a:t>
            </a:r>
            <a:br>
              <a:rPr lang="nl-NL" dirty="0"/>
            </a:br>
            <a:r>
              <a:rPr lang="nl-NL" dirty="0"/>
              <a:t>FRPC </a:t>
            </a:r>
            <a:r>
              <a:rPr lang="nl-NL" dirty="0" err="1"/>
              <a:t>drafting</a:t>
            </a:r>
            <a:r>
              <a:rPr lang="nl-NL" dirty="0"/>
              <a:t> team</a:t>
            </a: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5CF51B-406C-0667-19CA-6F44E04386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7 </a:t>
            </a:r>
            <a:r>
              <a:rPr lang="nl-NL" dirty="0" err="1"/>
              <a:t>July</a:t>
            </a:r>
            <a:r>
              <a:rPr lang="nl-NL" dirty="0"/>
              <a:t>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30394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C294C3-F3FA-7D4B-5E87-52B5D020BA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C18D93-5073-F914-45A5-9F189F5BFD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470709"/>
          </a:xfrm>
        </p:spPr>
        <p:txBody>
          <a:bodyPr>
            <a:normAutofit/>
          </a:bodyPr>
          <a:lstStyle/>
          <a:p>
            <a:pPr algn="ctr"/>
            <a:r>
              <a:rPr lang="nl-NL" sz="5400" dirty="0"/>
              <a:t>QUESTIONS &amp; DISCUSSION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636811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>
            <a:extLst>
              <a:ext uri="{FF2B5EF4-FFF2-40B4-BE49-F238E27FC236}">
                <a16:creationId xmlns:a16="http://schemas.microsoft.com/office/drawing/2014/main" id="{994BE34A-2879-A9B9-B0EE-1D014687D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021" y="276882"/>
            <a:ext cx="9053689" cy="6351756"/>
          </a:xfrm>
          <a:prstGeom prst="rect">
            <a:avLst/>
          </a:prstGeom>
        </p:spPr>
      </p:pic>
      <p:sp>
        <p:nvSpPr>
          <p:cNvPr id="4" name="Rechteraccolade 3">
            <a:extLst>
              <a:ext uri="{FF2B5EF4-FFF2-40B4-BE49-F238E27FC236}">
                <a16:creationId xmlns:a16="http://schemas.microsoft.com/office/drawing/2014/main" id="{C7ABE73C-8ACF-EDEE-3688-0FB4FF666401}"/>
              </a:ext>
            </a:extLst>
          </p:cNvPr>
          <p:cNvSpPr/>
          <p:nvPr/>
        </p:nvSpPr>
        <p:spPr>
          <a:xfrm>
            <a:off x="6621895" y="1930399"/>
            <a:ext cx="187467" cy="2894519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5D0C0289-67F3-BAC0-9009-CFC4049C8C59}"/>
              </a:ext>
            </a:extLst>
          </p:cNvPr>
          <p:cNvSpPr txBox="1"/>
          <p:nvPr/>
        </p:nvSpPr>
        <p:spPr>
          <a:xfrm>
            <a:off x="6809362" y="3192991"/>
            <a:ext cx="349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>
                <a:solidFill>
                  <a:srgbClr val="FF0000"/>
                </a:solidFill>
              </a:rPr>
              <a:t>Average</a:t>
            </a:r>
            <a:r>
              <a:rPr lang="nl-NL" dirty="0">
                <a:solidFill>
                  <a:srgbClr val="FF0000"/>
                </a:solidFill>
              </a:rPr>
              <a:t> power </a:t>
            </a:r>
            <a:r>
              <a:rPr lang="nl-NL" dirty="0" err="1">
                <a:solidFill>
                  <a:srgbClr val="FF0000"/>
                </a:solidFill>
              </a:rPr>
              <a:t>from</a:t>
            </a:r>
            <a:r>
              <a:rPr lang="nl-NL" dirty="0">
                <a:solidFill>
                  <a:srgbClr val="FF0000"/>
                </a:solidFill>
              </a:rPr>
              <a:t> 20-80% SOC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Rechteraccolade 5">
            <a:extLst>
              <a:ext uri="{FF2B5EF4-FFF2-40B4-BE49-F238E27FC236}">
                <a16:creationId xmlns:a16="http://schemas.microsoft.com/office/drawing/2014/main" id="{ED4A2512-E72B-79C6-AF7C-00FDB98F815C}"/>
              </a:ext>
            </a:extLst>
          </p:cNvPr>
          <p:cNvSpPr/>
          <p:nvPr/>
        </p:nvSpPr>
        <p:spPr>
          <a:xfrm rot="5400000">
            <a:off x="5145301" y="3791542"/>
            <a:ext cx="253220" cy="264160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2A263F2-4315-4A35-A29C-7D9CB4330358}"/>
              </a:ext>
            </a:extLst>
          </p:cNvPr>
          <p:cNvSpPr txBox="1"/>
          <p:nvPr/>
        </p:nvSpPr>
        <p:spPr>
          <a:xfrm>
            <a:off x="4140740" y="5238952"/>
            <a:ext cx="349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Time </a:t>
            </a:r>
            <a:r>
              <a:rPr lang="nl-NL" dirty="0" err="1">
                <a:solidFill>
                  <a:srgbClr val="FF0000"/>
                </a:solidFill>
              </a:rPr>
              <a:t>from</a:t>
            </a:r>
            <a:r>
              <a:rPr lang="nl-NL" dirty="0">
                <a:solidFill>
                  <a:srgbClr val="FF0000"/>
                </a:solidFill>
              </a:rPr>
              <a:t> 20-80% SOC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3BC0E3AC-1F30-1B82-4580-2EC1CFAD40A0}"/>
              </a:ext>
            </a:extLst>
          </p:cNvPr>
          <p:cNvSpPr txBox="1"/>
          <p:nvPr/>
        </p:nvSpPr>
        <p:spPr>
          <a:xfrm>
            <a:off x="1603021" y="6120927"/>
            <a:ext cx="349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Start </a:t>
            </a:r>
            <a:r>
              <a:rPr lang="nl-NL" dirty="0" err="1">
                <a:solidFill>
                  <a:schemeClr val="bg1"/>
                </a:solidFill>
              </a:rPr>
              <a:t>condition</a:t>
            </a:r>
            <a:r>
              <a:rPr lang="nl-NL" dirty="0">
                <a:solidFill>
                  <a:schemeClr val="bg1"/>
                </a:solidFill>
              </a:rPr>
              <a:t>: SOC = 0%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E4E58B52-EB11-43B1-344F-659F7A1B0EF1}"/>
              </a:ext>
            </a:extLst>
          </p:cNvPr>
          <p:cNvCxnSpPr>
            <a:cxnSpLocks/>
          </p:cNvCxnSpPr>
          <p:nvPr/>
        </p:nvCxnSpPr>
        <p:spPr>
          <a:xfrm flipH="1" flipV="1">
            <a:off x="2616829" y="5855494"/>
            <a:ext cx="262647" cy="3232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kstvak 13">
            <a:extLst>
              <a:ext uri="{FF2B5EF4-FFF2-40B4-BE49-F238E27FC236}">
                <a16:creationId xmlns:a16="http://schemas.microsoft.com/office/drawing/2014/main" id="{6993DC4D-E555-5A86-D350-D24389374D33}"/>
              </a:ext>
            </a:extLst>
          </p:cNvPr>
          <p:cNvSpPr txBox="1"/>
          <p:nvPr/>
        </p:nvSpPr>
        <p:spPr>
          <a:xfrm>
            <a:off x="7838872" y="6120927"/>
            <a:ext cx="349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End </a:t>
            </a:r>
            <a:r>
              <a:rPr lang="nl-NL" dirty="0" err="1">
                <a:solidFill>
                  <a:schemeClr val="bg1"/>
                </a:solidFill>
              </a:rPr>
              <a:t>condition</a:t>
            </a:r>
            <a:r>
              <a:rPr lang="nl-NL" dirty="0">
                <a:solidFill>
                  <a:schemeClr val="bg1"/>
                </a:solidFill>
              </a:rPr>
              <a:t>: SOC = 100%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5" name="Rechte verbindingslijn met pijl 14">
            <a:extLst>
              <a:ext uri="{FF2B5EF4-FFF2-40B4-BE49-F238E27FC236}">
                <a16:creationId xmlns:a16="http://schemas.microsoft.com/office/drawing/2014/main" id="{DAD16A72-43C7-3DB6-7B40-C00B4BEC506E}"/>
              </a:ext>
            </a:extLst>
          </p:cNvPr>
          <p:cNvCxnSpPr>
            <a:cxnSpLocks/>
          </p:cNvCxnSpPr>
          <p:nvPr/>
        </p:nvCxnSpPr>
        <p:spPr>
          <a:xfrm flipH="1" flipV="1">
            <a:off x="9036996" y="5797685"/>
            <a:ext cx="340468" cy="3232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Vermenigvuldigingsteken 22">
            <a:extLst>
              <a:ext uri="{FF2B5EF4-FFF2-40B4-BE49-F238E27FC236}">
                <a16:creationId xmlns:a16="http://schemas.microsoft.com/office/drawing/2014/main" id="{4D180293-767D-B59A-C76F-5BE39211591D}"/>
              </a:ext>
            </a:extLst>
          </p:cNvPr>
          <p:cNvSpPr/>
          <p:nvPr/>
        </p:nvSpPr>
        <p:spPr>
          <a:xfrm>
            <a:off x="3276719" y="5192383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Vermenigvuldigingsteken 23">
            <a:extLst>
              <a:ext uri="{FF2B5EF4-FFF2-40B4-BE49-F238E27FC236}">
                <a16:creationId xmlns:a16="http://schemas.microsoft.com/office/drawing/2014/main" id="{EF2F6809-19B3-F827-0859-742923BED685}"/>
              </a:ext>
            </a:extLst>
          </p:cNvPr>
          <p:cNvSpPr/>
          <p:nvPr/>
        </p:nvSpPr>
        <p:spPr>
          <a:xfrm>
            <a:off x="3819787" y="4708494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Vermenigvuldigingsteken 24">
            <a:extLst>
              <a:ext uri="{FF2B5EF4-FFF2-40B4-BE49-F238E27FC236}">
                <a16:creationId xmlns:a16="http://schemas.microsoft.com/office/drawing/2014/main" id="{FC27A018-CAD5-0D85-9C7B-69517226BC84}"/>
              </a:ext>
            </a:extLst>
          </p:cNvPr>
          <p:cNvSpPr/>
          <p:nvPr/>
        </p:nvSpPr>
        <p:spPr>
          <a:xfrm>
            <a:off x="4265697" y="4218598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Vermenigvuldigingsteken 25">
            <a:extLst>
              <a:ext uri="{FF2B5EF4-FFF2-40B4-BE49-F238E27FC236}">
                <a16:creationId xmlns:a16="http://schemas.microsoft.com/office/drawing/2014/main" id="{2F141B06-A49B-A330-6A3E-99AD755BCF35}"/>
              </a:ext>
            </a:extLst>
          </p:cNvPr>
          <p:cNvSpPr/>
          <p:nvPr/>
        </p:nvSpPr>
        <p:spPr>
          <a:xfrm>
            <a:off x="4674259" y="3757860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Vermenigvuldigingsteken 26">
            <a:extLst>
              <a:ext uri="{FF2B5EF4-FFF2-40B4-BE49-F238E27FC236}">
                <a16:creationId xmlns:a16="http://schemas.microsoft.com/office/drawing/2014/main" id="{ACB06464-4C71-31E2-1F14-4B4BB289F203}"/>
              </a:ext>
            </a:extLst>
          </p:cNvPr>
          <p:cNvSpPr/>
          <p:nvPr/>
        </p:nvSpPr>
        <p:spPr>
          <a:xfrm>
            <a:off x="5113204" y="3262040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Vermenigvuldigingsteken 27">
            <a:extLst>
              <a:ext uri="{FF2B5EF4-FFF2-40B4-BE49-F238E27FC236}">
                <a16:creationId xmlns:a16="http://schemas.microsoft.com/office/drawing/2014/main" id="{891E048D-D9BE-06C4-9A78-F1697A66B05B}"/>
              </a:ext>
            </a:extLst>
          </p:cNvPr>
          <p:cNvSpPr/>
          <p:nvPr/>
        </p:nvSpPr>
        <p:spPr>
          <a:xfrm>
            <a:off x="5497297" y="2776681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Vermenigvuldigingsteken 28">
            <a:extLst>
              <a:ext uri="{FF2B5EF4-FFF2-40B4-BE49-F238E27FC236}">
                <a16:creationId xmlns:a16="http://schemas.microsoft.com/office/drawing/2014/main" id="{52D7EBD6-D089-1568-75E5-427F9706E56E}"/>
              </a:ext>
            </a:extLst>
          </p:cNvPr>
          <p:cNvSpPr/>
          <p:nvPr/>
        </p:nvSpPr>
        <p:spPr>
          <a:xfrm>
            <a:off x="5886855" y="2284455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Vermenigvuldigingsteken 29">
            <a:extLst>
              <a:ext uri="{FF2B5EF4-FFF2-40B4-BE49-F238E27FC236}">
                <a16:creationId xmlns:a16="http://schemas.microsoft.com/office/drawing/2014/main" id="{3208AB45-8C12-5278-20B1-4C7267656BFE}"/>
              </a:ext>
            </a:extLst>
          </p:cNvPr>
          <p:cNvSpPr/>
          <p:nvPr/>
        </p:nvSpPr>
        <p:spPr>
          <a:xfrm>
            <a:off x="6452981" y="1814781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Vermenigvuldigingsteken 30">
            <a:extLst>
              <a:ext uri="{FF2B5EF4-FFF2-40B4-BE49-F238E27FC236}">
                <a16:creationId xmlns:a16="http://schemas.microsoft.com/office/drawing/2014/main" id="{25E428A5-05CC-6592-C838-AA93A30DEE3B}"/>
              </a:ext>
            </a:extLst>
          </p:cNvPr>
          <p:cNvSpPr/>
          <p:nvPr/>
        </p:nvSpPr>
        <p:spPr>
          <a:xfrm>
            <a:off x="7193723" y="1333786"/>
            <a:ext cx="262647" cy="231235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Vermenigvuldigingsteken 31">
            <a:extLst>
              <a:ext uri="{FF2B5EF4-FFF2-40B4-BE49-F238E27FC236}">
                <a16:creationId xmlns:a16="http://schemas.microsoft.com/office/drawing/2014/main" id="{E9CA6D0A-FCA3-C314-5DC7-1C9839F29EB1}"/>
              </a:ext>
            </a:extLst>
          </p:cNvPr>
          <p:cNvSpPr/>
          <p:nvPr/>
        </p:nvSpPr>
        <p:spPr>
          <a:xfrm>
            <a:off x="8889582" y="875169"/>
            <a:ext cx="262647" cy="231235"/>
          </a:xfrm>
          <a:prstGeom prst="mathMultipl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Vermenigvuldigingsteken 32">
            <a:extLst>
              <a:ext uri="{FF2B5EF4-FFF2-40B4-BE49-F238E27FC236}">
                <a16:creationId xmlns:a16="http://schemas.microsoft.com/office/drawing/2014/main" id="{B734E21B-2822-44AE-0BA5-E65675E304F0}"/>
              </a:ext>
            </a:extLst>
          </p:cNvPr>
          <p:cNvSpPr/>
          <p:nvPr/>
        </p:nvSpPr>
        <p:spPr>
          <a:xfrm>
            <a:off x="2396366" y="5682067"/>
            <a:ext cx="262647" cy="231235"/>
          </a:xfrm>
          <a:prstGeom prst="mathMultiply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888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7034B6-ADFE-4A7F-3090-29A4E90248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23833" cy="1325563"/>
          </a:xfrm>
        </p:spPr>
        <p:txBody>
          <a:bodyPr>
            <a:normAutofit/>
          </a:bodyPr>
          <a:lstStyle/>
          <a:p>
            <a:r>
              <a:rPr lang="nl-NL" dirty="0" err="1"/>
              <a:t>Mandate</a:t>
            </a:r>
            <a:r>
              <a:rPr lang="nl-NL" dirty="0"/>
              <a:t> &amp; </a:t>
            </a:r>
            <a:r>
              <a:rPr lang="nl-NL" dirty="0" err="1"/>
              <a:t>operational</a:t>
            </a:r>
            <a:r>
              <a:rPr lang="nl-NL" dirty="0"/>
              <a:t> details of </a:t>
            </a:r>
            <a:r>
              <a:rPr lang="nl-NL" dirty="0" err="1"/>
              <a:t>drafting</a:t>
            </a:r>
            <a:r>
              <a:rPr lang="nl-NL" dirty="0"/>
              <a:t> team</a:t>
            </a:r>
            <a:br>
              <a:rPr lang="nl-NL" dirty="0"/>
            </a:br>
            <a:r>
              <a:rPr lang="nl-NL" sz="2000" dirty="0"/>
              <a:t>(</a:t>
            </a:r>
            <a:r>
              <a:rPr lang="nl-NL" sz="2000" dirty="0" err="1"/>
              <a:t>from</a:t>
            </a:r>
            <a:r>
              <a:rPr lang="nl-NL" sz="2000" dirty="0"/>
              <a:t> F&amp;SC-05-02)</a:t>
            </a:r>
            <a:endParaRPr lang="en-GB" sz="20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DA83FB2-0C85-F420-4904-E9B90C36D5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77" y="1448120"/>
            <a:ext cx="11082556" cy="4351338"/>
          </a:xfrm>
        </p:spPr>
        <p:txBody>
          <a:bodyPr>
            <a:noAutofit/>
          </a:bodyPr>
          <a:lstStyle/>
          <a:p>
            <a:r>
              <a:rPr lang="en-GB" dirty="0"/>
              <a:t>The drafting team shall write proposals for the FRPC test.</a:t>
            </a:r>
          </a:p>
          <a:p>
            <a:r>
              <a:rPr lang="en-GB" dirty="0"/>
              <a:t>Proposals (for FPRC test drafts or other documents) are regularly submitted for approval to the meetings of the EV F&amp;SC cluster</a:t>
            </a:r>
          </a:p>
          <a:p>
            <a:r>
              <a:rPr lang="en-GB" dirty="0"/>
              <a:t>EV F&amp;SC cluster drafting team has currently13 members (incl. drafting coordinator)</a:t>
            </a:r>
          </a:p>
          <a:p>
            <a:r>
              <a:rPr lang="en-GB" dirty="0"/>
              <a:t>The drafting team can occasionally invite others to their meetings</a:t>
            </a:r>
          </a:p>
          <a:p>
            <a:r>
              <a:rPr lang="en-GB" dirty="0"/>
              <a:t>The chair and secretariat can join as observers </a:t>
            </a:r>
          </a:p>
          <a:p>
            <a:r>
              <a:rPr lang="en-GB" dirty="0"/>
              <a:t>Guidance from F&amp;SC will be provided at high level on approach  </a:t>
            </a:r>
          </a:p>
          <a:p>
            <a:r>
              <a:rPr lang="en-GB" dirty="0"/>
              <a:t>Meeting frequency: at least once a month, more often if needed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6438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0D58B1-08AF-2530-5C75-ED38B98786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Task</a:t>
            </a:r>
            <a:r>
              <a:rPr lang="nl-NL" dirty="0"/>
              <a:t> 1: </a:t>
            </a:r>
            <a:r>
              <a:rPr lang="nl-NL" dirty="0" err="1"/>
              <a:t>Outline</a:t>
            </a:r>
            <a:r>
              <a:rPr lang="nl-NL" dirty="0"/>
              <a:t> document 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6B9D55-5C23-2AAF-3E8C-2EF335114B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err="1"/>
              <a:t>Proposed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start </a:t>
            </a:r>
            <a:r>
              <a:rPr lang="nl-NL" dirty="0" err="1"/>
              <a:t>by</a:t>
            </a:r>
            <a:r>
              <a:rPr lang="nl-NL" dirty="0"/>
              <a:t> preparing a </a:t>
            </a:r>
            <a:r>
              <a:rPr lang="nl-NL" dirty="0" err="1"/>
              <a:t>general</a:t>
            </a:r>
            <a:r>
              <a:rPr lang="nl-NL" dirty="0"/>
              <a:t> concept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test procedure, </a:t>
            </a:r>
            <a:r>
              <a:rPr lang="nl-NL" dirty="0" err="1"/>
              <a:t>including</a:t>
            </a:r>
            <a:r>
              <a:rPr lang="nl-NL" dirty="0"/>
              <a:t> relevant </a:t>
            </a:r>
            <a:r>
              <a:rPr lang="nl-NL" dirty="0" err="1"/>
              <a:t>requirements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established</a:t>
            </a:r>
            <a:r>
              <a:rPr lang="nl-NL" dirty="0"/>
              <a:t> (e.g. family criteria, pre-</a:t>
            </a:r>
            <a:r>
              <a:rPr lang="nl-NL" dirty="0" err="1"/>
              <a:t>conditioning</a:t>
            </a:r>
            <a:r>
              <a:rPr lang="nl-NL" dirty="0"/>
              <a:t>, </a:t>
            </a:r>
            <a:r>
              <a:rPr lang="nl-NL" dirty="0" err="1"/>
              <a:t>soak</a:t>
            </a:r>
            <a:r>
              <a:rPr lang="nl-NL" dirty="0"/>
              <a:t> </a:t>
            </a:r>
            <a:r>
              <a:rPr lang="nl-NL" dirty="0" err="1"/>
              <a:t>temperature</a:t>
            </a:r>
            <a:r>
              <a:rPr lang="nl-NL" dirty="0"/>
              <a:t>, etc.)</a:t>
            </a:r>
          </a:p>
          <a:p>
            <a:r>
              <a:rPr lang="nl-NL" dirty="0" err="1"/>
              <a:t>Develop</a:t>
            </a:r>
            <a:r>
              <a:rPr lang="nl-NL" dirty="0"/>
              <a:t> </a:t>
            </a:r>
            <a:r>
              <a:rPr lang="nl-NL" dirty="0" err="1"/>
              <a:t>detailed</a:t>
            </a:r>
            <a:r>
              <a:rPr lang="nl-NL" dirty="0"/>
              <a:t> </a:t>
            </a:r>
            <a:r>
              <a:rPr lang="nl-NL" dirty="0" err="1"/>
              <a:t>proposals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requirements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conditions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test procedure, </a:t>
            </a:r>
            <a:r>
              <a:rPr lang="nl-NL" dirty="0" err="1"/>
              <a:t>based</a:t>
            </a:r>
            <a:r>
              <a:rPr lang="nl-NL" dirty="0"/>
              <a:t> on </a:t>
            </a:r>
            <a:r>
              <a:rPr lang="nl-NL" dirty="0" err="1"/>
              <a:t>guidance</a:t>
            </a:r>
            <a:r>
              <a:rPr lang="nl-NL" dirty="0"/>
              <a:t> </a:t>
            </a:r>
            <a:r>
              <a:rPr lang="nl-NL" dirty="0" err="1"/>
              <a:t>documents</a:t>
            </a:r>
            <a:br>
              <a:rPr lang="nl-NL" dirty="0"/>
            </a:br>
            <a:r>
              <a:rPr lang="nl-NL" dirty="0"/>
              <a:t>(F&amp;SC-06-02e </a:t>
            </a:r>
            <a:r>
              <a:rPr lang="nl-NL" dirty="0" err="1"/>
              <a:t>and</a:t>
            </a:r>
            <a:r>
              <a:rPr lang="nl-NL" dirty="0"/>
              <a:t> 03e)</a:t>
            </a:r>
          </a:p>
          <a:p>
            <a:r>
              <a:rPr lang="nl-NL" dirty="0"/>
              <a:t>Present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outline</a:t>
            </a:r>
            <a:r>
              <a:rPr lang="nl-NL" dirty="0"/>
              <a:t> document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F&amp;SC </a:t>
            </a:r>
            <a:r>
              <a:rPr lang="nl-NL" dirty="0" err="1"/>
              <a:t>group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ask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guidance</a:t>
            </a:r>
            <a:r>
              <a:rPr lang="nl-NL" dirty="0"/>
              <a:t>/feedback</a:t>
            </a:r>
          </a:p>
          <a:p>
            <a:r>
              <a:rPr lang="nl-NL" dirty="0"/>
              <a:t>Update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outline</a:t>
            </a:r>
            <a:r>
              <a:rPr lang="nl-NL" dirty="0"/>
              <a:t> document up </a:t>
            </a:r>
            <a:r>
              <a:rPr lang="nl-NL" dirty="0" err="1"/>
              <a:t>until</a:t>
            </a:r>
            <a:r>
              <a:rPr lang="nl-NL" dirty="0"/>
              <a:t> </a:t>
            </a:r>
            <a:r>
              <a:rPr lang="nl-NL" dirty="0" err="1"/>
              <a:t>it</a:t>
            </a:r>
            <a:r>
              <a:rPr lang="nl-NL" dirty="0"/>
              <a:t> is </a:t>
            </a:r>
            <a:r>
              <a:rPr lang="nl-NL" dirty="0" err="1"/>
              <a:t>adopted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F&amp;SC </a:t>
            </a:r>
            <a:r>
              <a:rPr lang="nl-NL" dirty="0" err="1"/>
              <a:t>group</a:t>
            </a:r>
            <a:endParaRPr lang="nl-NL" dirty="0"/>
          </a:p>
          <a:p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18581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01B9DC0F-F520-E8D6-234A-C2D02C957A3E}"/>
              </a:ext>
            </a:extLst>
          </p:cNvPr>
          <p:cNvSpPr/>
          <p:nvPr/>
        </p:nvSpPr>
        <p:spPr>
          <a:xfrm>
            <a:off x="4873557" y="2859932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Outline</a:t>
            </a:r>
            <a:endParaRPr lang="nl-NL" sz="2800" dirty="0"/>
          </a:p>
          <a:p>
            <a:pPr algn="ctr"/>
            <a:r>
              <a:rPr lang="nl-NL" sz="2800" dirty="0"/>
              <a:t>Document</a:t>
            </a:r>
            <a:endParaRPr lang="en-GB" sz="28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B170EF04-63DE-09EF-3D3A-DD6F3D15D13F}"/>
              </a:ext>
            </a:extLst>
          </p:cNvPr>
          <p:cNvSpPr/>
          <p:nvPr/>
        </p:nvSpPr>
        <p:spPr>
          <a:xfrm>
            <a:off x="1514272" y="2859931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Drafting</a:t>
            </a:r>
            <a:r>
              <a:rPr lang="nl-NL" sz="2800" dirty="0"/>
              <a:t> </a:t>
            </a:r>
            <a:r>
              <a:rPr lang="nl-NL" sz="2800" dirty="0" err="1"/>
              <a:t>group</a:t>
            </a:r>
            <a:endParaRPr lang="en-GB" sz="28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9553B0C1-57B6-48B3-4F17-E1DCB2B2CE59}"/>
              </a:ext>
            </a:extLst>
          </p:cNvPr>
          <p:cNvSpPr/>
          <p:nvPr/>
        </p:nvSpPr>
        <p:spPr>
          <a:xfrm>
            <a:off x="8232842" y="2859931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F&amp;SC</a:t>
            </a:r>
          </a:p>
          <a:p>
            <a:pPr algn="ctr"/>
            <a:r>
              <a:rPr lang="nl-NL" sz="2800" dirty="0"/>
              <a:t>Group</a:t>
            </a:r>
            <a:endParaRPr lang="en-GB" sz="28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5FEED8F9-E2B5-4B45-B040-DF1ECB810CE3}"/>
              </a:ext>
            </a:extLst>
          </p:cNvPr>
          <p:cNvSpPr/>
          <p:nvPr/>
        </p:nvSpPr>
        <p:spPr>
          <a:xfrm>
            <a:off x="3693267" y="1426724"/>
            <a:ext cx="4442298" cy="898188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Existing</a:t>
            </a:r>
            <a:r>
              <a:rPr lang="nl-NL" sz="2800" dirty="0"/>
              <a:t> International </a:t>
            </a:r>
            <a:r>
              <a:rPr lang="nl-NL" sz="2800" dirty="0" err="1"/>
              <a:t>standards</a:t>
            </a:r>
            <a:endParaRPr lang="en-GB" sz="2800" dirty="0"/>
          </a:p>
        </p:txBody>
      </p:sp>
      <p:sp>
        <p:nvSpPr>
          <p:cNvPr id="10" name="Pijl: gekromd links 9">
            <a:extLst>
              <a:ext uri="{FF2B5EF4-FFF2-40B4-BE49-F238E27FC236}">
                <a16:creationId xmlns:a16="http://schemas.microsoft.com/office/drawing/2014/main" id="{8B84A952-FCAA-1EA2-7A0F-934EE606E264}"/>
              </a:ext>
            </a:extLst>
          </p:cNvPr>
          <p:cNvSpPr/>
          <p:nvPr/>
        </p:nvSpPr>
        <p:spPr>
          <a:xfrm rot="5400000" flipH="1">
            <a:off x="4625161" y="-2060755"/>
            <a:ext cx="2216283" cy="7616759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1" name="Pijl: rechts 10">
            <a:extLst>
              <a:ext uri="{FF2B5EF4-FFF2-40B4-BE49-F238E27FC236}">
                <a16:creationId xmlns:a16="http://schemas.microsoft.com/office/drawing/2014/main" id="{C785A975-6945-A375-77DE-186ED2C03EF1}"/>
              </a:ext>
            </a:extLst>
          </p:cNvPr>
          <p:cNvSpPr/>
          <p:nvPr/>
        </p:nvSpPr>
        <p:spPr>
          <a:xfrm rot="10800000" flipH="1">
            <a:off x="6955274" y="3487365"/>
            <a:ext cx="1277566" cy="6225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ijl: rechts 11">
            <a:extLst>
              <a:ext uri="{FF2B5EF4-FFF2-40B4-BE49-F238E27FC236}">
                <a16:creationId xmlns:a16="http://schemas.microsoft.com/office/drawing/2014/main" id="{25A05B94-6333-C50E-1591-A01731CA591A}"/>
              </a:ext>
            </a:extLst>
          </p:cNvPr>
          <p:cNvSpPr/>
          <p:nvPr/>
        </p:nvSpPr>
        <p:spPr>
          <a:xfrm rot="10800000" flipH="1">
            <a:off x="3595989" y="3429000"/>
            <a:ext cx="1277566" cy="6225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jl: rechts 12">
            <a:extLst>
              <a:ext uri="{FF2B5EF4-FFF2-40B4-BE49-F238E27FC236}">
                <a16:creationId xmlns:a16="http://schemas.microsoft.com/office/drawing/2014/main" id="{2035AF36-5DA0-0363-E0DA-A6E6F0C79F52}"/>
              </a:ext>
            </a:extLst>
          </p:cNvPr>
          <p:cNvSpPr/>
          <p:nvPr/>
        </p:nvSpPr>
        <p:spPr>
          <a:xfrm rot="5400000">
            <a:off x="5645285" y="2357335"/>
            <a:ext cx="538262" cy="4636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ijl: gekromd links 13">
            <a:extLst>
              <a:ext uri="{FF2B5EF4-FFF2-40B4-BE49-F238E27FC236}">
                <a16:creationId xmlns:a16="http://schemas.microsoft.com/office/drawing/2014/main" id="{CAB6DD1F-E908-7D0A-AE23-89BD3BAB4BED}"/>
              </a:ext>
            </a:extLst>
          </p:cNvPr>
          <p:cNvSpPr/>
          <p:nvPr/>
        </p:nvSpPr>
        <p:spPr>
          <a:xfrm rot="5400000">
            <a:off x="4852948" y="1809343"/>
            <a:ext cx="1760710" cy="761676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5" name="Tekstvak 14">
            <a:extLst>
              <a:ext uri="{FF2B5EF4-FFF2-40B4-BE49-F238E27FC236}">
                <a16:creationId xmlns:a16="http://schemas.microsoft.com/office/drawing/2014/main" id="{6D4CEB31-1D87-1DCE-C741-C19256B9F79D}"/>
              </a:ext>
            </a:extLst>
          </p:cNvPr>
          <p:cNvSpPr txBox="1"/>
          <p:nvPr/>
        </p:nvSpPr>
        <p:spPr>
          <a:xfrm>
            <a:off x="4365488" y="114180"/>
            <a:ext cx="5651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err="1"/>
              <a:t>Guidance</a:t>
            </a:r>
            <a:r>
              <a:rPr lang="nl-NL" sz="2800" dirty="0"/>
              <a:t> </a:t>
            </a:r>
            <a:r>
              <a:rPr lang="nl-NL" sz="2800" dirty="0" err="1"/>
              <a:t>documents</a:t>
            </a:r>
            <a:endParaRPr lang="en-GB" sz="2800" dirty="0"/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C2240A39-A860-4EA1-24B9-66B5AAE98475}"/>
              </a:ext>
            </a:extLst>
          </p:cNvPr>
          <p:cNvSpPr txBox="1"/>
          <p:nvPr/>
        </p:nvSpPr>
        <p:spPr>
          <a:xfrm>
            <a:off x="4961106" y="5882217"/>
            <a:ext cx="5651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Feedback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69649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EA0265-41F3-36B1-DF13-2E543AF3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Drafting</a:t>
            </a:r>
            <a:r>
              <a:rPr lang="nl-NL" dirty="0"/>
              <a:t> </a:t>
            </a:r>
            <a:r>
              <a:rPr lang="nl-NL" dirty="0" err="1"/>
              <a:t>process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A7800CB-4144-35F0-CCB2-E78AD9D115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47664" cy="4351338"/>
          </a:xfrm>
        </p:spPr>
        <p:txBody>
          <a:bodyPr/>
          <a:lstStyle/>
          <a:p>
            <a:r>
              <a:rPr lang="en-GB" dirty="0"/>
              <a:t>The drafting team shall draft proposals within the structure provided by the table of contents agreed in the 4th meeting </a:t>
            </a:r>
            <a:br>
              <a:rPr lang="en-GB" sz="2000" dirty="0"/>
            </a:br>
            <a:r>
              <a:rPr lang="en-GB" sz="2000" dirty="0"/>
              <a:t>(see document </a:t>
            </a:r>
            <a:r>
              <a:rPr lang="nl-NL" sz="2000" dirty="0"/>
              <a:t>F&amp;SC-04-03e)</a:t>
            </a:r>
          </a:p>
          <a:p>
            <a:r>
              <a:rPr lang="nl-NL" dirty="0"/>
              <a:t>First draft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proposal</a:t>
            </a:r>
            <a:r>
              <a:rPr lang="nl-NL" dirty="0"/>
              <a:t>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a </a:t>
            </a:r>
            <a:r>
              <a:rPr lang="nl-NL" dirty="0" err="1"/>
              <a:t>skeleton</a:t>
            </a:r>
            <a:r>
              <a:rPr lang="nl-NL" dirty="0"/>
              <a:t> document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sections</a:t>
            </a:r>
            <a:r>
              <a:rPr lang="nl-NL" dirty="0"/>
              <a:t> </a:t>
            </a:r>
            <a:r>
              <a:rPr lang="nl-NL" dirty="0" err="1"/>
              <a:t>that</a:t>
            </a:r>
            <a:r>
              <a:rPr lang="nl-NL" dirty="0"/>
              <a:t> </a:t>
            </a:r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covered</a:t>
            </a:r>
            <a:r>
              <a:rPr lang="nl-NL" dirty="0"/>
              <a:t> e.g. family criteria, pre-</a:t>
            </a:r>
            <a:r>
              <a:rPr lang="nl-NL" dirty="0" err="1"/>
              <a:t>conditioning</a:t>
            </a:r>
            <a:r>
              <a:rPr lang="nl-NL" dirty="0"/>
              <a:t>, test </a:t>
            </a:r>
            <a:r>
              <a:rPr lang="nl-NL" dirty="0" err="1"/>
              <a:t>conditions</a:t>
            </a:r>
            <a:r>
              <a:rPr lang="nl-NL" dirty="0"/>
              <a:t>, etc. </a:t>
            </a:r>
            <a:r>
              <a:rPr lang="nl-NL" sz="2000" dirty="0"/>
              <a:t>(</a:t>
            </a:r>
            <a:r>
              <a:rPr lang="nl-NL" sz="2000" dirty="0" err="1"/>
              <a:t>see</a:t>
            </a:r>
            <a:r>
              <a:rPr lang="nl-NL" sz="2000" dirty="0"/>
              <a:t> F&amp;SC-05-02)</a:t>
            </a:r>
          </a:p>
          <a:p>
            <a:r>
              <a:rPr lang="nl-NL" dirty="0" err="1"/>
              <a:t>Some</a:t>
            </a:r>
            <a:r>
              <a:rPr lang="nl-NL" dirty="0"/>
              <a:t> </a:t>
            </a:r>
            <a:r>
              <a:rPr lang="nl-NL" dirty="0" err="1"/>
              <a:t>elements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</a:t>
            </a:r>
            <a:r>
              <a:rPr lang="nl-NL" dirty="0" err="1"/>
              <a:t>already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drafted</a:t>
            </a:r>
            <a:r>
              <a:rPr lang="nl-NL" dirty="0"/>
              <a:t> </a:t>
            </a:r>
            <a:r>
              <a:rPr lang="nl-NL" dirty="0" err="1"/>
              <a:t>while</a:t>
            </a:r>
            <a:r>
              <a:rPr lang="nl-NL" dirty="0"/>
              <a:t> </a:t>
            </a:r>
            <a:r>
              <a:rPr lang="nl-NL" dirty="0" err="1"/>
              <a:t>outline</a:t>
            </a:r>
            <a:r>
              <a:rPr lang="nl-NL" dirty="0"/>
              <a:t> document is </a:t>
            </a:r>
            <a:r>
              <a:rPr lang="nl-NL" dirty="0" err="1"/>
              <a:t>being</a:t>
            </a:r>
            <a:r>
              <a:rPr lang="nl-NL" dirty="0"/>
              <a:t> </a:t>
            </a:r>
            <a:r>
              <a:rPr lang="nl-NL" dirty="0" err="1"/>
              <a:t>established</a:t>
            </a:r>
            <a:endParaRPr lang="nl-NL" dirty="0"/>
          </a:p>
          <a:p>
            <a:pPr marL="266700" indent="-266700">
              <a:buNone/>
            </a:pPr>
            <a:r>
              <a:rPr lang="nl-NL" dirty="0">
                <a:sym typeface="Wingdings" panose="05000000000000000000" pitchFamily="2" charset="2"/>
              </a:rPr>
              <a:t></a:t>
            </a:r>
            <a:r>
              <a:rPr lang="nl-NL" dirty="0" err="1"/>
              <a:t>Aim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FRPC draft test procedure is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develop</a:t>
            </a:r>
            <a:r>
              <a:rPr lang="nl-NL" dirty="0"/>
              <a:t> a </a:t>
            </a:r>
            <a:r>
              <a:rPr lang="nl-NL" dirty="0" err="1"/>
              <a:t>reproducible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comparable</a:t>
            </a:r>
            <a:r>
              <a:rPr lang="nl-NL" dirty="0"/>
              <a:t> </a:t>
            </a:r>
            <a:r>
              <a:rPr lang="nl-NL" dirty="0" err="1"/>
              <a:t>charging</a:t>
            </a:r>
            <a:r>
              <a:rPr lang="nl-NL" dirty="0"/>
              <a:t> curve,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within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context a </a:t>
            </a:r>
            <a:r>
              <a:rPr lang="nl-NL" dirty="0" err="1"/>
              <a:t>representative</a:t>
            </a:r>
            <a:r>
              <a:rPr lang="nl-NL" dirty="0"/>
              <a:t> curve </a:t>
            </a:r>
            <a:r>
              <a:rPr lang="nl-NL" dirty="0" err="1"/>
              <a:t>for</a:t>
            </a:r>
            <a:r>
              <a:rPr lang="nl-NL" dirty="0"/>
              <a:t> real-</a:t>
            </a:r>
            <a:r>
              <a:rPr lang="nl-NL" dirty="0" err="1"/>
              <a:t>world</a:t>
            </a:r>
            <a:r>
              <a:rPr lang="nl-NL" dirty="0"/>
              <a:t> </a:t>
            </a:r>
            <a:r>
              <a:rPr lang="nl-NL" dirty="0" err="1"/>
              <a:t>charging</a:t>
            </a:r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59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97E575-AD4A-0709-3915-6970F387A7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id="{1EB18158-AD1B-2525-788F-731CC92302FD}"/>
              </a:ext>
            </a:extLst>
          </p:cNvPr>
          <p:cNvSpPr/>
          <p:nvPr/>
        </p:nvSpPr>
        <p:spPr>
          <a:xfrm>
            <a:off x="4873557" y="1877436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Draft </a:t>
            </a:r>
            <a:r>
              <a:rPr lang="nl-NL" sz="2800" dirty="0" err="1"/>
              <a:t>text</a:t>
            </a:r>
            <a:endParaRPr lang="nl-NL" sz="2800" dirty="0"/>
          </a:p>
          <a:p>
            <a:pPr algn="ctr"/>
            <a:r>
              <a:rPr lang="nl-NL" sz="2800" dirty="0" err="1"/>
              <a:t>proposal</a:t>
            </a:r>
            <a:endParaRPr lang="en-GB" sz="2800" dirty="0"/>
          </a:p>
        </p:txBody>
      </p:sp>
      <p:sp>
        <p:nvSpPr>
          <p:cNvPr id="5" name="Rechthoek: afgeronde hoeken 4">
            <a:extLst>
              <a:ext uri="{FF2B5EF4-FFF2-40B4-BE49-F238E27FC236}">
                <a16:creationId xmlns:a16="http://schemas.microsoft.com/office/drawing/2014/main" id="{E0D7615C-CB3D-ADAF-7D0C-913507554A37}"/>
              </a:ext>
            </a:extLst>
          </p:cNvPr>
          <p:cNvSpPr/>
          <p:nvPr/>
        </p:nvSpPr>
        <p:spPr>
          <a:xfrm>
            <a:off x="1514272" y="1877435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Drafting</a:t>
            </a:r>
            <a:endParaRPr lang="nl-NL" sz="2800" dirty="0"/>
          </a:p>
          <a:p>
            <a:pPr algn="ctr"/>
            <a:r>
              <a:rPr lang="nl-NL" sz="2800" dirty="0"/>
              <a:t>Group</a:t>
            </a:r>
            <a:endParaRPr lang="en-GB" sz="2800" dirty="0"/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id="{6483DB11-2609-0659-B54B-6489D18A561F}"/>
              </a:ext>
            </a:extLst>
          </p:cNvPr>
          <p:cNvSpPr/>
          <p:nvPr/>
        </p:nvSpPr>
        <p:spPr>
          <a:xfrm>
            <a:off x="8232842" y="1877435"/>
            <a:ext cx="2081719" cy="1877439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F&amp;SC</a:t>
            </a:r>
          </a:p>
          <a:p>
            <a:pPr algn="ctr"/>
            <a:r>
              <a:rPr lang="nl-NL" sz="2800" dirty="0"/>
              <a:t>Group</a:t>
            </a:r>
            <a:endParaRPr lang="en-GB" sz="2800" dirty="0"/>
          </a:p>
        </p:txBody>
      </p:sp>
      <p:sp>
        <p:nvSpPr>
          <p:cNvPr id="7" name="Rechthoek: afgeronde hoeken 6">
            <a:extLst>
              <a:ext uri="{FF2B5EF4-FFF2-40B4-BE49-F238E27FC236}">
                <a16:creationId xmlns:a16="http://schemas.microsoft.com/office/drawing/2014/main" id="{6F0896FD-2171-5BD2-7318-FFF2CDA93580}"/>
              </a:ext>
            </a:extLst>
          </p:cNvPr>
          <p:cNvSpPr/>
          <p:nvPr/>
        </p:nvSpPr>
        <p:spPr>
          <a:xfrm>
            <a:off x="3693267" y="444228"/>
            <a:ext cx="4442298" cy="898188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Existing</a:t>
            </a:r>
            <a:r>
              <a:rPr lang="nl-NL" sz="2800" dirty="0"/>
              <a:t> International </a:t>
            </a:r>
            <a:r>
              <a:rPr lang="nl-NL" sz="2800" dirty="0" err="1"/>
              <a:t>standards</a:t>
            </a:r>
            <a:endParaRPr lang="en-GB" sz="2800" dirty="0"/>
          </a:p>
        </p:txBody>
      </p:sp>
      <p:sp>
        <p:nvSpPr>
          <p:cNvPr id="11" name="Pijl: rechts 10">
            <a:extLst>
              <a:ext uri="{FF2B5EF4-FFF2-40B4-BE49-F238E27FC236}">
                <a16:creationId xmlns:a16="http://schemas.microsoft.com/office/drawing/2014/main" id="{1116FB37-216F-9CF8-21F7-A3B05805A652}"/>
              </a:ext>
            </a:extLst>
          </p:cNvPr>
          <p:cNvSpPr/>
          <p:nvPr/>
        </p:nvSpPr>
        <p:spPr>
          <a:xfrm rot="10800000" flipH="1">
            <a:off x="6955274" y="2504869"/>
            <a:ext cx="1277566" cy="6225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Pijl: rechts 11">
            <a:extLst>
              <a:ext uri="{FF2B5EF4-FFF2-40B4-BE49-F238E27FC236}">
                <a16:creationId xmlns:a16="http://schemas.microsoft.com/office/drawing/2014/main" id="{24CB7BC5-DF86-3CC0-2BF9-F7E0767B891B}"/>
              </a:ext>
            </a:extLst>
          </p:cNvPr>
          <p:cNvSpPr/>
          <p:nvPr/>
        </p:nvSpPr>
        <p:spPr>
          <a:xfrm rot="10800000" flipH="1">
            <a:off x="3595989" y="2446504"/>
            <a:ext cx="1277566" cy="62257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Pijl: rechts 12">
            <a:extLst>
              <a:ext uri="{FF2B5EF4-FFF2-40B4-BE49-F238E27FC236}">
                <a16:creationId xmlns:a16="http://schemas.microsoft.com/office/drawing/2014/main" id="{BAA94C66-ED37-AB1B-70A9-5A04F5A6221A}"/>
              </a:ext>
            </a:extLst>
          </p:cNvPr>
          <p:cNvSpPr/>
          <p:nvPr/>
        </p:nvSpPr>
        <p:spPr>
          <a:xfrm rot="5400000">
            <a:off x="5645285" y="1374839"/>
            <a:ext cx="538262" cy="4636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ijl: gekromd links 13">
            <a:extLst>
              <a:ext uri="{FF2B5EF4-FFF2-40B4-BE49-F238E27FC236}">
                <a16:creationId xmlns:a16="http://schemas.microsoft.com/office/drawing/2014/main" id="{02C5CEDE-C32F-F5C8-512D-C8094E040C49}"/>
              </a:ext>
            </a:extLst>
          </p:cNvPr>
          <p:cNvSpPr/>
          <p:nvPr/>
        </p:nvSpPr>
        <p:spPr>
          <a:xfrm rot="5400000">
            <a:off x="4726129" y="1021402"/>
            <a:ext cx="2149817" cy="7616761"/>
          </a:xfrm>
          <a:prstGeom prst="curved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6" name="Tekstvak 15">
            <a:extLst>
              <a:ext uri="{FF2B5EF4-FFF2-40B4-BE49-F238E27FC236}">
                <a16:creationId xmlns:a16="http://schemas.microsoft.com/office/drawing/2014/main" id="{B20846D3-1F58-4AA7-1216-719758A185DD}"/>
              </a:ext>
            </a:extLst>
          </p:cNvPr>
          <p:cNvSpPr txBox="1"/>
          <p:nvPr/>
        </p:nvSpPr>
        <p:spPr>
          <a:xfrm>
            <a:off x="5000016" y="5278286"/>
            <a:ext cx="5651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Feedback</a:t>
            </a:r>
            <a:endParaRPr lang="en-GB" sz="2800" dirty="0"/>
          </a:p>
        </p:txBody>
      </p:sp>
      <p:sp>
        <p:nvSpPr>
          <p:cNvPr id="2" name="Rechthoek: afgeronde hoeken 1">
            <a:extLst>
              <a:ext uri="{FF2B5EF4-FFF2-40B4-BE49-F238E27FC236}">
                <a16:creationId xmlns:a16="http://schemas.microsoft.com/office/drawing/2014/main" id="{0E51A86C-0811-8672-A470-1C5968D430A0}"/>
              </a:ext>
            </a:extLst>
          </p:cNvPr>
          <p:cNvSpPr/>
          <p:nvPr/>
        </p:nvSpPr>
        <p:spPr>
          <a:xfrm>
            <a:off x="3693267" y="4297985"/>
            <a:ext cx="4442298" cy="898188"/>
          </a:xfrm>
          <a:prstGeom prst="round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Outline</a:t>
            </a:r>
            <a:r>
              <a:rPr lang="nl-NL" sz="2800" dirty="0"/>
              <a:t> document &amp; </a:t>
            </a:r>
            <a:r>
              <a:rPr lang="nl-NL" sz="2800" dirty="0" err="1"/>
              <a:t>skeleton</a:t>
            </a:r>
            <a:endParaRPr lang="en-GB" sz="2800" dirty="0"/>
          </a:p>
        </p:txBody>
      </p:sp>
      <p:sp>
        <p:nvSpPr>
          <p:cNvPr id="3" name="Pijl: rechts 2">
            <a:extLst>
              <a:ext uri="{FF2B5EF4-FFF2-40B4-BE49-F238E27FC236}">
                <a16:creationId xmlns:a16="http://schemas.microsoft.com/office/drawing/2014/main" id="{BDD6E011-1C7C-81C9-E741-64F3362B7067}"/>
              </a:ext>
            </a:extLst>
          </p:cNvPr>
          <p:cNvSpPr/>
          <p:nvPr/>
        </p:nvSpPr>
        <p:spPr>
          <a:xfrm rot="16200000">
            <a:off x="5645285" y="3790540"/>
            <a:ext cx="538262" cy="463688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81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09ADC2-29AD-B56D-481C-78CF77FC6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8376" y="257182"/>
            <a:ext cx="9905998" cy="1478570"/>
          </a:xfrm>
        </p:spPr>
        <p:txBody>
          <a:bodyPr/>
          <a:lstStyle/>
          <a:p>
            <a:r>
              <a:rPr lang="nl-NL" dirty="0" err="1"/>
              <a:t>Comparison</a:t>
            </a:r>
            <a:r>
              <a:rPr lang="nl-NL" dirty="0"/>
              <a:t> of </a:t>
            </a:r>
            <a:r>
              <a:rPr lang="nl-NL" dirty="0" err="1"/>
              <a:t>guidance</a:t>
            </a:r>
            <a:r>
              <a:rPr lang="nl-NL" dirty="0"/>
              <a:t> </a:t>
            </a:r>
            <a:r>
              <a:rPr lang="nl-NL" dirty="0" err="1"/>
              <a:t>documents</a:t>
            </a:r>
            <a:br>
              <a:rPr lang="nl-NL" dirty="0"/>
            </a:br>
            <a:r>
              <a:rPr lang="nl-NL" sz="2800" dirty="0"/>
              <a:t>F&amp;SC-06-02 </a:t>
            </a:r>
            <a:r>
              <a:rPr lang="nl-NL" sz="2800" dirty="0" err="1"/>
              <a:t>and</a:t>
            </a:r>
            <a:r>
              <a:rPr lang="nl-NL" sz="2800" dirty="0"/>
              <a:t> -03</a:t>
            </a:r>
            <a:endParaRPr lang="en-GB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8CBD4C6-9903-3064-872E-A412CCBB0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10786353" cy="49156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OICA </a:t>
            </a:r>
            <a:r>
              <a:rPr lang="nl-NL" dirty="0" err="1"/>
              <a:t>guidance</a:t>
            </a:r>
            <a:r>
              <a:rPr lang="nl-NL" dirty="0"/>
              <a:t> </a:t>
            </a:r>
            <a:r>
              <a:rPr lang="nl-NL" dirty="0" err="1"/>
              <a:t>focuses</a:t>
            </a:r>
            <a:r>
              <a:rPr lang="nl-NL" dirty="0"/>
              <a:t> on family criteria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fast-charging</a:t>
            </a:r>
            <a:r>
              <a:rPr lang="nl-NL" dirty="0"/>
              <a:t> </a:t>
            </a:r>
            <a:r>
              <a:rPr lang="nl-NL" dirty="0" err="1"/>
              <a:t>KPIs</a:t>
            </a:r>
            <a:r>
              <a:rPr lang="nl-NL" dirty="0"/>
              <a:t>, no </a:t>
            </a:r>
            <a:r>
              <a:rPr lang="nl-NL" dirty="0" err="1"/>
              <a:t>objections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apply</a:t>
            </a:r>
            <a:r>
              <a:rPr lang="nl-NL" dirty="0"/>
              <a:t> ISO 12906 test procedure</a:t>
            </a:r>
          </a:p>
          <a:p>
            <a:pPr marL="0" indent="0">
              <a:buNone/>
            </a:pPr>
            <a:r>
              <a:rPr lang="nl-NL" dirty="0"/>
              <a:t>NL </a:t>
            </a:r>
            <a:r>
              <a:rPr lang="nl-NL" dirty="0" err="1"/>
              <a:t>guidance</a:t>
            </a:r>
            <a:r>
              <a:rPr lang="nl-NL" dirty="0"/>
              <a:t>: </a:t>
            </a:r>
          </a:p>
          <a:p>
            <a:r>
              <a:rPr lang="nl-NL" dirty="0"/>
              <a:t>cover </a:t>
            </a:r>
            <a:r>
              <a:rPr lang="nl-NL" dirty="0" err="1"/>
              <a:t>entire</a:t>
            </a:r>
            <a:r>
              <a:rPr lang="nl-NL" dirty="0"/>
              <a:t> UBE </a:t>
            </a:r>
            <a:r>
              <a:rPr lang="nl-NL" dirty="0" err="1"/>
              <a:t>from</a:t>
            </a:r>
            <a:r>
              <a:rPr lang="nl-NL" dirty="0"/>
              <a:t> 0 </a:t>
            </a:r>
            <a:r>
              <a:rPr lang="nl-NL" dirty="0" err="1"/>
              <a:t>to</a:t>
            </a:r>
            <a:r>
              <a:rPr lang="nl-NL" dirty="0"/>
              <a:t> 100%, </a:t>
            </a:r>
            <a:r>
              <a:rPr lang="nl-NL" dirty="0" err="1"/>
              <a:t>provide</a:t>
            </a:r>
            <a:r>
              <a:rPr lang="nl-NL" dirty="0"/>
              <a:t> </a:t>
            </a:r>
            <a:r>
              <a:rPr lang="nl-NL" dirty="0" err="1"/>
              <a:t>consumer</a:t>
            </a:r>
            <a:r>
              <a:rPr lang="nl-NL" dirty="0"/>
              <a:t> </a:t>
            </a:r>
            <a:r>
              <a:rPr lang="nl-NL" dirty="0" err="1"/>
              <a:t>metric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charging</a:t>
            </a:r>
            <a:r>
              <a:rPr lang="nl-NL" dirty="0"/>
              <a:t> </a:t>
            </a:r>
            <a:r>
              <a:rPr lang="nl-NL" dirty="0" err="1"/>
              <a:t>windows</a:t>
            </a:r>
            <a:r>
              <a:rPr lang="nl-NL" dirty="0"/>
              <a:t> (e.g. 10 </a:t>
            </a:r>
            <a:r>
              <a:rPr lang="nl-NL" dirty="0" err="1"/>
              <a:t>to</a:t>
            </a:r>
            <a:r>
              <a:rPr lang="nl-NL" dirty="0"/>
              <a:t> 80%)</a:t>
            </a:r>
          </a:p>
          <a:p>
            <a:r>
              <a:rPr lang="nl-NL" dirty="0" err="1"/>
              <a:t>Preference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align</a:t>
            </a:r>
            <a:r>
              <a:rPr lang="nl-NL" dirty="0"/>
              <a:t> </a:t>
            </a:r>
            <a:r>
              <a:rPr lang="nl-NL" dirty="0" err="1"/>
              <a:t>with</a:t>
            </a:r>
            <a:r>
              <a:rPr lang="nl-NL" dirty="0"/>
              <a:t> </a:t>
            </a:r>
            <a:r>
              <a:rPr lang="nl-NL" dirty="0" err="1"/>
              <a:t>existing</a:t>
            </a:r>
            <a:r>
              <a:rPr lang="nl-NL" dirty="0"/>
              <a:t> relevant </a:t>
            </a:r>
            <a:r>
              <a:rPr lang="nl-NL" dirty="0" err="1"/>
              <a:t>international</a:t>
            </a:r>
            <a:r>
              <a:rPr lang="nl-NL" dirty="0"/>
              <a:t> </a:t>
            </a:r>
            <a:r>
              <a:rPr lang="nl-NL" dirty="0" err="1"/>
              <a:t>standards</a:t>
            </a:r>
            <a:r>
              <a:rPr lang="nl-NL" dirty="0"/>
              <a:t> (GTR 15, GTR 22, ISO 12906, HDV </a:t>
            </a:r>
            <a:r>
              <a:rPr lang="nl-NL" dirty="0" err="1"/>
              <a:t>battery</a:t>
            </a:r>
            <a:r>
              <a:rPr lang="nl-NL" dirty="0"/>
              <a:t> </a:t>
            </a:r>
            <a:r>
              <a:rPr lang="nl-NL" dirty="0" err="1"/>
              <a:t>durability</a:t>
            </a:r>
            <a:r>
              <a:rPr lang="nl-NL" dirty="0"/>
              <a:t> GRPE </a:t>
            </a:r>
            <a:r>
              <a:rPr lang="nl-NL" dirty="0" err="1"/>
              <a:t>proposal</a:t>
            </a:r>
            <a:r>
              <a:rPr lang="nl-NL" dirty="0"/>
              <a:t>)</a:t>
            </a:r>
          </a:p>
          <a:p>
            <a:r>
              <a:rPr lang="nl-NL" dirty="0"/>
              <a:t>EVSE </a:t>
            </a:r>
            <a:r>
              <a:rPr lang="nl-NL" dirty="0" err="1"/>
              <a:t>and</a:t>
            </a:r>
            <a:r>
              <a:rPr lang="nl-NL" dirty="0"/>
              <a:t> test system </a:t>
            </a:r>
            <a:r>
              <a:rPr lang="nl-NL" dirty="0" err="1"/>
              <a:t>specifications</a:t>
            </a:r>
            <a:r>
              <a:rPr lang="nl-NL" dirty="0"/>
              <a:t>/</a:t>
            </a:r>
            <a:r>
              <a:rPr lang="nl-NL" dirty="0" err="1"/>
              <a:t>requirements</a:t>
            </a:r>
            <a:endParaRPr lang="nl-NL" dirty="0"/>
          </a:p>
          <a:p>
            <a:r>
              <a:rPr lang="nl-NL" dirty="0"/>
              <a:t>Data sampling </a:t>
            </a:r>
            <a:r>
              <a:rPr lang="nl-NL" dirty="0" err="1"/>
              <a:t>and</a:t>
            </a:r>
            <a:r>
              <a:rPr lang="nl-NL" dirty="0"/>
              <a:t> parameters</a:t>
            </a:r>
          </a:p>
          <a:p>
            <a:r>
              <a:rPr lang="nl-NL" dirty="0"/>
              <a:t>Start/stop </a:t>
            </a:r>
            <a:r>
              <a:rPr lang="nl-NL" dirty="0" err="1"/>
              <a:t>conditions</a:t>
            </a:r>
            <a:r>
              <a:rPr lang="nl-NL" dirty="0"/>
              <a:t>, </a:t>
            </a:r>
            <a:r>
              <a:rPr lang="nl-NL" dirty="0" err="1"/>
              <a:t>preconditioning</a:t>
            </a:r>
            <a:r>
              <a:rPr lang="nl-NL" dirty="0"/>
              <a:t>, </a:t>
            </a:r>
            <a:r>
              <a:rPr lang="nl-NL" dirty="0" err="1"/>
              <a:t>soaking</a:t>
            </a:r>
            <a:r>
              <a:rPr lang="nl-NL" dirty="0"/>
              <a:t>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preparation</a:t>
            </a:r>
            <a:endParaRPr lang="nl-NL" dirty="0"/>
          </a:p>
          <a:p>
            <a:r>
              <a:rPr lang="nl-NL" dirty="0" err="1"/>
              <a:t>Need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vehicle </a:t>
            </a:r>
            <a:r>
              <a:rPr lang="nl-NL" dirty="0" err="1"/>
              <a:t>dyno</a:t>
            </a:r>
            <a:r>
              <a:rPr lang="nl-NL" dirty="0"/>
              <a:t> </a:t>
            </a:r>
            <a:r>
              <a:rPr lang="nl-NL" dirty="0" err="1"/>
              <a:t>preparation</a:t>
            </a:r>
            <a:r>
              <a:rPr lang="nl-NL" dirty="0"/>
              <a:t> is </a:t>
            </a:r>
            <a:r>
              <a:rPr lang="nl-NL" dirty="0" err="1"/>
              <a:t>questioned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61419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DCA9F9-9F6C-6D50-5830-1D7D8D39B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1" y="353047"/>
            <a:ext cx="9905998" cy="1478570"/>
          </a:xfrm>
        </p:spPr>
        <p:txBody>
          <a:bodyPr/>
          <a:lstStyle/>
          <a:p>
            <a:r>
              <a:rPr lang="nl-NL" dirty="0" err="1"/>
              <a:t>Main</a:t>
            </a:r>
            <a:r>
              <a:rPr lang="nl-NL" dirty="0"/>
              <a:t> open issues – first shot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8973D0-F32B-BEDD-B50B-369C169F02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31341"/>
            <a:ext cx="11292281" cy="5426659"/>
          </a:xfrm>
        </p:spPr>
        <p:txBody>
          <a:bodyPr>
            <a:normAutofit/>
          </a:bodyPr>
          <a:lstStyle/>
          <a:p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what</a:t>
            </a:r>
            <a:r>
              <a:rPr lang="nl-NL" dirty="0"/>
              <a:t> </a:t>
            </a:r>
            <a:r>
              <a:rPr lang="nl-NL" dirty="0" err="1"/>
              <a:t>extent</a:t>
            </a:r>
            <a:r>
              <a:rPr lang="nl-NL" dirty="0"/>
              <a:t> </a:t>
            </a:r>
            <a:r>
              <a:rPr lang="nl-NL" dirty="0" err="1"/>
              <a:t>can</a:t>
            </a:r>
            <a:r>
              <a:rPr lang="nl-NL" dirty="0"/>
              <a:t> we </a:t>
            </a:r>
            <a:r>
              <a:rPr lang="nl-NL" dirty="0" err="1"/>
              <a:t>use</a:t>
            </a:r>
            <a:r>
              <a:rPr lang="nl-NL" dirty="0"/>
              <a:t>/copy/</a:t>
            </a:r>
            <a:r>
              <a:rPr lang="nl-NL" dirty="0" err="1"/>
              <a:t>refer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other</a:t>
            </a:r>
            <a:r>
              <a:rPr lang="nl-NL" dirty="0"/>
              <a:t> </a:t>
            </a:r>
            <a:r>
              <a:rPr lang="nl-NL" dirty="0" err="1"/>
              <a:t>international</a:t>
            </a:r>
            <a:r>
              <a:rPr lang="nl-NL" dirty="0"/>
              <a:t> </a:t>
            </a:r>
            <a:r>
              <a:rPr lang="nl-NL" dirty="0" err="1"/>
              <a:t>standards</a:t>
            </a:r>
            <a:r>
              <a:rPr lang="nl-NL" dirty="0"/>
              <a:t>?</a:t>
            </a:r>
          </a:p>
          <a:p>
            <a:r>
              <a:rPr lang="nl-NL" dirty="0"/>
              <a:t>Definition of vehicle families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parent</a:t>
            </a:r>
            <a:r>
              <a:rPr lang="nl-NL" dirty="0"/>
              <a:t> vehicle </a:t>
            </a:r>
            <a:r>
              <a:rPr lang="nl-NL" dirty="0" err="1"/>
              <a:t>selection</a:t>
            </a:r>
            <a:endParaRPr lang="nl-NL" dirty="0"/>
          </a:p>
          <a:p>
            <a:r>
              <a:rPr lang="nl-NL" dirty="0"/>
              <a:t>Are on-board parameters </a:t>
            </a:r>
            <a:r>
              <a:rPr lang="nl-NL" dirty="0" err="1"/>
              <a:t>accepted</a:t>
            </a:r>
            <a:r>
              <a:rPr lang="nl-NL" dirty="0"/>
              <a:t> as </a:t>
            </a:r>
            <a:r>
              <a:rPr lang="nl-NL" dirty="0" err="1"/>
              <a:t>reliable</a:t>
            </a:r>
            <a:r>
              <a:rPr lang="nl-NL" dirty="0"/>
              <a:t> or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they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measured</a:t>
            </a:r>
            <a:r>
              <a:rPr lang="nl-NL" dirty="0"/>
              <a:t>?</a:t>
            </a:r>
          </a:p>
          <a:p>
            <a:r>
              <a:rPr lang="nl-NL" dirty="0"/>
              <a:t>Is </a:t>
            </a:r>
            <a:r>
              <a:rPr lang="nl-NL" dirty="0" err="1"/>
              <a:t>the</a:t>
            </a:r>
            <a:r>
              <a:rPr lang="nl-NL" dirty="0"/>
              <a:t> full </a:t>
            </a:r>
            <a:r>
              <a:rPr lang="nl-NL" dirty="0" err="1"/>
              <a:t>recharge</a:t>
            </a:r>
            <a:r>
              <a:rPr lang="nl-NL" dirty="0"/>
              <a:t> curve </a:t>
            </a:r>
            <a:r>
              <a:rPr lang="nl-NL" dirty="0" err="1"/>
              <a:t>measured</a:t>
            </a:r>
            <a:r>
              <a:rPr lang="nl-NL" dirty="0"/>
              <a:t> (0-100%) or a </a:t>
            </a:r>
            <a:r>
              <a:rPr lang="nl-NL" dirty="0" err="1"/>
              <a:t>limited</a:t>
            </a:r>
            <a:r>
              <a:rPr lang="nl-NL" dirty="0"/>
              <a:t> </a:t>
            </a:r>
            <a:r>
              <a:rPr lang="nl-NL" dirty="0" err="1"/>
              <a:t>one</a:t>
            </a:r>
            <a:r>
              <a:rPr lang="nl-NL" dirty="0"/>
              <a:t> (e.g. 20-80%)?</a:t>
            </a:r>
          </a:p>
          <a:p>
            <a:r>
              <a:rPr lang="nl-NL" dirty="0"/>
              <a:t>Is </a:t>
            </a:r>
            <a:r>
              <a:rPr lang="nl-NL" dirty="0" err="1"/>
              <a:t>the</a:t>
            </a:r>
            <a:r>
              <a:rPr lang="nl-NL" dirty="0"/>
              <a:t> UBE </a:t>
            </a:r>
            <a:r>
              <a:rPr lang="nl-NL" dirty="0" err="1"/>
              <a:t>from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WLTP test procedure </a:t>
            </a:r>
            <a:r>
              <a:rPr lang="nl-NL" dirty="0" err="1"/>
              <a:t>applied</a:t>
            </a:r>
            <a:r>
              <a:rPr lang="nl-NL" dirty="0"/>
              <a:t> (UN R154) or is </a:t>
            </a:r>
            <a:r>
              <a:rPr lang="nl-NL" dirty="0" err="1"/>
              <a:t>this</a:t>
            </a:r>
            <a:r>
              <a:rPr lang="nl-NL" dirty="0"/>
              <a:t> </a:t>
            </a:r>
            <a:r>
              <a:rPr lang="nl-NL" dirty="0" err="1"/>
              <a:t>established</a:t>
            </a:r>
            <a:r>
              <a:rPr lang="nl-NL" dirty="0"/>
              <a:t> as part of </a:t>
            </a:r>
            <a:r>
              <a:rPr lang="nl-NL" dirty="0" err="1"/>
              <a:t>the</a:t>
            </a:r>
            <a:r>
              <a:rPr lang="nl-NL" dirty="0"/>
              <a:t> FRPC?</a:t>
            </a:r>
          </a:p>
          <a:p>
            <a:r>
              <a:rPr lang="nl-NL" dirty="0"/>
              <a:t>How </a:t>
            </a:r>
            <a:r>
              <a:rPr lang="nl-NL" dirty="0" err="1"/>
              <a:t>should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SOC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determined</a:t>
            </a:r>
            <a:r>
              <a:rPr lang="nl-NL" dirty="0"/>
              <a:t> (as </a:t>
            </a:r>
            <a:r>
              <a:rPr lang="nl-NL" dirty="0" err="1"/>
              <a:t>indicated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vehicle or </a:t>
            </a:r>
            <a:r>
              <a:rPr lang="nl-NL" dirty="0" err="1"/>
              <a:t>determined</a:t>
            </a:r>
            <a:r>
              <a:rPr lang="nl-NL" dirty="0"/>
              <a:t> </a:t>
            </a:r>
            <a:r>
              <a:rPr lang="nl-NL" dirty="0" err="1"/>
              <a:t>objectively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FRPC)?</a:t>
            </a:r>
          </a:p>
          <a:p>
            <a:r>
              <a:rPr lang="nl-NL" dirty="0"/>
              <a:t>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use</a:t>
            </a:r>
            <a:r>
              <a:rPr lang="nl-NL" dirty="0"/>
              <a:t> of a chassis dynamometer </a:t>
            </a:r>
            <a:r>
              <a:rPr lang="nl-NL" dirty="0" err="1"/>
              <a:t>required</a:t>
            </a:r>
            <a:r>
              <a:rPr lang="nl-NL" dirty="0"/>
              <a:t>?</a:t>
            </a:r>
          </a:p>
          <a:p>
            <a:endParaRPr lang="nl-NL" dirty="0"/>
          </a:p>
          <a:p>
            <a:endParaRPr lang="nl-NL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547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FFD73D-1B8A-DE01-754F-EA408C7B5B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B24474C-0139-0B3A-B153-D455C1C6F6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Next steps</a:t>
            </a:r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7F6C0D8-7B1A-EB0F-4FF8-52D7B34B21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05720" cy="4351338"/>
          </a:xfrm>
        </p:spPr>
        <p:txBody>
          <a:bodyPr/>
          <a:lstStyle/>
          <a:p>
            <a:r>
              <a:rPr lang="nl-NL" dirty="0"/>
              <a:t>Kick-off </a:t>
            </a:r>
            <a:r>
              <a:rPr lang="nl-NL" dirty="0" err="1"/>
              <a:t>drafting</a:t>
            </a:r>
            <a:r>
              <a:rPr lang="nl-NL" dirty="0"/>
              <a:t> team meeting on 7 </a:t>
            </a:r>
            <a:r>
              <a:rPr lang="nl-NL" dirty="0" err="1"/>
              <a:t>July</a:t>
            </a:r>
            <a:r>
              <a:rPr lang="nl-NL" dirty="0"/>
              <a:t> 2025, next meetings </a:t>
            </a:r>
            <a:r>
              <a:rPr lang="nl-NL" dirty="0" err="1"/>
              <a:t>will</a:t>
            </a:r>
            <a:r>
              <a:rPr lang="nl-NL" dirty="0"/>
              <a:t> </a:t>
            </a:r>
            <a:r>
              <a:rPr lang="nl-NL" dirty="0" err="1"/>
              <a:t>be</a:t>
            </a:r>
            <a:r>
              <a:rPr lang="nl-NL" dirty="0"/>
              <a:t> </a:t>
            </a:r>
            <a:r>
              <a:rPr lang="nl-NL" dirty="0" err="1"/>
              <a:t>scheduled</a:t>
            </a:r>
            <a:r>
              <a:rPr lang="nl-NL" dirty="0"/>
              <a:t> </a:t>
            </a:r>
          </a:p>
          <a:p>
            <a:r>
              <a:rPr lang="nl-NL" dirty="0" err="1"/>
              <a:t>Identify</a:t>
            </a:r>
            <a:r>
              <a:rPr lang="nl-NL" dirty="0"/>
              <a:t> </a:t>
            </a:r>
            <a:r>
              <a:rPr lang="nl-NL" dirty="0" err="1"/>
              <a:t>fundamental</a:t>
            </a:r>
            <a:r>
              <a:rPr lang="nl-NL" dirty="0"/>
              <a:t> issues </a:t>
            </a:r>
            <a:r>
              <a:rPr lang="nl-NL" dirty="0" err="1"/>
              <a:t>where</a:t>
            </a:r>
            <a:r>
              <a:rPr lang="nl-NL" dirty="0"/>
              <a:t> </a:t>
            </a:r>
            <a:r>
              <a:rPr lang="nl-NL" dirty="0" err="1"/>
              <a:t>guidance</a:t>
            </a:r>
            <a:r>
              <a:rPr lang="nl-NL" dirty="0"/>
              <a:t> </a:t>
            </a:r>
            <a:r>
              <a:rPr lang="nl-NL" dirty="0" err="1"/>
              <a:t>from</a:t>
            </a:r>
            <a:r>
              <a:rPr lang="nl-NL" dirty="0"/>
              <a:t> F&amp;SC is </a:t>
            </a:r>
            <a:r>
              <a:rPr lang="nl-NL" dirty="0" err="1"/>
              <a:t>needed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, as input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outline</a:t>
            </a:r>
            <a:r>
              <a:rPr lang="nl-NL" dirty="0"/>
              <a:t> document </a:t>
            </a:r>
            <a:br>
              <a:rPr lang="nl-NL" dirty="0"/>
            </a:br>
            <a:r>
              <a:rPr lang="nl-NL" dirty="0">
                <a:sym typeface="Wingdings" panose="05000000000000000000" pitchFamily="2" charset="2"/>
              </a:rPr>
              <a:t></a:t>
            </a:r>
            <a:r>
              <a:rPr lang="nl-NL" dirty="0"/>
              <a:t> </a:t>
            </a:r>
            <a:r>
              <a:rPr lang="nl-NL" dirty="0" err="1"/>
              <a:t>Volunteers</a:t>
            </a:r>
            <a:r>
              <a:rPr lang="nl-NL" dirty="0"/>
              <a:t>? </a:t>
            </a:r>
          </a:p>
          <a:p>
            <a:r>
              <a:rPr lang="nl-NL" dirty="0" err="1"/>
              <a:t>Prepare</a:t>
            </a:r>
            <a:r>
              <a:rPr lang="nl-NL" dirty="0"/>
              <a:t> first </a:t>
            </a:r>
            <a:r>
              <a:rPr lang="nl-NL" dirty="0" err="1"/>
              <a:t>outline</a:t>
            </a:r>
            <a:r>
              <a:rPr lang="nl-NL" dirty="0"/>
              <a:t> document </a:t>
            </a:r>
            <a:r>
              <a:rPr lang="nl-NL" dirty="0" err="1"/>
              <a:t>ahead</a:t>
            </a:r>
            <a:r>
              <a:rPr lang="nl-NL" dirty="0"/>
              <a:t> of next F&amp;SC meeting on 18 September</a:t>
            </a:r>
          </a:p>
          <a:p>
            <a:r>
              <a:rPr lang="nl-NL" dirty="0"/>
              <a:t>F&amp;SC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respond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outline</a:t>
            </a:r>
            <a:r>
              <a:rPr lang="nl-NL" dirty="0"/>
              <a:t> document </a:t>
            </a:r>
            <a:r>
              <a:rPr lang="nl-NL" dirty="0" err="1"/>
              <a:t>and</a:t>
            </a:r>
            <a:r>
              <a:rPr lang="nl-NL" dirty="0"/>
              <a:t> </a:t>
            </a:r>
            <a:r>
              <a:rPr lang="nl-NL" dirty="0" err="1"/>
              <a:t>develop</a:t>
            </a:r>
            <a:r>
              <a:rPr lang="nl-NL" dirty="0"/>
              <a:t> </a:t>
            </a:r>
            <a:r>
              <a:rPr lang="nl-NL" dirty="0" err="1"/>
              <a:t>KPIs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FRPC</a:t>
            </a:r>
          </a:p>
          <a:p>
            <a:r>
              <a:rPr lang="nl-NL" dirty="0"/>
              <a:t>Timeline </a:t>
            </a:r>
            <a:r>
              <a:rPr lang="nl-NL" dirty="0" err="1"/>
              <a:t>for</a:t>
            </a:r>
            <a:r>
              <a:rPr lang="nl-NL" dirty="0"/>
              <a:t> FRPC: first draft </a:t>
            </a:r>
            <a:r>
              <a:rPr lang="nl-NL" dirty="0" err="1"/>
              <a:t>text</a:t>
            </a:r>
            <a:r>
              <a:rPr lang="nl-NL" dirty="0"/>
              <a:t> </a:t>
            </a:r>
            <a:r>
              <a:rPr lang="nl-NL" dirty="0" err="1"/>
              <a:t>proposal</a:t>
            </a:r>
            <a:r>
              <a:rPr lang="nl-NL" dirty="0"/>
              <a:t> </a:t>
            </a:r>
            <a:r>
              <a:rPr lang="nl-NL" dirty="0" err="1"/>
              <a:t>by</a:t>
            </a:r>
            <a:r>
              <a:rPr lang="nl-NL" dirty="0"/>
              <a:t> December 2025(!)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705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11653</TotalTime>
  <Words>683</Words>
  <Application>Microsoft Office PowerPoint</Application>
  <PresentationFormat>Breedbeeld</PresentationFormat>
  <Paragraphs>67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Tw Cen MT</vt:lpstr>
      <vt:lpstr>Wingdings</vt:lpstr>
      <vt:lpstr>Circuit</vt:lpstr>
      <vt:lpstr>F&amp;SC kick-off meeting  FRPC drafting team</vt:lpstr>
      <vt:lpstr>Mandate &amp; operational details of drafting team (from F&amp;SC-05-02)</vt:lpstr>
      <vt:lpstr>Task 1: Outline document </vt:lpstr>
      <vt:lpstr>PowerPoint-presentatie</vt:lpstr>
      <vt:lpstr>Drafting process</vt:lpstr>
      <vt:lpstr>PowerPoint-presentatie</vt:lpstr>
      <vt:lpstr>Comparison of guidance documents F&amp;SC-06-02 and -03</vt:lpstr>
      <vt:lpstr>Main open issues – first shot</vt:lpstr>
      <vt:lpstr>Next steps</vt:lpstr>
      <vt:lpstr>QUESTIONS &amp; DISCUSSION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Iddo Riemersma</dc:creator>
  <cp:lastModifiedBy>Iddo Riemersma</cp:lastModifiedBy>
  <cp:revision>3</cp:revision>
  <dcterms:created xsi:type="dcterms:W3CDTF">2025-06-02T08:27:36Z</dcterms:created>
  <dcterms:modified xsi:type="dcterms:W3CDTF">2025-07-12T10:51:19Z</dcterms:modified>
</cp:coreProperties>
</file>