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5" r:id="rId5"/>
  </p:sldMasterIdLst>
  <p:notesMasterIdLst>
    <p:notesMasterId r:id="rId13"/>
  </p:notesMasterIdLst>
  <p:handoutMasterIdLst>
    <p:handoutMasterId r:id="rId14"/>
  </p:handoutMasterIdLst>
  <p:sldIdLst>
    <p:sldId id="256" r:id="rId6"/>
    <p:sldId id="259" r:id="rId7"/>
    <p:sldId id="260" r:id="rId8"/>
    <p:sldId id="262" r:id="rId9"/>
    <p:sldId id="261" r:id="rId10"/>
    <p:sldId id="264" r:id="rId11"/>
    <p:sldId id="258" r:id="rId12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4652AF8-F172-F70D-0FCE-7F2E388FC644}" name="Jerome Barrand" initials="JB" userId="S::jerome.barrand@michelin.com::85302edd-c94a-4460-b5ba-9b4cfec9593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16" autoAdjust="0"/>
  </p:normalViewPr>
  <p:slideViewPr>
    <p:cSldViewPr snapToGrid="0">
      <p:cViewPr varScale="1">
        <p:scale>
          <a:sx n="67" d="100"/>
          <a:sy n="67" d="100"/>
        </p:scale>
        <p:origin x="5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ags" Target="tags/tag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8/25/2025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8/25/2025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7"/>
            <a:ext cx="9144000" cy="1778027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2"/>
            <a:ext cx="9144000" cy="4994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2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74B9AB1-6E38-E3FA-8F27-896FDA09A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9" y="3101850"/>
            <a:ext cx="6858000" cy="654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5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9E70B070-A103-561B-B905-710EECA1C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300" y="6161784"/>
            <a:ext cx="654304" cy="654304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59" y="62130"/>
            <a:ext cx="11622077" cy="5763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41DD9A-7441-9DB0-87C8-05CA51B5F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60" y="775958"/>
            <a:ext cx="11622078" cy="5576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3"/>
            <a:ext cx="785876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026DD0A-C1E7-99DC-8448-FBE5301440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-1524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7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2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2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Monday, August 25, 2025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7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74B9AB1-6E38-E3FA-8F27-896FDA09A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7673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9" y="3101850"/>
            <a:ext cx="6858000" cy="654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498" y="755650"/>
            <a:ext cx="11290801" cy="5296153"/>
          </a:xfrm>
        </p:spPr>
        <p:txBody>
          <a:bodyPr>
            <a:normAutofit/>
          </a:bodyPr>
          <a:lstStyle>
            <a:lvl1pPr>
              <a:defRPr sz="2400"/>
            </a:lvl1pPr>
            <a:lvl2pPr marL="361950" indent="-228600">
              <a:defRPr sz="2000"/>
            </a:lvl2pPr>
            <a:lvl3pPr marL="539750" indent="-177800">
              <a:defRPr sz="1800"/>
            </a:lvl3pPr>
            <a:lvl4pPr marL="717550" indent="-177800">
              <a:defRPr sz="1600"/>
            </a:lvl4pPr>
            <a:lvl5pPr marL="806450" indent="-88900"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0499" y="106805"/>
            <a:ext cx="11290801" cy="547246"/>
          </a:xfrm>
        </p:spPr>
        <p:txBody>
          <a:bodyPr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Monday, August 25, 2025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5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9E70B070-A103-561B-B905-710EECA1C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300" y="6161784"/>
            <a:ext cx="654304" cy="65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9761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2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3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Monday, August 25, 2025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9" name="Picture 8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026DD0A-C1E7-99DC-8448-FBE5301440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1901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52A9233-5587-7224-AC7A-3D005385CD29}"/>
              </a:ext>
            </a:extLst>
          </p:cNvPr>
          <p:cNvSpPr/>
          <p:nvPr userDrawn="1"/>
        </p:nvSpPr>
        <p:spPr>
          <a:xfrm>
            <a:off x="-6935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160" y="775958"/>
            <a:ext cx="11622078" cy="5576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757" y="6411616"/>
            <a:ext cx="1802203" cy="2232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2025 May 14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0414" y="6411616"/>
            <a:ext cx="6425612" cy="2232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European Tyre &amp; Rim Technical Organisation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11616"/>
            <a:ext cx="2743200" cy="2232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86782E9-0171-3FA9-9D77-CDA2654872E9}"/>
              </a:ext>
            </a:extLst>
          </p:cNvPr>
          <p:cNvSpPr txBox="1">
            <a:spLocks/>
          </p:cNvSpPr>
          <p:nvPr userDrawn="1"/>
        </p:nvSpPr>
        <p:spPr>
          <a:xfrm>
            <a:off x="914400" y="6683272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2AE2BA-183F-C676-77C5-A6CC2E0DD649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925312" y="6672580"/>
            <a:ext cx="369888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449263" indent="-1793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627063" indent="-1778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806450" indent="-1793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984250" indent="-1778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96A1E-7A29-44FA-8EF3-E01DAB2A90F2}" type="datetime2">
              <a:rPr lang="en-US" smtClean="0"/>
              <a:t>Monday, August 25,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607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D48780D4-D9D9-95B8-5A92-B8C64D7400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300" y="1731937"/>
            <a:ext cx="11128665" cy="1778027"/>
          </a:xfrm>
        </p:spPr>
        <p:txBody>
          <a:bodyPr/>
          <a:lstStyle/>
          <a:p>
            <a:r>
              <a:rPr lang="en-US" sz="4800" dirty="0" err="1"/>
              <a:t>Multicircuit</a:t>
            </a:r>
            <a:r>
              <a:rPr lang="en-US" sz="4800" dirty="0"/>
              <a:t> preliminary results</a:t>
            </a:r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AE9B229A-CA90-1350-36B2-3BF1598F58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4089" y="3613447"/>
            <a:ext cx="11128665" cy="1949153"/>
          </a:xfrm>
        </p:spPr>
        <p:txBody>
          <a:bodyPr>
            <a:normAutofit fontScale="85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Reminder: ETRTO decided to examine the vehicle method on different circuits.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Tests (1 convoy 3 3PMSF tyres, 1 convoy 3 Normal tyres) have been organized with “low” and “high” temperatures by 2 new service providers in south of Germany and North of France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Results now available, showing similar and different abrasion rate index.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TFTA </a:t>
            </a:r>
            <a:r>
              <a:rPr lang="en-US"/>
              <a:t>37</a:t>
            </a:r>
            <a:r>
              <a:rPr lang="en-US" baseline="30000"/>
              <a:t>th</a:t>
            </a:r>
            <a:r>
              <a:rPr lang="en-US"/>
              <a:t> session (part 2) 26 August 2025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125D-CFBC-40C4-9FF0-ABDA1D226A2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584200" y="6234113"/>
            <a:ext cx="2743200" cy="365125"/>
          </a:xfrm>
        </p:spPr>
        <p:txBody>
          <a:bodyPr/>
          <a:lstStyle/>
          <a:p>
            <a:r>
              <a:rPr lang="fr-FR" dirty="0"/>
              <a:t>2025 August 26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5715-0852-4EBC-99A8-542DE3FFF71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784600" y="6234115"/>
            <a:ext cx="4114800" cy="365125"/>
          </a:xfrm>
        </p:spPr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56600" y="623411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3310E42-BDB4-022D-6532-3E19A838AE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498" y="654051"/>
            <a:ext cx="11290801" cy="5717565"/>
          </a:xfrm>
        </p:spPr>
        <p:txBody>
          <a:bodyPr>
            <a:noAutofit/>
          </a:bodyPr>
          <a:lstStyle/>
          <a:p>
            <a:r>
              <a:rPr lang="en-US" sz="2000" dirty="0"/>
              <a:t>3 tyres of the correlation/validation plan has been tested, with same vehicles.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Consistent results: 8/8 for 1 </a:t>
            </a:r>
            <a:r>
              <a:rPr lang="en-US" sz="2000" dirty="0" err="1"/>
              <a:t>tyre</a:t>
            </a:r>
            <a:r>
              <a:rPr lang="en-US" sz="2000" dirty="0"/>
              <a:t>, 6/8 for 1 </a:t>
            </a:r>
            <a:r>
              <a:rPr lang="en-US" sz="2000" dirty="0" err="1"/>
              <a:t>tyre</a:t>
            </a:r>
            <a:r>
              <a:rPr lang="en-US" sz="2000" dirty="0"/>
              <a:t>, 5/6 for 1 </a:t>
            </a:r>
            <a:r>
              <a:rPr lang="en-US" sz="2000" dirty="0" err="1"/>
              <a:t>tyre</a:t>
            </a:r>
            <a:endParaRPr lang="en-US" sz="2000" dirty="0"/>
          </a:p>
          <a:p>
            <a:r>
              <a:rPr lang="en-US" sz="2000" dirty="0"/>
              <a:t>Shifted results:1 measure Circuit 4, 1 measure Circuit 3 , 1 measure Circuit 2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A2B7BFB-D92F-EDEA-AEB0-62ECDEF5E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Summer tyres results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2E1777E-0E7D-8A8F-485E-EB6E9FCDA682}"/>
              </a:ext>
            </a:extLst>
          </p:cNvPr>
          <p:cNvGrpSpPr/>
          <p:nvPr/>
        </p:nvGrpSpPr>
        <p:grpSpPr>
          <a:xfrm>
            <a:off x="0" y="1018898"/>
            <a:ext cx="11481299" cy="4314362"/>
            <a:chOff x="0" y="1018898"/>
            <a:chExt cx="11481299" cy="4314362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F6C7473A-292B-5965-8301-45CA3C3624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018898"/>
              <a:ext cx="11481299" cy="4314362"/>
            </a:xfrm>
            <a:prstGeom prst="rect">
              <a:avLst/>
            </a:prstGeom>
          </p:spPr>
        </p:pic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0BB2C598-7D5F-E6A6-D24B-74361A408D31}"/>
                </a:ext>
              </a:extLst>
            </p:cNvPr>
            <p:cNvSpPr/>
            <p:nvPr/>
          </p:nvSpPr>
          <p:spPr>
            <a:xfrm>
              <a:off x="5503724" y="2330580"/>
              <a:ext cx="232347" cy="194873"/>
            </a:xfrm>
            <a:prstGeom prst="ellipse">
              <a:avLst/>
            </a:prstGeom>
            <a:noFill/>
            <a:ln w="31750">
              <a:solidFill>
                <a:schemeClr val="accent2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1AB2171-3C43-70E1-A363-C71C1BD06708}"/>
                </a:ext>
              </a:extLst>
            </p:cNvPr>
            <p:cNvSpPr/>
            <p:nvPr/>
          </p:nvSpPr>
          <p:spPr>
            <a:xfrm>
              <a:off x="5320019" y="2716678"/>
              <a:ext cx="232347" cy="194873"/>
            </a:xfrm>
            <a:prstGeom prst="ellipse">
              <a:avLst/>
            </a:prstGeom>
            <a:noFill/>
            <a:ln w="31750">
              <a:solidFill>
                <a:schemeClr val="accent2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B66476FF-D2F1-1468-729D-2A2E1F711CD2}"/>
                </a:ext>
              </a:extLst>
            </p:cNvPr>
            <p:cNvSpPr/>
            <p:nvPr/>
          </p:nvSpPr>
          <p:spPr>
            <a:xfrm>
              <a:off x="9014138" y="2628971"/>
              <a:ext cx="232347" cy="194873"/>
            </a:xfrm>
            <a:prstGeom prst="ellipse">
              <a:avLst/>
            </a:prstGeom>
            <a:noFill/>
            <a:ln w="31750">
              <a:solidFill>
                <a:schemeClr val="accent2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67540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770D2-3C18-453D-5B04-F63CA76BF9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4CCE36-A6B2-A9C9-AC33-1F94E4D05A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499" y="707010"/>
            <a:ext cx="11016898" cy="5995545"/>
          </a:xfrm>
        </p:spPr>
        <p:txBody>
          <a:bodyPr>
            <a:normAutofit/>
          </a:bodyPr>
          <a:lstStyle/>
          <a:p>
            <a:r>
              <a:rPr lang="en-US" sz="2000" dirty="0"/>
              <a:t>3 tyres of the correlation/validation plan has been tested, with same vehicles.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Consistent results: 9/9 for 1 </a:t>
            </a:r>
            <a:r>
              <a:rPr lang="en-US" sz="2000" dirty="0" err="1"/>
              <a:t>tyre</a:t>
            </a:r>
            <a:r>
              <a:rPr lang="en-US" sz="2000" dirty="0"/>
              <a:t>, 6/8 for 2 </a:t>
            </a:r>
            <a:r>
              <a:rPr lang="en-US" sz="2000" dirty="0" err="1"/>
              <a:t>tyres</a:t>
            </a:r>
            <a:endParaRPr lang="en-US" sz="2000" dirty="0"/>
          </a:p>
          <a:p>
            <a:r>
              <a:rPr lang="en-US" sz="2000" dirty="0"/>
              <a:t>Shifted results: 2 measures x 2 </a:t>
            </a:r>
            <a:r>
              <a:rPr lang="en-US" sz="2000" dirty="0" err="1"/>
              <a:t>tyres</a:t>
            </a:r>
            <a:r>
              <a:rPr lang="en-US" sz="2000" dirty="0"/>
              <a:t> on Circuit 3  </a:t>
            </a:r>
            <a:endParaRPr lang="en-US" sz="2000" strike="sngStrike" dirty="0"/>
          </a:p>
          <a:p>
            <a:endParaRPr lang="en-US" sz="2000" strike="sngStrike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573DF55-48EF-2210-994E-5D829302B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Winter tyres results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EDD7CEDC-367F-E03F-937E-9D83832CA4BE}"/>
              </a:ext>
            </a:extLst>
          </p:cNvPr>
          <p:cNvGrpSpPr/>
          <p:nvPr/>
        </p:nvGrpSpPr>
        <p:grpSpPr>
          <a:xfrm>
            <a:off x="335281" y="1072798"/>
            <a:ext cx="10686158" cy="4343801"/>
            <a:chOff x="335281" y="1072798"/>
            <a:chExt cx="10686158" cy="4343801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25E43297-89C7-5828-401F-4F847221FD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281" y="1072798"/>
              <a:ext cx="10686158" cy="4343801"/>
            </a:xfrm>
            <a:prstGeom prst="rect">
              <a:avLst/>
            </a:prstGeom>
          </p:spPr>
        </p:pic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45F6812A-A0FA-031F-9A4E-7E6BEF51AF71}"/>
                </a:ext>
              </a:extLst>
            </p:cNvPr>
            <p:cNvSpPr/>
            <p:nvPr/>
          </p:nvSpPr>
          <p:spPr>
            <a:xfrm>
              <a:off x="3769827" y="1933905"/>
              <a:ext cx="232347" cy="194873"/>
            </a:xfrm>
            <a:prstGeom prst="ellipse">
              <a:avLst/>
            </a:prstGeom>
            <a:noFill/>
            <a:ln w="31750">
              <a:solidFill>
                <a:schemeClr val="accent2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6449995-402C-6E41-6415-6A598FBEB2FD}"/>
                </a:ext>
              </a:extLst>
            </p:cNvPr>
            <p:cNvSpPr/>
            <p:nvPr/>
          </p:nvSpPr>
          <p:spPr>
            <a:xfrm>
              <a:off x="7409254" y="1805662"/>
              <a:ext cx="232347" cy="194873"/>
            </a:xfrm>
            <a:prstGeom prst="ellipse">
              <a:avLst/>
            </a:prstGeom>
            <a:noFill/>
            <a:ln w="31750">
              <a:solidFill>
                <a:schemeClr val="accent2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F95CB3EC-33DB-2E82-1C1F-DC0D98CA6965}"/>
                </a:ext>
              </a:extLst>
            </p:cNvPr>
            <p:cNvSpPr/>
            <p:nvPr/>
          </p:nvSpPr>
          <p:spPr>
            <a:xfrm>
              <a:off x="7401117" y="2704047"/>
              <a:ext cx="232347" cy="194873"/>
            </a:xfrm>
            <a:prstGeom prst="ellipse">
              <a:avLst/>
            </a:prstGeom>
            <a:noFill/>
            <a:ln w="31750">
              <a:solidFill>
                <a:schemeClr val="accent2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0B0273D6-AEEA-2302-6561-43C765BC7906}"/>
                </a:ext>
              </a:extLst>
            </p:cNvPr>
            <p:cNvSpPr/>
            <p:nvPr/>
          </p:nvSpPr>
          <p:spPr>
            <a:xfrm>
              <a:off x="3762906" y="2694118"/>
              <a:ext cx="232347" cy="194873"/>
            </a:xfrm>
            <a:prstGeom prst="ellipse">
              <a:avLst/>
            </a:prstGeom>
            <a:noFill/>
            <a:ln w="31750">
              <a:solidFill>
                <a:schemeClr val="accent2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537097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4F09B5D-400A-0E4D-E6EC-0FC029497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498" y="972766"/>
            <a:ext cx="11290801" cy="5079037"/>
          </a:xfrm>
        </p:spPr>
        <p:txBody>
          <a:bodyPr/>
          <a:lstStyle/>
          <a:p>
            <a:r>
              <a:rPr lang="en-US" dirty="0"/>
              <a:t>New circuits are more severe than existing circuits, still in vehicle method specifications.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B74DE66-DE07-92AA-2FBB-613C5F12A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SRTT abrasion level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130FD15-C4E1-3139-AD9A-7CF70B89BF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7760"/>
            <a:ext cx="11400817" cy="333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2854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E54E3D2-FA71-0F01-CF8C-10D4EDFB88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1722" y="755650"/>
            <a:ext cx="5379577" cy="5296153"/>
          </a:xfrm>
        </p:spPr>
        <p:txBody>
          <a:bodyPr/>
          <a:lstStyle/>
          <a:p>
            <a:r>
              <a:rPr lang="en-US" dirty="0"/>
              <a:t>Deep analyze needed, target being to understand if:</a:t>
            </a:r>
          </a:p>
          <a:p>
            <a:pPr lvl="1"/>
            <a:r>
              <a:rPr lang="en-US" dirty="0"/>
              <a:t>Parameters in line with method</a:t>
            </a:r>
          </a:p>
          <a:p>
            <a:pPr lvl="1"/>
            <a:r>
              <a:rPr lang="en-US" dirty="0"/>
              <a:t>Difference of conditions (temp, rain, accelerations, load distribution, axles tuning…) between tests may explain or not the difference of results</a:t>
            </a:r>
          </a:p>
          <a:p>
            <a:pPr lvl="1"/>
            <a:r>
              <a:rPr lang="en-US" dirty="0"/>
              <a:t>Possible different conditions candidate/reference also to be analyzed.</a:t>
            </a:r>
          </a:p>
          <a:p>
            <a:r>
              <a:rPr lang="en-US" dirty="0"/>
              <a:t>May drive to method improvements, including:</a:t>
            </a:r>
          </a:p>
          <a:p>
            <a:pPr lvl="1"/>
            <a:r>
              <a:rPr lang="en-US" dirty="0"/>
              <a:t>Smaller tolerances for parameters,</a:t>
            </a:r>
          </a:p>
          <a:p>
            <a:pPr lvl="1"/>
            <a:r>
              <a:rPr lang="en-US" dirty="0"/>
              <a:t>Restriction of differences between candidate tyres and reference tyres conditions (load, load distribution, tuning… )</a:t>
            </a:r>
          </a:p>
          <a:p>
            <a:pPr lvl="1"/>
            <a:r>
              <a:rPr lang="en-US" dirty="0"/>
              <a:t>Correction based on test condition</a:t>
            </a:r>
          </a:p>
          <a:p>
            <a:pPr lvl="1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1684A5D-3A67-08EB-7E6D-1A973FFB3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Analyze to perform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DDD9537-3ACC-5F33-9DF3-F88A23983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92" y="622831"/>
            <a:ext cx="5914156" cy="591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5480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CD895-27D4-DBCA-65CB-0FAD7E7A40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F6485E5-B9BB-5A1A-9BC7-557DF3ED3E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Current status:</a:t>
            </a:r>
          </a:p>
          <a:p>
            <a:pPr lvl="1"/>
            <a:r>
              <a:rPr lang="en-US" sz="2400" dirty="0"/>
              <a:t>Tests are finished,</a:t>
            </a:r>
          </a:p>
          <a:p>
            <a:pPr lvl="1"/>
            <a:r>
              <a:rPr lang="en-US" sz="2400" dirty="0"/>
              <a:t>Data are under assessment</a:t>
            </a:r>
          </a:p>
          <a:p>
            <a:r>
              <a:rPr lang="en-US" sz="2800" dirty="0"/>
              <a:t>Perform deep analyze by ETRTO and Test Centers to check:</a:t>
            </a:r>
          </a:p>
          <a:p>
            <a:pPr lvl="1"/>
            <a:r>
              <a:rPr lang="en-US" sz="2400" dirty="0"/>
              <a:t>Coherence of data with uncertainties range, </a:t>
            </a:r>
          </a:p>
          <a:p>
            <a:pPr lvl="1"/>
            <a:r>
              <a:rPr lang="en-US" sz="2400" dirty="0"/>
              <a:t>Understand the deviation root causes, including the contribution of test suppliers to this analysis.</a:t>
            </a:r>
          </a:p>
          <a:p>
            <a:r>
              <a:rPr lang="en-US" sz="2800" dirty="0"/>
              <a:t>Propose possible improvements decreasing residual uncertainties.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7F7C45F-7BF5-7682-2CE6-66E35ECD3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27479105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your attention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7D15E6-7E32-4891-AE59-B5AA6A1CC166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584199" y="6234177"/>
            <a:ext cx="2743200" cy="365125"/>
          </a:xfrm>
        </p:spPr>
        <p:txBody>
          <a:bodyPr/>
          <a:lstStyle/>
          <a:p>
            <a:r>
              <a:rPr lang="fr-FR" dirty="0"/>
              <a:t>2025 August 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22C9E-D264-4A72-8DBF-239414ACFC4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784599" y="6234177"/>
            <a:ext cx="4114800" cy="365125"/>
          </a:xfrm>
        </p:spPr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356599" y="6234177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YBAQEBAQEBAQEBAQEBAQIAAAAAAAAAAwAAAAMAAAAA/////wQASwwAAAAAAAAAAAAAIAD///////////////8AAAD///////////////8DAAAAAw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I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BAP///////wQAAAACABAAC5h9rcxIEDdMir0teMNUmF8FAAAAAAADAAAAAwADAAAAAQADAAEA////////BAAAAAMAEAALisRzoQIttUiARnEF4PGV1AUAAAABAAMAAAAAAAMAAAAC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OQLAAAAAAAAAAAAACAB////////////////AAAA////////////////BAAAAAMA////////BAAAAAMA////////BAAAAAMA////////BAAAAAMA////////BAAAAAMA////////BA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gEDAAAAAgD///////8aAAZMaW5rZWRTaGFwZXNEYXRhUHJvcGVydHlfMAUAAAAAAAQAAAADAAQAAAABAAQAAAADAP///////wMABgEDAAAAAwD///////8lAAZMaW5rZWRTaGFwZVByZXNlbnRhdGlvblNldHRpbmdzRGF0YV8wBQAAAAEABAAAAAAABAAAAAIABAAAAAAABAAAAAIABAAAAAAA////////BAAAAAAA////////BAAAAAAA////////BAAAAAAA////////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3DgAAAAAAAAAAAAD/////gwCDAAAABV9pZAAQAAAABJh9rcxIEDdMir0teMNUmF8DRGF0YQAbAAAABExpbmtlZFNoYXBlRGF0YQAFAAAAAAACTmFtZQAZAAAATGlua2VkU2hhcGVzRGF0YVByb3BlcnR5ABBWZXJzaW9uAAAAAAAJTGFzdFdyaXRlAFkNcgKQAQAAAAEA/////50AnQAAAAVfaWQAEAAAAASKxHOhAi21SIBGcQXg8ZXUA0RhdGEAKgAAAAhQcmVzZW50YXRpb25TY2FubmVkRm9yTGlua2VkU2hhcGVzAAEAAk5hbWUAJAAAAExpbmtlZFNoYXBlUHJlc2VudGF0aW9uU2V0dGluZ3NEYXRhABBWZXJzaW9uAAAAAAAJTGFzdFdyaXRlAHoNcgKQ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B_LENGTH" val="24576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309-ETRTO-TEMPLATE (2).pptx" id="{A12E2A12-50AE-4F35-85F2-4EC5093C29C7}" vid="{45F85C68-491B-41EB-A1D2-3E27DB86E95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0134C19A675E43987FF47511815F07" ma:contentTypeVersion="17" ma:contentTypeDescription="Create a new document." ma:contentTypeScope="" ma:versionID="f658f97a3abe72767109de93360f45d1">
  <xsd:schema xmlns:xsd="http://www.w3.org/2001/XMLSchema" xmlns:xs="http://www.w3.org/2001/XMLSchema" xmlns:p="http://schemas.microsoft.com/office/2006/metadata/properties" xmlns:ns2="1debcf2b-dc41-4736-8d2d-f17ee7a56309" xmlns:ns3="dd7ef93e-177d-4164-9333-a20586dbba11" targetNamespace="http://schemas.microsoft.com/office/2006/metadata/properties" ma:root="true" ma:fieldsID="d3d26ef4657972c3bf61cd3dee70e4ad" ns2:_="" ns3:_="">
    <xsd:import namespace="1debcf2b-dc41-4736-8d2d-f17ee7a56309"/>
    <xsd:import namespace="dd7ef93e-177d-4164-9333-a20586dbba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ebcf2b-dc41-4736-8d2d-f17ee7a563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baec4aeb-d159-410d-8e29-7b8081bc29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ef93e-177d-4164-9333-a20586dbba1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e648b1c1-771c-4a53-86f4-08cfbdf36d47}" ma:internalName="TaxCatchAll" ma:showField="CatchAllData" ma:web="dd7ef93e-177d-4164-9333-a20586dbba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d7ef93e-177d-4164-9333-a20586dbba11">
      <UserInfo>
        <DisplayName>Jean-Dominique Perrot</DisplayName>
        <AccountId>3</AccountId>
        <AccountType/>
      </UserInfo>
      <UserInfo>
        <DisplayName>Frederic Biesse</DisplayName>
        <AccountId>15</AccountId>
        <AccountType/>
      </UserInfo>
      <UserInfo>
        <DisplayName>Mike Knauff</DisplayName>
        <AccountId>33</AccountId>
        <AccountType/>
      </UserInfo>
      <UserInfo>
        <DisplayName>Lingjie CAI （蔡凌杰）</DisplayName>
        <AccountId>47</AccountId>
        <AccountType/>
      </UserInfo>
    </SharedWithUsers>
    <lcf76f155ced4ddcb4097134ff3c332f xmlns="1debcf2b-dc41-4736-8d2d-f17ee7a56309">
      <Terms xmlns="http://schemas.microsoft.com/office/infopath/2007/PartnerControls"/>
    </lcf76f155ced4ddcb4097134ff3c332f>
    <TaxCatchAll xmlns="dd7ef93e-177d-4164-9333-a20586dbba11" xsi:nil="true"/>
  </documentManagement>
</p:properties>
</file>

<file path=customXml/itemProps1.xml><?xml version="1.0" encoding="utf-8"?>
<ds:datastoreItem xmlns:ds="http://schemas.openxmlformats.org/officeDocument/2006/customXml" ds:itemID="{71DD931A-40DA-4903-84BE-0E4185DB41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286385-413D-4CCD-8E5D-B45A7CB2A4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ebcf2b-dc41-4736-8d2d-f17ee7a56309"/>
    <ds:schemaRef ds:uri="dd7ef93e-177d-4164-9333-a20586dbba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38FE831-2E5C-4512-88CF-073865AA7A1E}">
  <ds:schemaRefs>
    <ds:schemaRef ds:uri="http://purl.org/dc/terms/"/>
    <ds:schemaRef ds:uri="130f1e07-74d4-48fd-86e3-5bde1f915edc"/>
    <ds:schemaRef ds:uri="http://schemas.microsoft.com/office/2006/documentManagement/types"/>
    <ds:schemaRef ds:uri="http://schemas.microsoft.com/office/infopath/2007/PartnerControls"/>
    <ds:schemaRef ds:uri="34e4807d-1a1a-4013-a0a4-1f28f64ffb66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dd7ef93e-177d-4164-9333-a20586dbba11"/>
    <ds:schemaRef ds:uri="1debcf2b-dc41-4736-8d2d-f17ee7a56309"/>
  </ds:schemaRefs>
</ds:datastoreItem>
</file>

<file path=docMetadata/LabelInfo.xml><?xml version="1.0" encoding="utf-8"?>
<clbl:labelList xmlns:clbl="http://schemas.microsoft.com/office/2020/mipLabelMetadata">
  <clbl:label id="{6006a9c5-d130-408c-bc8e-3b5ecdb17aa0}" enabled="1" method="Standard" siteId="{8d4b558f-7b2e-40ba-ad1f-e04d79e6265a}" contentBits="2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202309-ETRTO-TEMPLATE JDP ABRASION</Template>
  <TotalTime>3483</TotalTime>
  <Words>362</Words>
  <Application>Microsoft Office PowerPoint</Application>
  <PresentationFormat>Grand écran</PresentationFormat>
  <Paragraphs>102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Office Theme</vt:lpstr>
      <vt:lpstr>Multicircuit preliminary results</vt:lpstr>
      <vt:lpstr>Summer tyres results</vt:lpstr>
      <vt:lpstr>Winter tyres results</vt:lpstr>
      <vt:lpstr>SRTT abrasion level</vt:lpstr>
      <vt:lpstr>Analyze to perform</vt:lpstr>
      <vt:lpstr>Conclusion and next steps</vt:lpstr>
      <vt:lpstr>Thanks for your attention</vt:lpstr>
    </vt:vector>
  </TitlesOfParts>
  <Company>Michelin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Haoda drum/TC19</dc:title>
  <dc:creator>Jean-Dominique Perrot</dc:creator>
  <cp:lastModifiedBy>Nicolas De Mahieu</cp:lastModifiedBy>
  <cp:revision>22</cp:revision>
  <dcterms:created xsi:type="dcterms:W3CDTF">2024-04-03T12:42:48Z</dcterms:created>
  <dcterms:modified xsi:type="dcterms:W3CDTF">2025-08-25T15:42:26Z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9e9a456-2778-4ca9-be06-1190b1e1118a_Enabled">
    <vt:lpwstr>true</vt:lpwstr>
  </property>
  <property fmtid="{D5CDD505-2E9C-101B-9397-08002B2CF9AE}" pid="3" name="MSIP_Label_09e9a456-2778-4ca9-be06-1190b1e1118a_SetDate">
    <vt:lpwstr>2024-04-03T12:39:20Z</vt:lpwstr>
  </property>
  <property fmtid="{D5CDD505-2E9C-101B-9397-08002B2CF9AE}" pid="4" name="MSIP_Label_09e9a456-2778-4ca9-be06-1190b1e1118a_Method">
    <vt:lpwstr>Standard</vt:lpwstr>
  </property>
  <property fmtid="{D5CDD505-2E9C-101B-9397-08002B2CF9AE}" pid="5" name="MSIP_Label_09e9a456-2778-4ca9-be06-1190b1e1118a_Name">
    <vt:lpwstr>D3</vt:lpwstr>
  </property>
  <property fmtid="{D5CDD505-2E9C-101B-9397-08002B2CF9AE}" pid="6" name="MSIP_Label_09e9a456-2778-4ca9-be06-1190b1e1118a_SiteId">
    <vt:lpwstr>658ba197-6c73-4fea-91bd-1c7d8de6bf2c</vt:lpwstr>
  </property>
  <property fmtid="{D5CDD505-2E9C-101B-9397-08002B2CF9AE}" pid="7" name="MSIP_Label_09e9a456-2778-4ca9-be06-1190b1e1118a_ActionId">
    <vt:lpwstr>0eb249b7-0cfe-4d6f-8b92-e6e8a857ffc6</vt:lpwstr>
  </property>
  <property fmtid="{D5CDD505-2E9C-101B-9397-08002B2CF9AE}" pid="8" name="MSIP_Label_09e9a456-2778-4ca9-be06-1190b1e1118a_ContentBits">
    <vt:lpwstr>0</vt:lpwstr>
  </property>
  <property fmtid="{D5CDD505-2E9C-101B-9397-08002B2CF9AE}" pid="9" name="MediaServiceImageTags">
    <vt:lpwstr/>
  </property>
  <property fmtid="{D5CDD505-2E9C-101B-9397-08002B2CF9AE}" pid="10" name="Order">
    <vt:r8>15400</vt:r8>
  </property>
  <property fmtid="{D5CDD505-2E9C-101B-9397-08002B2CF9AE}" pid="11" name="xd_Signature">
    <vt:bool>false</vt:bool>
  </property>
  <property fmtid="{D5CDD505-2E9C-101B-9397-08002B2CF9AE}" pid="12" name="SharedWithUsers">
    <vt:lpwstr>3;#Jean-Dominique Perrot;#15;#Frederic Biesse;#33;#Mike Knauff;#47;#Lingjie CAI （蔡凌杰）</vt:lpwstr>
  </property>
  <property fmtid="{D5CDD505-2E9C-101B-9397-08002B2CF9AE}" pid="13" name="xd_ProgID">
    <vt:lpwstr/>
  </property>
  <property fmtid="{D5CDD505-2E9C-101B-9397-08002B2CF9AE}" pid="14" name="ComplianceAssetId">
    <vt:lpwstr/>
  </property>
  <property fmtid="{D5CDD505-2E9C-101B-9397-08002B2CF9AE}" pid="15" name="TemplateUrl">
    <vt:lpwstr/>
  </property>
  <property fmtid="{D5CDD505-2E9C-101B-9397-08002B2CF9AE}" pid="16" name="_ExtendedDescription">
    <vt:lpwstr/>
  </property>
  <property fmtid="{D5CDD505-2E9C-101B-9397-08002B2CF9AE}" pid="17" name="TriggerFlowInfo">
    <vt:lpwstr/>
  </property>
  <property fmtid="{D5CDD505-2E9C-101B-9397-08002B2CF9AE}" pid="18" name="ClassificationContentMarkingFooterLocations">
    <vt:lpwstr>Thème Office:9</vt:lpwstr>
  </property>
  <property fmtid="{D5CDD505-2E9C-101B-9397-08002B2CF9AE}" pid="19" name="ClassificationContentMarkingFooterText">
    <vt:lpwstr>Internal</vt:lpwstr>
  </property>
  <property fmtid="{D5CDD505-2E9C-101B-9397-08002B2CF9AE}" pid="20" name="ContentTypeId">
    <vt:lpwstr>0x010100270134C19A675E43987FF47511815F07</vt:lpwstr>
  </property>
</Properties>
</file>